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46" r:id="rId3"/>
    <p:sldId id="812" r:id="rId4"/>
    <p:sldId id="783" r:id="rId5"/>
    <p:sldId id="1180" r:id="rId6"/>
    <p:sldId id="1219" r:id="rId7"/>
    <p:sldId id="1236" r:id="rId8"/>
    <p:sldId id="1237" r:id="rId9"/>
    <p:sldId id="1220" r:id="rId10"/>
    <p:sldId id="1223" r:id="rId11"/>
    <p:sldId id="1182" r:id="rId12"/>
    <p:sldId id="1238" r:id="rId13"/>
    <p:sldId id="1239" r:id="rId14"/>
    <p:sldId id="1240" r:id="rId15"/>
    <p:sldId id="1241" r:id="rId16"/>
    <p:sldId id="1225" r:id="rId17"/>
    <p:sldId id="1235" r:id="rId18"/>
    <p:sldId id="1242" r:id="rId19"/>
    <p:sldId id="1243" r:id="rId20"/>
    <p:sldId id="1244" r:id="rId21"/>
    <p:sldId id="1248" r:id="rId22"/>
    <p:sldId id="1249" r:id="rId23"/>
    <p:sldId id="1224" r:id="rId24"/>
    <p:sldId id="1226" r:id="rId25"/>
    <p:sldId id="1193" r:id="rId26"/>
    <p:sldId id="1227" r:id="rId27"/>
    <p:sldId id="1228" r:id="rId28"/>
    <p:sldId id="1198" r:id="rId29"/>
    <p:sldId id="1231" r:id="rId30"/>
    <p:sldId id="1233" r:id="rId31"/>
    <p:sldId id="1232" r:id="rId32"/>
    <p:sldId id="1200" r:id="rId33"/>
    <p:sldId id="1201" r:id="rId34"/>
    <p:sldId id="1222" r:id="rId35"/>
    <p:sldId id="1063" r:id="rId36"/>
    <p:sldId id="123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04D6-D0D9-4D38-B5F9-E188501609BC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52CF-77FF-4728-AC46-7FDF2DDB4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07C8-C6B4-4CD8-888E-A9242343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E0AB-8004-4216-9113-CA875A14A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1C30-9951-4952-9812-3DDD971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E1D3-B988-4596-B08D-916A6D43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C31-1B1A-4BFA-A6BB-9B553EA7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0A75-6F7A-4013-82A9-1D506389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26E38-1471-4164-9697-F90D2308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1421-8164-4837-A9BA-994E25D3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C723-DE1C-41F4-BEC5-D70FFCF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4F56-DB7A-44B5-8D47-62B1CC2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31CC5-2502-4820-A9AF-8FEA63874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BD6F-914D-4021-9257-4AF6A5DF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1DE3-2B73-4854-9D05-2730811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E4F9-C88C-4220-A8E2-8D4B2F35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AD2-B00C-4A7C-8CCB-4C0B2DF9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4F84-1CAF-4357-A802-3E12FBA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D7A3-9816-4C7E-8DEA-418F8003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60FB-2244-491B-9B8C-99C831C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4DAB-80C2-4975-94A1-C30AF3B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DDAF-557F-456D-9E0F-E6D5C7C6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FBA-783D-4F98-BE2D-5C42534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8D06-1D9D-4389-A96F-59170B90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37-690C-47EA-A895-76951298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C9E3-912F-4627-91EF-586F223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2C51-7B97-44AB-852E-ED35F77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C624-A71B-41C5-8B6E-E221CEC7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793E-1E47-4037-A9E0-F06FD6191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A643-7091-4302-89BE-74BDDD7D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FFB3-2983-45E0-A464-9935D34A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0079-C5DE-4120-B9ED-87707E5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123A-5AAF-4010-B37F-FEBA928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DB5-E34E-4730-9295-9D4784F1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A196-4ECB-4CFF-B7E2-55A05D45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32E3-22EE-4178-9EB1-7956BAA2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830E-9AD9-41BC-A17B-AB609958E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0BF6E-2A82-4027-A937-2968AA5D3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C462-3797-41E7-BF9F-D81EE367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916E1-7B4E-4BD2-B4C9-F0B781C8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0F8DB-185E-4B00-9A1B-3C18CEEA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39EB-1F8A-406F-A1CB-697BFBFF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0B29-4BC1-4F13-85B4-E6E92BA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F8C6A-F7A6-4F46-9CB4-B9C7F0D7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863B9-CBE4-4EE3-985F-0F00379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16DFF-697F-4C08-B2A6-0F5B4F44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A63EE-E625-4966-AC04-A01FB1B8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80E43-74A7-4D09-8350-FB300EDF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399-581C-4DF4-81FF-C18F7D07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69B-5D4E-41BE-ADD1-D6FD964D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7C02D-947C-41EE-A317-D20B525B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A82-0ED0-4D88-8262-D26506C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2585A-6C2F-479A-8236-7092A0A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AE92-C36A-46DE-8006-07F0C26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AD20-DB79-4402-982A-8C2A84E9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53902-4520-4A7D-85FF-24545DB85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C471-4471-4146-8049-C37629D2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2F3C-8D82-4F01-BB69-566729B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4FC6-100B-400F-990E-691AB97C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9346-4EE9-4CAC-9D8E-7F907AE6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70429-64C7-460F-A13E-281AFCD8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D41-8E19-4273-B74D-4EB8465C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5D63-E6D1-4853-BEE5-35B26A58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A00-D201-409A-9BB5-FC407A5A691F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04F-CCA2-4D53-8ADC-5D18929A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02FB-444F-4469-92D5-41673D3B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8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6D02-4ADD-464F-9EB7-14F92D6D4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2038-8532-4756-A222-E42971056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Support Vector Machines II</a:t>
            </a:r>
          </a:p>
        </p:txBody>
      </p:sp>
    </p:spTree>
    <p:extLst>
      <p:ext uri="{BB962C8B-B14F-4D97-AF65-F5344CB8AC3E}">
        <p14:creationId xmlns:p14="http://schemas.microsoft.com/office/powerpoint/2010/main" val="345561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C17A-59BA-4FD5-A298-2793F51B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all (OVA)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CB14-D8B9-46CD-87F1-847BEB34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Try to classify between </a:t>
            </a:r>
            <a:r>
              <a:rPr lang="en-GB" b="1" dirty="0"/>
              <a:t>one</a:t>
            </a:r>
            <a:r>
              <a:rPr lang="en-GB" dirty="0"/>
              <a:t> single class </a:t>
            </a:r>
            <a:r>
              <a:rPr lang="en-GB" b="1" dirty="0"/>
              <a:t>versus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the rest of your classes (and repeat for all classes)</a:t>
            </a:r>
          </a:p>
          <a:p>
            <a:r>
              <a:rPr lang="en-GB" dirty="0"/>
              <a:t>Example based on iris data:</a:t>
            </a:r>
          </a:p>
          <a:p>
            <a:pPr lvl="1"/>
            <a:r>
              <a:rPr lang="en-GB" dirty="0"/>
              <a:t>Train an SVM to classify between [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 irises</a:t>
            </a:r>
            <a:r>
              <a:rPr lang="en-GB" dirty="0"/>
              <a:t>] and [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versicolor or virginica irises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Train an SVM to classify between [</a:t>
            </a:r>
            <a:r>
              <a:rPr lang="en-GB" dirty="0">
                <a:solidFill>
                  <a:schemeClr val="accent4"/>
                </a:solidFill>
              </a:rPr>
              <a:t>versicolor irises</a:t>
            </a:r>
            <a:r>
              <a:rPr lang="en-GB" dirty="0"/>
              <a:t>] and [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setosa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or virginica irises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Train an SVM to classify between [</a:t>
            </a:r>
            <a:r>
              <a:rPr lang="en-GB" dirty="0">
                <a:solidFill>
                  <a:srgbClr val="FF0000"/>
                </a:solidFill>
              </a:rPr>
              <a:t>virginica irises</a:t>
            </a:r>
            <a:r>
              <a:rPr lang="en-GB" dirty="0"/>
              <a:t>] and [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setosa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or versicolor irises</a:t>
            </a:r>
            <a:r>
              <a:rPr lang="en-GB" dirty="0"/>
              <a:t>]</a:t>
            </a:r>
          </a:p>
          <a:p>
            <a:r>
              <a:rPr lang="en-GB" dirty="0"/>
              <a:t>At testing time, classify a new example with </a:t>
            </a:r>
            <a:r>
              <a:rPr lang="en-GB" i="1" dirty="0"/>
              <a:t>every</a:t>
            </a:r>
            <a:r>
              <a:rPr lang="en-GB" dirty="0"/>
              <a:t> SVM, and assign to the individual class with the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158229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One versus all (OVA)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5080D0-7296-4926-9776-C37442C5E85A}"/>
              </a:ext>
            </a:extLst>
          </p:cNvPr>
          <p:cNvGrpSpPr/>
          <p:nvPr/>
        </p:nvGrpSpPr>
        <p:grpSpPr>
          <a:xfrm>
            <a:off x="4585290" y="2590215"/>
            <a:ext cx="3021419" cy="2637744"/>
            <a:chOff x="1916519" y="2609069"/>
            <a:chExt cx="3021419" cy="26377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058894-8845-44FC-9663-55E5E3B05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519" y="2609069"/>
              <a:ext cx="0" cy="263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CB2529-BD8E-49E6-AC1F-093D58C24D60}"/>
                </a:ext>
              </a:extLst>
            </p:cNvPr>
            <p:cNvCxnSpPr>
              <a:cxnSpLocks/>
            </p:cNvCxnSpPr>
            <p:nvPr/>
          </p:nvCxnSpPr>
          <p:spPr>
            <a:xfrm>
              <a:off x="1916519" y="5246813"/>
              <a:ext cx="3021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41EF155-D213-45B7-9638-D8A0FDC281AF}"/>
                </a:ext>
              </a:extLst>
            </p:cNvPr>
            <p:cNvSpPr/>
            <p:nvPr/>
          </p:nvSpPr>
          <p:spPr>
            <a:xfrm>
              <a:off x="2510250" y="428997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0AEB5F7-80FC-42AF-BE74-136DE211A5DF}"/>
                </a:ext>
              </a:extLst>
            </p:cNvPr>
            <p:cNvSpPr/>
            <p:nvPr/>
          </p:nvSpPr>
          <p:spPr>
            <a:xfrm>
              <a:off x="2919556" y="4378030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2FAA0B-5CCE-4EDB-B5CF-3A9EC6D68983}"/>
                </a:ext>
              </a:extLst>
            </p:cNvPr>
            <p:cNvSpPr/>
            <p:nvPr/>
          </p:nvSpPr>
          <p:spPr>
            <a:xfrm>
              <a:off x="2625460" y="464094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B6C0947-778E-4B58-A9E9-765811C09F55}"/>
                </a:ext>
              </a:extLst>
            </p:cNvPr>
            <p:cNvSpPr/>
            <p:nvPr/>
          </p:nvSpPr>
          <p:spPr>
            <a:xfrm>
              <a:off x="3056275" y="4841178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B10D9A-1BE9-4028-8144-F41C9A8DADEB}"/>
                </a:ext>
              </a:extLst>
            </p:cNvPr>
            <p:cNvSpPr/>
            <p:nvPr/>
          </p:nvSpPr>
          <p:spPr>
            <a:xfrm>
              <a:off x="2819429" y="282646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D44950-7DDF-4D20-B8D1-BB71248A5CBC}"/>
                </a:ext>
              </a:extLst>
            </p:cNvPr>
            <p:cNvSpPr/>
            <p:nvPr/>
          </p:nvSpPr>
          <p:spPr>
            <a:xfrm>
              <a:off x="2541922" y="3049637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8716C0-5983-4942-8E1D-BE7553DE6FD8}"/>
                </a:ext>
              </a:extLst>
            </p:cNvPr>
            <p:cNvSpPr/>
            <p:nvPr/>
          </p:nvSpPr>
          <p:spPr>
            <a:xfrm>
              <a:off x="2368015" y="330180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4C3399-03F7-47E1-80FB-5141C855B2F0}"/>
                </a:ext>
              </a:extLst>
            </p:cNvPr>
            <p:cNvSpPr/>
            <p:nvPr/>
          </p:nvSpPr>
          <p:spPr>
            <a:xfrm>
              <a:off x="2819429" y="3411936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CAA9F55A-A633-4C5F-BCEB-E24EA4B6675F}"/>
                </a:ext>
              </a:extLst>
            </p:cNvPr>
            <p:cNvSpPr/>
            <p:nvPr/>
          </p:nvSpPr>
          <p:spPr>
            <a:xfrm>
              <a:off x="4128940" y="341193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EC7675DD-3CE3-4345-879B-0B2D2A522CED}"/>
                </a:ext>
              </a:extLst>
            </p:cNvPr>
            <p:cNvSpPr/>
            <p:nvPr/>
          </p:nvSpPr>
          <p:spPr>
            <a:xfrm>
              <a:off x="3980837" y="378870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39EBAFFD-19D4-4DEB-A5EE-F57596A703C1}"/>
                </a:ext>
              </a:extLst>
            </p:cNvPr>
            <p:cNvSpPr/>
            <p:nvPr/>
          </p:nvSpPr>
          <p:spPr>
            <a:xfrm>
              <a:off x="4283488" y="3748492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55391F5C-31FD-4AAC-A050-4ABC85844374}"/>
                </a:ext>
              </a:extLst>
            </p:cNvPr>
            <p:cNvSpPr/>
            <p:nvPr/>
          </p:nvSpPr>
          <p:spPr>
            <a:xfrm>
              <a:off x="4373250" y="3346040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7B84C2B-9DBD-4566-AD75-79DBEC24997E}"/>
              </a:ext>
            </a:extLst>
          </p:cNvPr>
          <p:cNvSpPr/>
          <p:nvPr/>
        </p:nvSpPr>
        <p:spPr>
          <a:xfrm>
            <a:off x="1398715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59AF82B-6E13-4EA1-BA2C-4C488420D89F}"/>
              </a:ext>
            </a:extLst>
          </p:cNvPr>
          <p:cNvSpPr/>
          <p:nvPr/>
        </p:nvSpPr>
        <p:spPr>
          <a:xfrm>
            <a:off x="1808021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4B23C34-BF88-46E5-BB7E-F55525C755FC}"/>
              </a:ext>
            </a:extLst>
          </p:cNvPr>
          <p:cNvSpPr/>
          <p:nvPr/>
        </p:nvSpPr>
        <p:spPr>
          <a:xfrm>
            <a:off x="1513925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14A5C6C-10E4-40CE-AD7A-0DF570D2366E}"/>
              </a:ext>
            </a:extLst>
          </p:cNvPr>
          <p:cNvSpPr/>
          <p:nvPr/>
        </p:nvSpPr>
        <p:spPr>
          <a:xfrm>
            <a:off x="1944740" y="482232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EDCE0A-5BDA-484F-AFC9-76BB64239726}"/>
              </a:ext>
            </a:extLst>
          </p:cNvPr>
          <p:cNvSpPr/>
          <p:nvPr/>
        </p:nvSpPr>
        <p:spPr>
          <a:xfrm>
            <a:off x="1707894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78460D-C185-4580-8424-5EDF4E2339D2}"/>
              </a:ext>
            </a:extLst>
          </p:cNvPr>
          <p:cNvSpPr/>
          <p:nvPr/>
        </p:nvSpPr>
        <p:spPr>
          <a:xfrm>
            <a:off x="1430387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F50CE7-AEF9-4ACF-85D3-B13695DCE23F}"/>
              </a:ext>
            </a:extLst>
          </p:cNvPr>
          <p:cNvSpPr/>
          <p:nvPr/>
        </p:nvSpPr>
        <p:spPr>
          <a:xfrm>
            <a:off x="1256480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A685F9-CA0F-449C-BC3C-E2396AC85055}"/>
              </a:ext>
            </a:extLst>
          </p:cNvPr>
          <p:cNvSpPr/>
          <p:nvPr/>
        </p:nvSpPr>
        <p:spPr>
          <a:xfrm>
            <a:off x="1707894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E3F92839-686C-4039-BF0A-F91E484ADA1B}"/>
              </a:ext>
            </a:extLst>
          </p:cNvPr>
          <p:cNvSpPr/>
          <p:nvPr/>
        </p:nvSpPr>
        <p:spPr>
          <a:xfrm>
            <a:off x="3017405" y="339308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A33CE3BB-53D2-45BD-B68C-BACB0BBE0CC6}"/>
              </a:ext>
            </a:extLst>
          </p:cNvPr>
          <p:cNvSpPr/>
          <p:nvPr/>
        </p:nvSpPr>
        <p:spPr>
          <a:xfrm>
            <a:off x="2869302" y="376985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1186EF0C-9B9D-4F2E-ABFA-10777C4C7CA6}"/>
              </a:ext>
            </a:extLst>
          </p:cNvPr>
          <p:cNvSpPr/>
          <p:nvPr/>
        </p:nvSpPr>
        <p:spPr>
          <a:xfrm>
            <a:off x="3171953" y="3729638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CD629E9-D1CA-47FB-8E8D-A4DC69557ABF}"/>
              </a:ext>
            </a:extLst>
          </p:cNvPr>
          <p:cNvSpPr/>
          <p:nvPr/>
        </p:nvSpPr>
        <p:spPr>
          <a:xfrm>
            <a:off x="3261715" y="3327186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A412D2-17A6-4D55-8E08-674335124A9E}"/>
              </a:ext>
            </a:extLst>
          </p:cNvPr>
          <p:cNvGrpSpPr/>
          <p:nvPr/>
        </p:nvGrpSpPr>
        <p:grpSpPr>
          <a:xfrm>
            <a:off x="8332381" y="2590215"/>
            <a:ext cx="3021419" cy="2637744"/>
            <a:chOff x="1916519" y="2609069"/>
            <a:chExt cx="3021419" cy="263774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DDDB433-4B61-47E6-BE2A-8359A3FBD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519" y="2609069"/>
              <a:ext cx="0" cy="263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871911F-CBD0-4EC1-B075-331DF9814A8B}"/>
                </a:ext>
              </a:extLst>
            </p:cNvPr>
            <p:cNvCxnSpPr>
              <a:cxnSpLocks/>
            </p:cNvCxnSpPr>
            <p:nvPr/>
          </p:nvCxnSpPr>
          <p:spPr>
            <a:xfrm>
              <a:off x="1916519" y="5246813"/>
              <a:ext cx="3021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98453DCC-D7B7-46F7-BB6E-FB635E281BE4}"/>
                </a:ext>
              </a:extLst>
            </p:cNvPr>
            <p:cNvSpPr/>
            <p:nvPr/>
          </p:nvSpPr>
          <p:spPr>
            <a:xfrm>
              <a:off x="2510250" y="428997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95AD1211-6B07-4F45-BAE0-BAB5357033B7}"/>
                </a:ext>
              </a:extLst>
            </p:cNvPr>
            <p:cNvSpPr/>
            <p:nvPr/>
          </p:nvSpPr>
          <p:spPr>
            <a:xfrm>
              <a:off x="2919556" y="4378030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806014CB-1BF4-43F1-9289-4C376B4F993E}"/>
                </a:ext>
              </a:extLst>
            </p:cNvPr>
            <p:cNvSpPr/>
            <p:nvPr/>
          </p:nvSpPr>
          <p:spPr>
            <a:xfrm>
              <a:off x="2625460" y="464094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A555F32-0CF7-4574-A91B-663143367EB8}"/>
                </a:ext>
              </a:extLst>
            </p:cNvPr>
            <p:cNvSpPr/>
            <p:nvPr/>
          </p:nvSpPr>
          <p:spPr>
            <a:xfrm>
              <a:off x="3056275" y="4841178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7CEE82-504F-4A6F-850A-91CDE9CD0624}"/>
                </a:ext>
              </a:extLst>
            </p:cNvPr>
            <p:cNvSpPr/>
            <p:nvPr/>
          </p:nvSpPr>
          <p:spPr>
            <a:xfrm>
              <a:off x="2819429" y="282646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6343F78-1C95-4709-843C-5183EA94802A}"/>
                </a:ext>
              </a:extLst>
            </p:cNvPr>
            <p:cNvSpPr/>
            <p:nvPr/>
          </p:nvSpPr>
          <p:spPr>
            <a:xfrm>
              <a:off x="2541922" y="3049637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6613BFB-F01B-4C9B-A025-9A03F200432A}"/>
                </a:ext>
              </a:extLst>
            </p:cNvPr>
            <p:cNvSpPr/>
            <p:nvPr/>
          </p:nvSpPr>
          <p:spPr>
            <a:xfrm>
              <a:off x="2368015" y="330180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E75677-EF3B-4379-9E8C-1344D80D7A88}"/>
                </a:ext>
              </a:extLst>
            </p:cNvPr>
            <p:cNvSpPr/>
            <p:nvPr/>
          </p:nvSpPr>
          <p:spPr>
            <a:xfrm>
              <a:off x="2819429" y="3411936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C522AF4B-83B0-4D90-8DB4-302AB331B978}"/>
                </a:ext>
              </a:extLst>
            </p:cNvPr>
            <p:cNvSpPr/>
            <p:nvPr/>
          </p:nvSpPr>
          <p:spPr>
            <a:xfrm>
              <a:off x="4128940" y="341193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BB628778-6A9F-40ED-8265-8F770C722E0C}"/>
                </a:ext>
              </a:extLst>
            </p:cNvPr>
            <p:cNvSpPr/>
            <p:nvPr/>
          </p:nvSpPr>
          <p:spPr>
            <a:xfrm>
              <a:off x="3980837" y="378870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Star: 5 Points 68">
              <a:extLst>
                <a:ext uri="{FF2B5EF4-FFF2-40B4-BE49-F238E27FC236}">
                  <a16:creationId xmlns:a16="http://schemas.microsoft.com/office/drawing/2014/main" id="{85125192-7B9E-4C29-90B5-117305FB27A6}"/>
                </a:ext>
              </a:extLst>
            </p:cNvPr>
            <p:cNvSpPr/>
            <p:nvPr/>
          </p:nvSpPr>
          <p:spPr>
            <a:xfrm>
              <a:off x="4283488" y="3748492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Star: 5 Points 69">
              <a:extLst>
                <a:ext uri="{FF2B5EF4-FFF2-40B4-BE49-F238E27FC236}">
                  <a16:creationId xmlns:a16="http://schemas.microsoft.com/office/drawing/2014/main" id="{E4A8A2B9-6BF6-4FDE-8961-24DDB5FF1D37}"/>
                </a:ext>
              </a:extLst>
            </p:cNvPr>
            <p:cNvSpPr/>
            <p:nvPr/>
          </p:nvSpPr>
          <p:spPr>
            <a:xfrm>
              <a:off x="4373250" y="3346040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E2B295B-8DE2-438A-8BA0-192737016485}"/>
              </a:ext>
            </a:extLst>
          </p:cNvPr>
          <p:cNvSpPr/>
          <p:nvPr/>
        </p:nvSpPr>
        <p:spPr>
          <a:xfrm>
            <a:off x="1065173" y="2658197"/>
            <a:ext cx="1058058" cy="11394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88B7B8-CEA5-4DD6-A954-100FE74CD8ED}"/>
              </a:ext>
            </a:extLst>
          </p:cNvPr>
          <p:cNvSpPr/>
          <p:nvPr/>
        </p:nvSpPr>
        <p:spPr>
          <a:xfrm rot="1108811">
            <a:off x="4918261" y="4040941"/>
            <a:ext cx="1319401" cy="113942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5D2C433-9322-4EB9-8839-8F2860CD46CC}"/>
              </a:ext>
            </a:extLst>
          </p:cNvPr>
          <p:cNvSpPr/>
          <p:nvPr/>
        </p:nvSpPr>
        <p:spPr>
          <a:xfrm rot="1802752">
            <a:off x="10253450" y="3087522"/>
            <a:ext cx="911078" cy="1139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DC3ED0-988A-4097-8A64-30D140C17549}"/>
              </a:ext>
            </a:extLst>
          </p:cNvPr>
          <p:cNvSpPr/>
          <p:nvPr/>
        </p:nvSpPr>
        <p:spPr>
          <a:xfrm rot="19639489">
            <a:off x="900358" y="3588992"/>
            <a:ext cx="3171292" cy="118449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36F3F7-EC6D-475E-AAEC-B19B999CE7E9}"/>
              </a:ext>
            </a:extLst>
          </p:cNvPr>
          <p:cNvSpPr/>
          <p:nvPr/>
        </p:nvSpPr>
        <p:spPr>
          <a:xfrm rot="5101418">
            <a:off x="7647996" y="3357121"/>
            <a:ext cx="3171292" cy="118449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9F5C586-9D2C-4619-94AD-3D6C90454362}"/>
              </a:ext>
            </a:extLst>
          </p:cNvPr>
          <p:cNvSpPr/>
          <p:nvPr/>
        </p:nvSpPr>
        <p:spPr>
          <a:xfrm rot="975531">
            <a:off x="4593945" y="2822353"/>
            <a:ext cx="3171292" cy="118449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“One”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5383" y="4641988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6179591" y="4783232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“One”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11004973" y="3942638"/>
            <a:ext cx="1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“One”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415258" y="2528256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9371184" y="2141007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61A090-F186-4151-9791-E0CE1D7C056F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C37835-1005-405A-BFBC-5D87FB209B8A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B35016-732E-46AF-A07B-11FF1CE62A7D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87C6CF4-E9EC-4578-AF9C-2DF72316DC39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9EC552D9-C9BF-4E18-BC2B-4721ACD6DF09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:a16="http://schemas.microsoft.com/office/drawing/2014/main" id="{91B405CA-530D-4EE0-88B7-6E471EF7B236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066463-0759-463D-9F46-F7738C15B21E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8ACBF8-758D-4FD2-AE62-286586654FD0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B70260-D07C-414D-9498-AEFB13B5EC39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124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One versus all (OVA)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1EF155-D213-45B7-9638-D8A0FDC281AF}"/>
              </a:ext>
            </a:extLst>
          </p:cNvPr>
          <p:cNvSpPr/>
          <p:nvPr/>
        </p:nvSpPr>
        <p:spPr>
          <a:xfrm>
            <a:off x="5179021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0AEB5F7-80FC-42AF-BE74-136DE211A5DF}"/>
              </a:ext>
            </a:extLst>
          </p:cNvPr>
          <p:cNvSpPr/>
          <p:nvPr/>
        </p:nvSpPr>
        <p:spPr>
          <a:xfrm>
            <a:off x="5588327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62FAA0B-5CCE-4EDB-B5CF-3A9EC6D68983}"/>
              </a:ext>
            </a:extLst>
          </p:cNvPr>
          <p:cNvSpPr/>
          <p:nvPr/>
        </p:nvSpPr>
        <p:spPr>
          <a:xfrm>
            <a:off x="5294231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B6C0947-778E-4B58-A9E9-765811C09F55}"/>
              </a:ext>
            </a:extLst>
          </p:cNvPr>
          <p:cNvSpPr/>
          <p:nvPr/>
        </p:nvSpPr>
        <p:spPr>
          <a:xfrm>
            <a:off x="5725046" y="4822324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B10D9A-1BE9-4028-8144-F41C9A8DADEB}"/>
              </a:ext>
            </a:extLst>
          </p:cNvPr>
          <p:cNvSpPr/>
          <p:nvPr/>
        </p:nvSpPr>
        <p:spPr>
          <a:xfrm>
            <a:off x="5488200" y="2807608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D44950-7DDF-4D20-B8D1-BB71248A5CBC}"/>
              </a:ext>
            </a:extLst>
          </p:cNvPr>
          <p:cNvSpPr/>
          <p:nvPr/>
        </p:nvSpPr>
        <p:spPr>
          <a:xfrm>
            <a:off x="5210693" y="3030783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716C0-5983-4942-8E1D-BE7553DE6FD8}"/>
              </a:ext>
            </a:extLst>
          </p:cNvPr>
          <p:cNvSpPr/>
          <p:nvPr/>
        </p:nvSpPr>
        <p:spPr>
          <a:xfrm>
            <a:off x="5036786" y="3282948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4C3399-03F7-47E1-80FB-5141C855B2F0}"/>
              </a:ext>
            </a:extLst>
          </p:cNvPr>
          <p:cNvSpPr/>
          <p:nvPr/>
        </p:nvSpPr>
        <p:spPr>
          <a:xfrm>
            <a:off x="5488200" y="3393082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CAA9F55A-A633-4C5F-BCEB-E24EA4B6675F}"/>
              </a:ext>
            </a:extLst>
          </p:cNvPr>
          <p:cNvSpPr/>
          <p:nvPr/>
        </p:nvSpPr>
        <p:spPr>
          <a:xfrm>
            <a:off x="6797711" y="3393082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C7675DD-3CE3-4345-879B-0B2D2A522CED}"/>
              </a:ext>
            </a:extLst>
          </p:cNvPr>
          <p:cNvSpPr/>
          <p:nvPr/>
        </p:nvSpPr>
        <p:spPr>
          <a:xfrm>
            <a:off x="6649608" y="3769852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9EBAFFD-19D4-4DEB-A5EE-F57596A703C1}"/>
              </a:ext>
            </a:extLst>
          </p:cNvPr>
          <p:cNvSpPr/>
          <p:nvPr/>
        </p:nvSpPr>
        <p:spPr>
          <a:xfrm>
            <a:off x="6952259" y="3729638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55391F5C-31FD-4AAC-A050-4ABC85844374}"/>
              </a:ext>
            </a:extLst>
          </p:cNvPr>
          <p:cNvSpPr/>
          <p:nvPr/>
        </p:nvSpPr>
        <p:spPr>
          <a:xfrm>
            <a:off x="7042021" y="3327186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7B84C2B-9DBD-4566-AD75-79DBEC24997E}"/>
              </a:ext>
            </a:extLst>
          </p:cNvPr>
          <p:cNvSpPr/>
          <p:nvPr/>
        </p:nvSpPr>
        <p:spPr>
          <a:xfrm>
            <a:off x="1398715" y="4271123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59AF82B-6E13-4EA1-BA2C-4C488420D89F}"/>
              </a:ext>
            </a:extLst>
          </p:cNvPr>
          <p:cNvSpPr/>
          <p:nvPr/>
        </p:nvSpPr>
        <p:spPr>
          <a:xfrm>
            <a:off x="1808021" y="4359176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4B23C34-BF88-46E5-BB7E-F55525C755FC}"/>
              </a:ext>
            </a:extLst>
          </p:cNvPr>
          <p:cNvSpPr/>
          <p:nvPr/>
        </p:nvSpPr>
        <p:spPr>
          <a:xfrm>
            <a:off x="1513925" y="4622093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14A5C6C-10E4-40CE-AD7A-0DF570D2366E}"/>
              </a:ext>
            </a:extLst>
          </p:cNvPr>
          <p:cNvSpPr/>
          <p:nvPr/>
        </p:nvSpPr>
        <p:spPr>
          <a:xfrm>
            <a:off x="1944740" y="4822325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EDCE0A-5BDA-484F-AFC9-76BB64239726}"/>
              </a:ext>
            </a:extLst>
          </p:cNvPr>
          <p:cNvSpPr/>
          <p:nvPr/>
        </p:nvSpPr>
        <p:spPr>
          <a:xfrm>
            <a:off x="1707894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78460D-C185-4580-8424-5EDF4E2339D2}"/>
              </a:ext>
            </a:extLst>
          </p:cNvPr>
          <p:cNvSpPr/>
          <p:nvPr/>
        </p:nvSpPr>
        <p:spPr>
          <a:xfrm>
            <a:off x="1430387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F50CE7-AEF9-4ACF-85D3-B13695DCE23F}"/>
              </a:ext>
            </a:extLst>
          </p:cNvPr>
          <p:cNvSpPr/>
          <p:nvPr/>
        </p:nvSpPr>
        <p:spPr>
          <a:xfrm>
            <a:off x="1256480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A685F9-CA0F-449C-BC3C-E2396AC85055}"/>
              </a:ext>
            </a:extLst>
          </p:cNvPr>
          <p:cNvSpPr/>
          <p:nvPr/>
        </p:nvSpPr>
        <p:spPr>
          <a:xfrm>
            <a:off x="1707894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E3F92839-686C-4039-BF0A-F91E484ADA1B}"/>
              </a:ext>
            </a:extLst>
          </p:cNvPr>
          <p:cNvSpPr/>
          <p:nvPr/>
        </p:nvSpPr>
        <p:spPr>
          <a:xfrm>
            <a:off x="3017405" y="3393082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A33CE3BB-53D2-45BD-B68C-BACB0BBE0CC6}"/>
              </a:ext>
            </a:extLst>
          </p:cNvPr>
          <p:cNvSpPr/>
          <p:nvPr/>
        </p:nvSpPr>
        <p:spPr>
          <a:xfrm>
            <a:off x="2869302" y="3769852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1186EF0C-9B9D-4F2E-ABFA-10777C4C7CA6}"/>
              </a:ext>
            </a:extLst>
          </p:cNvPr>
          <p:cNvSpPr/>
          <p:nvPr/>
        </p:nvSpPr>
        <p:spPr>
          <a:xfrm>
            <a:off x="3171953" y="3729638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CD629E9-D1CA-47FB-8E8D-A4DC69557ABF}"/>
              </a:ext>
            </a:extLst>
          </p:cNvPr>
          <p:cNvSpPr/>
          <p:nvPr/>
        </p:nvSpPr>
        <p:spPr>
          <a:xfrm>
            <a:off x="3261715" y="3327186"/>
            <a:ext cx="179525" cy="179517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8453DCC-D7B7-46F7-BB6E-FB635E281BE4}"/>
              </a:ext>
            </a:extLst>
          </p:cNvPr>
          <p:cNvSpPr/>
          <p:nvPr/>
        </p:nvSpPr>
        <p:spPr>
          <a:xfrm>
            <a:off x="8926112" y="4271123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95AD1211-6B07-4F45-BAE0-BAB5357033B7}"/>
              </a:ext>
            </a:extLst>
          </p:cNvPr>
          <p:cNvSpPr/>
          <p:nvPr/>
        </p:nvSpPr>
        <p:spPr>
          <a:xfrm>
            <a:off x="9335418" y="4359176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06014CB-1BF4-43F1-9289-4C376B4F993E}"/>
              </a:ext>
            </a:extLst>
          </p:cNvPr>
          <p:cNvSpPr/>
          <p:nvPr/>
        </p:nvSpPr>
        <p:spPr>
          <a:xfrm>
            <a:off x="9041322" y="4622093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CA555F32-0CF7-4574-A91B-663143367EB8}"/>
              </a:ext>
            </a:extLst>
          </p:cNvPr>
          <p:cNvSpPr/>
          <p:nvPr/>
        </p:nvSpPr>
        <p:spPr>
          <a:xfrm>
            <a:off x="9472137" y="4822324"/>
            <a:ext cx="172532" cy="1791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7CEE82-504F-4A6F-850A-91CDE9CD0624}"/>
              </a:ext>
            </a:extLst>
          </p:cNvPr>
          <p:cNvSpPr/>
          <p:nvPr/>
        </p:nvSpPr>
        <p:spPr>
          <a:xfrm>
            <a:off x="9235291" y="2807608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343F78-1C95-4709-843C-5183EA94802A}"/>
              </a:ext>
            </a:extLst>
          </p:cNvPr>
          <p:cNvSpPr/>
          <p:nvPr/>
        </p:nvSpPr>
        <p:spPr>
          <a:xfrm>
            <a:off x="8957784" y="3030783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6613BFB-F01B-4C9B-A025-9A03F200432A}"/>
              </a:ext>
            </a:extLst>
          </p:cNvPr>
          <p:cNvSpPr/>
          <p:nvPr/>
        </p:nvSpPr>
        <p:spPr>
          <a:xfrm>
            <a:off x="8783877" y="3282948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E75677-EF3B-4379-9E8C-1344D80D7A88}"/>
              </a:ext>
            </a:extLst>
          </p:cNvPr>
          <p:cNvSpPr/>
          <p:nvPr/>
        </p:nvSpPr>
        <p:spPr>
          <a:xfrm>
            <a:off x="9235291" y="3393082"/>
            <a:ext cx="179525" cy="1795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522AF4B-83B0-4D90-8DB4-302AB331B978}"/>
              </a:ext>
            </a:extLst>
          </p:cNvPr>
          <p:cNvSpPr/>
          <p:nvPr/>
        </p:nvSpPr>
        <p:spPr>
          <a:xfrm>
            <a:off x="10544802" y="339308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BB628778-6A9F-40ED-8265-8F770C722E0C}"/>
              </a:ext>
            </a:extLst>
          </p:cNvPr>
          <p:cNvSpPr/>
          <p:nvPr/>
        </p:nvSpPr>
        <p:spPr>
          <a:xfrm>
            <a:off x="10396699" y="376985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85125192-7B9E-4C29-90B5-117305FB27A6}"/>
              </a:ext>
            </a:extLst>
          </p:cNvPr>
          <p:cNvSpPr/>
          <p:nvPr/>
        </p:nvSpPr>
        <p:spPr>
          <a:xfrm>
            <a:off x="10699350" y="3729638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E4A8A2B9-6BF6-4FDE-8961-24DDB5FF1D37}"/>
              </a:ext>
            </a:extLst>
          </p:cNvPr>
          <p:cNvSpPr/>
          <p:nvPr/>
        </p:nvSpPr>
        <p:spPr>
          <a:xfrm>
            <a:off x="10789112" y="3327186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“One”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5383" y="4641988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6179591" y="4783232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“One”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11004973" y="3942638"/>
            <a:ext cx="1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“One”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415258" y="2528256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9371184" y="2141007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61A090-F186-4151-9791-E0CE1D7C056F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C37835-1005-405A-BFBC-5D87FB209B8A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B35016-732E-46AF-A07B-11FF1CE62A7D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87C6CF4-E9EC-4578-AF9C-2DF72316DC39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9EC552D9-C9BF-4E18-BC2B-4721ACD6DF09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:a16="http://schemas.microsoft.com/office/drawing/2014/main" id="{91B405CA-530D-4EE0-88B7-6E471EF7B236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066463-0759-463D-9F46-F7738C15B21E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8ACBF8-758D-4FD2-AE62-286586654FD0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B70260-D07C-414D-9498-AEFB13B5EC39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13EC59-DC92-4BBB-A3AD-005C09EFDEB9}"/>
              </a:ext>
            </a:extLst>
          </p:cNvPr>
          <p:cNvCxnSpPr/>
          <p:nvPr/>
        </p:nvCxnSpPr>
        <p:spPr>
          <a:xfrm flipV="1">
            <a:off x="804984" y="2733773"/>
            <a:ext cx="3021419" cy="162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9D1F21-C89D-436B-BC24-BC90AA45305B}"/>
              </a:ext>
            </a:extLst>
          </p:cNvPr>
          <p:cNvCxnSpPr/>
          <p:nvPr/>
        </p:nvCxnSpPr>
        <p:spPr>
          <a:xfrm>
            <a:off x="4585290" y="3769852"/>
            <a:ext cx="2946726" cy="68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8A0249-946E-4B62-8B28-F0E767D03AF6}"/>
              </a:ext>
            </a:extLst>
          </p:cNvPr>
          <p:cNvCxnSpPr/>
          <p:nvPr/>
        </p:nvCxnSpPr>
        <p:spPr>
          <a:xfrm flipH="1" flipV="1">
            <a:off x="9843090" y="2590215"/>
            <a:ext cx="243590" cy="26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1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One versus all (OVA)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“One”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5383" y="4641988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6179591" y="4783232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“One”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11004973" y="3942638"/>
            <a:ext cx="1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“One”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415258" y="2528256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9371184" y="2141007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61A090-F186-4151-9791-E0CE1D7C056F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C37835-1005-405A-BFBC-5D87FB209B8A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B35016-732E-46AF-A07B-11FF1CE62A7D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87C6CF4-E9EC-4578-AF9C-2DF72316DC39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9EC552D9-C9BF-4E18-BC2B-4721ACD6DF09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:a16="http://schemas.microsoft.com/office/drawing/2014/main" id="{91B405CA-530D-4EE0-88B7-6E471EF7B236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066463-0759-463D-9F46-F7738C15B21E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8ACBF8-758D-4FD2-AE62-286586654FD0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B70260-D07C-414D-9498-AEFB13B5EC39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13EC59-DC92-4BBB-A3AD-005C09EFDEB9}"/>
              </a:ext>
            </a:extLst>
          </p:cNvPr>
          <p:cNvCxnSpPr/>
          <p:nvPr/>
        </p:nvCxnSpPr>
        <p:spPr>
          <a:xfrm flipV="1">
            <a:off x="804984" y="2733773"/>
            <a:ext cx="3021419" cy="162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9D1F21-C89D-436B-BC24-BC90AA45305B}"/>
              </a:ext>
            </a:extLst>
          </p:cNvPr>
          <p:cNvCxnSpPr/>
          <p:nvPr/>
        </p:nvCxnSpPr>
        <p:spPr>
          <a:xfrm>
            <a:off x="4585290" y="3769852"/>
            <a:ext cx="2946726" cy="68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8A0249-946E-4B62-8B28-F0E767D03AF6}"/>
              </a:ext>
            </a:extLst>
          </p:cNvPr>
          <p:cNvCxnSpPr/>
          <p:nvPr/>
        </p:nvCxnSpPr>
        <p:spPr>
          <a:xfrm flipH="1" flipV="1">
            <a:off x="9843090" y="2590215"/>
            <a:ext cx="243590" cy="26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4BF4FB6D-B8CC-47AB-AC69-0D663D762D89}"/>
              </a:ext>
            </a:extLst>
          </p:cNvPr>
          <p:cNvSpPr/>
          <p:nvPr/>
        </p:nvSpPr>
        <p:spPr>
          <a:xfrm>
            <a:off x="1658873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10565F6E-321B-4E4A-9692-D2C501157218}"/>
              </a:ext>
            </a:extLst>
          </p:cNvPr>
          <p:cNvSpPr/>
          <p:nvPr/>
        </p:nvSpPr>
        <p:spPr>
          <a:xfrm>
            <a:off x="5440049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6024C48B-E4EB-450C-93D5-86D2F46AE5A6}"/>
              </a:ext>
            </a:extLst>
          </p:cNvPr>
          <p:cNvSpPr/>
          <p:nvPr/>
        </p:nvSpPr>
        <p:spPr>
          <a:xfrm>
            <a:off x="9201504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EA7F0-FFEC-46D2-AE57-337C32FF12A9}"/>
              </a:ext>
            </a:extLst>
          </p:cNvPr>
          <p:cNvSpPr txBox="1"/>
          <p:nvPr/>
        </p:nvSpPr>
        <p:spPr>
          <a:xfrm>
            <a:off x="1145215" y="2613941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Score = 0.004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F8F59-4E66-4F21-86F5-6487010DE4A6}"/>
              </a:ext>
            </a:extLst>
          </p:cNvPr>
          <p:cNvSpPr txBox="1"/>
          <p:nvPr/>
        </p:nvSpPr>
        <p:spPr>
          <a:xfrm>
            <a:off x="5756442" y="4437462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4"/>
                </a:solidFill>
              </a:rPr>
              <a:t>Score = 0.86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D4C4FB-9763-4C26-BE64-29080E3A4ADF}"/>
              </a:ext>
            </a:extLst>
          </p:cNvPr>
          <p:cNvSpPr txBox="1"/>
          <p:nvPr/>
        </p:nvSpPr>
        <p:spPr>
          <a:xfrm>
            <a:off x="10409986" y="4359176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Score = 0.012</a:t>
            </a:r>
          </a:p>
        </p:txBody>
      </p:sp>
    </p:spTree>
    <p:extLst>
      <p:ext uri="{BB962C8B-B14F-4D97-AF65-F5344CB8AC3E}">
        <p14:creationId xmlns:p14="http://schemas.microsoft.com/office/powerpoint/2010/main" val="395065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One versus all (OVA)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“One”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5383" y="4641988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6179591" y="4783232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“One”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11004973" y="3942638"/>
            <a:ext cx="1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“One”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415258" y="2528256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9371184" y="2141007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61A090-F186-4151-9791-E0CE1D7C056F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C37835-1005-405A-BFBC-5D87FB209B8A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B35016-732E-46AF-A07B-11FF1CE62A7D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87C6CF4-E9EC-4578-AF9C-2DF72316DC39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9EC552D9-C9BF-4E18-BC2B-4721ACD6DF09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:a16="http://schemas.microsoft.com/office/drawing/2014/main" id="{91B405CA-530D-4EE0-88B7-6E471EF7B236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066463-0759-463D-9F46-F7738C15B21E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8ACBF8-758D-4FD2-AE62-286586654FD0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B70260-D07C-414D-9498-AEFB13B5EC39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13EC59-DC92-4BBB-A3AD-005C09EFDEB9}"/>
              </a:ext>
            </a:extLst>
          </p:cNvPr>
          <p:cNvCxnSpPr/>
          <p:nvPr/>
        </p:nvCxnSpPr>
        <p:spPr>
          <a:xfrm flipV="1">
            <a:off x="804984" y="2733773"/>
            <a:ext cx="3021419" cy="162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9D1F21-C89D-436B-BC24-BC90AA45305B}"/>
              </a:ext>
            </a:extLst>
          </p:cNvPr>
          <p:cNvCxnSpPr/>
          <p:nvPr/>
        </p:nvCxnSpPr>
        <p:spPr>
          <a:xfrm>
            <a:off x="4585290" y="3769852"/>
            <a:ext cx="2946726" cy="68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8A0249-946E-4B62-8B28-F0E767D03AF6}"/>
              </a:ext>
            </a:extLst>
          </p:cNvPr>
          <p:cNvCxnSpPr/>
          <p:nvPr/>
        </p:nvCxnSpPr>
        <p:spPr>
          <a:xfrm flipH="1" flipV="1">
            <a:off x="9843090" y="2590215"/>
            <a:ext cx="243590" cy="26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4BF4FB6D-B8CC-47AB-AC69-0D663D762D89}"/>
              </a:ext>
            </a:extLst>
          </p:cNvPr>
          <p:cNvSpPr/>
          <p:nvPr/>
        </p:nvSpPr>
        <p:spPr>
          <a:xfrm>
            <a:off x="1658873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6024C48B-E4EB-450C-93D5-86D2F46AE5A6}"/>
              </a:ext>
            </a:extLst>
          </p:cNvPr>
          <p:cNvSpPr/>
          <p:nvPr/>
        </p:nvSpPr>
        <p:spPr>
          <a:xfrm>
            <a:off x="9201504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3EA7F0-FFEC-46D2-AE57-337C32FF12A9}"/>
              </a:ext>
            </a:extLst>
          </p:cNvPr>
          <p:cNvSpPr txBox="1"/>
          <p:nvPr/>
        </p:nvSpPr>
        <p:spPr>
          <a:xfrm>
            <a:off x="1145215" y="2613941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Score = 0.004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F8F59-4E66-4F21-86F5-6487010DE4A6}"/>
              </a:ext>
            </a:extLst>
          </p:cNvPr>
          <p:cNvSpPr txBox="1"/>
          <p:nvPr/>
        </p:nvSpPr>
        <p:spPr>
          <a:xfrm>
            <a:off x="5756442" y="4437462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/>
                </a:solidFill>
              </a:rPr>
              <a:t>Score = 0.86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D4C4FB-9763-4C26-BE64-29080E3A4ADF}"/>
              </a:ext>
            </a:extLst>
          </p:cNvPr>
          <p:cNvSpPr txBox="1"/>
          <p:nvPr/>
        </p:nvSpPr>
        <p:spPr>
          <a:xfrm>
            <a:off x="10409986" y="4359176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Score = 0.012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2DEC3-D24F-43E5-A484-CD80A5455D14}"/>
              </a:ext>
            </a:extLst>
          </p:cNvPr>
          <p:cNvSpPr txBox="1"/>
          <p:nvPr/>
        </p:nvSpPr>
        <p:spPr>
          <a:xfrm>
            <a:off x="5077564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9111A326-B75E-403B-9299-4F5C832F4251}"/>
              </a:ext>
            </a:extLst>
          </p:cNvPr>
          <p:cNvSpPr/>
          <p:nvPr/>
        </p:nvSpPr>
        <p:spPr>
          <a:xfrm>
            <a:off x="5440049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6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54DFCD-910A-476A-B8DC-CF5482926BA6}"/>
              </a:ext>
            </a:extLst>
          </p:cNvPr>
          <p:cNvSpPr/>
          <p:nvPr/>
        </p:nvSpPr>
        <p:spPr>
          <a:xfrm>
            <a:off x="1739435" y="462763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2E5DC05-A4CC-410E-9722-47B243B4513F}"/>
              </a:ext>
            </a:extLst>
          </p:cNvPr>
          <p:cNvSpPr/>
          <p:nvPr/>
        </p:nvSpPr>
        <p:spPr>
          <a:xfrm>
            <a:off x="9284918" y="463005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5FED8DB-B66E-47DB-A8FD-1CC21A222A2C}"/>
              </a:ext>
            </a:extLst>
          </p:cNvPr>
          <p:cNvSpPr/>
          <p:nvPr/>
        </p:nvSpPr>
        <p:spPr>
          <a:xfrm>
            <a:off x="5527775" y="462763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One versus all (OVA)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“One”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5383" y="4641988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6179591" y="4783232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“One”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11004973" y="3942638"/>
            <a:ext cx="10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“One”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415258" y="2528256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9371184" y="2141007"/>
            <a:ext cx="85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“All”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61A090-F186-4151-9791-E0CE1D7C056F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C37835-1005-405A-BFBC-5D87FB209B8A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B35016-732E-46AF-A07B-11FF1CE62A7D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87C6CF4-E9EC-4578-AF9C-2DF72316DC39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9EC552D9-C9BF-4E18-BC2B-4721ACD6DF09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:a16="http://schemas.microsoft.com/office/drawing/2014/main" id="{91B405CA-530D-4EE0-88B7-6E471EF7B236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066463-0759-463D-9F46-F7738C15B21E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8ACBF8-758D-4FD2-AE62-286586654FD0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B70260-D07C-414D-9498-AEFB13B5EC39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13EC59-DC92-4BBB-A3AD-005C09EFDEB9}"/>
              </a:ext>
            </a:extLst>
          </p:cNvPr>
          <p:cNvCxnSpPr/>
          <p:nvPr/>
        </p:nvCxnSpPr>
        <p:spPr>
          <a:xfrm flipV="1">
            <a:off x="804984" y="2733773"/>
            <a:ext cx="3021419" cy="162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9D1F21-C89D-436B-BC24-BC90AA45305B}"/>
              </a:ext>
            </a:extLst>
          </p:cNvPr>
          <p:cNvCxnSpPr/>
          <p:nvPr/>
        </p:nvCxnSpPr>
        <p:spPr>
          <a:xfrm>
            <a:off x="4585290" y="3769852"/>
            <a:ext cx="2946726" cy="68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8A0249-946E-4B62-8B28-F0E767D03AF6}"/>
              </a:ext>
            </a:extLst>
          </p:cNvPr>
          <p:cNvCxnSpPr/>
          <p:nvPr/>
        </p:nvCxnSpPr>
        <p:spPr>
          <a:xfrm flipH="1" flipV="1">
            <a:off x="9843090" y="2590215"/>
            <a:ext cx="243590" cy="26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3EA7F0-FFEC-46D2-AE57-337C32FF12A9}"/>
              </a:ext>
            </a:extLst>
          </p:cNvPr>
          <p:cNvSpPr txBox="1"/>
          <p:nvPr/>
        </p:nvSpPr>
        <p:spPr>
          <a:xfrm>
            <a:off x="1145215" y="2613941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Score = 0.004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F8F59-4E66-4F21-86F5-6487010DE4A6}"/>
              </a:ext>
            </a:extLst>
          </p:cNvPr>
          <p:cNvSpPr txBox="1"/>
          <p:nvPr/>
        </p:nvSpPr>
        <p:spPr>
          <a:xfrm>
            <a:off x="5756442" y="4437462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/>
                </a:solidFill>
              </a:rPr>
              <a:t>Score = 0.86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D4C4FB-9763-4C26-BE64-29080E3A4ADF}"/>
              </a:ext>
            </a:extLst>
          </p:cNvPr>
          <p:cNvSpPr txBox="1"/>
          <p:nvPr/>
        </p:nvSpPr>
        <p:spPr>
          <a:xfrm>
            <a:off x="10409986" y="4359176"/>
            <a:ext cx="17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Score = 0.012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DCC5ED-4E47-4D99-B6D2-1F57752EA6DD}"/>
              </a:ext>
            </a:extLst>
          </p:cNvPr>
          <p:cNvSpPr txBox="1"/>
          <p:nvPr/>
        </p:nvSpPr>
        <p:spPr>
          <a:xfrm>
            <a:off x="5077564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dirty="0">
                <a:solidFill>
                  <a:schemeClr val="accent4"/>
                </a:solidFill>
              </a:rPr>
              <a:t>Versicolor</a:t>
            </a:r>
          </a:p>
        </p:txBody>
      </p:sp>
    </p:spTree>
    <p:extLst>
      <p:ext uri="{BB962C8B-B14F-4D97-AF65-F5344CB8AC3E}">
        <p14:creationId xmlns:p14="http://schemas.microsoft.com/office/powerpoint/2010/main" val="305821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C17A-59BA-4FD5-A298-2793F51B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one (OVO)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CB14-D8B9-46CD-87F1-847BEB34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Try to classify between </a:t>
            </a:r>
            <a:r>
              <a:rPr lang="en-GB" b="1" dirty="0"/>
              <a:t>one</a:t>
            </a:r>
            <a:r>
              <a:rPr lang="en-GB" dirty="0"/>
              <a:t> single class </a:t>
            </a:r>
            <a:r>
              <a:rPr lang="en-GB" b="1" dirty="0"/>
              <a:t>versus</a:t>
            </a:r>
            <a:r>
              <a:rPr lang="en-GB" dirty="0"/>
              <a:t> </a:t>
            </a:r>
            <a:r>
              <a:rPr lang="en-GB" b="1" dirty="0"/>
              <a:t>one</a:t>
            </a:r>
            <a:r>
              <a:rPr lang="en-GB" dirty="0"/>
              <a:t> other class (and repeat for all pairs of classes)</a:t>
            </a:r>
          </a:p>
          <a:p>
            <a:r>
              <a:rPr lang="en-GB" dirty="0"/>
              <a:t>Example based on iris data: </a:t>
            </a:r>
          </a:p>
          <a:p>
            <a:pPr lvl="1"/>
            <a:r>
              <a:rPr lang="en-GB" dirty="0"/>
              <a:t>Train an SVM to classify between [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 irises</a:t>
            </a:r>
            <a:r>
              <a:rPr lang="en-GB" dirty="0"/>
              <a:t>] and [</a:t>
            </a:r>
            <a:r>
              <a:rPr lang="en-GB" dirty="0">
                <a:solidFill>
                  <a:schemeClr val="accent4"/>
                </a:solidFill>
              </a:rPr>
              <a:t>versicolor irises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Train an SVM to classify between [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 irises</a:t>
            </a:r>
            <a:r>
              <a:rPr lang="en-GB" dirty="0"/>
              <a:t>] and [</a:t>
            </a:r>
            <a:r>
              <a:rPr lang="en-GB" dirty="0">
                <a:solidFill>
                  <a:srgbClr val="FF0000"/>
                </a:solidFill>
              </a:rPr>
              <a:t>virginica irises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Train an SVM to classify between [</a:t>
            </a:r>
            <a:r>
              <a:rPr lang="en-GB" dirty="0">
                <a:solidFill>
                  <a:srgbClr val="FF0000"/>
                </a:solidFill>
              </a:rPr>
              <a:t>virginica irises</a:t>
            </a:r>
            <a:r>
              <a:rPr lang="en-GB" dirty="0"/>
              <a:t>] and [</a:t>
            </a:r>
            <a:r>
              <a:rPr lang="en-GB" dirty="0">
                <a:solidFill>
                  <a:srgbClr val="FFC000"/>
                </a:solidFill>
              </a:rPr>
              <a:t>versicolor irises</a:t>
            </a:r>
            <a:r>
              <a:rPr lang="en-GB" dirty="0"/>
              <a:t>]</a:t>
            </a:r>
          </a:p>
          <a:p>
            <a:r>
              <a:rPr lang="en-GB" dirty="0"/>
              <a:t>At testing time, classify a new example with </a:t>
            </a:r>
            <a:r>
              <a:rPr lang="en-GB" i="1" dirty="0"/>
              <a:t>every</a:t>
            </a:r>
            <a:r>
              <a:rPr lang="en-GB" dirty="0"/>
              <a:t> SVM, keep a tally of results, and assign to the class with the largest number of wins</a:t>
            </a:r>
          </a:p>
        </p:txBody>
      </p:sp>
    </p:spTree>
    <p:extLst>
      <p:ext uri="{BB962C8B-B14F-4D97-AF65-F5344CB8AC3E}">
        <p14:creationId xmlns:p14="http://schemas.microsoft.com/office/powerpoint/2010/main" val="179394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one (OVO)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5080D0-7296-4926-9776-C37442C5E85A}"/>
              </a:ext>
            </a:extLst>
          </p:cNvPr>
          <p:cNvGrpSpPr/>
          <p:nvPr/>
        </p:nvGrpSpPr>
        <p:grpSpPr>
          <a:xfrm>
            <a:off x="4585290" y="2590215"/>
            <a:ext cx="3021419" cy="2637744"/>
            <a:chOff x="1916519" y="2609069"/>
            <a:chExt cx="3021419" cy="26377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058894-8845-44FC-9663-55E5E3B05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519" y="2609069"/>
              <a:ext cx="0" cy="263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CB2529-BD8E-49E6-AC1F-093D58C24D60}"/>
                </a:ext>
              </a:extLst>
            </p:cNvPr>
            <p:cNvCxnSpPr>
              <a:cxnSpLocks/>
            </p:cNvCxnSpPr>
            <p:nvPr/>
          </p:nvCxnSpPr>
          <p:spPr>
            <a:xfrm>
              <a:off x="1916519" y="5246813"/>
              <a:ext cx="3021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41EF155-D213-45B7-9638-D8A0FDC281AF}"/>
                </a:ext>
              </a:extLst>
            </p:cNvPr>
            <p:cNvSpPr/>
            <p:nvPr/>
          </p:nvSpPr>
          <p:spPr>
            <a:xfrm>
              <a:off x="2510250" y="428997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0AEB5F7-80FC-42AF-BE74-136DE211A5DF}"/>
                </a:ext>
              </a:extLst>
            </p:cNvPr>
            <p:cNvSpPr/>
            <p:nvPr/>
          </p:nvSpPr>
          <p:spPr>
            <a:xfrm>
              <a:off x="2919556" y="4378030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2FAA0B-5CCE-4EDB-B5CF-3A9EC6D68983}"/>
                </a:ext>
              </a:extLst>
            </p:cNvPr>
            <p:cNvSpPr/>
            <p:nvPr/>
          </p:nvSpPr>
          <p:spPr>
            <a:xfrm>
              <a:off x="2625460" y="464094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B6C0947-778E-4B58-A9E9-765811C09F55}"/>
                </a:ext>
              </a:extLst>
            </p:cNvPr>
            <p:cNvSpPr/>
            <p:nvPr/>
          </p:nvSpPr>
          <p:spPr>
            <a:xfrm>
              <a:off x="3056275" y="4841178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B10D9A-1BE9-4028-8144-F41C9A8DADEB}"/>
                </a:ext>
              </a:extLst>
            </p:cNvPr>
            <p:cNvSpPr/>
            <p:nvPr/>
          </p:nvSpPr>
          <p:spPr>
            <a:xfrm>
              <a:off x="2819429" y="282646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D44950-7DDF-4D20-B8D1-BB71248A5CBC}"/>
                </a:ext>
              </a:extLst>
            </p:cNvPr>
            <p:cNvSpPr/>
            <p:nvPr/>
          </p:nvSpPr>
          <p:spPr>
            <a:xfrm>
              <a:off x="2541922" y="3049637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8716C0-5983-4942-8E1D-BE7553DE6FD8}"/>
                </a:ext>
              </a:extLst>
            </p:cNvPr>
            <p:cNvSpPr/>
            <p:nvPr/>
          </p:nvSpPr>
          <p:spPr>
            <a:xfrm>
              <a:off x="2368015" y="330180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4C3399-03F7-47E1-80FB-5141C855B2F0}"/>
                </a:ext>
              </a:extLst>
            </p:cNvPr>
            <p:cNvSpPr/>
            <p:nvPr/>
          </p:nvSpPr>
          <p:spPr>
            <a:xfrm>
              <a:off x="2819429" y="3411936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CAA9F55A-A633-4C5F-BCEB-E24EA4B6675F}"/>
                </a:ext>
              </a:extLst>
            </p:cNvPr>
            <p:cNvSpPr/>
            <p:nvPr/>
          </p:nvSpPr>
          <p:spPr>
            <a:xfrm>
              <a:off x="4128940" y="341193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EC7675DD-3CE3-4345-879B-0B2D2A522CED}"/>
                </a:ext>
              </a:extLst>
            </p:cNvPr>
            <p:cNvSpPr/>
            <p:nvPr/>
          </p:nvSpPr>
          <p:spPr>
            <a:xfrm>
              <a:off x="3980837" y="378870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39EBAFFD-19D4-4DEB-A5EE-F57596A703C1}"/>
                </a:ext>
              </a:extLst>
            </p:cNvPr>
            <p:cNvSpPr/>
            <p:nvPr/>
          </p:nvSpPr>
          <p:spPr>
            <a:xfrm>
              <a:off x="4283488" y="3748492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55391F5C-31FD-4AAC-A050-4ABC85844374}"/>
                </a:ext>
              </a:extLst>
            </p:cNvPr>
            <p:cNvSpPr/>
            <p:nvPr/>
          </p:nvSpPr>
          <p:spPr>
            <a:xfrm>
              <a:off x="4373250" y="3346040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A6F366-3FC2-4F80-9D1F-57FFDCE36AAB}"/>
              </a:ext>
            </a:extLst>
          </p:cNvPr>
          <p:cNvGrpSpPr/>
          <p:nvPr/>
        </p:nvGrpSpPr>
        <p:grpSpPr>
          <a:xfrm>
            <a:off x="804984" y="2590215"/>
            <a:ext cx="3021419" cy="2637744"/>
            <a:chOff x="1916519" y="2609069"/>
            <a:chExt cx="3021419" cy="263774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4EA97E-11C5-4613-870F-0ACF6845E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519" y="2609069"/>
              <a:ext cx="0" cy="263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FFE348-66B4-4B3B-897B-24FC81B8DD4D}"/>
                </a:ext>
              </a:extLst>
            </p:cNvPr>
            <p:cNvCxnSpPr>
              <a:cxnSpLocks/>
            </p:cNvCxnSpPr>
            <p:nvPr/>
          </p:nvCxnSpPr>
          <p:spPr>
            <a:xfrm>
              <a:off x="1916519" y="5246813"/>
              <a:ext cx="3021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57B84C2B-9DBD-4566-AD75-79DBEC24997E}"/>
                </a:ext>
              </a:extLst>
            </p:cNvPr>
            <p:cNvSpPr/>
            <p:nvPr/>
          </p:nvSpPr>
          <p:spPr>
            <a:xfrm>
              <a:off x="2510250" y="428997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59AF82B-6E13-4EA1-BA2C-4C488420D89F}"/>
                </a:ext>
              </a:extLst>
            </p:cNvPr>
            <p:cNvSpPr/>
            <p:nvPr/>
          </p:nvSpPr>
          <p:spPr>
            <a:xfrm>
              <a:off x="2919556" y="4378030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4B23C34-BF88-46E5-BB7E-F55525C755FC}"/>
                </a:ext>
              </a:extLst>
            </p:cNvPr>
            <p:cNvSpPr/>
            <p:nvPr/>
          </p:nvSpPr>
          <p:spPr>
            <a:xfrm>
              <a:off x="2625460" y="464094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614A5C6C-10E4-40CE-AD7A-0DF570D2366E}"/>
                </a:ext>
              </a:extLst>
            </p:cNvPr>
            <p:cNvSpPr/>
            <p:nvPr/>
          </p:nvSpPr>
          <p:spPr>
            <a:xfrm>
              <a:off x="3056275" y="4841178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2EDCE0A-5BDA-484F-AFC9-76BB64239726}"/>
                </a:ext>
              </a:extLst>
            </p:cNvPr>
            <p:cNvSpPr/>
            <p:nvPr/>
          </p:nvSpPr>
          <p:spPr>
            <a:xfrm>
              <a:off x="2819429" y="282646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778460D-C185-4580-8424-5EDF4E2339D2}"/>
                </a:ext>
              </a:extLst>
            </p:cNvPr>
            <p:cNvSpPr/>
            <p:nvPr/>
          </p:nvSpPr>
          <p:spPr>
            <a:xfrm>
              <a:off x="2541922" y="3049637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F50CE7-AEF9-4ACF-85D3-B13695DCE23F}"/>
                </a:ext>
              </a:extLst>
            </p:cNvPr>
            <p:cNvSpPr/>
            <p:nvPr/>
          </p:nvSpPr>
          <p:spPr>
            <a:xfrm>
              <a:off x="2368015" y="330180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A685F9-CA0F-449C-BC3C-E2396AC85055}"/>
                </a:ext>
              </a:extLst>
            </p:cNvPr>
            <p:cNvSpPr/>
            <p:nvPr/>
          </p:nvSpPr>
          <p:spPr>
            <a:xfrm>
              <a:off x="2819429" y="3411936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E3F92839-686C-4039-BF0A-F91E484ADA1B}"/>
                </a:ext>
              </a:extLst>
            </p:cNvPr>
            <p:cNvSpPr/>
            <p:nvPr/>
          </p:nvSpPr>
          <p:spPr>
            <a:xfrm>
              <a:off x="4128940" y="341193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A33CE3BB-53D2-45BD-B68C-BACB0BBE0CC6}"/>
                </a:ext>
              </a:extLst>
            </p:cNvPr>
            <p:cNvSpPr/>
            <p:nvPr/>
          </p:nvSpPr>
          <p:spPr>
            <a:xfrm>
              <a:off x="3980837" y="378870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id="{1186EF0C-9B9D-4F2E-ABFA-10777C4C7CA6}"/>
                </a:ext>
              </a:extLst>
            </p:cNvPr>
            <p:cNvSpPr/>
            <p:nvPr/>
          </p:nvSpPr>
          <p:spPr>
            <a:xfrm>
              <a:off x="4283488" y="3748492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id="{7CD629E9-D1CA-47FB-8E8D-A4DC69557ABF}"/>
                </a:ext>
              </a:extLst>
            </p:cNvPr>
            <p:cNvSpPr/>
            <p:nvPr/>
          </p:nvSpPr>
          <p:spPr>
            <a:xfrm>
              <a:off x="4373250" y="3346040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A412D2-17A6-4D55-8E08-674335124A9E}"/>
              </a:ext>
            </a:extLst>
          </p:cNvPr>
          <p:cNvGrpSpPr/>
          <p:nvPr/>
        </p:nvGrpSpPr>
        <p:grpSpPr>
          <a:xfrm>
            <a:off x="8332381" y="2590215"/>
            <a:ext cx="3021419" cy="2637744"/>
            <a:chOff x="1916519" y="2609069"/>
            <a:chExt cx="3021419" cy="263774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DDDB433-4B61-47E6-BE2A-8359A3FBD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519" y="2609069"/>
              <a:ext cx="0" cy="263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871911F-CBD0-4EC1-B075-331DF9814A8B}"/>
                </a:ext>
              </a:extLst>
            </p:cNvPr>
            <p:cNvCxnSpPr>
              <a:cxnSpLocks/>
            </p:cNvCxnSpPr>
            <p:nvPr/>
          </p:nvCxnSpPr>
          <p:spPr>
            <a:xfrm>
              <a:off x="1916519" y="5246813"/>
              <a:ext cx="3021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98453DCC-D7B7-46F7-BB6E-FB635E281BE4}"/>
                </a:ext>
              </a:extLst>
            </p:cNvPr>
            <p:cNvSpPr/>
            <p:nvPr/>
          </p:nvSpPr>
          <p:spPr>
            <a:xfrm>
              <a:off x="2510250" y="428997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95AD1211-6B07-4F45-BAE0-BAB5357033B7}"/>
                </a:ext>
              </a:extLst>
            </p:cNvPr>
            <p:cNvSpPr/>
            <p:nvPr/>
          </p:nvSpPr>
          <p:spPr>
            <a:xfrm>
              <a:off x="2919556" y="4378030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806014CB-1BF4-43F1-9289-4C376B4F993E}"/>
                </a:ext>
              </a:extLst>
            </p:cNvPr>
            <p:cNvSpPr/>
            <p:nvPr/>
          </p:nvSpPr>
          <p:spPr>
            <a:xfrm>
              <a:off x="2625460" y="4640947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A555F32-0CF7-4574-A91B-663143367EB8}"/>
                </a:ext>
              </a:extLst>
            </p:cNvPr>
            <p:cNvSpPr/>
            <p:nvPr/>
          </p:nvSpPr>
          <p:spPr>
            <a:xfrm>
              <a:off x="3056275" y="4841178"/>
              <a:ext cx="172532" cy="1791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7CEE82-504F-4A6F-850A-91CDE9CD0624}"/>
                </a:ext>
              </a:extLst>
            </p:cNvPr>
            <p:cNvSpPr/>
            <p:nvPr/>
          </p:nvSpPr>
          <p:spPr>
            <a:xfrm>
              <a:off x="2819429" y="282646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6343F78-1C95-4709-843C-5183EA94802A}"/>
                </a:ext>
              </a:extLst>
            </p:cNvPr>
            <p:cNvSpPr/>
            <p:nvPr/>
          </p:nvSpPr>
          <p:spPr>
            <a:xfrm>
              <a:off x="2541922" y="3049637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6613BFB-F01B-4C9B-A025-9A03F200432A}"/>
                </a:ext>
              </a:extLst>
            </p:cNvPr>
            <p:cNvSpPr/>
            <p:nvPr/>
          </p:nvSpPr>
          <p:spPr>
            <a:xfrm>
              <a:off x="2368015" y="3301802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E75677-EF3B-4379-9E8C-1344D80D7A88}"/>
                </a:ext>
              </a:extLst>
            </p:cNvPr>
            <p:cNvSpPr/>
            <p:nvPr/>
          </p:nvSpPr>
          <p:spPr>
            <a:xfrm>
              <a:off x="2819429" y="3411936"/>
              <a:ext cx="179525" cy="1795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C522AF4B-83B0-4D90-8DB4-302AB331B978}"/>
                </a:ext>
              </a:extLst>
            </p:cNvPr>
            <p:cNvSpPr/>
            <p:nvPr/>
          </p:nvSpPr>
          <p:spPr>
            <a:xfrm>
              <a:off x="4128940" y="341193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BB628778-6A9F-40ED-8265-8F770C722E0C}"/>
                </a:ext>
              </a:extLst>
            </p:cNvPr>
            <p:cNvSpPr/>
            <p:nvPr/>
          </p:nvSpPr>
          <p:spPr>
            <a:xfrm>
              <a:off x="3980837" y="3788706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Star: 5 Points 68">
              <a:extLst>
                <a:ext uri="{FF2B5EF4-FFF2-40B4-BE49-F238E27FC236}">
                  <a16:creationId xmlns:a16="http://schemas.microsoft.com/office/drawing/2014/main" id="{85125192-7B9E-4C29-90B5-117305FB27A6}"/>
                </a:ext>
              </a:extLst>
            </p:cNvPr>
            <p:cNvSpPr/>
            <p:nvPr/>
          </p:nvSpPr>
          <p:spPr>
            <a:xfrm>
              <a:off x="4283488" y="3748492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Star: 5 Points 69">
              <a:extLst>
                <a:ext uri="{FF2B5EF4-FFF2-40B4-BE49-F238E27FC236}">
                  <a16:creationId xmlns:a16="http://schemas.microsoft.com/office/drawing/2014/main" id="{E4A8A2B9-6BF6-4FDE-8961-24DDB5FF1D37}"/>
                </a:ext>
              </a:extLst>
            </p:cNvPr>
            <p:cNvSpPr/>
            <p:nvPr/>
          </p:nvSpPr>
          <p:spPr>
            <a:xfrm>
              <a:off x="4373250" y="3346040"/>
              <a:ext cx="179525" cy="17951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E2B295B-8DE2-438A-8BA0-192737016485}"/>
              </a:ext>
            </a:extLst>
          </p:cNvPr>
          <p:cNvSpPr/>
          <p:nvPr/>
        </p:nvSpPr>
        <p:spPr>
          <a:xfrm>
            <a:off x="1065173" y="2658197"/>
            <a:ext cx="1058058" cy="11394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88B7B8-CEA5-4DD6-A954-100FE74CD8ED}"/>
              </a:ext>
            </a:extLst>
          </p:cNvPr>
          <p:cNvSpPr/>
          <p:nvPr/>
        </p:nvSpPr>
        <p:spPr>
          <a:xfrm rot="1108811">
            <a:off x="4918261" y="4040941"/>
            <a:ext cx="1319401" cy="113942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5D2C433-9322-4EB9-8839-8F2860CD46CC}"/>
              </a:ext>
            </a:extLst>
          </p:cNvPr>
          <p:cNvSpPr/>
          <p:nvPr/>
        </p:nvSpPr>
        <p:spPr>
          <a:xfrm rot="1802752">
            <a:off x="10253450" y="3087522"/>
            <a:ext cx="911078" cy="1139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10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7186" y="4236224"/>
            <a:ext cx="12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5341080" y="2227802"/>
            <a:ext cx="10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9893328" y="4816822"/>
            <a:ext cx="13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267612" y="4782646"/>
            <a:ext cx="141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10834339" y="2769326"/>
            <a:ext cx="12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D92ED07-8D8F-4CE6-826A-2E4B6D68CD79}"/>
              </a:ext>
            </a:extLst>
          </p:cNvPr>
          <p:cNvSpPr/>
          <p:nvPr/>
        </p:nvSpPr>
        <p:spPr>
          <a:xfrm rot="1802752">
            <a:off x="2741390" y="3087523"/>
            <a:ext cx="911078" cy="1139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E9FD6E-2A81-40C0-8693-C969F4AB1B29}"/>
              </a:ext>
            </a:extLst>
          </p:cNvPr>
          <p:cNvSpPr/>
          <p:nvPr/>
        </p:nvSpPr>
        <p:spPr>
          <a:xfrm>
            <a:off x="4857180" y="2632097"/>
            <a:ext cx="1058058" cy="11394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6AB3EF8-B66F-4C15-84FA-DA3490B8886A}"/>
              </a:ext>
            </a:extLst>
          </p:cNvPr>
          <p:cNvSpPr/>
          <p:nvPr/>
        </p:nvSpPr>
        <p:spPr>
          <a:xfrm rot="1108811">
            <a:off x="8633496" y="4040941"/>
            <a:ext cx="1319401" cy="113942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3E425D-10B3-415F-B503-BAE6FEC7B608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BEBA7E-D083-40E3-8FE0-680877C902D2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E0F45A-CB5B-46F7-BB9F-10FE9EFF3A9A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C295257-0D36-4C5B-BE64-8CA319672411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B4B272B-3B9B-4F80-B836-CF9D52964F31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Star: 5 Points 92">
                <a:extLst>
                  <a:ext uri="{FF2B5EF4-FFF2-40B4-BE49-F238E27FC236}">
                    <a16:creationId xmlns:a16="http://schemas.microsoft.com/office/drawing/2014/main" id="{B60F6DA9-1351-4F56-BDD3-19CD5B60BBA1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72913D-6CF8-44D2-900B-2A09D85DCDD0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93ACE0-E937-481C-B707-C8311904A302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83039BF-3139-4251-ADF1-5A7104CEFE24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08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one (OVO)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1EF155-D213-45B7-9638-D8A0FDC281AF}"/>
              </a:ext>
            </a:extLst>
          </p:cNvPr>
          <p:cNvSpPr/>
          <p:nvPr/>
        </p:nvSpPr>
        <p:spPr>
          <a:xfrm>
            <a:off x="5179021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0AEB5F7-80FC-42AF-BE74-136DE211A5DF}"/>
              </a:ext>
            </a:extLst>
          </p:cNvPr>
          <p:cNvSpPr/>
          <p:nvPr/>
        </p:nvSpPr>
        <p:spPr>
          <a:xfrm>
            <a:off x="5588327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62FAA0B-5CCE-4EDB-B5CF-3A9EC6D68983}"/>
              </a:ext>
            </a:extLst>
          </p:cNvPr>
          <p:cNvSpPr/>
          <p:nvPr/>
        </p:nvSpPr>
        <p:spPr>
          <a:xfrm>
            <a:off x="5294231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B6C0947-778E-4B58-A9E9-765811C09F55}"/>
              </a:ext>
            </a:extLst>
          </p:cNvPr>
          <p:cNvSpPr/>
          <p:nvPr/>
        </p:nvSpPr>
        <p:spPr>
          <a:xfrm>
            <a:off x="5725046" y="4822324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B10D9A-1BE9-4028-8144-F41C9A8DADEB}"/>
              </a:ext>
            </a:extLst>
          </p:cNvPr>
          <p:cNvSpPr/>
          <p:nvPr/>
        </p:nvSpPr>
        <p:spPr>
          <a:xfrm>
            <a:off x="5488200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D44950-7DDF-4D20-B8D1-BB71248A5CBC}"/>
              </a:ext>
            </a:extLst>
          </p:cNvPr>
          <p:cNvSpPr/>
          <p:nvPr/>
        </p:nvSpPr>
        <p:spPr>
          <a:xfrm>
            <a:off x="5210693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716C0-5983-4942-8E1D-BE7553DE6FD8}"/>
              </a:ext>
            </a:extLst>
          </p:cNvPr>
          <p:cNvSpPr/>
          <p:nvPr/>
        </p:nvSpPr>
        <p:spPr>
          <a:xfrm>
            <a:off x="5036786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4C3399-03F7-47E1-80FB-5141C855B2F0}"/>
              </a:ext>
            </a:extLst>
          </p:cNvPr>
          <p:cNvSpPr/>
          <p:nvPr/>
        </p:nvSpPr>
        <p:spPr>
          <a:xfrm>
            <a:off x="5488200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2EDCE0A-5BDA-484F-AFC9-76BB64239726}"/>
              </a:ext>
            </a:extLst>
          </p:cNvPr>
          <p:cNvSpPr/>
          <p:nvPr/>
        </p:nvSpPr>
        <p:spPr>
          <a:xfrm>
            <a:off x="1707894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78460D-C185-4580-8424-5EDF4E2339D2}"/>
              </a:ext>
            </a:extLst>
          </p:cNvPr>
          <p:cNvSpPr/>
          <p:nvPr/>
        </p:nvSpPr>
        <p:spPr>
          <a:xfrm>
            <a:off x="1430387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F50CE7-AEF9-4ACF-85D3-B13695DCE23F}"/>
              </a:ext>
            </a:extLst>
          </p:cNvPr>
          <p:cNvSpPr/>
          <p:nvPr/>
        </p:nvSpPr>
        <p:spPr>
          <a:xfrm>
            <a:off x="1256480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A685F9-CA0F-449C-BC3C-E2396AC85055}"/>
              </a:ext>
            </a:extLst>
          </p:cNvPr>
          <p:cNvSpPr/>
          <p:nvPr/>
        </p:nvSpPr>
        <p:spPr>
          <a:xfrm>
            <a:off x="1707894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E3F92839-686C-4039-BF0A-F91E484ADA1B}"/>
              </a:ext>
            </a:extLst>
          </p:cNvPr>
          <p:cNvSpPr/>
          <p:nvPr/>
        </p:nvSpPr>
        <p:spPr>
          <a:xfrm>
            <a:off x="3017405" y="339308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A33CE3BB-53D2-45BD-B68C-BACB0BBE0CC6}"/>
              </a:ext>
            </a:extLst>
          </p:cNvPr>
          <p:cNvSpPr/>
          <p:nvPr/>
        </p:nvSpPr>
        <p:spPr>
          <a:xfrm>
            <a:off x="2869302" y="376985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1186EF0C-9B9D-4F2E-ABFA-10777C4C7CA6}"/>
              </a:ext>
            </a:extLst>
          </p:cNvPr>
          <p:cNvSpPr/>
          <p:nvPr/>
        </p:nvSpPr>
        <p:spPr>
          <a:xfrm>
            <a:off x="3171953" y="3729638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CD629E9-D1CA-47FB-8E8D-A4DC69557ABF}"/>
              </a:ext>
            </a:extLst>
          </p:cNvPr>
          <p:cNvSpPr/>
          <p:nvPr/>
        </p:nvSpPr>
        <p:spPr>
          <a:xfrm>
            <a:off x="3261715" y="3327186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8453DCC-D7B7-46F7-BB6E-FB635E281BE4}"/>
              </a:ext>
            </a:extLst>
          </p:cNvPr>
          <p:cNvSpPr/>
          <p:nvPr/>
        </p:nvSpPr>
        <p:spPr>
          <a:xfrm>
            <a:off x="8926112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95AD1211-6B07-4F45-BAE0-BAB5357033B7}"/>
              </a:ext>
            </a:extLst>
          </p:cNvPr>
          <p:cNvSpPr/>
          <p:nvPr/>
        </p:nvSpPr>
        <p:spPr>
          <a:xfrm>
            <a:off x="9335418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06014CB-1BF4-43F1-9289-4C376B4F993E}"/>
              </a:ext>
            </a:extLst>
          </p:cNvPr>
          <p:cNvSpPr/>
          <p:nvPr/>
        </p:nvSpPr>
        <p:spPr>
          <a:xfrm>
            <a:off x="9041322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CA555F32-0CF7-4574-A91B-663143367EB8}"/>
              </a:ext>
            </a:extLst>
          </p:cNvPr>
          <p:cNvSpPr/>
          <p:nvPr/>
        </p:nvSpPr>
        <p:spPr>
          <a:xfrm>
            <a:off x="9472137" y="4822324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522AF4B-83B0-4D90-8DB4-302AB331B978}"/>
              </a:ext>
            </a:extLst>
          </p:cNvPr>
          <p:cNvSpPr/>
          <p:nvPr/>
        </p:nvSpPr>
        <p:spPr>
          <a:xfrm>
            <a:off x="10544802" y="339308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BB628778-6A9F-40ED-8265-8F770C722E0C}"/>
              </a:ext>
            </a:extLst>
          </p:cNvPr>
          <p:cNvSpPr/>
          <p:nvPr/>
        </p:nvSpPr>
        <p:spPr>
          <a:xfrm>
            <a:off x="10396699" y="376985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85125192-7B9E-4C29-90B5-117305FB27A6}"/>
              </a:ext>
            </a:extLst>
          </p:cNvPr>
          <p:cNvSpPr/>
          <p:nvPr/>
        </p:nvSpPr>
        <p:spPr>
          <a:xfrm>
            <a:off x="10699350" y="3729638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E4A8A2B9-6BF6-4FDE-8961-24DDB5FF1D37}"/>
              </a:ext>
            </a:extLst>
          </p:cNvPr>
          <p:cNvSpPr/>
          <p:nvPr/>
        </p:nvSpPr>
        <p:spPr>
          <a:xfrm>
            <a:off x="10789112" y="3327186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10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7186" y="4236224"/>
            <a:ext cx="12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5341080" y="2227802"/>
            <a:ext cx="10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8290774" y="3845859"/>
            <a:ext cx="13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267612" y="4782646"/>
            <a:ext cx="141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10834339" y="2769326"/>
            <a:ext cx="12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3E425D-10B3-415F-B503-BAE6FEC7B608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BEBA7E-D083-40E3-8FE0-680877C902D2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E0F45A-CB5B-46F7-BB9F-10FE9EFF3A9A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C295257-0D36-4C5B-BE64-8CA319672411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B4B272B-3B9B-4F80-B836-CF9D52964F31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Star: 5 Points 92">
                <a:extLst>
                  <a:ext uri="{FF2B5EF4-FFF2-40B4-BE49-F238E27FC236}">
                    <a16:creationId xmlns:a16="http://schemas.microsoft.com/office/drawing/2014/main" id="{B60F6DA9-1351-4F56-BDD3-19CD5B60BBA1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72913D-6CF8-44D2-900B-2A09D85DCDD0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93ACE0-E937-481C-B707-C8311904A302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83039BF-3139-4251-ADF1-5A7104CEFE24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95D58C-07A1-434C-A76D-E9A9E345B65D}"/>
              </a:ext>
            </a:extLst>
          </p:cNvPr>
          <p:cNvCxnSpPr/>
          <p:nvPr/>
        </p:nvCxnSpPr>
        <p:spPr>
          <a:xfrm flipV="1">
            <a:off x="1887419" y="2597134"/>
            <a:ext cx="909767" cy="263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AAED66-525D-437A-8F7D-6CD052760D2A}"/>
              </a:ext>
            </a:extLst>
          </p:cNvPr>
          <p:cNvCxnSpPr>
            <a:cxnSpLocks/>
          </p:cNvCxnSpPr>
          <p:nvPr/>
        </p:nvCxnSpPr>
        <p:spPr>
          <a:xfrm>
            <a:off x="4585290" y="3836709"/>
            <a:ext cx="2980829" cy="18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05641C-26EF-4471-A257-F261969639D4}"/>
              </a:ext>
            </a:extLst>
          </p:cNvPr>
          <p:cNvCxnSpPr>
            <a:cxnSpLocks/>
          </p:cNvCxnSpPr>
          <p:nvPr/>
        </p:nvCxnSpPr>
        <p:spPr>
          <a:xfrm>
            <a:off x="9248440" y="2596017"/>
            <a:ext cx="1214272" cy="263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2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one (OVO)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10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7186" y="4236224"/>
            <a:ext cx="12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5341080" y="2227802"/>
            <a:ext cx="10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8290774" y="3845859"/>
            <a:ext cx="13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267612" y="4782646"/>
            <a:ext cx="141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10834339" y="2769326"/>
            <a:ext cx="12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3E425D-10B3-415F-B503-BAE6FEC7B608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BEBA7E-D083-40E3-8FE0-680877C902D2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E0F45A-CB5B-46F7-BB9F-10FE9EFF3A9A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C295257-0D36-4C5B-BE64-8CA319672411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B4B272B-3B9B-4F80-B836-CF9D52964F31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Star: 5 Points 92">
                <a:extLst>
                  <a:ext uri="{FF2B5EF4-FFF2-40B4-BE49-F238E27FC236}">
                    <a16:creationId xmlns:a16="http://schemas.microsoft.com/office/drawing/2014/main" id="{B60F6DA9-1351-4F56-BDD3-19CD5B60BBA1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72913D-6CF8-44D2-900B-2A09D85DCDD0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93ACE0-E937-481C-B707-C8311904A302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83039BF-3139-4251-ADF1-5A7104CEFE24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95D58C-07A1-434C-A76D-E9A9E345B65D}"/>
              </a:ext>
            </a:extLst>
          </p:cNvPr>
          <p:cNvCxnSpPr/>
          <p:nvPr/>
        </p:nvCxnSpPr>
        <p:spPr>
          <a:xfrm flipV="1">
            <a:off x="1887419" y="2597134"/>
            <a:ext cx="909767" cy="263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AAED66-525D-437A-8F7D-6CD052760D2A}"/>
              </a:ext>
            </a:extLst>
          </p:cNvPr>
          <p:cNvCxnSpPr>
            <a:cxnSpLocks/>
          </p:cNvCxnSpPr>
          <p:nvPr/>
        </p:nvCxnSpPr>
        <p:spPr>
          <a:xfrm>
            <a:off x="4585290" y="3836709"/>
            <a:ext cx="2980829" cy="18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05641C-26EF-4471-A257-F261969639D4}"/>
              </a:ext>
            </a:extLst>
          </p:cNvPr>
          <p:cNvCxnSpPr>
            <a:cxnSpLocks/>
          </p:cNvCxnSpPr>
          <p:nvPr/>
        </p:nvCxnSpPr>
        <p:spPr>
          <a:xfrm>
            <a:off x="9248440" y="2596017"/>
            <a:ext cx="1214272" cy="263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5F5E9341-B4CF-49F5-8CE5-8D773D4130EB}"/>
              </a:ext>
            </a:extLst>
          </p:cNvPr>
          <p:cNvSpPr/>
          <p:nvPr/>
        </p:nvSpPr>
        <p:spPr>
          <a:xfrm>
            <a:off x="1658873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A7A48846-8A35-496D-AB26-FB62C6A57350}"/>
              </a:ext>
            </a:extLst>
          </p:cNvPr>
          <p:cNvSpPr/>
          <p:nvPr/>
        </p:nvSpPr>
        <p:spPr>
          <a:xfrm>
            <a:off x="5440049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5347EB86-FA6E-48F8-89AF-16083B8EB0B0}"/>
              </a:ext>
            </a:extLst>
          </p:cNvPr>
          <p:cNvSpPr/>
          <p:nvPr/>
        </p:nvSpPr>
        <p:spPr>
          <a:xfrm>
            <a:off x="9201504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80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F26A-71DF-453F-813A-88D403CC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716B-6659-48EF-A6A7-716613BC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material: Multi-class problems with Support Vector Machines</a:t>
            </a:r>
          </a:p>
          <a:p>
            <a:r>
              <a:rPr lang="en-GB" dirty="0"/>
              <a:t>Some other bits of housekeeping (before Nick takes over)</a:t>
            </a:r>
          </a:p>
        </p:txBody>
      </p:sp>
    </p:spTree>
    <p:extLst>
      <p:ext uri="{BB962C8B-B14F-4D97-AF65-F5344CB8AC3E}">
        <p14:creationId xmlns:p14="http://schemas.microsoft.com/office/powerpoint/2010/main" val="205977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one (OVO)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10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7186" y="4236224"/>
            <a:ext cx="12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5341080" y="2227802"/>
            <a:ext cx="10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8290774" y="3845859"/>
            <a:ext cx="13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267612" y="4782646"/>
            <a:ext cx="141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10834339" y="2769326"/>
            <a:ext cx="12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3E425D-10B3-415F-B503-BAE6FEC7B608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BEBA7E-D083-40E3-8FE0-680877C902D2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E0F45A-CB5B-46F7-BB9F-10FE9EFF3A9A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C295257-0D36-4C5B-BE64-8CA319672411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B4B272B-3B9B-4F80-B836-CF9D52964F31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Star: 5 Points 92">
                <a:extLst>
                  <a:ext uri="{FF2B5EF4-FFF2-40B4-BE49-F238E27FC236}">
                    <a16:creationId xmlns:a16="http://schemas.microsoft.com/office/drawing/2014/main" id="{B60F6DA9-1351-4F56-BDD3-19CD5B60BBA1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72913D-6CF8-44D2-900B-2A09D85DCDD0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93ACE0-E937-481C-B707-C8311904A302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83039BF-3139-4251-ADF1-5A7104CEFE24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95D58C-07A1-434C-A76D-E9A9E345B65D}"/>
              </a:ext>
            </a:extLst>
          </p:cNvPr>
          <p:cNvCxnSpPr/>
          <p:nvPr/>
        </p:nvCxnSpPr>
        <p:spPr>
          <a:xfrm flipV="1">
            <a:off x="1887419" y="2597134"/>
            <a:ext cx="909767" cy="263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AAED66-525D-437A-8F7D-6CD052760D2A}"/>
              </a:ext>
            </a:extLst>
          </p:cNvPr>
          <p:cNvCxnSpPr>
            <a:cxnSpLocks/>
          </p:cNvCxnSpPr>
          <p:nvPr/>
        </p:nvCxnSpPr>
        <p:spPr>
          <a:xfrm>
            <a:off x="4585290" y="3836709"/>
            <a:ext cx="2980829" cy="18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05641C-26EF-4471-A257-F261969639D4}"/>
              </a:ext>
            </a:extLst>
          </p:cNvPr>
          <p:cNvCxnSpPr>
            <a:cxnSpLocks/>
          </p:cNvCxnSpPr>
          <p:nvPr/>
        </p:nvCxnSpPr>
        <p:spPr>
          <a:xfrm>
            <a:off x="9248440" y="2596017"/>
            <a:ext cx="1214272" cy="263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5F5E9341-B4CF-49F5-8CE5-8D773D4130EB}"/>
              </a:ext>
            </a:extLst>
          </p:cNvPr>
          <p:cNvSpPr/>
          <p:nvPr/>
        </p:nvSpPr>
        <p:spPr>
          <a:xfrm>
            <a:off x="1658873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A7A48846-8A35-496D-AB26-FB62C6A57350}"/>
              </a:ext>
            </a:extLst>
          </p:cNvPr>
          <p:cNvSpPr/>
          <p:nvPr/>
        </p:nvSpPr>
        <p:spPr>
          <a:xfrm>
            <a:off x="5440049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5347EB86-FA6E-48F8-89AF-16083B8EB0B0}"/>
              </a:ext>
            </a:extLst>
          </p:cNvPr>
          <p:cNvSpPr/>
          <p:nvPr/>
        </p:nvSpPr>
        <p:spPr>
          <a:xfrm>
            <a:off x="9201504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3DCEB-4AD7-40FE-91DC-2E7A39059791}"/>
              </a:ext>
            </a:extLst>
          </p:cNvPr>
          <p:cNvSpPr txBox="1"/>
          <p:nvPr/>
        </p:nvSpPr>
        <p:spPr>
          <a:xfrm>
            <a:off x="5077564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9E9EA-F2A8-4598-83A3-C745A9E725E9}"/>
              </a:ext>
            </a:extLst>
          </p:cNvPr>
          <p:cNvSpPr txBox="1"/>
          <p:nvPr/>
        </p:nvSpPr>
        <p:spPr>
          <a:xfrm>
            <a:off x="8903281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2B96BF-0E6F-4546-B47D-88F79B01262A}"/>
              </a:ext>
            </a:extLst>
          </p:cNvPr>
          <p:cNvSpPr txBox="1"/>
          <p:nvPr/>
        </p:nvSpPr>
        <p:spPr>
          <a:xfrm>
            <a:off x="1297257" y="5791898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3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one (OVO)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10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7186" y="4236224"/>
            <a:ext cx="12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5341080" y="2227802"/>
            <a:ext cx="10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8290774" y="3845859"/>
            <a:ext cx="13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267612" y="4782646"/>
            <a:ext cx="141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10834339" y="2769326"/>
            <a:ext cx="12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3E425D-10B3-415F-B503-BAE6FEC7B608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BEBA7E-D083-40E3-8FE0-680877C902D2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E0F45A-CB5B-46F7-BB9F-10FE9EFF3A9A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C295257-0D36-4C5B-BE64-8CA319672411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B4B272B-3B9B-4F80-B836-CF9D52964F31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Star: 5 Points 92">
                <a:extLst>
                  <a:ext uri="{FF2B5EF4-FFF2-40B4-BE49-F238E27FC236}">
                    <a16:creationId xmlns:a16="http://schemas.microsoft.com/office/drawing/2014/main" id="{B60F6DA9-1351-4F56-BDD3-19CD5B60BBA1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72913D-6CF8-44D2-900B-2A09D85DCDD0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93ACE0-E937-481C-B707-C8311904A302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83039BF-3139-4251-ADF1-5A7104CEFE24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95D58C-07A1-434C-A76D-E9A9E345B65D}"/>
              </a:ext>
            </a:extLst>
          </p:cNvPr>
          <p:cNvCxnSpPr/>
          <p:nvPr/>
        </p:nvCxnSpPr>
        <p:spPr>
          <a:xfrm flipV="1">
            <a:off x="1887419" y="2597134"/>
            <a:ext cx="909767" cy="263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AAED66-525D-437A-8F7D-6CD052760D2A}"/>
              </a:ext>
            </a:extLst>
          </p:cNvPr>
          <p:cNvCxnSpPr>
            <a:cxnSpLocks/>
          </p:cNvCxnSpPr>
          <p:nvPr/>
        </p:nvCxnSpPr>
        <p:spPr>
          <a:xfrm>
            <a:off x="4585290" y="3836709"/>
            <a:ext cx="2980829" cy="18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05641C-26EF-4471-A257-F261969639D4}"/>
              </a:ext>
            </a:extLst>
          </p:cNvPr>
          <p:cNvCxnSpPr>
            <a:cxnSpLocks/>
          </p:cNvCxnSpPr>
          <p:nvPr/>
        </p:nvCxnSpPr>
        <p:spPr>
          <a:xfrm>
            <a:off x="9248440" y="2596017"/>
            <a:ext cx="1214272" cy="263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5F5E9341-B4CF-49F5-8CE5-8D773D4130EB}"/>
              </a:ext>
            </a:extLst>
          </p:cNvPr>
          <p:cNvSpPr/>
          <p:nvPr/>
        </p:nvSpPr>
        <p:spPr>
          <a:xfrm>
            <a:off x="1658873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A7A48846-8A35-496D-AB26-FB62C6A57350}"/>
              </a:ext>
            </a:extLst>
          </p:cNvPr>
          <p:cNvSpPr/>
          <p:nvPr/>
        </p:nvSpPr>
        <p:spPr>
          <a:xfrm>
            <a:off x="5440049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5347EB86-FA6E-48F8-89AF-16083B8EB0B0}"/>
              </a:ext>
            </a:extLst>
          </p:cNvPr>
          <p:cNvSpPr/>
          <p:nvPr/>
        </p:nvSpPr>
        <p:spPr>
          <a:xfrm>
            <a:off x="9201504" y="4575815"/>
            <a:ext cx="339360" cy="3299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3DCEB-4AD7-40FE-91DC-2E7A39059791}"/>
              </a:ext>
            </a:extLst>
          </p:cNvPr>
          <p:cNvSpPr txBox="1"/>
          <p:nvPr/>
        </p:nvSpPr>
        <p:spPr>
          <a:xfrm>
            <a:off x="5077564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b="1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9E9EA-F2A8-4598-83A3-C745A9E725E9}"/>
              </a:ext>
            </a:extLst>
          </p:cNvPr>
          <p:cNvSpPr txBox="1"/>
          <p:nvPr/>
        </p:nvSpPr>
        <p:spPr>
          <a:xfrm>
            <a:off x="8903281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b="1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2B96BF-0E6F-4546-B47D-88F79B01262A}"/>
              </a:ext>
            </a:extLst>
          </p:cNvPr>
          <p:cNvSpPr txBox="1"/>
          <p:nvPr/>
        </p:nvSpPr>
        <p:spPr>
          <a:xfrm>
            <a:off x="1297257" y="5791898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D71C60-28BA-46B6-AC6F-393CB69D8D2E}"/>
              </a:ext>
            </a:extLst>
          </p:cNvPr>
          <p:cNvSpPr txBox="1"/>
          <p:nvPr/>
        </p:nvSpPr>
        <p:spPr>
          <a:xfrm>
            <a:off x="6405312" y="6346571"/>
            <a:ext cx="345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Overall winner = </a:t>
            </a:r>
            <a:r>
              <a:rPr lang="en-GB" dirty="0">
                <a:solidFill>
                  <a:schemeClr val="accent4"/>
                </a:solidFill>
              </a:rPr>
              <a:t>Versicolor</a:t>
            </a:r>
          </a:p>
        </p:txBody>
      </p:sp>
    </p:spTree>
    <p:extLst>
      <p:ext uri="{BB962C8B-B14F-4D97-AF65-F5344CB8AC3E}">
        <p14:creationId xmlns:p14="http://schemas.microsoft.com/office/powerpoint/2010/main" val="347875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5999-4F84-42BA-876E-F6901440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versus one (OVO)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8894-8845-44FC-9663-55E5E3B05233}"/>
              </a:ext>
            </a:extLst>
          </p:cNvPr>
          <p:cNvCxnSpPr>
            <a:cxnSpLocks/>
          </p:cNvCxnSpPr>
          <p:nvPr/>
        </p:nvCxnSpPr>
        <p:spPr>
          <a:xfrm flipV="1">
            <a:off x="458529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B2529-BD8E-49E6-AC1F-093D58C24D60}"/>
              </a:ext>
            </a:extLst>
          </p:cNvPr>
          <p:cNvCxnSpPr>
            <a:cxnSpLocks/>
          </p:cNvCxnSpPr>
          <p:nvPr/>
        </p:nvCxnSpPr>
        <p:spPr>
          <a:xfrm>
            <a:off x="458529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EA97E-11C5-4613-870F-0ACF6845E38B}"/>
              </a:ext>
            </a:extLst>
          </p:cNvPr>
          <p:cNvCxnSpPr>
            <a:cxnSpLocks/>
          </p:cNvCxnSpPr>
          <p:nvPr/>
        </p:nvCxnSpPr>
        <p:spPr>
          <a:xfrm flipV="1">
            <a:off x="804984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FFE348-66B4-4B3B-897B-24FC81B8DD4D}"/>
              </a:ext>
            </a:extLst>
          </p:cNvPr>
          <p:cNvCxnSpPr>
            <a:cxnSpLocks/>
          </p:cNvCxnSpPr>
          <p:nvPr/>
        </p:nvCxnSpPr>
        <p:spPr>
          <a:xfrm>
            <a:off x="804984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B433-4B61-47E6-BE2A-8359A3FBD1FF}"/>
              </a:ext>
            </a:extLst>
          </p:cNvPr>
          <p:cNvCxnSpPr>
            <a:cxnSpLocks/>
          </p:cNvCxnSpPr>
          <p:nvPr/>
        </p:nvCxnSpPr>
        <p:spPr>
          <a:xfrm flipV="1">
            <a:off x="8332381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71911F-CBD0-4EC1-B075-331DF9814A8B}"/>
              </a:ext>
            </a:extLst>
          </p:cNvPr>
          <p:cNvCxnSpPr>
            <a:cxnSpLocks/>
          </p:cNvCxnSpPr>
          <p:nvPr/>
        </p:nvCxnSpPr>
        <p:spPr>
          <a:xfrm>
            <a:off x="8332381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1918E-4286-490D-A41E-C9D5A4F979CE}"/>
              </a:ext>
            </a:extLst>
          </p:cNvPr>
          <p:cNvSpPr txBox="1"/>
          <p:nvPr/>
        </p:nvSpPr>
        <p:spPr>
          <a:xfrm>
            <a:off x="1568364" y="2226685"/>
            <a:ext cx="105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371852-B8C5-4126-9C04-83D09FD1121C}"/>
              </a:ext>
            </a:extLst>
          </p:cNvPr>
          <p:cNvSpPr txBox="1"/>
          <p:nvPr/>
        </p:nvSpPr>
        <p:spPr>
          <a:xfrm>
            <a:off x="2797186" y="4236224"/>
            <a:ext cx="120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FFAE2-3007-4C8B-803D-7C018F4DC9EB}"/>
              </a:ext>
            </a:extLst>
          </p:cNvPr>
          <p:cNvSpPr txBox="1"/>
          <p:nvPr/>
        </p:nvSpPr>
        <p:spPr>
          <a:xfrm>
            <a:off x="5341080" y="2227802"/>
            <a:ext cx="10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“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r>
              <a:rPr lang="en-GB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CCA98F-6900-4029-A3D2-CD1778A30AF7}"/>
              </a:ext>
            </a:extLst>
          </p:cNvPr>
          <p:cNvSpPr txBox="1"/>
          <p:nvPr/>
        </p:nvSpPr>
        <p:spPr>
          <a:xfrm>
            <a:off x="8290774" y="3845859"/>
            <a:ext cx="13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CE285-4B77-414B-B6F2-89A4F42BF01C}"/>
              </a:ext>
            </a:extLst>
          </p:cNvPr>
          <p:cNvSpPr txBox="1"/>
          <p:nvPr/>
        </p:nvSpPr>
        <p:spPr>
          <a:xfrm>
            <a:off x="6267612" y="4782646"/>
            <a:ext cx="141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“Versicolor”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2E7678-8946-41EC-99E9-53B14AE17384}"/>
              </a:ext>
            </a:extLst>
          </p:cNvPr>
          <p:cNvSpPr txBox="1"/>
          <p:nvPr/>
        </p:nvSpPr>
        <p:spPr>
          <a:xfrm>
            <a:off x="10834339" y="2769326"/>
            <a:ext cx="121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“Virginica”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3E425D-10B3-415F-B503-BAE6FEC7B608}"/>
              </a:ext>
            </a:extLst>
          </p:cNvPr>
          <p:cNvGrpSpPr/>
          <p:nvPr/>
        </p:nvGrpSpPr>
        <p:grpSpPr>
          <a:xfrm>
            <a:off x="3091601" y="1772724"/>
            <a:ext cx="6385095" cy="371935"/>
            <a:chOff x="3091601" y="1753871"/>
            <a:chExt cx="6385095" cy="37193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FBEBA7E-D083-40E3-8FE0-680877C902D2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E0F45A-CB5B-46F7-BB9F-10FE9EFF3A9A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C295257-0D36-4C5B-BE64-8CA319672411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B4B272B-3B9B-4F80-B836-CF9D52964F31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Star: 5 Points 92">
                <a:extLst>
                  <a:ext uri="{FF2B5EF4-FFF2-40B4-BE49-F238E27FC236}">
                    <a16:creationId xmlns:a16="http://schemas.microsoft.com/office/drawing/2014/main" id="{B60F6DA9-1351-4F56-BDD3-19CD5B60BBA1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72913D-6CF8-44D2-900B-2A09D85DCDD0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93ACE0-E937-481C-B707-C8311904A302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83039BF-3139-4251-ADF1-5A7104CEFE24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95D58C-07A1-434C-A76D-E9A9E345B65D}"/>
              </a:ext>
            </a:extLst>
          </p:cNvPr>
          <p:cNvCxnSpPr/>
          <p:nvPr/>
        </p:nvCxnSpPr>
        <p:spPr>
          <a:xfrm flipV="1">
            <a:off x="1887419" y="2597134"/>
            <a:ext cx="909767" cy="263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AAED66-525D-437A-8F7D-6CD052760D2A}"/>
              </a:ext>
            </a:extLst>
          </p:cNvPr>
          <p:cNvCxnSpPr>
            <a:cxnSpLocks/>
          </p:cNvCxnSpPr>
          <p:nvPr/>
        </p:nvCxnSpPr>
        <p:spPr>
          <a:xfrm>
            <a:off x="4585290" y="3836709"/>
            <a:ext cx="2980829" cy="18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05641C-26EF-4471-A257-F261969639D4}"/>
              </a:ext>
            </a:extLst>
          </p:cNvPr>
          <p:cNvCxnSpPr>
            <a:cxnSpLocks/>
          </p:cNvCxnSpPr>
          <p:nvPr/>
        </p:nvCxnSpPr>
        <p:spPr>
          <a:xfrm>
            <a:off x="9248440" y="2596017"/>
            <a:ext cx="1214272" cy="263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23DCEB-4AD7-40FE-91DC-2E7A39059791}"/>
              </a:ext>
            </a:extLst>
          </p:cNvPr>
          <p:cNvSpPr txBox="1"/>
          <p:nvPr/>
        </p:nvSpPr>
        <p:spPr>
          <a:xfrm>
            <a:off x="5077564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b="1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9E9EA-F2A8-4598-83A3-C745A9E725E9}"/>
              </a:ext>
            </a:extLst>
          </p:cNvPr>
          <p:cNvSpPr txBox="1"/>
          <p:nvPr/>
        </p:nvSpPr>
        <p:spPr>
          <a:xfrm>
            <a:off x="8903281" y="5789743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b="1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2B96BF-0E6F-4546-B47D-88F79B01262A}"/>
              </a:ext>
            </a:extLst>
          </p:cNvPr>
          <p:cNvSpPr txBox="1"/>
          <p:nvPr/>
        </p:nvSpPr>
        <p:spPr>
          <a:xfrm>
            <a:off x="1297257" y="5791898"/>
            <a:ext cx="20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Winner = </a:t>
            </a:r>
            <a:r>
              <a:rPr lang="en-GB" dirty="0" err="1">
                <a:solidFill>
                  <a:srgbClr val="00B050"/>
                </a:solidFill>
              </a:rPr>
              <a:t>Setosa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D71C60-28BA-46B6-AC6F-393CB69D8D2E}"/>
              </a:ext>
            </a:extLst>
          </p:cNvPr>
          <p:cNvSpPr txBox="1"/>
          <p:nvPr/>
        </p:nvSpPr>
        <p:spPr>
          <a:xfrm>
            <a:off x="6405312" y="6346571"/>
            <a:ext cx="345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Overall winner = </a:t>
            </a:r>
            <a:r>
              <a:rPr lang="en-GB" dirty="0">
                <a:solidFill>
                  <a:schemeClr val="accent4"/>
                </a:solidFill>
              </a:rPr>
              <a:t>Versicolor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5EAFF96-7FF3-4DC9-BC0D-10352645FD57}"/>
              </a:ext>
            </a:extLst>
          </p:cNvPr>
          <p:cNvSpPr/>
          <p:nvPr/>
        </p:nvSpPr>
        <p:spPr>
          <a:xfrm>
            <a:off x="1739435" y="462763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4F0BD87-6201-4119-9DE1-5D0B0B0211B4}"/>
              </a:ext>
            </a:extLst>
          </p:cNvPr>
          <p:cNvSpPr/>
          <p:nvPr/>
        </p:nvSpPr>
        <p:spPr>
          <a:xfrm>
            <a:off x="9284918" y="463005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33E2D62-B6BE-49BE-B7F9-B9D21628619A}"/>
              </a:ext>
            </a:extLst>
          </p:cNvPr>
          <p:cNvSpPr/>
          <p:nvPr/>
        </p:nvSpPr>
        <p:spPr>
          <a:xfrm>
            <a:off x="5527775" y="4627630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9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0498-8849-4A90-9C8A-3FB8A569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OVO: 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D5A6-B10F-41D2-98AE-1576AF4F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many pairs?</a:t>
            </a:r>
          </a:p>
          <a:p>
            <a:r>
              <a:rPr lang="en-GB" dirty="0"/>
              <a:t>[Fun to think about: room of N people who don’t know each other – how many handshakes take place?]</a:t>
            </a:r>
          </a:p>
          <a:p>
            <a:r>
              <a:rPr lang="en-GB" dirty="0"/>
              <a:t>N*(N-1) / 2</a:t>
            </a:r>
          </a:p>
          <a:p>
            <a:r>
              <a:rPr lang="en-GB" dirty="0"/>
              <a:t>E.g., for the 10-class digit classification problem example in labs: we need to train 10*(9) / 2 = 45 binary SVMs!</a:t>
            </a:r>
          </a:p>
          <a:p>
            <a:r>
              <a:rPr lang="en-GB" dirty="0"/>
              <a:t>However, each SVM only trained on a relatively small subset of the data</a:t>
            </a:r>
          </a:p>
          <a:p>
            <a:r>
              <a:rPr lang="en-GB" dirty="0"/>
              <a:t>Approx. 2/10ths or 20%, assuming balanced classes</a:t>
            </a:r>
          </a:p>
        </p:txBody>
      </p:sp>
    </p:spTree>
    <p:extLst>
      <p:ext uri="{BB962C8B-B14F-4D97-AF65-F5344CB8AC3E}">
        <p14:creationId xmlns:p14="http://schemas.microsoft.com/office/powerpoint/2010/main" val="161200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0498-8849-4A90-9C8A-3FB8A569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OVA: 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D5A6-B10F-41D2-98AE-1576AF4F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just need one model per class</a:t>
            </a:r>
          </a:p>
          <a:p>
            <a:r>
              <a:rPr lang="en-GB" dirty="0"/>
              <a:t>E.g., for the 10-class digit classification problem example in labs: we need to train 10 binary SVMs</a:t>
            </a:r>
          </a:p>
          <a:p>
            <a:r>
              <a:rPr lang="en-GB" dirty="0"/>
              <a:t>However, each SVM is trained on all of the data</a:t>
            </a:r>
          </a:p>
          <a:p>
            <a:r>
              <a:rPr lang="en-GB" dirty="0"/>
              <a:t>SVM training can be slow for lots of examples (complexity is cubic in the number of examples)…</a:t>
            </a:r>
          </a:p>
          <a:p>
            <a:r>
              <a:rPr lang="en-GB" dirty="0"/>
              <a:t>…So OVO generally preferred as it is faster to train more SVMs on smaller subsets of the data (rather than fewer SVMs on all data)</a:t>
            </a:r>
          </a:p>
          <a:p>
            <a:r>
              <a:rPr lang="en-GB" dirty="0"/>
              <a:t>OVO vs OVA classification accuracy often v similar (see later slides)</a:t>
            </a:r>
          </a:p>
        </p:txBody>
      </p:sp>
    </p:spTree>
    <p:extLst>
      <p:ext uri="{BB962C8B-B14F-4D97-AF65-F5344CB8AC3E}">
        <p14:creationId xmlns:p14="http://schemas.microsoft.com/office/powerpoint/2010/main" val="265066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1B05-1D21-4524-94FA-E78CFF1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syntax: OVO with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B530-CAB2-43AF-929B-0FAD7820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fitcecoc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(examples, labels, 'Coding', 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onevsone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solidFill>
                  <a:srgbClr val="FF0000"/>
                </a:solidFill>
              </a:rPr>
              <a:t>Train a collection of binary SVMs (with soft margins) in a one-versus-one (OVO) approach</a:t>
            </a:r>
          </a:p>
          <a:p>
            <a:r>
              <a:rPr lang="en-GB" dirty="0">
                <a:solidFill>
                  <a:srgbClr val="FF0000"/>
                </a:solidFill>
              </a:rPr>
              <a:t>Can then call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dirty="0">
                <a:solidFill>
                  <a:srgbClr val="FF0000"/>
                </a:solidFill>
              </a:rPr>
              <a:t> in the usual way (for our purposes)</a:t>
            </a:r>
          </a:p>
        </p:txBody>
      </p:sp>
    </p:spTree>
    <p:extLst>
      <p:ext uri="{BB962C8B-B14F-4D97-AF65-F5344CB8AC3E}">
        <p14:creationId xmlns:p14="http://schemas.microsoft.com/office/powerpoint/2010/main" val="60010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1B05-1D21-4524-94FA-E78CFF1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syntax: OVA with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B530-CAB2-43AF-929B-0FAD7820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fitcecoc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(examples, labels, 'Coding', 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onevsall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solidFill>
                  <a:srgbClr val="FF0000"/>
                </a:solidFill>
              </a:rPr>
              <a:t>Train a collection of binary SVMs (with soft margins) in a one-versus-all (OVA) approach</a:t>
            </a:r>
          </a:p>
          <a:p>
            <a:r>
              <a:rPr lang="en-GB" dirty="0">
                <a:solidFill>
                  <a:srgbClr val="FF0000"/>
                </a:solidFill>
              </a:rPr>
              <a:t>Can then call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dirty="0">
                <a:solidFill>
                  <a:srgbClr val="FF0000"/>
                </a:solidFill>
              </a:rPr>
              <a:t> in the usual way (for our purposes)</a:t>
            </a:r>
          </a:p>
        </p:txBody>
      </p:sp>
    </p:spTree>
    <p:extLst>
      <p:ext uri="{BB962C8B-B14F-4D97-AF65-F5344CB8AC3E}">
        <p14:creationId xmlns:p14="http://schemas.microsoft.com/office/powerpoint/2010/main" val="286081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1B05-1D21-4524-94FA-E78CFF1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syntax: non-standard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B530-CAB2-43AF-929B-0FAD7820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If you want to use a non-default SVM, then you can set it up using the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templateSVM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function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E.g., to use the kernel trick with an RBF kernel and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>
                <a:solidFill>
                  <a:srgbClr val="FF0000"/>
                </a:solidFill>
              </a:rPr>
              <a:t> of 0.5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templateSVM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KernelFunction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0.5)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All parameters you don’t specify are set to their default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</a:rPr>
              <a:t>And then pass it to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fitcecoc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using an extra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'Learners'</a:t>
            </a:r>
            <a:r>
              <a:rPr lang="en-GB" dirty="0">
                <a:solidFill>
                  <a:srgbClr val="FF0000"/>
                </a:solidFill>
              </a:rPr>
              <a:t> name-value pair: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E.g., OVO approach using the SVM defined above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fitcecoc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(examples,labels,'Coding','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onevsone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Learners',t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5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40D1-0614-4826-879F-027CD8CD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E48E-FB7E-4000-BC66-BC00D0B7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(</a:t>
            </a:r>
            <a:r>
              <a:rPr lang="en-GB" b="1" dirty="0">
                <a:solidFill>
                  <a:srgbClr val="FF0000"/>
                </a:solidFill>
              </a:rPr>
              <a:t>just as last week</a:t>
            </a:r>
            <a:r>
              <a:rPr lang="en-GB" dirty="0">
                <a:solidFill>
                  <a:srgbClr val="FF0000"/>
                </a:solidFill>
              </a:rPr>
              <a:t>) there’s no easy way to see what the boundary looks like…</a:t>
            </a:r>
          </a:p>
          <a:p>
            <a:r>
              <a:rPr lang="en-GB" dirty="0">
                <a:solidFill>
                  <a:srgbClr val="FF0000"/>
                </a:solidFill>
              </a:rPr>
              <a:t>…You don’t get back the equation/vertices of a line/plane…</a:t>
            </a:r>
          </a:p>
          <a:p>
            <a:r>
              <a:rPr lang="en-GB" dirty="0">
                <a:solidFill>
                  <a:srgbClr val="FF0000"/>
                </a:solidFill>
              </a:rPr>
              <a:t>To visualise the boundary, you need to build yourself a dense rectangular “grid” of testing data that covers the min/max extents of your training features… E.g., using a nested for loop</a:t>
            </a:r>
          </a:p>
          <a:p>
            <a:r>
              <a:rPr lang="en-GB" dirty="0">
                <a:solidFill>
                  <a:srgbClr val="FF0000"/>
                </a:solidFill>
              </a:rPr>
              <a:t>…And 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dirty="0">
                <a:solidFill>
                  <a:srgbClr val="FF0000"/>
                </a:solidFill>
              </a:rPr>
              <a:t> to find the classifier’s prediction at every point</a:t>
            </a:r>
          </a:p>
          <a:p>
            <a:r>
              <a:rPr lang="en-GB" dirty="0">
                <a:solidFill>
                  <a:srgbClr val="FF0000"/>
                </a:solidFill>
              </a:rPr>
              <a:t>You can then use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gscatter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to visualise the results…</a:t>
            </a:r>
          </a:p>
          <a:p>
            <a:r>
              <a:rPr lang="en-GB" dirty="0">
                <a:solidFill>
                  <a:srgbClr val="FF0000"/>
                </a:solidFill>
              </a:rPr>
              <a:t>…And overlay the training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79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4767-49BB-47F7-A8D9-992FA3D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Visualisation: changing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67796-C71F-4C09-8945-934869640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11BBE7-5D67-49D6-AC23-2552055FC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CBFDAF-F8AB-4C5E-B751-A2A7B672D591}"/>
              </a:ext>
            </a:extLst>
          </p:cNvPr>
          <p:cNvSpPr txBox="1"/>
          <p:nvPr/>
        </p:nvSpPr>
        <p:spPr>
          <a:xfrm>
            <a:off x="1883004" y="6106376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One-versus-one (OVO)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CA440-7094-48A8-ACF7-943040F2BBBC}"/>
              </a:ext>
            </a:extLst>
          </p:cNvPr>
          <p:cNvSpPr txBox="1"/>
          <p:nvPr/>
        </p:nvSpPr>
        <p:spPr>
          <a:xfrm>
            <a:off x="7217004" y="6106376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One-versus-all (OVA)</a:t>
            </a:r>
          </a:p>
        </p:txBody>
      </p:sp>
    </p:spTree>
    <p:extLst>
      <p:ext uri="{BB962C8B-B14F-4D97-AF65-F5344CB8AC3E}">
        <p14:creationId xmlns:p14="http://schemas.microsoft.com/office/powerpoint/2010/main" val="295586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7BC-163E-4894-9F74-637068C4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term topics: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60BF-F023-4874-9646-6FED12FC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exploration and preparation (1 week)</a:t>
            </a:r>
          </a:p>
          <a:p>
            <a:pPr lvl="1"/>
            <a:r>
              <a:rPr lang="en-GB" dirty="0"/>
              <a:t>We need to add some of the basic bits we skipped last term</a:t>
            </a:r>
          </a:p>
          <a:p>
            <a:r>
              <a:rPr lang="en-GB" dirty="0"/>
              <a:t>Evaluation (2 weeks)</a:t>
            </a:r>
          </a:p>
          <a:p>
            <a:pPr lvl="1"/>
            <a:r>
              <a:rPr lang="en-GB" dirty="0"/>
              <a:t>Really important: we all need to know the important methods for establishing exactly how well our ML methods are performing</a:t>
            </a:r>
          </a:p>
          <a:p>
            <a:r>
              <a:rPr lang="en-GB" dirty="0"/>
              <a:t>Feature extraction (2 weeks)</a:t>
            </a:r>
          </a:p>
          <a:p>
            <a:pPr lvl="1"/>
            <a:r>
              <a:rPr lang="en-GB" dirty="0"/>
              <a:t>Really interesting topic: if our data doesn’t have a really obvious consistent structure (e.g., text documents, images) then how should we extract features</a:t>
            </a:r>
          </a:p>
          <a:p>
            <a:r>
              <a:rPr lang="en-GB" b="1" dirty="0"/>
              <a:t>Support Vector Machines (2 weeks)</a:t>
            </a:r>
          </a:p>
          <a:p>
            <a:pPr lvl="1"/>
            <a:r>
              <a:rPr lang="en-GB" b="1" dirty="0"/>
              <a:t>A final “black box” technique we think you should have some exposure to (e.g., visualising, tuning hyperparameters)</a:t>
            </a:r>
          </a:p>
          <a:p>
            <a:r>
              <a:rPr lang="en-GB" dirty="0"/>
              <a:t>Then over to Deep Learning with Nick (3 weeks, not assessed)</a:t>
            </a:r>
          </a:p>
        </p:txBody>
      </p:sp>
    </p:spTree>
    <p:extLst>
      <p:ext uri="{BB962C8B-B14F-4D97-AF65-F5344CB8AC3E}">
        <p14:creationId xmlns:p14="http://schemas.microsoft.com/office/powerpoint/2010/main" val="193024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4767-49BB-47F7-A8D9-992FA3D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Visualisation: changing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67796-C71F-4C09-8945-934869640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599" cy="388471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11BBE7-5D67-49D6-AC23-2552055FC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599" cy="38847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54956-4356-4D5A-8BC7-DE92B2E96442}"/>
              </a:ext>
            </a:extLst>
          </p:cNvPr>
          <p:cNvSpPr txBox="1"/>
          <p:nvPr/>
        </p:nvSpPr>
        <p:spPr>
          <a:xfrm>
            <a:off x="1883004" y="6106376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One-versus-one (OVO)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818F1-E138-46CD-8DCC-76EFE044910C}"/>
              </a:ext>
            </a:extLst>
          </p:cNvPr>
          <p:cNvSpPr txBox="1"/>
          <p:nvPr/>
        </p:nvSpPr>
        <p:spPr>
          <a:xfrm>
            <a:off x="7217004" y="6106376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One-versus-all (OVA)</a:t>
            </a:r>
          </a:p>
        </p:txBody>
      </p:sp>
    </p:spTree>
    <p:extLst>
      <p:ext uri="{BB962C8B-B14F-4D97-AF65-F5344CB8AC3E}">
        <p14:creationId xmlns:p14="http://schemas.microsoft.com/office/powerpoint/2010/main" val="297553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4767-49BB-47F7-A8D9-992FA3D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Visualisation: changing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67796-C71F-4C09-8945-934869640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599" cy="388471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11BBE7-5D67-49D6-AC23-2552055FC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599" cy="38847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0CE19-B6DE-494A-872F-D29624FCB2BD}"/>
              </a:ext>
            </a:extLst>
          </p:cNvPr>
          <p:cNvSpPr txBox="1"/>
          <p:nvPr/>
        </p:nvSpPr>
        <p:spPr>
          <a:xfrm>
            <a:off x="1883004" y="6106376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One-versus-one (OVO)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29559-4B86-4CCF-BEC2-DD236B35992C}"/>
              </a:ext>
            </a:extLst>
          </p:cNvPr>
          <p:cNvSpPr txBox="1"/>
          <p:nvPr/>
        </p:nvSpPr>
        <p:spPr>
          <a:xfrm>
            <a:off x="7217004" y="6106376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One-versus-all (OVA)</a:t>
            </a:r>
          </a:p>
        </p:txBody>
      </p:sp>
    </p:spTree>
    <p:extLst>
      <p:ext uri="{BB962C8B-B14F-4D97-AF65-F5344CB8AC3E}">
        <p14:creationId xmlns:p14="http://schemas.microsoft.com/office/powerpoint/2010/main" val="380602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58AD-88BE-44F9-BE4D-193DAF83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07B4-EFF1-425D-A9D6-38C6A09C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For interest only, not examined… 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You can use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Matlab’s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OptimizeHyperparameters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option to automatically optimise hyperparameters (just as in previous weeks) </a:t>
            </a:r>
            <a:r>
              <a:rPr lang="en-GB" i="1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the coding strategy (new) using cross-validation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For SVMs: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BoxConstraint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is the default behaviour using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'auto'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Warning: can be slow if you have much data…</a:t>
            </a:r>
          </a:p>
        </p:txBody>
      </p:sp>
    </p:spTree>
    <p:extLst>
      <p:ext uri="{BB962C8B-B14F-4D97-AF65-F5344CB8AC3E}">
        <p14:creationId xmlns:p14="http://schemas.microsoft.com/office/powerpoint/2010/main" val="311483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83F9-C6D0-44EA-83A4-B2C05D85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revisit?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7D85-A85F-4F98-8F50-9B2CFE63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special requests</a:t>
            </a:r>
          </a:p>
          <a:p>
            <a:r>
              <a:rPr lang="en-GB" dirty="0"/>
              <a:t>So just an FAQ on the exam</a:t>
            </a:r>
          </a:p>
        </p:txBody>
      </p:sp>
    </p:spTree>
    <p:extLst>
      <p:ext uri="{BB962C8B-B14F-4D97-AF65-F5344CB8AC3E}">
        <p14:creationId xmlns:p14="http://schemas.microsoft.com/office/powerpoint/2010/main" val="1541094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1FAA-C649-4BA9-8EB6-FDFF9DB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Exam: FAQ – </a:t>
            </a:r>
            <a:r>
              <a:rPr lang="en-GB" dirty="0">
                <a:solidFill>
                  <a:srgbClr val="FF0000"/>
                </a:solidFill>
              </a:rPr>
              <a:t>see also week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A653-DFB7-4577-BE21-AC6F5658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Is it open book?</a:t>
            </a:r>
            <a:r>
              <a:rPr lang="en-GB" dirty="0"/>
              <a:t> No, because you can’t take in books, or written notes, but it’s similar. Here are some other things you can’t have at your desk: coats, bags, phones, pens, paper, calculators</a:t>
            </a:r>
          </a:p>
          <a:p>
            <a:r>
              <a:rPr lang="en-GB" b="1" dirty="0"/>
              <a:t>How many questions?</a:t>
            </a:r>
            <a:r>
              <a:rPr lang="en-GB" dirty="0"/>
              <a:t> Eight, from which you answer any 5</a:t>
            </a:r>
          </a:p>
          <a:p>
            <a:r>
              <a:rPr lang="en-GB" b="1" dirty="0"/>
              <a:t>How long is it?</a:t>
            </a:r>
            <a:r>
              <a:rPr lang="en-GB" dirty="0"/>
              <a:t> 3 hours, and this </a:t>
            </a:r>
            <a:r>
              <a:rPr lang="en-GB" i="1" dirty="0"/>
              <a:t>includes</a:t>
            </a:r>
            <a:r>
              <a:rPr lang="en-GB" dirty="0"/>
              <a:t> time for downloading from/uploading to Moodle – you need to be organised</a:t>
            </a:r>
          </a:p>
          <a:p>
            <a:r>
              <a:rPr lang="en-GB" b="1" dirty="0"/>
              <a:t>Can I take my own portable hard drive in?</a:t>
            </a:r>
            <a:r>
              <a:rPr lang="en-GB" dirty="0"/>
              <a:t> No external drives, please organise your work on the H: drive</a:t>
            </a:r>
          </a:p>
          <a:p>
            <a:r>
              <a:rPr lang="en-GB" b="1" dirty="0"/>
              <a:t>Can I take my own laptop in?</a:t>
            </a:r>
            <a:r>
              <a:rPr lang="en-GB" dirty="0"/>
              <a:t> No, you must use one of the lab machines</a:t>
            </a:r>
          </a:p>
          <a:p>
            <a:r>
              <a:rPr lang="en-GB" b="1" dirty="0"/>
              <a:t>Can I put anything I want on my H: drive?</a:t>
            </a:r>
            <a:r>
              <a:rPr lang="en-GB" dirty="0"/>
              <a:t> Short answer: yes</a:t>
            </a:r>
          </a:p>
          <a:p>
            <a:r>
              <a:rPr lang="en-GB" b="1" dirty="0"/>
              <a:t>Can I access Moodle?</a:t>
            </a:r>
            <a:r>
              <a:rPr lang="en-GB" dirty="0"/>
              <a:t> Yes</a:t>
            </a:r>
          </a:p>
          <a:p>
            <a:r>
              <a:rPr lang="en-GB" b="1" dirty="0"/>
              <a:t>Can I go on the Internet?</a:t>
            </a:r>
            <a:r>
              <a:rPr lang="en-GB" dirty="0"/>
              <a:t> Yes</a:t>
            </a:r>
          </a:p>
          <a:p>
            <a:r>
              <a:rPr lang="en-GB" b="1" dirty="0"/>
              <a:t>If I do all the lab questions, can I really get 100%?</a:t>
            </a:r>
            <a:r>
              <a:rPr lang="en-GB" dirty="0"/>
              <a:t> Yes. The questions aren’t the same, but they test the same skills/knowledge. (Someone who just copies solutions to practice questions from a friend without understanding them is likely to fail)</a:t>
            </a:r>
          </a:p>
          <a:p>
            <a:r>
              <a:rPr lang="en-GB" b="1" dirty="0"/>
              <a:t>Can I ask for help with </a:t>
            </a:r>
            <a:r>
              <a:rPr lang="en-GB" b="1" dirty="0" err="1"/>
              <a:t>Matlab</a:t>
            </a:r>
            <a:r>
              <a:rPr lang="en-GB" b="1" dirty="0"/>
              <a:t> during the exam?</a:t>
            </a:r>
            <a:r>
              <a:rPr lang="en-GB" dirty="0"/>
              <a:t> No, it is invigilated by people with no </a:t>
            </a:r>
            <a:r>
              <a:rPr lang="en-GB" dirty="0" err="1"/>
              <a:t>Matlab</a:t>
            </a:r>
            <a:r>
              <a:rPr lang="en-GB" dirty="0"/>
              <a:t> knowledge</a:t>
            </a:r>
          </a:p>
        </p:txBody>
      </p:sp>
    </p:spTree>
    <p:extLst>
      <p:ext uri="{BB962C8B-B14F-4D97-AF65-F5344CB8AC3E}">
        <p14:creationId xmlns:p14="http://schemas.microsoft.com/office/powerpoint/2010/main" val="1519470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3D92-1354-4788-AE0A-CEE2AFBB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11C-E216-46CB-9D19-322B1F94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Goodfellow et al., “Deep Learning”</a:t>
            </a:r>
          </a:p>
          <a:p>
            <a:pPr lvl="1"/>
            <a:r>
              <a:rPr lang="en-GB" dirty="0"/>
              <a:t>Available in the “Neural Networks Materials” section on Moodle</a:t>
            </a:r>
          </a:p>
          <a:p>
            <a:r>
              <a:rPr lang="en-GB" dirty="0"/>
              <a:t>Chapter 9: “Convolutional Networks”</a:t>
            </a:r>
          </a:p>
          <a:p>
            <a:pPr lvl="1"/>
            <a:r>
              <a:rPr lang="en-GB" dirty="0"/>
              <a:t>Particularly pp. 330-347</a:t>
            </a:r>
          </a:p>
          <a:p>
            <a:pPr lvl="1"/>
            <a:r>
              <a:rPr lang="en-GB" dirty="0"/>
              <a:t>(This refers to the actual numbers written on bottom of the pages, not any browser estimate)</a:t>
            </a:r>
          </a:p>
          <a:p>
            <a:r>
              <a:rPr lang="en-GB" dirty="0"/>
              <a:t>Suggested approach: just relax and read straight through</a:t>
            </a:r>
          </a:p>
        </p:txBody>
      </p:sp>
    </p:spTree>
    <p:extLst>
      <p:ext uri="{BB962C8B-B14F-4D97-AF65-F5344CB8AC3E}">
        <p14:creationId xmlns:p14="http://schemas.microsoft.com/office/powerpoint/2010/main" val="2469259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3DB4-66ED-479E-BF43-2A7CFE97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Lectures: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61E3-DF8E-4594-A349-F1C9A1B9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The last 3 lectures this term are </a:t>
            </a:r>
            <a:r>
              <a:rPr lang="en-GB" b="1" dirty="0"/>
              <a:t>not</a:t>
            </a:r>
            <a:r>
              <a:rPr lang="en-GB" dirty="0"/>
              <a:t> assessed by the exam</a:t>
            </a:r>
          </a:p>
          <a:p>
            <a:r>
              <a:rPr lang="en-GB" dirty="0"/>
              <a:t>We hope you will enjoy them, find them interesting, and attempt the lab exercises…</a:t>
            </a:r>
          </a:p>
          <a:p>
            <a:r>
              <a:rPr lang="en-GB" dirty="0"/>
              <a:t>…But it’s fine to come to labs and ask about/do work on the practice questions instead</a:t>
            </a:r>
          </a:p>
          <a:p>
            <a:r>
              <a:rPr lang="en-GB" dirty="0"/>
              <a:t>The unit is structured in this way to give you the option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65A494F-F426-4150-A681-E830800F6928}"/>
              </a:ext>
            </a:extLst>
          </p:cNvPr>
          <p:cNvSpPr/>
          <p:nvPr/>
        </p:nvSpPr>
        <p:spPr>
          <a:xfrm>
            <a:off x="11227324" y="4892511"/>
            <a:ext cx="126476" cy="736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AC69F-BC6C-450B-93A2-19918A33ADED}"/>
              </a:ext>
            </a:extLst>
          </p:cNvPr>
          <p:cNvSpPr txBox="1"/>
          <p:nvPr/>
        </p:nvSpPr>
        <p:spPr>
          <a:xfrm>
            <a:off x="7650480" y="6015015"/>
            <a:ext cx="288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lectures are </a:t>
            </a:r>
            <a:r>
              <a:rPr lang="en-GB" i="1" dirty="0"/>
              <a:t>for your interest</a:t>
            </a:r>
            <a:r>
              <a:rPr lang="en-GB" dirty="0"/>
              <a:t> and are not assessed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8F5983-8ACE-4C88-9651-B3FC3C6E98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8745" y="2222395"/>
          <a:ext cx="4320619" cy="3406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9170">
                  <a:extLst>
                    <a:ext uri="{9D8B030D-6E8A-4147-A177-3AD203B41FA5}">
                      <a16:colId xmlns:a16="http://schemas.microsoft.com/office/drawing/2014/main" val="1237174892"/>
                    </a:ext>
                  </a:extLst>
                </a:gridCol>
                <a:gridCol w="3211449">
                  <a:extLst>
                    <a:ext uri="{9D8B030D-6E8A-4147-A177-3AD203B41FA5}">
                      <a16:colId xmlns:a16="http://schemas.microsoft.com/office/drawing/2014/main" val="2534122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commencing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944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07/01/2019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Consolidation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972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14/01/2019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Data Exploration and Preparation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866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21/01/2019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Evaluation 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72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28/01/2019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Evaluation II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74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04/02/2019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Feature Extraction 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242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11/02/2019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 WEEK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00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18/02/2019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Feature Extraction II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86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25/02/2019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Support Vector Machines 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498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04/03/2019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Support Vector Machines II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2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11/03/2019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Deep Learning I</a:t>
                      </a:r>
                      <a:endParaRPr lang="en-GB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61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18/03/2019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Deep Learning II</a:t>
                      </a:r>
                      <a:endParaRPr lang="en-GB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22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25/03/2019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Deep Learning III</a:t>
                      </a:r>
                      <a:endParaRPr lang="en-GB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6728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3CD35E-03E5-4D48-A4D4-817DCF7566EB}"/>
              </a:ext>
            </a:extLst>
          </p:cNvPr>
          <p:cNvSpPr txBox="1"/>
          <p:nvPr/>
        </p:nvSpPr>
        <p:spPr>
          <a:xfrm>
            <a:off x="11111848" y="2998379"/>
            <a:ext cx="105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1CWK50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10E55-E520-4AF6-A56F-3DBC577BB914}"/>
              </a:ext>
            </a:extLst>
          </p:cNvPr>
          <p:cNvSpPr txBox="1"/>
          <p:nvPr/>
        </p:nvSpPr>
        <p:spPr>
          <a:xfrm>
            <a:off x="11111847" y="5822514"/>
            <a:ext cx="10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1EXAM50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E169F4-767C-4DCD-92C8-A0F2CEB5ADD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708745" y="5991791"/>
            <a:ext cx="44031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178EA-FFDC-4300-B965-CFF2B505E8E1}"/>
              </a:ext>
            </a:extLst>
          </p:cNvPr>
          <p:cNvCxnSpPr>
            <a:cxnSpLocks/>
          </p:cNvCxnSpPr>
          <p:nvPr/>
        </p:nvCxnSpPr>
        <p:spPr>
          <a:xfrm flipH="1">
            <a:off x="6708745" y="3162761"/>
            <a:ext cx="44031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CC01C3-C3FE-44E8-967A-C6C94E237933}"/>
              </a:ext>
            </a:extLst>
          </p:cNvPr>
          <p:cNvSpPr/>
          <p:nvPr/>
        </p:nvSpPr>
        <p:spPr>
          <a:xfrm>
            <a:off x="10548594" y="5373278"/>
            <a:ext cx="1614556" cy="989815"/>
          </a:xfrm>
          <a:custGeom>
            <a:avLst/>
            <a:gdLst>
              <a:gd name="connsiteX0" fmla="*/ 0 w 1614556"/>
              <a:gd name="connsiteY0" fmla="*/ 989815 h 989815"/>
              <a:gd name="connsiteX1" fmla="*/ 1583703 w 1614556"/>
              <a:gd name="connsiteY1" fmla="*/ 744718 h 989815"/>
              <a:gd name="connsiteX2" fmla="*/ 895546 w 1614556"/>
              <a:gd name="connsiteY2" fmla="*/ 0 h 98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556" h="989815">
                <a:moveTo>
                  <a:pt x="0" y="989815"/>
                </a:moveTo>
                <a:cubicBezTo>
                  <a:pt x="717222" y="949751"/>
                  <a:pt x="1434445" y="909687"/>
                  <a:pt x="1583703" y="744718"/>
                </a:cubicBezTo>
                <a:cubicBezTo>
                  <a:pt x="1732961" y="579749"/>
                  <a:pt x="1314253" y="289874"/>
                  <a:pt x="895546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47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3DB4-66ED-479E-BF43-2A7CFE97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Lectures: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61E3-DF8E-4594-A349-F1C9A1B9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The last 3 lectures this term are </a:t>
            </a:r>
            <a:r>
              <a:rPr lang="en-GB" b="1" dirty="0"/>
              <a:t>not</a:t>
            </a:r>
            <a:r>
              <a:rPr lang="en-GB" dirty="0"/>
              <a:t> assessed by the exam</a:t>
            </a:r>
          </a:p>
          <a:p>
            <a:r>
              <a:rPr lang="en-GB" dirty="0"/>
              <a:t>We hope you will enjoy them, find them interesting, and attempt the lab exercises…</a:t>
            </a:r>
          </a:p>
          <a:p>
            <a:r>
              <a:rPr lang="en-GB" dirty="0"/>
              <a:t>…But it’s fine to come to labs and ask about/do work on the practice questions instead</a:t>
            </a:r>
          </a:p>
          <a:p>
            <a:r>
              <a:rPr lang="en-GB" dirty="0"/>
              <a:t>The unit is structured in this way to give you the option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65A494F-F426-4150-A681-E830800F6928}"/>
              </a:ext>
            </a:extLst>
          </p:cNvPr>
          <p:cNvSpPr/>
          <p:nvPr/>
        </p:nvSpPr>
        <p:spPr>
          <a:xfrm>
            <a:off x="11227324" y="4892511"/>
            <a:ext cx="126476" cy="736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AC69F-BC6C-450B-93A2-19918A33ADED}"/>
              </a:ext>
            </a:extLst>
          </p:cNvPr>
          <p:cNvSpPr txBox="1"/>
          <p:nvPr/>
        </p:nvSpPr>
        <p:spPr>
          <a:xfrm>
            <a:off x="7650480" y="6015015"/>
            <a:ext cx="288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lectures are </a:t>
            </a:r>
            <a:r>
              <a:rPr lang="en-GB" i="1" dirty="0"/>
              <a:t>for your interest</a:t>
            </a:r>
            <a:r>
              <a:rPr lang="en-GB" dirty="0"/>
              <a:t> and are not assessed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8F5983-8ACE-4C88-9651-B3FC3C6E98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8745" y="2222395"/>
          <a:ext cx="4320619" cy="3406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9170">
                  <a:extLst>
                    <a:ext uri="{9D8B030D-6E8A-4147-A177-3AD203B41FA5}">
                      <a16:colId xmlns:a16="http://schemas.microsoft.com/office/drawing/2014/main" val="1237174892"/>
                    </a:ext>
                  </a:extLst>
                </a:gridCol>
                <a:gridCol w="3211449">
                  <a:extLst>
                    <a:ext uri="{9D8B030D-6E8A-4147-A177-3AD203B41FA5}">
                      <a16:colId xmlns:a16="http://schemas.microsoft.com/office/drawing/2014/main" val="2534122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commencing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944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07/01/2019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Consolidation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972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14/01/2019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Data Exploration and Preparation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866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21/01/2019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Evaluation 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72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28/01/2019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Evaluation II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74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04/02/2019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Feature Extraction 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242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11/02/2019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TUTOR WEEK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00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18/02/2019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Feature Extraction II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86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25/02/2019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Support Vector Machines 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498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04/03/2019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Support Vector Machines II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2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11/03/2019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Deep Learning I</a:t>
                      </a:r>
                      <a:endParaRPr lang="en-GB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61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18/03/2019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Deep Learning II</a:t>
                      </a:r>
                      <a:endParaRPr lang="en-GB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22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25/03/2019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Deep Learning III</a:t>
                      </a:r>
                      <a:endParaRPr lang="en-GB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6728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3CD35E-03E5-4D48-A4D4-817DCF7566EB}"/>
              </a:ext>
            </a:extLst>
          </p:cNvPr>
          <p:cNvSpPr txBox="1"/>
          <p:nvPr/>
        </p:nvSpPr>
        <p:spPr>
          <a:xfrm>
            <a:off x="11111848" y="2998379"/>
            <a:ext cx="105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1CWK50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10E55-E520-4AF6-A56F-3DBC577BB914}"/>
              </a:ext>
            </a:extLst>
          </p:cNvPr>
          <p:cNvSpPr txBox="1"/>
          <p:nvPr/>
        </p:nvSpPr>
        <p:spPr>
          <a:xfrm>
            <a:off x="11111847" y="5822514"/>
            <a:ext cx="10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1EXAM50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E169F4-767C-4DCD-92C8-A0F2CEB5ADD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708745" y="5991791"/>
            <a:ext cx="44031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178EA-FFDC-4300-B965-CFF2B505E8E1}"/>
              </a:ext>
            </a:extLst>
          </p:cNvPr>
          <p:cNvCxnSpPr>
            <a:cxnSpLocks/>
          </p:cNvCxnSpPr>
          <p:nvPr/>
        </p:nvCxnSpPr>
        <p:spPr>
          <a:xfrm flipH="1">
            <a:off x="6708745" y="3162761"/>
            <a:ext cx="44031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CC01C3-C3FE-44E8-967A-C6C94E237933}"/>
              </a:ext>
            </a:extLst>
          </p:cNvPr>
          <p:cNvSpPr/>
          <p:nvPr/>
        </p:nvSpPr>
        <p:spPr>
          <a:xfrm>
            <a:off x="10548594" y="5373278"/>
            <a:ext cx="1614556" cy="989815"/>
          </a:xfrm>
          <a:custGeom>
            <a:avLst/>
            <a:gdLst>
              <a:gd name="connsiteX0" fmla="*/ 0 w 1614556"/>
              <a:gd name="connsiteY0" fmla="*/ 989815 h 989815"/>
              <a:gd name="connsiteX1" fmla="*/ 1583703 w 1614556"/>
              <a:gd name="connsiteY1" fmla="*/ 744718 h 989815"/>
              <a:gd name="connsiteX2" fmla="*/ 895546 w 1614556"/>
              <a:gd name="connsiteY2" fmla="*/ 0 h 98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556" h="989815">
                <a:moveTo>
                  <a:pt x="0" y="989815"/>
                </a:moveTo>
                <a:cubicBezTo>
                  <a:pt x="717222" y="949751"/>
                  <a:pt x="1434445" y="909687"/>
                  <a:pt x="1583703" y="744718"/>
                </a:cubicBezTo>
                <a:cubicBezTo>
                  <a:pt x="1732961" y="579749"/>
                  <a:pt x="1314253" y="289874"/>
                  <a:pt x="895546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9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92B1-033B-4109-BF55-7E331270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SVMs: important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9552-C9C3-44A4-9C06-2A92A104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ideas to cover: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Binary classification 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Linear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margin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Soft margins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Nonlinear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/>
              <a:t> hyperparameter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Matlab</a:t>
            </a:r>
            <a:r>
              <a:rPr lang="en-GB" dirty="0"/>
              <a:t> syntax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Visualisation and 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5244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92B1-033B-4109-BF55-7E331270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SVMs: important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9552-C9C3-44A4-9C06-2A92A104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ideas to cover: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Binary classification only</a:t>
            </a:r>
            <a:r>
              <a:rPr lang="en-GB" dirty="0"/>
              <a:t> – sounds like a big limitation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Linear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margin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Soft margins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Nonlinear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KernelScale</a:t>
            </a:r>
            <a:r>
              <a:rPr lang="en-GB" dirty="0"/>
              <a:t> hyperparameter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Matlab</a:t>
            </a:r>
            <a:r>
              <a:rPr lang="en-GB" dirty="0"/>
              <a:t> syntax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Visualisation and 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26853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5ADB-1049-4D94-AA74-D8959786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only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235D16-55E1-4870-A1B5-5530B71EC1FC}"/>
              </a:ext>
            </a:extLst>
          </p:cNvPr>
          <p:cNvCxnSpPr>
            <a:cxnSpLocks/>
          </p:cNvCxnSpPr>
          <p:nvPr/>
        </p:nvCxnSpPr>
        <p:spPr>
          <a:xfrm flipV="1">
            <a:off x="2095202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8193A-5B37-452D-83B4-4B1D8EA0BA0D}"/>
              </a:ext>
            </a:extLst>
          </p:cNvPr>
          <p:cNvCxnSpPr>
            <a:cxnSpLocks/>
          </p:cNvCxnSpPr>
          <p:nvPr/>
        </p:nvCxnSpPr>
        <p:spPr>
          <a:xfrm>
            <a:off x="2095202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D4F61E1-5432-4E86-A1DB-370A8BC78222}"/>
              </a:ext>
            </a:extLst>
          </p:cNvPr>
          <p:cNvSpPr/>
          <p:nvPr/>
        </p:nvSpPr>
        <p:spPr>
          <a:xfrm>
            <a:off x="2688933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6AC30FD-FA8F-4E95-96FD-B53ABBFB2AF9}"/>
              </a:ext>
            </a:extLst>
          </p:cNvPr>
          <p:cNvSpPr/>
          <p:nvPr/>
        </p:nvSpPr>
        <p:spPr>
          <a:xfrm>
            <a:off x="3098239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516076-6F4C-4A3B-91B6-C639C40E011B}"/>
              </a:ext>
            </a:extLst>
          </p:cNvPr>
          <p:cNvSpPr/>
          <p:nvPr/>
        </p:nvSpPr>
        <p:spPr>
          <a:xfrm>
            <a:off x="2804143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254D2AD-BF38-4BAB-806C-7434173D861D}"/>
              </a:ext>
            </a:extLst>
          </p:cNvPr>
          <p:cNvSpPr/>
          <p:nvPr/>
        </p:nvSpPr>
        <p:spPr>
          <a:xfrm>
            <a:off x="3234958" y="482232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642E2-5D24-4804-A266-5AAFED33C850}"/>
              </a:ext>
            </a:extLst>
          </p:cNvPr>
          <p:cNvSpPr/>
          <p:nvPr/>
        </p:nvSpPr>
        <p:spPr>
          <a:xfrm>
            <a:off x="2998112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0540B2-D2B1-44EB-A549-C576D0D1B6AF}"/>
              </a:ext>
            </a:extLst>
          </p:cNvPr>
          <p:cNvSpPr/>
          <p:nvPr/>
        </p:nvSpPr>
        <p:spPr>
          <a:xfrm>
            <a:off x="2720605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571B5-78DE-40F4-A662-662D87489D6E}"/>
              </a:ext>
            </a:extLst>
          </p:cNvPr>
          <p:cNvSpPr/>
          <p:nvPr/>
        </p:nvSpPr>
        <p:spPr>
          <a:xfrm>
            <a:off x="2546698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80AEB5-80CC-4EC4-AC8D-5340BBE7E192}"/>
              </a:ext>
            </a:extLst>
          </p:cNvPr>
          <p:cNvSpPr/>
          <p:nvPr/>
        </p:nvSpPr>
        <p:spPr>
          <a:xfrm>
            <a:off x="2998112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42D0C-F523-4208-8718-063791D8DF68}"/>
              </a:ext>
            </a:extLst>
          </p:cNvPr>
          <p:cNvCxnSpPr>
            <a:cxnSpLocks/>
          </p:cNvCxnSpPr>
          <p:nvPr/>
        </p:nvCxnSpPr>
        <p:spPr>
          <a:xfrm flipV="1">
            <a:off x="707538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53E0BA-FC83-4DA8-8133-28F1D693469C}"/>
              </a:ext>
            </a:extLst>
          </p:cNvPr>
          <p:cNvCxnSpPr>
            <a:cxnSpLocks/>
          </p:cNvCxnSpPr>
          <p:nvPr/>
        </p:nvCxnSpPr>
        <p:spPr>
          <a:xfrm>
            <a:off x="707538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040A8C5-818D-4A3A-8791-EC186493AE1B}"/>
              </a:ext>
            </a:extLst>
          </p:cNvPr>
          <p:cNvSpPr/>
          <p:nvPr/>
        </p:nvSpPr>
        <p:spPr>
          <a:xfrm>
            <a:off x="7669111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2BC218-DC46-4EC7-A451-65386F71CFDE}"/>
              </a:ext>
            </a:extLst>
          </p:cNvPr>
          <p:cNvSpPr/>
          <p:nvPr/>
        </p:nvSpPr>
        <p:spPr>
          <a:xfrm>
            <a:off x="8078417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C554C-9C99-40C3-8386-D5F89D3DD842}"/>
              </a:ext>
            </a:extLst>
          </p:cNvPr>
          <p:cNvSpPr/>
          <p:nvPr/>
        </p:nvSpPr>
        <p:spPr>
          <a:xfrm>
            <a:off x="7784321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70F655-E34E-4CB7-8305-5445D8E5CD83}"/>
              </a:ext>
            </a:extLst>
          </p:cNvPr>
          <p:cNvSpPr/>
          <p:nvPr/>
        </p:nvSpPr>
        <p:spPr>
          <a:xfrm>
            <a:off x="8215136" y="482232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49FADB-3BBB-490F-A1FF-3551D350EE17}"/>
              </a:ext>
            </a:extLst>
          </p:cNvPr>
          <p:cNvSpPr/>
          <p:nvPr/>
        </p:nvSpPr>
        <p:spPr>
          <a:xfrm>
            <a:off x="7978290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599C53-7267-4B7F-8C75-C0C638111D26}"/>
              </a:ext>
            </a:extLst>
          </p:cNvPr>
          <p:cNvSpPr/>
          <p:nvPr/>
        </p:nvSpPr>
        <p:spPr>
          <a:xfrm>
            <a:off x="7700783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ABBB25-892A-4ADD-BF12-FEDBD23EF1BB}"/>
              </a:ext>
            </a:extLst>
          </p:cNvPr>
          <p:cNvSpPr/>
          <p:nvPr/>
        </p:nvSpPr>
        <p:spPr>
          <a:xfrm>
            <a:off x="7526876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A66980-5AE3-4688-93DE-74B55284C932}"/>
              </a:ext>
            </a:extLst>
          </p:cNvPr>
          <p:cNvSpPr/>
          <p:nvPr/>
        </p:nvSpPr>
        <p:spPr>
          <a:xfrm>
            <a:off x="7978290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C2A577CC-E66D-46D2-B902-5D30F80A2C7F}"/>
              </a:ext>
            </a:extLst>
          </p:cNvPr>
          <p:cNvSpPr/>
          <p:nvPr/>
        </p:nvSpPr>
        <p:spPr>
          <a:xfrm>
            <a:off x="9287801" y="339308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A20E5D8-1029-4B32-9D4F-480B07E1A4E8}"/>
              </a:ext>
            </a:extLst>
          </p:cNvPr>
          <p:cNvSpPr/>
          <p:nvPr/>
        </p:nvSpPr>
        <p:spPr>
          <a:xfrm>
            <a:off x="9139698" y="376985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BC35177D-862E-4FA2-82AB-FC9E86445D9F}"/>
              </a:ext>
            </a:extLst>
          </p:cNvPr>
          <p:cNvSpPr/>
          <p:nvPr/>
        </p:nvSpPr>
        <p:spPr>
          <a:xfrm>
            <a:off x="9442349" y="3729638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C0D8A79-6EF2-49B9-8C97-61C140F5BDA9}"/>
              </a:ext>
            </a:extLst>
          </p:cNvPr>
          <p:cNvSpPr/>
          <p:nvPr/>
        </p:nvSpPr>
        <p:spPr>
          <a:xfrm>
            <a:off x="9532111" y="3327186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D60786-DFD7-4584-A8E0-BB054732A15E}"/>
              </a:ext>
            </a:extLst>
          </p:cNvPr>
          <p:cNvCxnSpPr>
            <a:cxnSpLocks/>
          </p:cNvCxnSpPr>
          <p:nvPr/>
        </p:nvCxnSpPr>
        <p:spPr>
          <a:xfrm>
            <a:off x="2095202" y="3909155"/>
            <a:ext cx="2957565" cy="14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5B1EB0-9F03-4416-A9F8-42A5D7A6DA89}"/>
              </a:ext>
            </a:extLst>
          </p:cNvPr>
          <p:cNvSpPr txBox="1"/>
          <p:nvPr/>
        </p:nvSpPr>
        <p:spPr>
          <a:xfrm>
            <a:off x="8164683" y="3809580"/>
            <a:ext cx="746021" cy="38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25027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5ADB-1049-4D94-AA74-D8959786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 only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235D16-55E1-4870-A1B5-5530B71EC1FC}"/>
              </a:ext>
            </a:extLst>
          </p:cNvPr>
          <p:cNvCxnSpPr>
            <a:cxnSpLocks/>
          </p:cNvCxnSpPr>
          <p:nvPr/>
        </p:nvCxnSpPr>
        <p:spPr>
          <a:xfrm flipV="1">
            <a:off x="2095202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8193A-5B37-452D-83B4-4B1D8EA0BA0D}"/>
              </a:ext>
            </a:extLst>
          </p:cNvPr>
          <p:cNvCxnSpPr>
            <a:cxnSpLocks/>
          </p:cNvCxnSpPr>
          <p:nvPr/>
        </p:nvCxnSpPr>
        <p:spPr>
          <a:xfrm>
            <a:off x="2095202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D4F61E1-5432-4E86-A1DB-370A8BC78222}"/>
              </a:ext>
            </a:extLst>
          </p:cNvPr>
          <p:cNvSpPr/>
          <p:nvPr/>
        </p:nvSpPr>
        <p:spPr>
          <a:xfrm>
            <a:off x="2688933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6AC30FD-FA8F-4E95-96FD-B53ABBFB2AF9}"/>
              </a:ext>
            </a:extLst>
          </p:cNvPr>
          <p:cNvSpPr/>
          <p:nvPr/>
        </p:nvSpPr>
        <p:spPr>
          <a:xfrm>
            <a:off x="3098239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516076-6F4C-4A3B-91B6-C639C40E011B}"/>
              </a:ext>
            </a:extLst>
          </p:cNvPr>
          <p:cNvSpPr/>
          <p:nvPr/>
        </p:nvSpPr>
        <p:spPr>
          <a:xfrm>
            <a:off x="2804143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254D2AD-BF38-4BAB-806C-7434173D861D}"/>
              </a:ext>
            </a:extLst>
          </p:cNvPr>
          <p:cNvSpPr/>
          <p:nvPr/>
        </p:nvSpPr>
        <p:spPr>
          <a:xfrm>
            <a:off x="3234958" y="482232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642E2-5D24-4804-A266-5AAFED33C850}"/>
              </a:ext>
            </a:extLst>
          </p:cNvPr>
          <p:cNvSpPr/>
          <p:nvPr/>
        </p:nvSpPr>
        <p:spPr>
          <a:xfrm>
            <a:off x="2998112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0540B2-D2B1-44EB-A549-C576D0D1B6AF}"/>
              </a:ext>
            </a:extLst>
          </p:cNvPr>
          <p:cNvSpPr/>
          <p:nvPr/>
        </p:nvSpPr>
        <p:spPr>
          <a:xfrm>
            <a:off x="2720605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571B5-78DE-40F4-A662-662D87489D6E}"/>
              </a:ext>
            </a:extLst>
          </p:cNvPr>
          <p:cNvSpPr/>
          <p:nvPr/>
        </p:nvSpPr>
        <p:spPr>
          <a:xfrm>
            <a:off x="2546698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80AEB5-80CC-4EC4-AC8D-5340BBE7E192}"/>
              </a:ext>
            </a:extLst>
          </p:cNvPr>
          <p:cNvSpPr/>
          <p:nvPr/>
        </p:nvSpPr>
        <p:spPr>
          <a:xfrm>
            <a:off x="2998112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42D0C-F523-4208-8718-063791D8DF68}"/>
              </a:ext>
            </a:extLst>
          </p:cNvPr>
          <p:cNvCxnSpPr>
            <a:cxnSpLocks/>
          </p:cNvCxnSpPr>
          <p:nvPr/>
        </p:nvCxnSpPr>
        <p:spPr>
          <a:xfrm flipV="1">
            <a:off x="7075380" y="2590215"/>
            <a:ext cx="0" cy="26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53E0BA-FC83-4DA8-8133-28F1D693469C}"/>
              </a:ext>
            </a:extLst>
          </p:cNvPr>
          <p:cNvCxnSpPr>
            <a:cxnSpLocks/>
          </p:cNvCxnSpPr>
          <p:nvPr/>
        </p:nvCxnSpPr>
        <p:spPr>
          <a:xfrm>
            <a:off x="7075380" y="5227959"/>
            <a:ext cx="302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040A8C5-818D-4A3A-8791-EC186493AE1B}"/>
              </a:ext>
            </a:extLst>
          </p:cNvPr>
          <p:cNvSpPr/>
          <p:nvPr/>
        </p:nvSpPr>
        <p:spPr>
          <a:xfrm>
            <a:off x="7669111" y="427112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2BC218-DC46-4EC7-A451-65386F71CFDE}"/>
              </a:ext>
            </a:extLst>
          </p:cNvPr>
          <p:cNvSpPr/>
          <p:nvPr/>
        </p:nvSpPr>
        <p:spPr>
          <a:xfrm>
            <a:off x="8078417" y="4359176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C554C-9C99-40C3-8386-D5F89D3DD842}"/>
              </a:ext>
            </a:extLst>
          </p:cNvPr>
          <p:cNvSpPr/>
          <p:nvPr/>
        </p:nvSpPr>
        <p:spPr>
          <a:xfrm>
            <a:off x="7784321" y="4622093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70F655-E34E-4CB7-8305-5445D8E5CD83}"/>
              </a:ext>
            </a:extLst>
          </p:cNvPr>
          <p:cNvSpPr/>
          <p:nvPr/>
        </p:nvSpPr>
        <p:spPr>
          <a:xfrm>
            <a:off x="8215136" y="4822325"/>
            <a:ext cx="172532" cy="1791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49FADB-3BBB-490F-A1FF-3551D350EE17}"/>
              </a:ext>
            </a:extLst>
          </p:cNvPr>
          <p:cNvSpPr/>
          <p:nvPr/>
        </p:nvSpPr>
        <p:spPr>
          <a:xfrm>
            <a:off x="7978290" y="280760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599C53-7267-4B7F-8C75-C0C638111D26}"/>
              </a:ext>
            </a:extLst>
          </p:cNvPr>
          <p:cNvSpPr/>
          <p:nvPr/>
        </p:nvSpPr>
        <p:spPr>
          <a:xfrm>
            <a:off x="7700783" y="3030783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ABBB25-892A-4ADD-BF12-FEDBD23EF1BB}"/>
              </a:ext>
            </a:extLst>
          </p:cNvPr>
          <p:cNvSpPr/>
          <p:nvPr/>
        </p:nvSpPr>
        <p:spPr>
          <a:xfrm>
            <a:off x="7526876" y="3282948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A66980-5AE3-4688-93DE-74B55284C932}"/>
              </a:ext>
            </a:extLst>
          </p:cNvPr>
          <p:cNvSpPr/>
          <p:nvPr/>
        </p:nvSpPr>
        <p:spPr>
          <a:xfrm>
            <a:off x="7978290" y="3393082"/>
            <a:ext cx="179525" cy="1795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C2A577CC-E66D-46D2-B902-5D30F80A2C7F}"/>
              </a:ext>
            </a:extLst>
          </p:cNvPr>
          <p:cNvSpPr/>
          <p:nvPr/>
        </p:nvSpPr>
        <p:spPr>
          <a:xfrm>
            <a:off x="9287801" y="339308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A20E5D8-1029-4B32-9D4F-480B07E1A4E8}"/>
              </a:ext>
            </a:extLst>
          </p:cNvPr>
          <p:cNvSpPr/>
          <p:nvPr/>
        </p:nvSpPr>
        <p:spPr>
          <a:xfrm>
            <a:off x="9139698" y="3769852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BC35177D-862E-4FA2-82AB-FC9E86445D9F}"/>
              </a:ext>
            </a:extLst>
          </p:cNvPr>
          <p:cNvSpPr/>
          <p:nvPr/>
        </p:nvSpPr>
        <p:spPr>
          <a:xfrm>
            <a:off x="9442349" y="3729638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C0D8A79-6EF2-49B9-8C97-61C140F5BDA9}"/>
              </a:ext>
            </a:extLst>
          </p:cNvPr>
          <p:cNvSpPr/>
          <p:nvPr/>
        </p:nvSpPr>
        <p:spPr>
          <a:xfrm>
            <a:off x="9532111" y="3327186"/>
            <a:ext cx="179525" cy="17951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D60786-DFD7-4584-A8E0-BB054732A15E}"/>
              </a:ext>
            </a:extLst>
          </p:cNvPr>
          <p:cNvCxnSpPr>
            <a:cxnSpLocks/>
          </p:cNvCxnSpPr>
          <p:nvPr/>
        </p:nvCxnSpPr>
        <p:spPr>
          <a:xfrm>
            <a:off x="2095202" y="3909155"/>
            <a:ext cx="2957565" cy="14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5B1EB0-9F03-4416-A9F8-42A5D7A6DA89}"/>
              </a:ext>
            </a:extLst>
          </p:cNvPr>
          <p:cNvSpPr txBox="1"/>
          <p:nvPr/>
        </p:nvSpPr>
        <p:spPr>
          <a:xfrm>
            <a:off x="8164683" y="3809580"/>
            <a:ext cx="746021" cy="38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C5ACC7-DD3B-4335-AA06-E293ADFDC506}"/>
              </a:ext>
            </a:extLst>
          </p:cNvPr>
          <p:cNvSpPr txBox="1"/>
          <p:nvPr/>
        </p:nvSpPr>
        <p:spPr>
          <a:xfrm>
            <a:off x="6774067" y="5455707"/>
            <a:ext cx="362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We’ll think about the 3-class iris data as our main example in these slides, represented by the simplified sketch of sepal sizes, above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1D2DBE-B07B-4436-9C67-EB3ABCC7D3B9}"/>
              </a:ext>
            </a:extLst>
          </p:cNvPr>
          <p:cNvGrpSpPr/>
          <p:nvPr/>
        </p:nvGrpSpPr>
        <p:grpSpPr>
          <a:xfrm>
            <a:off x="5476583" y="1970581"/>
            <a:ext cx="6385095" cy="371935"/>
            <a:chOff x="3091601" y="1753871"/>
            <a:chExt cx="6385095" cy="37193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9A48D4-AEA2-4120-80BD-77DB7CC6F2AE}"/>
                </a:ext>
              </a:extLst>
            </p:cNvPr>
            <p:cNvSpPr txBox="1"/>
            <p:nvPr/>
          </p:nvSpPr>
          <p:spPr>
            <a:xfrm>
              <a:off x="7922875" y="1753901"/>
              <a:ext cx="1553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-  Virginica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70CCE2B-6831-4F2B-B983-C9A570A82C4B}"/>
                </a:ext>
              </a:extLst>
            </p:cNvPr>
            <p:cNvGrpSpPr/>
            <p:nvPr/>
          </p:nvGrpSpPr>
          <p:grpSpPr>
            <a:xfrm>
              <a:off x="3091601" y="1753871"/>
              <a:ext cx="6048456" cy="371935"/>
              <a:chOff x="1398715" y="5854045"/>
              <a:chExt cx="6048456" cy="37193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E415F4E-6AEE-4C94-AF73-959B98FF18AE}"/>
                  </a:ext>
                </a:extLst>
              </p:cNvPr>
              <p:cNvSpPr/>
              <p:nvPr/>
            </p:nvSpPr>
            <p:spPr>
              <a:xfrm>
                <a:off x="1582787" y="5973516"/>
                <a:ext cx="179525" cy="1795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CB3AD759-C221-4758-9DA0-CD490E080FCC}"/>
                  </a:ext>
                </a:extLst>
              </p:cNvPr>
              <p:cNvSpPr/>
              <p:nvPr/>
            </p:nvSpPr>
            <p:spPr>
              <a:xfrm>
                <a:off x="3844316" y="5973877"/>
                <a:ext cx="172532" cy="17916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Star: 5 Points 51">
                <a:extLst>
                  <a:ext uri="{FF2B5EF4-FFF2-40B4-BE49-F238E27FC236}">
                    <a16:creationId xmlns:a16="http://schemas.microsoft.com/office/drawing/2014/main" id="{8322586B-978E-482F-A214-C39371F271A9}"/>
                  </a:ext>
                </a:extLst>
              </p:cNvPr>
              <p:cNvSpPr/>
              <p:nvPr/>
            </p:nvSpPr>
            <p:spPr>
              <a:xfrm>
                <a:off x="5994644" y="5954822"/>
                <a:ext cx="179525" cy="17951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C4A8A2-2226-4A1E-90BE-6CD77D91C7BD}"/>
                  </a:ext>
                </a:extLst>
              </p:cNvPr>
              <p:cNvSpPr txBox="1"/>
              <p:nvPr/>
            </p:nvSpPr>
            <p:spPr>
              <a:xfrm>
                <a:off x="1830857" y="5854045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</a:t>
                </a:r>
                <a:r>
                  <a:rPr lang="en-GB" dirty="0" err="1"/>
                  <a:t>Setosa</a:t>
                </a:r>
                <a:endParaRPr lang="en-GB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124981-3463-4A4F-964F-9674BF238675}"/>
                  </a:ext>
                </a:extLst>
              </p:cNvPr>
              <p:cNvSpPr txBox="1"/>
              <p:nvPr/>
            </p:nvSpPr>
            <p:spPr>
              <a:xfrm>
                <a:off x="4057957" y="5856648"/>
                <a:ext cx="1553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-  Versicolor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FD1A7CA-5075-450E-8373-337065A3817E}"/>
                  </a:ext>
                </a:extLst>
              </p:cNvPr>
              <p:cNvSpPr/>
              <p:nvPr/>
            </p:nvSpPr>
            <p:spPr>
              <a:xfrm>
                <a:off x="1398715" y="5907996"/>
                <a:ext cx="6048456" cy="285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99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46EE-70DE-42E1-BB37-B1AAD55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binary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6391-C390-43A6-AB21-62691B6A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a whole family of techniques for combining multiple, individual, binary classifiers to achieve multi-class classification</a:t>
            </a:r>
          </a:p>
          <a:p>
            <a:pPr lvl="1"/>
            <a:r>
              <a:rPr lang="en-GB" dirty="0"/>
              <a:t>Also used with other binary classifiers, not just SVMs</a:t>
            </a:r>
          </a:p>
          <a:p>
            <a:r>
              <a:rPr lang="en-GB" dirty="0"/>
              <a:t>Two main approaches:</a:t>
            </a:r>
          </a:p>
          <a:p>
            <a:pPr lvl="1"/>
            <a:r>
              <a:rPr lang="en-GB" dirty="0"/>
              <a:t>“One versus all” (OVA)</a:t>
            </a:r>
          </a:p>
          <a:p>
            <a:pPr lvl="1"/>
            <a:r>
              <a:rPr lang="en-GB" dirty="0"/>
              <a:t>“One versus one” (OVO)</a:t>
            </a:r>
          </a:p>
          <a:p>
            <a:r>
              <a:rPr lang="en-GB" dirty="0"/>
              <a:t>There are subtly different variations* (aimed at giving slightly better performance), but the core ideas are the same… </a:t>
            </a:r>
          </a:p>
          <a:p>
            <a:r>
              <a:rPr lang="en-GB" dirty="0"/>
              <a:t>…and are hopefully fairly intuitive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24AFC-56E9-4929-899B-2D168BEE7ED3}"/>
              </a:ext>
            </a:extLst>
          </p:cNvPr>
          <p:cNvSpPr/>
          <p:nvPr/>
        </p:nvSpPr>
        <p:spPr>
          <a:xfrm>
            <a:off x="6803011" y="6421167"/>
            <a:ext cx="5296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* Including the </a:t>
            </a:r>
            <a:r>
              <a:rPr lang="en-GB" dirty="0" err="1"/>
              <a:t>Matlab</a:t>
            </a:r>
            <a:r>
              <a:rPr lang="en-GB" dirty="0"/>
              <a:t> implementations we’ll see later</a:t>
            </a:r>
          </a:p>
        </p:txBody>
      </p:sp>
    </p:spTree>
    <p:extLst>
      <p:ext uri="{BB962C8B-B14F-4D97-AF65-F5344CB8AC3E}">
        <p14:creationId xmlns:p14="http://schemas.microsoft.com/office/powerpoint/2010/main" val="296911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29889</TotalTime>
  <Words>2141</Words>
  <Application>Microsoft Office PowerPoint</Application>
  <PresentationFormat>Widescreen</PresentationFormat>
  <Paragraphs>338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Times New Roman</vt:lpstr>
      <vt:lpstr>Office Theme</vt:lpstr>
      <vt:lpstr>Artificial Intelligence</vt:lpstr>
      <vt:lpstr>Overview</vt:lpstr>
      <vt:lpstr>Second term topics: details</vt:lpstr>
      <vt:lpstr>Lectures: reminder</vt:lpstr>
      <vt:lpstr>SVMs: important steps</vt:lpstr>
      <vt:lpstr>SVMs: important steps</vt:lpstr>
      <vt:lpstr>Binary classification only</vt:lpstr>
      <vt:lpstr>Binary classification only</vt:lpstr>
      <vt:lpstr>Combining binary classifiers</vt:lpstr>
      <vt:lpstr>One versus all (OVA)</vt:lpstr>
      <vt:lpstr>One versus all (OVA)</vt:lpstr>
      <vt:lpstr>One versus all (OVA)</vt:lpstr>
      <vt:lpstr>One versus all (OVA)</vt:lpstr>
      <vt:lpstr>One versus all (OVA)</vt:lpstr>
      <vt:lpstr>One versus all (OVA)</vt:lpstr>
      <vt:lpstr>One versus one (OVO)</vt:lpstr>
      <vt:lpstr>One versus one (OVO)</vt:lpstr>
      <vt:lpstr>One versus one (OVO)</vt:lpstr>
      <vt:lpstr>One versus one (OVO)</vt:lpstr>
      <vt:lpstr>One versus one (OVO)</vt:lpstr>
      <vt:lpstr>One versus one (OVO)</vt:lpstr>
      <vt:lpstr>One versus one (OVO)</vt:lpstr>
      <vt:lpstr>OVO: other considerations</vt:lpstr>
      <vt:lpstr>OVA: other considerations</vt:lpstr>
      <vt:lpstr>Matlab syntax: OVO with SVMs</vt:lpstr>
      <vt:lpstr>Matlab syntax: OVA with SVMs</vt:lpstr>
      <vt:lpstr>Matlab syntax: non-standard SVMs</vt:lpstr>
      <vt:lpstr>Visualisation</vt:lpstr>
      <vt:lpstr>Visualisation: changing KernelScale</vt:lpstr>
      <vt:lpstr>Visualisation: changing KernelScale</vt:lpstr>
      <vt:lpstr>Visualisation: changing KernelScale</vt:lpstr>
      <vt:lpstr>Other considerations</vt:lpstr>
      <vt:lpstr>Topics to revisit?</vt:lpstr>
      <vt:lpstr>Exam: FAQ – see also week 13</vt:lpstr>
      <vt:lpstr>Reading for next week</vt:lpstr>
      <vt:lpstr>Lectures: 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darby</dc:creator>
  <cp:lastModifiedBy>john darby</cp:lastModifiedBy>
  <cp:revision>1300</cp:revision>
  <dcterms:created xsi:type="dcterms:W3CDTF">2018-09-30T05:00:41Z</dcterms:created>
  <dcterms:modified xsi:type="dcterms:W3CDTF">2019-03-07T15:49:47Z</dcterms:modified>
</cp:coreProperties>
</file>