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6" r:id="rId1"/>
    <p:sldMasterId id="2147484457" r:id="rId2"/>
  </p:sldMasterIdLst>
  <p:notesMasterIdLst>
    <p:notesMasterId r:id="rId19"/>
  </p:notesMasterIdLst>
  <p:sldIdLst>
    <p:sldId id="256" r:id="rId3"/>
    <p:sldId id="257" r:id="rId4"/>
    <p:sldId id="261" r:id="rId5"/>
    <p:sldId id="263" r:id="rId6"/>
    <p:sldId id="260" r:id="rId7"/>
    <p:sldId id="280" r:id="rId8"/>
    <p:sldId id="267" r:id="rId9"/>
    <p:sldId id="281" r:id="rId10"/>
    <p:sldId id="265" r:id="rId11"/>
    <p:sldId id="283" r:id="rId12"/>
    <p:sldId id="271" r:id="rId13"/>
    <p:sldId id="284" r:id="rId14"/>
    <p:sldId id="272" r:id="rId15"/>
    <p:sldId id="273" r:id="rId16"/>
    <p:sldId id="288"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2C5"/>
    <a:srgbClr val="F4A6A6"/>
    <a:srgbClr val="A20000"/>
    <a:srgbClr val="1B771D"/>
    <a:srgbClr val="FFC5CF"/>
    <a:srgbClr val="FFC5FF"/>
    <a:srgbClr val="CC99FF"/>
    <a:srgbClr val="075261"/>
    <a:srgbClr val="377220"/>
    <a:srgbClr val="4793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9" autoAdjust="0"/>
    <p:restoredTop sz="94792" autoAdjust="0"/>
  </p:normalViewPr>
  <p:slideViewPr>
    <p:cSldViewPr snapToGrid="0">
      <p:cViewPr varScale="1">
        <p:scale>
          <a:sx n="116" d="100"/>
          <a:sy n="116" d="100"/>
        </p:scale>
        <p:origin x="828"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8B0594-2A53-407A-A8D7-2C164C46E8C0}"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75DF775B-88B5-4FD1-861F-599CF20ABE5E}">
      <dgm:prSet phldrT="[Text]" custT="1"/>
      <dgm:spPr>
        <a:solidFill>
          <a:schemeClr val="accent1">
            <a:lumMod val="50000"/>
            <a:alpha val="15000"/>
          </a:schemeClr>
        </a:solidFill>
      </dgm:spPr>
      <dgm:t>
        <a:bodyPr/>
        <a:lstStyle/>
        <a:p>
          <a:r>
            <a:rPr lang="ro-RO" sz="1800" dirty="0" smtClean="0"/>
            <a:t>NUMERICE</a:t>
          </a:r>
          <a:endParaRPr lang="en-US" sz="2300" dirty="0"/>
        </a:p>
      </dgm:t>
    </dgm:pt>
    <dgm:pt modelId="{E3BE2A5A-4D8D-44EE-A343-ABF3A4FF1408}" type="parTrans" cxnId="{1900A92F-5514-4965-A0C2-5B17532FBE1A}">
      <dgm:prSet/>
      <dgm:spPr/>
      <dgm:t>
        <a:bodyPr/>
        <a:lstStyle/>
        <a:p>
          <a:endParaRPr lang="en-US"/>
        </a:p>
      </dgm:t>
    </dgm:pt>
    <dgm:pt modelId="{384C6852-9AB6-42BA-A7A3-58E5054D3E42}" type="sibTrans" cxnId="{1900A92F-5514-4965-A0C2-5B17532FBE1A}">
      <dgm:prSet/>
      <dgm:spPr/>
      <dgm:t>
        <a:bodyPr/>
        <a:lstStyle/>
        <a:p>
          <a:endParaRPr lang="en-US"/>
        </a:p>
      </dgm:t>
    </dgm:pt>
    <dgm:pt modelId="{0A53207F-E23F-4483-8790-FD85FB14E260}">
      <dgm:prSet phldrT="[Text]" custT="1"/>
      <dgm:spPr>
        <a:solidFill>
          <a:schemeClr val="accent1">
            <a:lumMod val="40000"/>
            <a:lumOff val="60000"/>
          </a:schemeClr>
        </a:solidFill>
      </dgm:spPr>
      <dgm:t>
        <a:bodyPr/>
        <a:lstStyle/>
        <a:p>
          <a:r>
            <a:rPr lang="ro-RO" sz="1800" dirty="0" smtClean="0"/>
            <a:t>int</a:t>
          </a:r>
          <a:endParaRPr lang="en-US" sz="2300" dirty="0"/>
        </a:p>
      </dgm:t>
    </dgm:pt>
    <dgm:pt modelId="{4FD0820D-9830-4DAC-82BD-473F6265EEB6}" type="parTrans" cxnId="{5FEADCD2-1EA5-41C0-9454-236A3949BB8F}">
      <dgm:prSet/>
      <dgm:spPr>
        <a:ln>
          <a:noFill/>
        </a:ln>
      </dgm:spPr>
      <dgm:t>
        <a:bodyPr/>
        <a:lstStyle/>
        <a:p>
          <a:endParaRPr lang="en-US"/>
        </a:p>
      </dgm:t>
    </dgm:pt>
    <dgm:pt modelId="{D851DA83-B71D-4DE9-A940-4C9575B2A432}" type="sibTrans" cxnId="{5FEADCD2-1EA5-41C0-9454-236A3949BB8F}">
      <dgm:prSet/>
      <dgm:spPr/>
      <dgm:t>
        <a:bodyPr/>
        <a:lstStyle/>
        <a:p>
          <a:endParaRPr lang="en-US"/>
        </a:p>
      </dgm:t>
    </dgm:pt>
    <dgm:pt modelId="{4788AD5F-EEE7-4032-9FF1-21E5CE0C5378}">
      <dgm:prSet phldrT="[Text]" custT="1"/>
      <dgm:spPr>
        <a:solidFill>
          <a:schemeClr val="accent1">
            <a:lumMod val="40000"/>
            <a:lumOff val="60000"/>
            <a:alpha val="90000"/>
          </a:schemeClr>
        </a:solidFill>
      </dgm:spPr>
      <dgm:t>
        <a:bodyPr/>
        <a:lstStyle/>
        <a:p>
          <a:r>
            <a:rPr lang="ro-RO" sz="1800" dirty="0" smtClean="0"/>
            <a:t>float</a:t>
          </a:r>
          <a:endParaRPr lang="en-US" sz="2300" dirty="0"/>
        </a:p>
      </dgm:t>
    </dgm:pt>
    <dgm:pt modelId="{8F732884-EE74-41FC-A78F-AC6D4858152B}" type="parTrans" cxnId="{4C2B5790-722D-42B0-978D-0D564E47AEA6}">
      <dgm:prSet/>
      <dgm:spPr>
        <a:ln>
          <a:noFill/>
        </a:ln>
      </dgm:spPr>
      <dgm:t>
        <a:bodyPr/>
        <a:lstStyle/>
        <a:p>
          <a:endParaRPr lang="en-US"/>
        </a:p>
      </dgm:t>
    </dgm:pt>
    <dgm:pt modelId="{646A4CEA-8A91-4514-9F05-BCC139909586}" type="sibTrans" cxnId="{4C2B5790-722D-42B0-978D-0D564E47AEA6}">
      <dgm:prSet/>
      <dgm:spPr/>
      <dgm:t>
        <a:bodyPr/>
        <a:lstStyle/>
        <a:p>
          <a:endParaRPr lang="en-US"/>
        </a:p>
      </dgm:t>
    </dgm:pt>
    <dgm:pt modelId="{2083F6BE-6D89-496B-B6F3-4EE5C12C3AB3}">
      <dgm:prSet phldrT="[Text]" custT="1"/>
      <dgm:spPr>
        <a:solidFill>
          <a:schemeClr val="accent4">
            <a:lumMod val="60000"/>
            <a:lumOff val="40000"/>
            <a:alpha val="25000"/>
          </a:schemeClr>
        </a:solidFill>
      </dgm:spPr>
      <dgm:t>
        <a:bodyPr/>
        <a:lstStyle/>
        <a:p>
          <a:r>
            <a:rPr lang="ro-RO" sz="1800" dirty="0" smtClean="0"/>
            <a:t>NON-NUMERICE</a:t>
          </a:r>
          <a:endParaRPr lang="en-US" sz="1800" dirty="0"/>
        </a:p>
      </dgm:t>
    </dgm:pt>
    <dgm:pt modelId="{76AFB4CA-F133-4E2D-93B7-5A749BB46DFF}" type="parTrans" cxnId="{F191DB9B-9060-4469-A6D7-9865335D14A4}">
      <dgm:prSet/>
      <dgm:spPr/>
      <dgm:t>
        <a:bodyPr/>
        <a:lstStyle/>
        <a:p>
          <a:endParaRPr lang="en-US"/>
        </a:p>
      </dgm:t>
    </dgm:pt>
    <dgm:pt modelId="{0F4909CB-556F-4EEF-A489-1EA7EDDE8E45}" type="sibTrans" cxnId="{F191DB9B-9060-4469-A6D7-9865335D14A4}">
      <dgm:prSet/>
      <dgm:spPr/>
      <dgm:t>
        <a:bodyPr/>
        <a:lstStyle/>
        <a:p>
          <a:endParaRPr lang="en-US"/>
        </a:p>
      </dgm:t>
    </dgm:pt>
    <dgm:pt modelId="{D48DAD1A-B2D9-4063-AE37-B6E06F8BBCFE}">
      <dgm:prSet phldrT="[Text]" custT="1"/>
      <dgm:spPr>
        <a:solidFill>
          <a:schemeClr val="accent4">
            <a:lumMod val="40000"/>
            <a:lumOff val="60000"/>
            <a:alpha val="90000"/>
          </a:schemeClr>
        </a:solidFill>
      </dgm:spPr>
      <dgm:t>
        <a:bodyPr/>
        <a:lstStyle/>
        <a:p>
          <a:r>
            <a:rPr lang="ro-RO" sz="1800" dirty="0" smtClean="0"/>
            <a:t>str</a:t>
          </a:r>
          <a:endParaRPr lang="en-US" sz="2300" dirty="0"/>
        </a:p>
      </dgm:t>
    </dgm:pt>
    <dgm:pt modelId="{A372FC09-D2C2-4E09-BB81-BCBBF110E0CD}" type="parTrans" cxnId="{3EB2A7C4-6EF4-4F6C-B283-1E3FDE6AD8B3}">
      <dgm:prSet/>
      <dgm:spPr>
        <a:ln>
          <a:noFill/>
        </a:ln>
      </dgm:spPr>
      <dgm:t>
        <a:bodyPr/>
        <a:lstStyle/>
        <a:p>
          <a:endParaRPr lang="en-US"/>
        </a:p>
      </dgm:t>
    </dgm:pt>
    <dgm:pt modelId="{35DC0A16-703A-4735-B6D0-0890A5CD591D}" type="sibTrans" cxnId="{3EB2A7C4-6EF4-4F6C-B283-1E3FDE6AD8B3}">
      <dgm:prSet/>
      <dgm:spPr/>
      <dgm:t>
        <a:bodyPr/>
        <a:lstStyle/>
        <a:p>
          <a:endParaRPr lang="en-US"/>
        </a:p>
      </dgm:t>
    </dgm:pt>
    <dgm:pt modelId="{2CB81C9B-B44E-40BF-B29A-12B054FB8ED9}">
      <dgm:prSet phldrT="[Text]" custT="1"/>
      <dgm:spPr>
        <a:solidFill>
          <a:schemeClr val="accent4">
            <a:lumMod val="40000"/>
            <a:lumOff val="60000"/>
            <a:alpha val="90000"/>
          </a:schemeClr>
        </a:solidFill>
      </dgm:spPr>
      <dgm:t>
        <a:bodyPr/>
        <a:lstStyle/>
        <a:p>
          <a:r>
            <a:rPr lang="ro-RO" sz="1800" dirty="0" smtClean="0"/>
            <a:t>bool</a:t>
          </a:r>
          <a:endParaRPr lang="en-US" sz="2300" dirty="0"/>
        </a:p>
      </dgm:t>
    </dgm:pt>
    <dgm:pt modelId="{E31E795C-F23F-4BF7-AEA4-3AEE61E14371}" type="parTrans" cxnId="{0DD8DA0A-E345-4DE0-B357-9A227D731A32}">
      <dgm:prSet/>
      <dgm:spPr>
        <a:ln>
          <a:noFill/>
        </a:ln>
      </dgm:spPr>
      <dgm:t>
        <a:bodyPr/>
        <a:lstStyle/>
        <a:p>
          <a:endParaRPr lang="en-US"/>
        </a:p>
      </dgm:t>
    </dgm:pt>
    <dgm:pt modelId="{94A031F1-44E4-4A3B-855D-70A6D8EC9FB6}" type="sibTrans" cxnId="{0DD8DA0A-E345-4DE0-B357-9A227D731A32}">
      <dgm:prSet/>
      <dgm:spPr/>
      <dgm:t>
        <a:bodyPr/>
        <a:lstStyle/>
        <a:p>
          <a:endParaRPr lang="en-US"/>
        </a:p>
      </dgm:t>
    </dgm:pt>
    <dgm:pt modelId="{3ADB7CD7-918C-46F9-A46D-2DD97AA585EA}" type="pres">
      <dgm:prSet presAssocID="{5E8B0594-2A53-407A-A8D7-2C164C46E8C0}" presName="diagram" presStyleCnt="0">
        <dgm:presLayoutVars>
          <dgm:chPref val="1"/>
          <dgm:dir/>
          <dgm:animOne val="branch"/>
          <dgm:animLvl val="lvl"/>
          <dgm:resizeHandles/>
        </dgm:presLayoutVars>
      </dgm:prSet>
      <dgm:spPr/>
      <dgm:t>
        <a:bodyPr/>
        <a:lstStyle/>
        <a:p>
          <a:endParaRPr lang="en-US"/>
        </a:p>
      </dgm:t>
    </dgm:pt>
    <dgm:pt modelId="{26DC0123-CDBB-4FD5-94F4-4582FAE8DD4E}" type="pres">
      <dgm:prSet presAssocID="{75DF775B-88B5-4FD1-861F-599CF20ABE5E}" presName="root" presStyleCnt="0"/>
      <dgm:spPr/>
    </dgm:pt>
    <dgm:pt modelId="{C4225885-0F74-4361-990D-233CF708B0B4}" type="pres">
      <dgm:prSet presAssocID="{75DF775B-88B5-4FD1-861F-599CF20ABE5E}" presName="rootComposite" presStyleCnt="0"/>
      <dgm:spPr/>
    </dgm:pt>
    <dgm:pt modelId="{66055FB2-4C51-4A70-8776-925E34387F69}" type="pres">
      <dgm:prSet presAssocID="{75DF775B-88B5-4FD1-861F-599CF20ABE5E}" presName="rootText" presStyleLbl="node1" presStyleIdx="0" presStyleCnt="2" custScaleX="576896"/>
      <dgm:spPr/>
      <dgm:t>
        <a:bodyPr/>
        <a:lstStyle/>
        <a:p>
          <a:endParaRPr lang="en-US"/>
        </a:p>
      </dgm:t>
    </dgm:pt>
    <dgm:pt modelId="{27759619-F473-49CB-B9A5-A367459E22D1}" type="pres">
      <dgm:prSet presAssocID="{75DF775B-88B5-4FD1-861F-599CF20ABE5E}" presName="rootConnector" presStyleLbl="node1" presStyleIdx="0" presStyleCnt="2"/>
      <dgm:spPr/>
      <dgm:t>
        <a:bodyPr/>
        <a:lstStyle/>
        <a:p>
          <a:endParaRPr lang="en-US"/>
        </a:p>
      </dgm:t>
    </dgm:pt>
    <dgm:pt modelId="{3C072B88-C140-4FFA-97B0-BC34A1E8FF08}" type="pres">
      <dgm:prSet presAssocID="{75DF775B-88B5-4FD1-861F-599CF20ABE5E}" presName="childShape" presStyleCnt="0"/>
      <dgm:spPr/>
    </dgm:pt>
    <dgm:pt modelId="{651A96E2-E2E4-428B-AD53-3245A6E64ED6}" type="pres">
      <dgm:prSet presAssocID="{4FD0820D-9830-4DAC-82BD-473F6265EEB6}" presName="Name13" presStyleLbl="parChTrans1D2" presStyleIdx="0" presStyleCnt="4"/>
      <dgm:spPr/>
      <dgm:t>
        <a:bodyPr/>
        <a:lstStyle/>
        <a:p>
          <a:endParaRPr lang="en-US"/>
        </a:p>
      </dgm:t>
    </dgm:pt>
    <dgm:pt modelId="{90FD242F-6771-47F0-AB0B-9FF0772EA181}" type="pres">
      <dgm:prSet presAssocID="{0A53207F-E23F-4483-8790-FD85FB14E260}" presName="childText" presStyleLbl="bgAcc1" presStyleIdx="0" presStyleCnt="4" custLinFactNeighborX="-97736">
        <dgm:presLayoutVars>
          <dgm:bulletEnabled val="1"/>
        </dgm:presLayoutVars>
      </dgm:prSet>
      <dgm:spPr/>
      <dgm:t>
        <a:bodyPr/>
        <a:lstStyle/>
        <a:p>
          <a:endParaRPr lang="en-US"/>
        </a:p>
      </dgm:t>
    </dgm:pt>
    <dgm:pt modelId="{3C88F7FE-4915-421B-B561-0995CCE7F7D2}" type="pres">
      <dgm:prSet presAssocID="{8F732884-EE74-41FC-A78F-AC6D4858152B}" presName="Name13" presStyleLbl="parChTrans1D2" presStyleIdx="1" presStyleCnt="4"/>
      <dgm:spPr/>
      <dgm:t>
        <a:bodyPr/>
        <a:lstStyle/>
        <a:p>
          <a:endParaRPr lang="en-US"/>
        </a:p>
      </dgm:t>
    </dgm:pt>
    <dgm:pt modelId="{1C8733EB-873E-445E-97E2-F880B10DA189}" type="pres">
      <dgm:prSet presAssocID="{4788AD5F-EEE7-4032-9FF1-21E5CE0C5378}" presName="childText" presStyleLbl="bgAcc1" presStyleIdx="1" presStyleCnt="4" custLinFactNeighborX="-97736" custLinFactNeighborY="-9440">
        <dgm:presLayoutVars>
          <dgm:bulletEnabled val="1"/>
        </dgm:presLayoutVars>
      </dgm:prSet>
      <dgm:spPr/>
      <dgm:t>
        <a:bodyPr/>
        <a:lstStyle/>
        <a:p>
          <a:endParaRPr lang="en-US"/>
        </a:p>
      </dgm:t>
    </dgm:pt>
    <dgm:pt modelId="{A9A48F8E-FB81-4418-B03D-140E71CAABE9}" type="pres">
      <dgm:prSet presAssocID="{2083F6BE-6D89-496B-B6F3-4EE5C12C3AB3}" presName="root" presStyleCnt="0"/>
      <dgm:spPr/>
    </dgm:pt>
    <dgm:pt modelId="{544CDEC5-DC07-433B-AD91-9AA2D236DD6B}" type="pres">
      <dgm:prSet presAssocID="{2083F6BE-6D89-496B-B6F3-4EE5C12C3AB3}" presName="rootComposite" presStyleCnt="0"/>
      <dgm:spPr/>
    </dgm:pt>
    <dgm:pt modelId="{029A438C-FBA3-4B7C-938C-05EF63520908}" type="pres">
      <dgm:prSet presAssocID="{2083F6BE-6D89-496B-B6F3-4EE5C12C3AB3}" presName="rootText" presStyleLbl="node1" presStyleIdx="1" presStyleCnt="2" custScaleX="725462"/>
      <dgm:spPr/>
      <dgm:t>
        <a:bodyPr/>
        <a:lstStyle/>
        <a:p>
          <a:endParaRPr lang="en-US"/>
        </a:p>
      </dgm:t>
    </dgm:pt>
    <dgm:pt modelId="{709C4EDB-3B92-4C25-9BFB-0BADFA48F9AD}" type="pres">
      <dgm:prSet presAssocID="{2083F6BE-6D89-496B-B6F3-4EE5C12C3AB3}" presName="rootConnector" presStyleLbl="node1" presStyleIdx="1" presStyleCnt="2"/>
      <dgm:spPr/>
      <dgm:t>
        <a:bodyPr/>
        <a:lstStyle/>
        <a:p>
          <a:endParaRPr lang="en-US"/>
        </a:p>
      </dgm:t>
    </dgm:pt>
    <dgm:pt modelId="{FDD9FA1A-CEDD-4DA1-9F11-B3E82E9B339C}" type="pres">
      <dgm:prSet presAssocID="{2083F6BE-6D89-496B-B6F3-4EE5C12C3AB3}" presName="childShape" presStyleCnt="0"/>
      <dgm:spPr/>
    </dgm:pt>
    <dgm:pt modelId="{EAA5C8E2-DAC2-4CE4-9FF0-DBC0D515C2B3}" type="pres">
      <dgm:prSet presAssocID="{A372FC09-D2C2-4E09-BB81-BCBBF110E0CD}" presName="Name13" presStyleLbl="parChTrans1D2" presStyleIdx="2" presStyleCnt="4"/>
      <dgm:spPr/>
      <dgm:t>
        <a:bodyPr/>
        <a:lstStyle/>
        <a:p>
          <a:endParaRPr lang="en-US"/>
        </a:p>
      </dgm:t>
    </dgm:pt>
    <dgm:pt modelId="{323AE2E8-6270-4E18-BBD5-0ABF8795B3DD}" type="pres">
      <dgm:prSet presAssocID="{D48DAD1A-B2D9-4063-AE37-B6E06F8BBCFE}" presName="childText" presStyleLbl="bgAcc1" presStyleIdx="2" presStyleCnt="4" custLinFactX="-38944" custLinFactNeighborX="-100000" custLinFactNeighborY="2360">
        <dgm:presLayoutVars>
          <dgm:bulletEnabled val="1"/>
        </dgm:presLayoutVars>
      </dgm:prSet>
      <dgm:spPr/>
      <dgm:t>
        <a:bodyPr/>
        <a:lstStyle/>
        <a:p>
          <a:endParaRPr lang="en-US"/>
        </a:p>
      </dgm:t>
    </dgm:pt>
    <dgm:pt modelId="{3B3946E5-AD2C-4129-9A14-6DED35AC8D71}" type="pres">
      <dgm:prSet presAssocID="{E31E795C-F23F-4BF7-AEA4-3AEE61E14371}" presName="Name13" presStyleLbl="parChTrans1D2" presStyleIdx="3" presStyleCnt="4"/>
      <dgm:spPr/>
      <dgm:t>
        <a:bodyPr/>
        <a:lstStyle/>
        <a:p>
          <a:endParaRPr lang="en-US"/>
        </a:p>
      </dgm:t>
    </dgm:pt>
    <dgm:pt modelId="{1D77B7A8-4975-4C0A-A929-4F7B945C71E3}" type="pres">
      <dgm:prSet presAssocID="{2CB81C9B-B44E-40BF-B29A-12B054FB8ED9}" presName="childText" presStyleLbl="bgAcc1" presStyleIdx="3" presStyleCnt="4" custLinFactX="-38944" custLinFactNeighborX="-100000" custLinFactNeighborY="-4720">
        <dgm:presLayoutVars>
          <dgm:bulletEnabled val="1"/>
        </dgm:presLayoutVars>
      </dgm:prSet>
      <dgm:spPr/>
      <dgm:t>
        <a:bodyPr/>
        <a:lstStyle/>
        <a:p>
          <a:endParaRPr lang="en-US"/>
        </a:p>
      </dgm:t>
    </dgm:pt>
  </dgm:ptLst>
  <dgm:cxnLst>
    <dgm:cxn modelId="{048E7E3D-4D70-4A71-8128-746532CBC387}" type="presOf" srcId="{0A53207F-E23F-4483-8790-FD85FB14E260}" destId="{90FD242F-6771-47F0-AB0B-9FF0772EA181}" srcOrd="0" destOrd="0" presId="urn:microsoft.com/office/officeart/2005/8/layout/hierarchy3"/>
    <dgm:cxn modelId="{4EF9D3B6-B98C-4BDA-BC79-968F32A79DD7}" type="presOf" srcId="{4FD0820D-9830-4DAC-82BD-473F6265EEB6}" destId="{651A96E2-E2E4-428B-AD53-3245A6E64ED6}" srcOrd="0" destOrd="0" presId="urn:microsoft.com/office/officeart/2005/8/layout/hierarchy3"/>
    <dgm:cxn modelId="{F191DB9B-9060-4469-A6D7-9865335D14A4}" srcId="{5E8B0594-2A53-407A-A8D7-2C164C46E8C0}" destId="{2083F6BE-6D89-496B-B6F3-4EE5C12C3AB3}" srcOrd="1" destOrd="0" parTransId="{76AFB4CA-F133-4E2D-93B7-5A749BB46DFF}" sibTransId="{0F4909CB-556F-4EEF-A489-1EA7EDDE8E45}"/>
    <dgm:cxn modelId="{4C2B5790-722D-42B0-978D-0D564E47AEA6}" srcId="{75DF775B-88B5-4FD1-861F-599CF20ABE5E}" destId="{4788AD5F-EEE7-4032-9FF1-21E5CE0C5378}" srcOrd="1" destOrd="0" parTransId="{8F732884-EE74-41FC-A78F-AC6D4858152B}" sibTransId="{646A4CEA-8A91-4514-9F05-BCC139909586}"/>
    <dgm:cxn modelId="{BBE0D2A7-952A-4471-8871-ABE52C771D3B}" type="presOf" srcId="{75DF775B-88B5-4FD1-861F-599CF20ABE5E}" destId="{66055FB2-4C51-4A70-8776-925E34387F69}" srcOrd="0" destOrd="0" presId="urn:microsoft.com/office/officeart/2005/8/layout/hierarchy3"/>
    <dgm:cxn modelId="{656E5197-90D5-4531-9E43-55114F73C894}" type="presOf" srcId="{2083F6BE-6D89-496B-B6F3-4EE5C12C3AB3}" destId="{709C4EDB-3B92-4C25-9BFB-0BADFA48F9AD}" srcOrd="1" destOrd="0" presId="urn:microsoft.com/office/officeart/2005/8/layout/hierarchy3"/>
    <dgm:cxn modelId="{BD2E63F5-8C46-4C27-893C-D0B53ABE01EA}" type="presOf" srcId="{A372FC09-D2C2-4E09-BB81-BCBBF110E0CD}" destId="{EAA5C8E2-DAC2-4CE4-9FF0-DBC0D515C2B3}" srcOrd="0" destOrd="0" presId="urn:microsoft.com/office/officeart/2005/8/layout/hierarchy3"/>
    <dgm:cxn modelId="{CC4FD54C-6437-4AFB-B716-D48C4D2620D3}" type="presOf" srcId="{75DF775B-88B5-4FD1-861F-599CF20ABE5E}" destId="{27759619-F473-49CB-B9A5-A367459E22D1}" srcOrd="1" destOrd="0" presId="urn:microsoft.com/office/officeart/2005/8/layout/hierarchy3"/>
    <dgm:cxn modelId="{3F0FB603-B99E-4B78-B6AE-69668323E4F5}" type="presOf" srcId="{4788AD5F-EEE7-4032-9FF1-21E5CE0C5378}" destId="{1C8733EB-873E-445E-97E2-F880B10DA189}" srcOrd="0" destOrd="0" presId="urn:microsoft.com/office/officeart/2005/8/layout/hierarchy3"/>
    <dgm:cxn modelId="{A5FBBF1A-13E1-49AC-8821-F542AF8C7FF9}" type="presOf" srcId="{E31E795C-F23F-4BF7-AEA4-3AEE61E14371}" destId="{3B3946E5-AD2C-4129-9A14-6DED35AC8D71}" srcOrd="0" destOrd="0" presId="urn:microsoft.com/office/officeart/2005/8/layout/hierarchy3"/>
    <dgm:cxn modelId="{1900A92F-5514-4965-A0C2-5B17532FBE1A}" srcId="{5E8B0594-2A53-407A-A8D7-2C164C46E8C0}" destId="{75DF775B-88B5-4FD1-861F-599CF20ABE5E}" srcOrd="0" destOrd="0" parTransId="{E3BE2A5A-4D8D-44EE-A343-ABF3A4FF1408}" sibTransId="{384C6852-9AB6-42BA-A7A3-58E5054D3E42}"/>
    <dgm:cxn modelId="{773289C0-C7BE-43A9-A52D-7DDD5C8BDFC6}" type="presOf" srcId="{8F732884-EE74-41FC-A78F-AC6D4858152B}" destId="{3C88F7FE-4915-421B-B561-0995CCE7F7D2}" srcOrd="0" destOrd="0" presId="urn:microsoft.com/office/officeart/2005/8/layout/hierarchy3"/>
    <dgm:cxn modelId="{5FEADCD2-1EA5-41C0-9454-236A3949BB8F}" srcId="{75DF775B-88B5-4FD1-861F-599CF20ABE5E}" destId="{0A53207F-E23F-4483-8790-FD85FB14E260}" srcOrd="0" destOrd="0" parTransId="{4FD0820D-9830-4DAC-82BD-473F6265EEB6}" sibTransId="{D851DA83-B71D-4DE9-A940-4C9575B2A432}"/>
    <dgm:cxn modelId="{C8DFE628-1B07-4087-B3BD-34FC01D52863}" type="presOf" srcId="{2083F6BE-6D89-496B-B6F3-4EE5C12C3AB3}" destId="{029A438C-FBA3-4B7C-938C-05EF63520908}" srcOrd="0" destOrd="0" presId="urn:microsoft.com/office/officeart/2005/8/layout/hierarchy3"/>
    <dgm:cxn modelId="{0DD8DA0A-E345-4DE0-B357-9A227D731A32}" srcId="{2083F6BE-6D89-496B-B6F3-4EE5C12C3AB3}" destId="{2CB81C9B-B44E-40BF-B29A-12B054FB8ED9}" srcOrd="1" destOrd="0" parTransId="{E31E795C-F23F-4BF7-AEA4-3AEE61E14371}" sibTransId="{94A031F1-44E4-4A3B-855D-70A6D8EC9FB6}"/>
    <dgm:cxn modelId="{3EB2A7C4-6EF4-4F6C-B283-1E3FDE6AD8B3}" srcId="{2083F6BE-6D89-496B-B6F3-4EE5C12C3AB3}" destId="{D48DAD1A-B2D9-4063-AE37-B6E06F8BBCFE}" srcOrd="0" destOrd="0" parTransId="{A372FC09-D2C2-4E09-BB81-BCBBF110E0CD}" sibTransId="{35DC0A16-703A-4735-B6D0-0890A5CD591D}"/>
    <dgm:cxn modelId="{D2AA8E4B-FF6D-4D09-BC8A-1E320F899E19}" type="presOf" srcId="{2CB81C9B-B44E-40BF-B29A-12B054FB8ED9}" destId="{1D77B7A8-4975-4C0A-A929-4F7B945C71E3}" srcOrd="0" destOrd="0" presId="urn:microsoft.com/office/officeart/2005/8/layout/hierarchy3"/>
    <dgm:cxn modelId="{F0E1C373-662C-415E-98FB-5570A97791D8}" type="presOf" srcId="{5E8B0594-2A53-407A-A8D7-2C164C46E8C0}" destId="{3ADB7CD7-918C-46F9-A46D-2DD97AA585EA}" srcOrd="0" destOrd="0" presId="urn:microsoft.com/office/officeart/2005/8/layout/hierarchy3"/>
    <dgm:cxn modelId="{4E42446B-0862-4220-956C-34FAE87A5B4F}" type="presOf" srcId="{D48DAD1A-B2D9-4063-AE37-B6E06F8BBCFE}" destId="{323AE2E8-6270-4E18-BBD5-0ABF8795B3DD}" srcOrd="0" destOrd="0" presId="urn:microsoft.com/office/officeart/2005/8/layout/hierarchy3"/>
    <dgm:cxn modelId="{666B0F48-5AD2-45E0-9172-9B95C260BAB0}" type="presParOf" srcId="{3ADB7CD7-918C-46F9-A46D-2DD97AA585EA}" destId="{26DC0123-CDBB-4FD5-94F4-4582FAE8DD4E}" srcOrd="0" destOrd="0" presId="urn:microsoft.com/office/officeart/2005/8/layout/hierarchy3"/>
    <dgm:cxn modelId="{E2AE5DF2-26F0-46A2-833D-727B8C3F3886}" type="presParOf" srcId="{26DC0123-CDBB-4FD5-94F4-4582FAE8DD4E}" destId="{C4225885-0F74-4361-990D-233CF708B0B4}" srcOrd="0" destOrd="0" presId="urn:microsoft.com/office/officeart/2005/8/layout/hierarchy3"/>
    <dgm:cxn modelId="{CE49F43A-5061-43F5-A208-8A06F58CC0F1}" type="presParOf" srcId="{C4225885-0F74-4361-990D-233CF708B0B4}" destId="{66055FB2-4C51-4A70-8776-925E34387F69}" srcOrd="0" destOrd="0" presId="urn:microsoft.com/office/officeart/2005/8/layout/hierarchy3"/>
    <dgm:cxn modelId="{2E13CAA3-76D6-4B4B-B6F4-03C5D3D445F9}" type="presParOf" srcId="{C4225885-0F74-4361-990D-233CF708B0B4}" destId="{27759619-F473-49CB-B9A5-A367459E22D1}" srcOrd="1" destOrd="0" presId="urn:microsoft.com/office/officeart/2005/8/layout/hierarchy3"/>
    <dgm:cxn modelId="{AB9085B9-4C47-4FD9-B307-F04DACD87672}" type="presParOf" srcId="{26DC0123-CDBB-4FD5-94F4-4582FAE8DD4E}" destId="{3C072B88-C140-4FFA-97B0-BC34A1E8FF08}" srcOrd="1" destOrd="0" presId="urn:microsoft.com/office/officeart/2005/8/layout/hierarchy3"/>
    <dgm:cxn modelId="{7BBEF12C-0F4F-4CAA-901A-04F220864737}" type="presParOf" srcId="{3C072B88-C140-4FFA-97B0-BC34A1E8FF08}" destId="{651A96E2-E2E4-428B-AD53-3245A6E64ED6}" srcOrd="0" destOrd="0" presId="urn:microsoft.com/office/officeart/2005/8/layout/hierarchy3"/>
    <dgm:cxn modelId="{A3034B69-298B-492A-AEAC-F17AC3B5222C}" type="presParOf" srcId="{3C072B88-C140-4FFA-97B0-BC34A1E8FF08}" destId="{90FD242F-6771-47F0-AB0B-9FF0772EA181}" srcOrd="1" destOrd="0" presId="urn:microsoft.com/office/officeart/2005/8/layout/hierarchy3"/>
    <dgm:cxn modelId="{577A7E2E-01B2-4C89-8C25-6B32FF4F8640}" type="presParOf" srcId="{3C072B88-C140-4FFA-97B0-BC34A1E8FF08}" destId="{3C88F7FE-4915-421B-B561-0995CCE7F7D2}" srcOrd="2" destOrd="0" presId="urn:microsoft.com/office/officeart/2005/8/layout/hierarchy3"/>
    <dgm:cxn modelId="{546E5B14-BFB5-40B4-BAD7-BBF9EC1FA0A5}" type="presParOf" srcId="{3C072B88-C140-4FFA-97B0-BC34A1E8FF08}" destId="{1C8733EB-873E-445E-97E2-F880B10DA189}" srcOrd="3" destOrd="0" presId="urn:microsoft.com/office/officeart/2005/8/layout/hierarchy3"/>
    <dgm:cxn modelId="{244899DA-7FDE-43A1-A18C-5148323C7AE9}" type="presParOf" srcId="{3ADB7CD7-918C-46F9-A46D-2DD97AA585EA}" destId="{A9A48F8E-FB81-4418-B03D-140E71CAABE9}" srcOrd="1" destOrd="0" presId="urn:microsoft.com/office/officeart/2005/8/layout/hierarchy3"/>
    <dgm:cxn modelId="{FB5D086C-6A3B-452E-804A-FDB1A89D76A7}" type="presParOf" srcId="{A9A48F8E-FB81-4418-B03D-140E71CAABE9}" destId="{544CDEC5-DC07-433B-AD91-9AA2D236DD6B}" srcOrd="0" destOrd="0" presId="urn:microsoft.com/office/officeart/2005/8/layout/hierarchy3"/>
    <dgm:cxn modelId="{270747E0-81C4-482B-B164-D46C0384ED3E}" type="presParOf" srcId="{544CDEC5-DC07-433B-AD91-9AA2D236DD6B}" destId="{029A438C-FBA3-4B7C-938C-05EF63520908}" srcOrd="0" destOrd="0" presId="urn:microsoft.com/office/officeart/2005/8/layout/hierarchy3"/>
    <dgm:cxn modelId="{628B4A24-48D3-4F68-A9FE-3A212759E939}" type="presParOf" srcId="{544CDEC5-DC07-433B-AD91-9AA2D236DD6B}" destId="{709C4EDB-3B92-4C25-9BFB-0BADFA48F9AD}" srcOrd="1" destOrd="0" presId="urn:microsoft.com/office/officeart/2005/8/layout/hierarchy3"/>
    <dgm:cxn modelId="{F948BC37-4403-47E2-95E5-2855D52ED18D}" type="presParOf" srcId="{A9A48F8E-FB81-4418-B03D-140E71CAABE9}" destId="{FDD9FA1A-CEDD-4DA1-9F11-B3E82E9B339C}" srcOrd="1" destOrd="0" presId="urn:microsoft.com/office/officeart/2005/8/layout/hierarchy3"/>
    <dgm:cxn modelId="{79FBB146-0840-4E18-B6B8-9C753A10E73F}" type="presParOf" srcId="{FDD9FA1A-CEDD-4DA1-9F11-B3E82E9B339C}" destId="{EAA5C8E2-DAC2-4CE4-9FF0-DBC0D515C2B3}" srcOrd="0" destOrd="0" presId="urn:microsoft.com/office/officeart/2005/8/layout/hierarchy3"/>
    <dgm:cxn modelId="{9AC99C54-B907-427E-A0EB-BBA8EAC5A1AF}" type="presParOf" srcId="{FDD9FA1A-CEDD-4DA1-9F11-B3E82E9B339C}" destId="{323AE2E8-6270-4E18-BBD5-0ABF8795B3DD}" srcOrd="1" destOrd="0" presId="urn:microsoft.com/office/officeart/2005/8/layout/hierarchy3"/>
    <dgm:cxn modelId="{99E9F22A-4F79-47B0-809E-53EBF18C0425}" type="presParOf" srcId="{FDD9FA1A-CEDD-4DA1-9F11-B3E82E9B339C}" destId="{3B3946E5-AD2C-4129-9A14-6DED35AC8D71}" srcOrd="2" destOrd="0" presId="urn:microsoft.com/office/officeart/2005/8/layout/hierarchy3"/>
    <dgm:cxn modelId="{941C7013-7978-46A9-88D4-C82AA0951939}" type="presParOf" srcId="{FDD9FA1A-CEDD-4DA1-9F11-B3E82E9B339C}" destId="{1D77B7A8-4975-4C0A-A929-4F7B945C71E3}"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55FB2-4C51-4A70-8776-925E34387F69}">
      <dsp:nvSpPr>
        <dsp:cNvPr id="0" name=""/>
        <dsp:cNvSpPr/>
      </dsp:nvSpPr>
      <dsp:spPr>
        <a:xfrm>
          <a:off x="1477" y="332746"/>
          <a:ext cx="4779141" cy="414211"/>
        </a:xfrm>
        <a:prstGeom prst="roundRect">
          <a:avLst>
            <a:gd name="adj" fmla="val 10000"/>
          </a:avLst>
        </a:prstGeom>
        <a:solidFill>
          <a:schemeClr val="accent1">
            <a:lumMod val="5000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ro-RO" sz="1800" kern="1200" dirty="0" smtClean="0"/>
            <a:t>NUMERICE</a:t>
          </a:r>
          <a:endParaRPr lang="en-US" sz="2300" kern="1200" dirty="0"/>
        </a:p>
      </dsp:txBody>
      <dsp:txXfrm>
        <a:off x="13609" y="344878"/>
        <a:ext cx="4754877" cy="389947"/>
      </dsp:txXfrm>
    </dsp:sp>
    <dsp:sp modelId="{651A96E2-E2E4-428B-AD53-3245A6E64ED6}">
      <dsp:nvSpPr>
        <dsp:cNvPr id="0" name=""/>
        <dsp:cNvSpPr/>
      </dsp:nvSpPr>
      <dsp:spPr>
        <a:xfrm>
          <a:off x="309571" y="746958"/>
          <a:ext cx="169820" cy="310658"/>
        </a:xfrm>
        <a:custGeom>
          <a:avLst/>
          <a:gdLst/>
          <a:ahLst/>
          <a:cxnLst/>
          <a:rect l="0" t="0" r="0" b="0"/>
          <a:pathLst>
            <a:path>
              <a:moveTo>
                <a:pt x="169820" y="0"/>
              </a:moveTo>
              <a:lnTo>
                <a:pt x="0" y="310658"/>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90FD242F-6771-47F0-AB0B-9FF0772EA181}">
      <dsp:nvSpPr>
        <dsp:cNvPr id="0" name=""/>
        <dsp:cNvSpPr/>
      </dsp:nvSpPr>
      <dsp:spPr>
        <a:xfrm>
          <a:off x="309571" y="850511"/>
          <a:ext cx="662738" cy="414211"/>
        </a:xfrm>
        <a:prstGeom prst="roundRect">
          <a:avLst>
            <a:gd name="adj" fmla="val 10000"/>
          </a:avLst>
        </a:prstGeom>
        <a:solidFill>
          <a:schemeClr val="accent1">
            <a:lumMod val="40000"/>
            <a:lumOff val="6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ro-RO" sz="1800" kern="1200" dirty="0" smtClean="0"/>
            <a:t>int</a:t>
          </a:r>
          <a:endParaRPr lang="en-US" sz="2300" kern="1200" dirty="0"/>
        </a:p>
      </dsp:txBody>
      <dsp:txXfrm>
        <a:off x="321703" y="862643"/>
        <a:ext cx="638474" cy="389947"/>
      </dsp:txXfrm>
    </dsp:sp>
    <dsp:sp modelId="{3C88F7FE-4915-421B-B561-0995CCE7F7D2}">
      <dsp:nvSpPr>
        <dsp:cNvPr id="0" name=""/>
        <dsp:cNvSpPr/>
      </dsp:nvSpPr>
      <dsp:spPr>
        <a:xfrm>
          <a:off x="309571" y="746958"/>
          <a:ext cx="169820" cy="789321"/>
        </a:xfrm>
        <a:custGeom>
          <a:avLst/>
          <a:gdLst/>
          <a:ahLst/>
          <a:cxnLst/>
          <a:rect l="0" t="0" r="0" b="0"/>
          <a:pathLst>
            <a:path>
              <a:moveTo>
                <a:pt x="169820" y="0"/>
              </a:moveTo>
              <a:lnTo>
                <a:pt x="0" y="789321"/>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1C8733EB-873E-445E-97E2-F880B10DA189}">
      <dsp:nvSpPr>
        <dsp:cNvPr id="0" name=""/>
        <dsp:cNvSpPr/>
      </dsp:nvSpPr>
      <dsp:spPr>
        <a:xfrm>
          <a:off x="309571" y="1329174"/>
          <a:ext cx="662738" cy="414211"/>
        </a:xfrm>
        <a:prstGeom prst="roundRect">
          <a:avLst>
            <a:gd name="adj" fmla="val 10000"/>
          </a:avLst>
        </a:prstGeom>
        <a:solidFill>
          <a:schemeClr val="accent1">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ro-RO" sz="1800" kern="1200" dirty="0" smtClean="0"/>
            <a:t>float</a:t>
          </a:r>
          <a:endParaRPr lang="en-US" sz="2300" kern="1200" dirty="0"/>
        </a:p>
      </dsp:txBody>
      <dsp:txXfrm>
        <a:off x="321703" y="1341306"/>
        <a:ext cx="638474" cy="389947"/>
      </dsp:txXfrm>
    </dsp:sp>
    <dsp:sp modelId="{029A438C-FBA3-4B7C-938C-05EF63520908}">
      <dsp:nvSpPr>
        <dsp:cNvPr id="0" name=""/>
        <dsp:cNvSpPr/>
      </dsp:nvSpPr>
      <dsp:spPr>
        <a:xfrm>
          <a:off x="4987724" y="332746"/>
          <a:ext cx="6009896" cy="414211"/>
        </a:xfrm>
        <a:prstGeom prst="roundRect">
          <a:avLst>
            <a:gd name="adj" fmla="val 10000"/>
          </a:avLst>
        </a:prstGeom>
        <a:solidFill>
          <a:schemeClr val="accent4">
            <a:lumMod val="60000"/>
            <a:lumOff val="40000"/>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ro-RO" sz="1800" kern="1200" dirty="0" smtClean="0"/>
            <a:t>NON-NUMERICE</a:t>
          </a:r>
          <a:endParaRPr lang="en-US" sz="1800" kern="1200" dirty="0"/>
        </a:p>
      </dsp:txBody>
      <dsp:txXfrm>
        <a:off x="4999856" y="344878"/>
        <a:ext cx="5985632" cy="389947"/>
      </dsp:txXfrm>
    </dsp:sp>
    <dsp:sp modelId="{EAA5C8E2-DAC2-4CE4-9FF0-DBC0D515C2B3}">
      <dsp:nvSpPr>
        <dsp:cNvPr id="0" name=""/>
        <dsp:cNvSpPr/>
      </dsp:nvSpPr>
      <dsp:spPr>
        <a:xfrm>
          <a:off x="5268868" y="746958"/>
          <a:ext cx="319845" cy="320434"/>
        </a:xfrm>
        <a:custGeom>
          <a:avLst/>
          <a:gdLst/>
          <a:ahLst/>
          <a:cxnLst/>
          <a:rect l="0" t="0" r="0" b="0"/>
          <a:pathLst>
            <a:path>
              <a:moveTo>
                <a:pt x="319845" y="0"/>
              </a:moveTo>
              <a:lnTo>
                <a:pt x="0" y="320434"/>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323AE2E8-6270-4E18-BBD5-0ABF8795B3DD}">
      <dsp:nvSpPr>
        <dsp:cNvPr id="0" name=""/>
        <dsp:cNvSpPr/>
      </dsp:nvSpPr>
      <dsp:spPr>
        <a:xfrm>
          <a:off x="5268868" y="860286"/>
          <a:ext cx="662738" cy="414211"/>
        </a:xfrm>
        <a:prstGeom prst="roundRect">
          <a:avLst>
            <a:gd name="adj" fmla="val 10000"/>
          </a:avLst>
        </a:prstGeom>
        <a:solidFill>
          <a:schemeClr val="accent4">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ro-RO" sz="1800" kern="1200" dirty="0" smtClean="0"/>
            <a:t>str</a:t>
          </a:r>
          <a:endParaRPr lang="en-US" sz="2300" kern="1200" dirty="0"/>
        </a:p>
      </dsp:txBody>
      <dsp:txXfrm>
        <a:off x="5281000" y="872418"/>
        <a:ext cx="638474" cy="389947"/>
      </dsp:txXfrm>
    </dsp:sp>
    <dsp:sp modelId="{3B3946E5-AD2C-4129-9A14-6DED35AC8D71}">
      <dsp:nvSpPr>
        <dsp:cNvPr id="0" name=""/>
        <dsp:cNvSpPr/>
      </dsp:nvSpPr>
      <dsp:spPr>
        <a:xfrm>
          <a:off x="5268868" y="746958"/>
          <a:ext cx="319845" cy="808872"/>
        </a:xfrm>
        <a:custGeom>
          <a:avLst/>
          <a:gdLst/>
          <a:ahLst/>
          <a:cxnLst/>
          <a:rect l="0" t="0" r="0" b="0"/>
          <a:pathLst>
            <a:path>
              <a:moveTo>
                <a:pt x="319845" y="0"/>
              </a:moveTo>
              <a:lnTo>
                <a:pt x="0" y="808872"/>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1D77B7A8-4975-4C0A-A929-4F7B945C71E3}">
      <dsp:nvSpPr>
        <dsp:cNvPr id="0" name=""/>
        <dsp:cNvSpPr/>
      </dsp:nvSpPr>
      <dsp:spPr>
        <a:xfrm>
          <a:off x="5268868" y="1348724"/>
          <a:ext cx="662738" cy="414211"/>
        </a:xfrm>
        <a:prstGeom prst="roundRect">
          <a:avLst>
            <a:gd name="adj" fmla="val 10000"/>
          </a:avLst>
        </a:prstGeom>
        <a:solidFill>
          <a:schemeClr val="accent4">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ro-RO" sz="1800" kern="1200" dirty="0" smtClean="0"/>
            <a:t>bool</a:t>
          </a:r>
          <a:endParaRPr lang="en-US" sz="2300" kern="1200" dirty="0"/>
        </a:p>
      </dsp:txBody>
      <dsp:txXfrm>
        <a:off x="5281000" y="1360856"/>
        <a:ext cx="638474" cy="3899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67D2E-1BB4-4FB9-8D04-AB2AA2577D7E}"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58823-2B8E-4B9B-A3A1-580FEFA1D31F}" type="slidenum">
              <a:rPr lang="en-US" smtClean="0"/>
              <a:t>‹#›</a:t>
            </a:fld>
            <a:endParaRPr lang="en-US"/>
          </a:p>
        </p:txBody>
      </p:sp>
    </p:spTree>
    <p:extLst>
      <p:ext uri="{BB962C8B-B14F-4D97-AF65-F5344CB8AC3E}">
        <p14:creationId xmlns:p14="http://schemas.microsoft.com/office/powerpoint/2010/main" val="281462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58823-2B8E-4B9B-A3A1-580FEFA1D31F}" type="slidenum">
              <a:rPr lang="en-US" smtClean="0"/>
              <a:t>1</a:t>
            </a:fld>
            <a:endParaRPr lang="en-US"/>
          </a:p>
        </p:txBody>
      </p:sp>
    </p:spTree>
    <p:extLst>
      <p:ext uri="{BB962C8B-B14F-4D97-AF65-F5344CB8AC3E}">
        <p14:creationId xmlns:p14="http://schemas.microsoft.com/office/powerpoint/2010/main" val="350548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58823-2B8E-4B9B-A3A1-580FEFA1D31F}" type="slidenum">
              <a:rPr lang="en-US" smtClean="0"/>
              <a:t>3</a:t>
            </a:fld>
            <a:endParaRPr lang="en-US"/>
          </a:p>
        </p:txBody>
      </p:sp>
    </p:spTree>
    <p:extLst>
      <p:ext uri="{BB962C8B-B14F-4D97-AF65-F5344CB8AC3E}">
        <p14:creationId xmlns:p14="http://schemas.microsoft.com/office/powerpoint/2010/main" val="892681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58823-2B8E-4B9B-A3A1-580FEFA1D31F}" type="slidenum">
              <a:rPr lang="en-US" smtClean="0"/>
              <a:t>16</a:t>
            </a:fld>
            <a:endParaRPr lang="en-US"/>
          </a:p>
        </p:txBody>
      </p:sp>
    </p:spTree>
    <p:extLst>
      <p:ext uri="{BB962C8B-B14F-4D97-AF65-F5344CB8AC3E}">
        <p14:creationId xmlns:p14="http://schemas.microsoft.com/office/powerpoint/2010/main" val="21124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FB4A2E6-9817-4988-97C2-903B6768BDAF}" type="datetimeFigureOut">
              <a:rPr lang="en-US" smtClean="0"/>
              <a:t>5/9/2023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136409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B4A2E6-9817-4988-97C2-903B6768BDAF}"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27434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FB4A2E6-9817-4988-97C2-903B6768BDAF}" type="datetimeFigureOut">
              <a:rPr lang="en-US" smtClean="0"/>
              <a:t>5/9/2023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1406152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FB4A2E6-9817-4988-97C2-903B6768BDAF}" type="datetimeFigureOut">
              <a:rPr lang="en-US" smtClean="0"/>
              <a:t>5/9/2023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1315ED0-922D-4632-8E68-284D4D12B1A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5102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FB4A2E6-9817-4988-97C2-903B6768BDAF}" type="datetimeFigureOut">
              <a:rPr lang="en-US" smtClean="0"/>
              <a:t>5/9/2023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272734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FB4A2E6-9817-4988-97C2-903B6768BDAF}"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1220843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FB4A2E6-9817-4988-97C2-903B6768BDAF}"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2515551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B4A2E6-9817-4988-97C2-903B6768BDAF}"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1181629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FB4A2E6-9817-4988-97C2-903B6768BDAF}" type="datetimeFigureOut">
              <a:rPr lang="en-US" smtClean="0"/>
              <a:t>5/9/2023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691944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B4A2E6-9817-4988-97C2-903B6768BDAF}"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1457315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4A2E6-9817-4988-97C2-903B6768BDAF}"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3142785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B4A2E6-9817-4988-97C2-903B6768BDAF}"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1822348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B4A2E6-9817-4988-97C2-903B6768BDAF}"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2503313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B4A2E6-9817-4988-97C2-903B6768BDAF}"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1956952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B4A2E6-9817-4988-97C2-903B6768BDAF}"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293663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B4A2E6-9817-4988-97C2-903B6768BDAF}"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17850337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4A2E6-9817-4988-97C2-903B6768BDAF}"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13597252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B4A2E6-9817-4988-97C2-903B6768BDAF}"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9732889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B4A2E6-9817-4988-97C2-903B6768BDAF}"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658092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4A2E6-9817-4988-97C2-903B6768BDAF}"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39625075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4A2E6-9817-4988-97C2-903B6768BDAF}"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3250576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FB4A2E6-9817-4988-97C2-903B6768BDAF}" type="datetimeFigureOut">
              <a:rPr lang="en-US" smtClean="0"/>
              <a:t>5/9/2023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2513134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B4A2E6-9817-4988-97C2-903B6768BDAF}"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147228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B4A2E6-9817-4988-97C2-903B6768BDAF}"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369386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B4A2E6-9817-4988-97C2-903B6768BDAF}"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405120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4A2E6-9817-4988-97C2-903B6768BDAF}"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64768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B4A2E6-9817-4988-97C2-903B6768BDAF}"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1615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B4A2E6-9817-4988-97C2-903B6768BDAF}"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15ED0-922D-4632-8E68-284D4D12B1A6}" type="slidenum">
              <a:rPr lang="en-US" smtClean="0"/>
              <a:t>‹#›</a:t>
            </a:fld>
            <a:endParaRPr lang="en-US"/>
          </a:p>
        </p:txBody>
      </p:sp>
    </p:spTree>
    <p:extLst>
      <p:ext uri="{BB962C8B-B14F-4D97-AF65-F5344CB8AC3E}">
        <p14:creationId xmlns:p14="http://schemas.microsoft.com/office/powerpoint/2010/main" val="465650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16000">
              <a:srgbClr val="060054">
                <a:lumMod val="0"/>
              </a:srgbClr>
            </a:gs>
            <a:gs pos="100000">
              <a:srgbClr val="FFDF1F">
                <a:lumMod val="76000"/>
              </a:srgbClr>
            </a:gs>
            <a:gs pos="89000">
              <a:srgbClr val="1E3002"/>
            </a:gs>
            <a:gs pos="74000">
              <a:srgbClr val="012517"/>
            </a:gs>
            <a:gs pos="57000">
              <a:srgbClr val="022628"/>
            </a:gs>
            <a:gs pos="39000">
              <a:srgbClr val="032237">
                <a:lumMod val="73000"/>
              </a:srgbClr>
            </a:gs>
          </a:gsLst>
          <a:path path="circle">
            <a:fillToRect t="100000" r="100000"/>
          </a:path>
          <a:tileRect l="-100000" b="-100000"/>
        </a:gra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B4A2E6-9817-4988-97C2-903B6768BDAF}" type="datetimeFigureOut">
              <a:rPr lang="en-US" smtClean="0"/>
              <a:t>5/9/2023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315ED0-922D-4632-8E68-284D4D12B1A6}" type="slidenum">
              <a:rPr lang="en-US" smtClean="0"/>
              <a:t>‹#›</a:t>
            </a:fld>
            <a:endParaRPr lang="en-US"/>
          </a:p>
        </p:txBody>
      </p:sp>
    </p:spTree>
    <p:extLst>
      <p:ext uri="{BB962C8B-B14F-4D97-AF65-F5344CB8AC3E}">
        <p14:creationId xmlns:p14="http://schemas.microsoft.com/office/powerpoint/2010/main" val="2601505605"/>
      </p:ext>
    </p:extLst>
  </p:cSld>
  <p:clrMap bg1="dk1" tx1="lt1" bg2="dk2" tx2="lt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 id="2147484219" r:id="rId13"/>
    <p:sldLayoutId id="2147484220" r:id="rId14"/>
    <p:sldLayoutId id="2147484221" r:id="rId15"/>
    <p:sldLayoutId id="2147484222" r:id="rId16"/>
    <p:sldLayoutId id="214748422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4A2E6-9817-4988-97C2-903B6768BDAF}" type="datetimeFigureOut">
              <a:rPr lang="en-US" smtClean="0"/>
              <a:t>5/9/2023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15ED0-922D-4632-8E68-284D4D12B1A6}" type="slidenum">
              <a:rPr lang="en-US" smtClean="0"/>
              <a:t>‹#›</a:t>
            </a:fld>
            <a:endParaRPr lang="en-US"/>
          </a:p>
        </p:txBody>
      </p:sp>
    </p:spTree>
    <p:extLst>
      <p:ext uri="{BB962C8B-B14F-4D97-AF65-F5344CB8AC3E}">
        <p14:creationId xmlns:p14="http://schemas.microsoft.com/office/powerpoint/2010/main" val="3459266160"/>
      </p:ext>
    </p:extLst>
  </p:cSld>
  <p:clrMap bg1="lt1" tx1="dk1" bg2="lt2" tx2="dk2" accent1="accent1" accent2="accent2" accent3="accent3" accent4="accent4" accent5="accent5" accent6="accent6" hlink="hlink" folHlink="folHlink"/>
  <p:sldLayoutIdLst>
    <p:sldLayoutId id="2147484458" r:id="rId1"/>
    <p:sldLayoutId id="2147484459" r:id="rId2"/>
    <p:sldLayoutId id="2147484460" r:id="rId3"/>
    <p:sldLayoutId id="2147484461" r:id="rId4"/>
    <p:sldLayoutId id="2147484462" r:id="rId5"/>
    <p:sldLayoutId id="2147484463" r:id="rId6"/>
    <p:sldLayoutId id="2147484464" r:id="rId7"/>
    <p:sldLayoutId id="2147484465" r:id="rId8"/>
    <p:sldLayoutId id="2147484466" r:id="rId9"/>
    <p:sldLayoutId id="2147484467" r:id="rId10"/>
    <p:sldLayoutId id="21474844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3.png"/><Relationship Id="rId1" Type="http://schemas.openxmlformats.org/officeDocument/2006/relationships/slideLayout" Target="../slideLayouts/slideLayout24.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9.png"/><Relationship Id="rId1" Type="http://schemas.openxmlformats.org/officeDocument/2006/relationships/slideLayout" Target="../slideLayouts/slideLayout24.xml"/><Relationship Id="rId5" Type="http://schemas.openxmlformats.org/officeDocument/2006/relationships/image" Target="../media/image23.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hyperlink" Target="https://www.google.com/chrome/thank-you.html?brand=YTUH&amp;statcb=1&amp;installdataindex=empty&amp;defaultbrowser=0" TargetMode="External"/><Relationship Id="rId7" Type="http://schemas.openxmlformats.org/officeDocument/2006/relationships/image" Target="../media/image41.png"/><Relationship Id="rId2" Type="http://schemas.openxmlformats.org/officeDocument/2006/relationships/image" Target="../media/image13.png"/><Relationship Id="rId1" Type="http://schemas.openxmlformats.org/officeDocument/2006/relationships/slideLayout" Target="../slideLayouts/slideLayout24.xml"/><Relationship Id="rId6" Type="http://schemas.openxmlformats.org/officeDocument/2006/relationships/image" Target="../media/image23.png"/><Relationship Id="rId5" Type="http://schemas.openxmlformats.org/officeDocument/2006/relationships/hyperlink" Target="https://www.youtube.com/watch?v=-HNWBZGs4EA&amp;t=775s" TargetMode="External"/><Relationship Id="rId4" Type="http://schemas.openxmlformats.org/officeDocument/2006/relationships/hyperlink" Target="https://www.python.org/download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3.png"/><Relationship Id="rId1" Type="http://schemas.openxmlformats.org/officeDocument/2006/relationships/slideLayout" Target="../slideLayouts/slideLayout2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3.png"/><Relationship Id="rId1" Type="http://schemas.openxmlformats.org/officeDocument/2006/relationships/slideLayout" Target="../slideLayouts/slideLayout24.xml"/><Relationship Id="rId5" Type="http://schemas.openxmlformats.org/officeDocument/2006/relationships/image" Target="../media/image23.png"/><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4.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gHINDAOANUiUSTIN/Proiect-final" TargetMode="External"/><Relationship Id="rId1" Type="http://schemas.openxmlformats.org/officeDocument/2006/relationships/slideLayout" Target="../slideLayouts/slideLayout2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4.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3.png"/><Relationship Id="rId7"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4.xml"/><Relationship Id="rId6" Type="http://schemas.openxmlformats.org/officeDocument/2006/relationships/image" Target="../media/image13.png"/><Relationship Id="rId11" Type="http://schemas.openxmlformats.org/officeDocument/2006/relationships/image" Target="../media/image37.png"/><Relationship Id="rId5" Type="http://schemas.openxmlformats.org/officeDocument/2006/relationships/image" Target="../media/image32.png"/><Relationship Id="rId10" Type="http://schemas.openxmlformats.org/officeDocument/2006/relationships/image" Target="../media/image36.png"/><Relationship Id="rId4" Type="http://schemas.openxmlformats.org/officeDocument/2006/relationships/image" Target="../media/image31.pn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40" y="288828"/>
            <a:ext cx="2859051" cy="2859051"/>
          </a:xfrm>
          <a:prstGeom prst="rect">
            <a:avLst/>
          </a:prstGeom>
          <a:noFill/>
          <a:ln>
            <a:noFill/>
          </a:ln>
          <a:effectLst>
            <a:glow rad="228600">
              <a:schemeClr val="accent6">
                <a:satMod val="175000"/>
                <a:alpha val="40000"/>
              </a:schemeClr>
            </a:glow>
          </a:effectLst>
          <a:scene3d>
            <a:camera prst="obliqueTopRight"/>
            <a:lightRig rig="threePt" dir="t"/>
          </a:scene3d>
        </p:spPr>
      </p:pic>
      <p:pic>
        <p:nvPicPr>
          <p:cNvPr id="38" name="Picture 37"/>
          <p:cNvPicPr>
            <a:picLocks noChangeAspect="1"/>
          </p:cNvPicPr>
          <p:nvPr/>
        </p:nvPicPr>
        <p:blipFill>
          <a:blip r:embed="rId4" cstate="print">
            <a:lum bright="12000"/>
            <a:extLst>
              <a:ext uri="{28A0092B-C50C-407E-A947-70E740481C1C}">
                <a14:useLocalDpi xmlns:a14="http://schemas.microsoft.com/office/drawing/2010/main" val="0"/>
              </a:ext>
            </a:extLst>
          </a:blip>
          <a:stretch>
            <a:fillRect/>
          </a:stretch>
        </p:blipFill>
        <p:spPr>
          <a:xfrm>
            <a:off x="7678135" y="5248724"/>
            <a:ext cx="620862" cy="620862"/>
          </a:xfrm>
          <a:prstGeom prst="rect">
            <a:avLst/>
          </a:prstGeom>
        </p:spPr>
      </p:pic>
      <p:pic>
        <p:nvPicPr>
          <p:cNvPr id="49" name="Picture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7577" y="2643470"/>
            <a:ext cx="731971" cy="731971"/>
          </a:xfrm>
          <a:prstGeom prst="rect">
            <a:avLst/>
          </a:prstGeom>
        </p:spPr>
      </p:pic>
      <p:sp>
        <p:nvSpPr>
          <p:cNvPr id="57" name="Rectangle 56"/>
          <p:cNvSpPr/>
          <p:nvPr/>
        </p:nvSpPr>
        <p:spPr>
          <a:xfrm>
            <a:off x="4870753" y="1164662"/>
            <a:ext cx="5590903" cy="923330"/>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en-US" sz="54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Proiect Final</a:t>
            </a:r>
          </a:p>
        </p:txBody>
      </p:sp>
      <p:pic>
        <p:nvPicPr>
          <p:cNvPr id="58" name="Picture 57"/>
          <p:cNvPicPr>
            <a:picLocks noChangeAspect="1"/>
          </p:cNvPicPr>
          <p:nvPr/>
        </p:nvPicPr>
        <p:blipFill>
          <a:blip r:embed="rId6" cstate="print">
            <a:lum bright="17000"/>
            <a:extLst>
              <a:ext uri="{28A0092B-C50C-407E-A947-70E740481C1C}">
                <a14:useLocalDpi xmlns:a14="http://schemas.microsoft.com/office/drawing/2010/main" val="0"/>
              </a:ext>
            </a:extLst>
          </a:blip>
          <a:stretch>
            <a:fillRect/>
          </a:stretch>
        </p:blipFill>
        <p:spPr>
          <a:xfrm>
            <a:off x="4938784" y="6167817"/>
            <a:ext cx="1205220" cy="630423"/>
          </a:xfrm>
          <a:prstGeom prst="rect">
            <a:avLst/>
          </a:prstGeom>
        </p:spPr>
      </p:pic>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36212" y="2621361"/>
            <a:ext cx="731971" cy="731971"/>
          </a:xfrm>
          <a:prstGeom prst="rect">
            <a:avLst/>
          </a:prstGeom>
        </p:spPr>
      </p:pic>
      <p:pic>
        <p:nvPicPr>
          <p:cNvPr id="60" name="Picture 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16911" y="2647115"/>
            <a:ext cx="731971" cy="731971"/>
          </a:xfrm>
          <a:prstGeom prst="rect">
            <a:avLst/>
          </a:prstGeom>
        </p:spPr>
      </p:pic>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7458" y="2683822"/>
            <a:ext cx="731971" cy="731971"/>
          </a:xfrm>
          <a:prstGeom prst="rect">
            <a:avLst/>
          </a:prstGeom>
        </p:spPr>
      </p:pic>
      <p:pic>
        <p:nvPicPr>
          <p:cNvPr id="62" name="Picture 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3904" y="2807608"/>
            <a:ext cx="359475" cy="359475"/>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12809" y="2829717"/>
            <a:ext cx="359475" cy="359475"/>
          </a:xfrm>
          <a:prstGeom prst="rect">
            <a:avLst/>
          </a:prstGeom>
        </p:spPr>
      </p:pic>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76151" y="2870069"/>
            <a:ext cx="359475" cy="359475"/>
          </a:xfrm>
          <a:prstGeom prst="rect">
            <a:avLst/>
          </a:prstGeom>
        </p:spPr>
      </p:pic>
      <p:pic>
        <p:nvPicPr>
          <p:cNvPr id="66" name="Picture 6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24570" y="4646740"/>
            <a:ext cx="1524000" cy="1457325"/>
          </a:xfrm>
          <a:prstGeom prst="rect">
            <a:avLst/>
          </a:prstGeom>
        </p:spPr>
      </p:pic>
      <p:pic>
        <p:nvPicPr>
          <p:cNvPr id="2" name="Picture 1"/>
          <p:cNvPicPr>
            <a:picLocks noChangeAspect="1"/>
          </p:cNvPicPr>
          <p:nvPr/>
        </p:nvPicPr>
        <p:blipFill>
          <a:blip r:embed="rId8" cstate="print">
            <a:extLst>
              <a:ext uri="{BEBA8EAE-BF5A-486C-A8C5-ECC9F3942E4B}">
                <a14:imgProps xmlns:a14="http://schemas.microsoft.com/office/drawing/2010/main">
                  <a14:imgLayer r:embed="rId9">
                    <a14:imgEffect>
                      <a14:brightnessContrast bright="7000"/>
                    </a14:imgEffect>
                  </a14:imgLayer>
                </a14:imgProps>
              </a:ext>
              <a:ext uri="{28A0092B-C50C-407E-A947-70E740481C1C}">
                <a14:useLocalDpi xmlns:a14="http://schemas.microsoft.com/office/drawing/2010/main" val="0"/>
              </a:ext>
            </a:extLst>
          </a:blip>
          <a:stretch>
            <a:fillRect/>
          </a:stretch>
        </p:blipFill>
        <p:spPr>
          <a:xfrm>
            <a:off x="6946904" y="5612357"/>
            <a:ext cx="397816" cy="415899"/>
          </a:xfrm>
          <a:prstGeom prst="rect">
            <a:avLst/>
          </a:prstGeom>
          <a:noFill/>
          <a:ln>
            <a:noFill/>
          </a:ln>
          <a:effectLst>
            <a:glow rad="228600">
              <a:schemeClr val="accent4">
                <a:lumMod val="75000"/>
                <a:alpha val="24000"/>
              </a:schemeClr>
            </a:glow>
            <a:softEdge rad="25400"/>
          </a:effectLst>
        </p:spPr>
      </p:pic>
      <p:pic>
        <p:nvPicPr>
          <p:cNvPr id="27" name="Picture 26"/>
          <p:cNvPicPr>
            <a:picLocks noChangeAspect="1"/>
          </p:cNvPicPr>
          <p:nvPr/>
        </p:nvPicPr>
        <p:blipFill>
          <a:blip r:embed="rId10" cstate="print">
            <a:lum contrast="48000"/>
            <a:extLst>
              <a:ext uri="{28A0092B-C50C-407E-A947-70E740481C1C}">
                <a14:useLocalDpi xmlns:a14="http://schemas.microsoft.com/office/drawing/2010/main" val="0"/>
              </a:ext>
            </a:extLst>
          </a:blip>
          <a:stretch>
            <a:fillRect/>
          </a:stretch>
        </p:blipFill>
        <p:spPr>
          <a:xfrm>
            <a:off x="9592639" y="4689010"/>
            <a:ext cx="820198" cy="820198"/>
          </a:xfrm>
          <a:prstGeom prst="rect">
            <a:avLst/>
          </a:prstGeom>
        </p:spPr>
      </p:pic>
      <p:pic>
        <p:nvPicPr>
          <p:cNvPr id="4" name="Picture 3"/>
          <p:cNvPicPr>
            <a:picLocks noChangeAspect="1"/>
          </p:cNvPicPr>
          <p:nvPr/>
        </p:nvPicPr>
        <p:blipFill>
          <a:blip r:embed="rId11" cstate="print">
            <a:lum contrast="21000"/>
            <a:extLst>
              <a:ext uri="{28A0092B-C50C-407E-A947-70E740481C1C}">
                <a14:useLocalDpi xmlns:a14="http://schemas.microsoft.com/office/drawing/2010/main" val="0"/>
              </a:ext>
            </a:extLst>
          </a:blip>
          <a:stretch>
            <a:fillRect/>
          </a:stretch>
        </p:blipFill>
        <p:spPr>
          <a:xfrm>
            <a:off x="6144004" y="5820306"/>
            <a:ext cx="407657" cy="407657"/>
          </a:xfrm>
          <a:prstGeom prst="rect">
            <a:avLst/>
          </a:prstGeom>
        </p:spPr>
      </p:pic>
      <p:pic>
        <p:nvPicPr>
          <p:cNvPr id="5" name="Picture 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726294" y="4986760"/>
            <a:ext cx="523927" cy="523927"/>
          </a:xfrm>
          <a:prstGeom prst="rect">
            <a:avLst/>
          </a:prstGeom>
        </p:spPr>
      </p:pic>
      <p:sp>
        <p:nvSpPr>
          <p:cNvPr id="21" name="Rectangle 20"/>
          <p:cNvSpPr/>
          <p:nvPr/>
        </p:nvSpPr>
        <p:spPr>
          <a:xfrm>
            <a:off x="1113160" y="3681248"/>
            <a:ext cx="5590903"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en-US"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Ghindăoanu  Ionuț </a:t>
            </a:r>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 - </a:t>
            </a:r>
            <a:r>
              <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Iustin</a:t>
            </a:r>
            <a:endParaRPr lang="en-US"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endParaRPr>
          </a:p>
        </p:txBody>
      </p:sp>
      <p:sp>
        <p:nvSpPr>
          <p:cNvPr id="23" name="Rectangle 22"/>
          <p:cNvSpPr/>
          <p:nvPr/>
        </p:nvSpPr>
        <p:spPr>
          <a:xfrm>
            <a:off x="7700636" y="3681247"/>
            <a:ext cx="3099170"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ro-RO"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13 - 05 - 2023</a:t>
            </a:r>
          </a:p>
        </p:txBody>
      </p:sp>
    </p:spTree>
    <p:extLst>
      <p:ext uri="{BB962C8B-B14F-4D97-AF65-F5344CB8AC3E}">
        <p14:creationId xmlns:p14="http://schemas.microsoft.com/office/powerpoint/2010/main" val="269534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0000"/>
            </a:gs>
            <a:gs pos="16000">
              <a:srgbClr val="060054">
                <a:lumMod val="0"/>
              </a:srgbClr>
            </a:gs>
            <a:gs pos="100000">
              <a:srgbClr val="FFDF1F">
                <a:lumMod val="76000"/>
              </a:srgbClr>
            </a:gs>
            <a:gs pos="89000">
              <a:srgbClr val="1E3002"/>
            </a:gs>
            <a:gs pos="74000">
              <a:srgbClr val="012517"/>
            </a:gs>
            <a:gs pos="57000">
              <a:srgbClr val="022628"/>
            </a:gs>
            <a:gs pos="39000">
              <a:srgbClr val="032237">
                <a:lumMod val="73000"/>
              </a:srgb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5" name="Rectangle 4"/>
          <p:cNvSpPr/>
          <p:nvPr/>
        </p:nvSpPr>
        <p:spPr>
          <a:xfrm>
            <a:off x="588011" y="130491"/>
            <a:ext cx="7893259"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it-IT"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Importanța și avantajele testării automate</a:t>
            </a:r>
          </a:p>
        </p:txBody>
      </p:sp>
      <p:pic>
        <p:nvPicPr>
          <p:cNvPr id="6" name="Picture 5"/>
          <p:cNvPicPr>
            <a:picLocks noChangeAspect="1"/>
          </p:cNvPicPr>
          <p:nvPr/>
        </p:nvPicPr>
        <p:blipFill>
          <a:blip r:embed="rId2" cstate="print">
            <a:lum bright="4000"/>
            <a:extLst>
              <a:ext uri="{28A0092B-C50C-407E-A947-70E740481C1C}">
                <a14:useLocalDpi xmlns:a14="http://schemas.microsoft.com/office/drawing/2010/main" val="0"/>
              </a:ext>
            </a:extLst>
          </a:blip>
          <a:stretch>
            <a:fillRect/>
          </a:stretch>
        </p:blipFill>
        <p:spPr>
          <a:xfrm>
            <a:off x="193360" y="216248"/>
            <a:ext cx="413260" cy="413260"/>
          </a:xfrm>
          <a:prstGeom prst="rect">
            <a:avLst/>
          </a:prstGeom>
        </p:spPr>
      </p:pic>
      <p:sp>
        <p:nvSpPr>
          <p:cNvPr id="13" name="TextBox 12"/>
          <p:cNvSpPr txBox="1"/>
          <p:nvPr/>
        </p:nvSpPr>
        <p:spPr>
          <a:xfrm>
            <a:off x="606620" y="669722"/>
            <a:ext cx="10494420" cy="3416320"/>
          </a:xfrm>
          <a:prstGeom prst="rect">
            <a:avLst/>
          </a:prstGeom>
          <a:noFill/>
        </p:spPr>
        <p:txBody>
          <a:bodyPr wrap="square" rtlCol="0">
            <a:spAutoFit/>
          </a:bodyPr>
          <a:lstStyle/>
          <a:p>
            <a:pPr algn="just">
              <a:lnSpc>
                <a:spcPct val="150000"/>
              </a:lnSpc>
            </a:pP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Testarea </a:t>
            </a:r>
            <a:r>
              <a:rPr lang="ro-RO" sz="1200" dirty="0">
                <a:solidFill>
                  <a:schemeClr val="bg1"/>
                </a:solidFill>
                <a:latin typeface="Bahnschrift" panose="020B0502040204020203" pitchFamily="34" charset="0"/>
              </a:rPr>
              <a:t>automată este o practică esențială în dezvoltarea software-ului, deoarece ajută la îmbunătățirea calității și reduce costurile. Printre avantajele principale se numără</a:t>
            </a:r>
            <a:r>
              <a:rPr lang="ro-RO" sz="1200" dirty="0" smtClean="0">
                <a:solidFill>
                  <a:schemeClr val="bg1"/>
                </a:solidFill>
                <a:latin typeface="Bahnschrift" panose="020B0502040204020203" pitchFamily="34" charset="0"/>
              </a:rPr>
              <a:t>:</a:t>
            </a:r>
            <a:endParaRPr lang="ro-RO" sz="1200" dirty="0">
              <a:solidFill>
                <a:schemeClr val="bg1"/>
              </a:solidFill>
              <a:latin typeface="Bahnschrift" panose="020B0502040204020203" pitchFamily="34" charset="0"/>
            </a:endParaRPr>
          </a:p>
          <a:p>
            <a:pPr marL="171450" indent="-171450" algn="just">
              <a:lnSpc>
                <a:spcPct val="150000"/>
              </a:lnSpc>
              <a:buFontTx/>
              <a:buChar char="-"/>
            </a:pPr>
            <a:r>
              <a:rPr lang="ro-RO" sz="1200" dirty="0">
                <a:solidFill>
                  <a:srgbClr val="E9E2C5"/>
                </a:solidFill>
                <a:latin typeface="Bahnschrift" panose="020B0502040204020203" pitchFamily="34" charset="0"/>
              </a:rPr>
              <a:t>Eficiență și acuratețe: </a:t>
            </a:r>
            <a:r>
              <a:rPr lang="ro-RO" sz="1200" dirty="0">
                <a:solidFill>
                  <a:schemeClr val="bg1"/>
                </a:solidFill>
                <a:latin typeface="Bahnschrift" panose="020B0502040204020203" pitchFamily="34" charset="0"/>
              </a:rPr>
              <a:t>testarea automată poate fi executată rapid și cu o precizie mai mare decât testarea manuală. Acest lucru înseamnă că puteți testa mai multe scenarii de utilizare într-un timp mai scurt și puteți identifica problemele înainte ca acestea să ajungă la </a:t>
            </a:r>
            <a:r>
              <a:rPr lang="ro-RO" sz="1200" dirty="0" smtClean="0">
                <a:solidFill>
                  <a:schemeClr val="bg1"/>
                </a:solidFill>
                <a:latin typeface="Bahnschrift" panose="020B0502040204020203" pitchFamily="34" charset="0"/>
              </a:rPr>
              <a:t>producție;</a:t>
            </a:r>
            <a:endParaRPr lang="ro-RO" sz="1200" dirty="0">
              <a:solidFill>
                <a:srgbClr val="E9E2C5"/>
              </a:solidFill>
              <a:latin typeface="Bahnschrift" panose="020B0502040204020203" pitchFamily="34" charset="0"/>
            </a:endParaRPr>
          </a:p>
          <a:p>
            <a:pPr marL="171450" indent="-171450" algn="just">
              <a:lnSpc>
                <a:spcPct val="150000"/>
              </a:lnSpc>
              <a:buFontTx/>
              <a:buChar char="-"/>
            </a:pPr>
            <a:r>
              <a:rPr lang="ro-RO" sz="1200" dirty="0">
                <a:solidFill>
                  <a:srgbClr val="E9E2C5"/>
                </a:solidFill>
                <a:latin typeface="Bahnschrift" panose="020B0502040204020203" pitchFamily="34" charset="0"/>
              </a:rPr>
              <a:t>Economie de timp și bani: </a:t>
            </a:r>
            <a:r>
              <a:rPr lang="ro-RO" sz="1200" dirty="0">
                <a:solidFill>
                  <a:schemeClr val="bg1"/>
                </a:solidFill>
                <a:latin typeface="Bahnschrift" panose="020B0502040204020203" pitchFamily="34" charset="0"/>
              </a:rPr>
              <a:t>testarea automată poate fi utilizată pentru a reduce costurile, deoarece elimină nevoia de a avea o echipă mare de testare manuală. Testarea automată poate fi executată de mai multe ori fără costuri suplimentare, ceea ce poate ajuta la economisirea de timp și </a:t>
            </a:r>
            <a:r>
              <a:rPr lang="ro-RO" sz="1200" dirty="0" smtClean="0">
                <a:solidFill>
                  <a:schemeClr val="bg1"/>
                </a:solidFill>
                <a:latin typeface="Bahnschrift" panose="020B0502040204020203" pitchFamily="34" charset="0"/>
              </a:rPr>
              <a:t>bani;</a:t>
            </a:r>
            <a:endParaRPr lang="ro-RO" sz="1200" dirty="0">
              <a:solidFill>
                <a:srgbClr val="E9E2C5"/>
              </a:solidFill>
              <a:latin typeface="Bahnschrift" panose="020B0502040204020203" pitchFamily="34" charset="0"/>
            </a:endParaRPr>
          </a:p>
          <a:p>
            <a:pPr marL="171450" indent="-171450" algn="just">
              <a:lnSpc>
                <a:spcPct val="150000"/>
              </a:lnSpc>
              <a:buFontTx/>
              <a:buChar char="-"/>
            </a:pPr>
            <a:r>
              <a:rPr lang="ro-RO" sz="1200" dirty="0">
                <a:solidFill>
                  <a:srgbClr val="E9E2C5"/>
                </a:solidFill>
                <a:latin typeface="Bahnschrift" panose="020B0502040204020203" pitchFamily="34" charset="0"/>
              </a:rPr>
              <a:t>Îmbunătățirea calității: </a:t>
            </a:r>
            <a:r>
              <a:rPr lang="ro-RO" sz="1200" dirty="0">
                <a:solidFill>
                  <a:schemeClr val="bg1"/>
                </a:solidFill>
                <a:latin typeface="Bahnschrift" panose="020B0502040204020203" pitchFamily="34" charset="0"/>
              </a:rPr>
              <a:t>testarea automată poate ajuta la identificarea problemelor și erorilor într-un mod mai rapid și mai precis decât testarea manuală. Acest lucru poate ajuta la îmbunătățirea calității produsului și la reducerea problemelor la utilizatorul </a:t>
            </a:r>
            <a:r>
              <a:rPr lang="ro-RO" sz="1200" dirty="0" smtClean="0">
                <a:solidFill>
                  <a:schemeClr val="bg1"/>
                </a:solidFill>
                <a:latin typeface="Bahnschrift" panose="020B0502040204020203" pitchFamily="34" charset="0"/>
              </a:rPr>
              <a:t>final;</a:t>
            </a:r>
            <a:endParaRPr lang="ro-RO" sz="1200" dirty="0">
              <a:solidFill>
                <a:schemeClr val="bg1"/>
              </a:solidFill>
              <a:latin typeface="Bahnschrift" panose="020B0502040204020203" pitchFamily="34" charset="0"/>
            </a:endParaRPr>
          </a:p>
          <a:p>
            <a:pPr marL="171450" indent="-171450" algn="just">
              <a:lnSpc>
                <a:spcPct val="150000"/>
              </a:lnSpc>
              <a:buFontTx/>
              <a:buChar char="-"/>
            </a:pPr>
            <a:r>
              <a:rPr lang="ro-RO" sz="1200" dirty="0">
                <a:solidFill>
                  <a:srgbClr val="E9E2C5"/>
                </a:solidFill>
                <a:latin typeface="Bahnschrift" panose="020B0502040204020203" pitchFamily="34" charset="0"/>
              </a:rPr>
              <a:t>Testare constantă: </a:t>
            </a:r>
            <a:r>
              <a:rPr lang="ro-RO" sz="1200" dirty="0">
                <a:solidFill>
                  <a:schemeClr val="bg1"/>
                </a:solidFill>
                <a:latin typeface="Bahnschrift" panose="020B0502040204020203" pitchFamily="34" charset="0"/>
              </a:rPr>
              <a:t>cu testarea automată, puteți rula teste constant și puteți fi sigur că produsul </a:t>
            </a:r>
            <a:r>
              <a:rPr lang="ro-RO" sz="1200" dirty="0" smtClean="0">
                <a:solidFill>
                  <a:schemeClr val="bg1"/>
                </a:solidFill>
                <a:latin typeface="Bahnschrift" panose="020B0502040204020203" pitchFamily="34" charset="0"/>
              </a:rPr>
              <a:t>d</a:t>
            </a:r>
            <a:r>
              <a:rPr lang="en-US" sz="1200" dirty="0" smtClean="0">
                <a:solidFill>
                  <a:schemeClr val="bg1"/>
                </a:solidFill>
                <a:latin typeface="Bahnschrift" panose="020B0502040204020203" pitchFamily="34" charset="0"/>
              </a:rPr>
              <a:t>umneavoastr</a:t>
            </a:r>
            <a:r>
              <a:rPr lang="ro-RO" sz="1200" dirty="0">
                <a:solidFill>
                  <a:schemeClr val="bg1"/>
                </a:solidFill>
                <a:latin typeface="Bahnschrift" panose="020B0502040204020203" pitchFamily="34" charset="0"/>
              </a:rPr>
              <a:t>ă</a:t>
            </a: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rămâne întotdeauna funcțional. Acest lucru poate ajuta la prevenirea problemelor majore </a:t>
            </a:r>
            <a:r>
              <a:rPr lang="ro-RO" sz="1200" dirty="0" smtClean="0">
                <a:solidFill>
                  <a:schemeClr val="bg1"/>
                </a:solidFill>
                <a:latin typeface="Bahnschrift" panose="020B0502040204020203" pitchFamily="34" charset="0"/>
              </a:rPr>
              <a:t>ce pot fi întâmpinate de </a:t>
            </a:r>
            <a:r>
              <a:rPr lang="ro-RO" sz="1200" dirty="0">
                <a:solidFill>
                  <a:schemeClr val="bg1"/>
                </a:solidFill>
                <a:latin typeface="Bahnschrift" panose="020B0502040204020203" pitchFamily="34" charset="0"/>
              </a:rPr>
              <a:t>utilizatorul final și la menținerea unui nivel ridicat de satisfacție a acestuia</a:t>
            </a:r>
            <a:r>
              <a:rPr lang="ro-RO" sz="1200" dirty="0" smtClean="0">
                <a:solidFill>
                  <a:schemeClr val="bg1"/>
                </a:solidFill>
                <a:latin typeface="Bahnschrift" panose="020B0502040204020203" pitchFamily="34" charset="0"/>
              </a:rPr>
              <a:t>.</a:t>
            </a:r>
            <a:endParaRPr lang="en-US" sz="1200" dirty="0">
              <a:solidFill>
                <a:schemeClr val="bg1"/>
              </a:solidFill>
              <a:latin typeface="Bahnschrift" panose="020B0502040204020203" pitchFamily="34" charset="0"/>
            </a:endParaRPr>
          </a:p>
          <a:p>
            <a:pPr algn="just">
              <a:lnSpc>
                <a:spcPct val="150000"/>
              </a:lnSpc>
            </a:pPr>
            <a:r>
              <a:rPr lang="en-US" sz="1200" dirty="0" smtClean="0">
                <a:solidFill>
                  <a:schemeClr val="bg1"/>
                </a:solidFill>
                <a:latin typeface="Bahnschrift" panose="020B0502040204020203" pitchFamily="34" charset="0"/>
              </a:rPr>
              <a:t>    A</a:t>
            </a:r>
            <a:r>
              <a:rPr lang="ro-RO" sz="1200" dirty="0" smtClean="0">
                <a:solidFill>
                  <a:schemeClr val="bg1"/>
                </a:solidFill>
                <a:latin typeface="Bahnschrift" panose="020B0502040204020203" pitchFamily="34" charset="0"/>
              </a:rPr>
              <a:t>cestea </a:t>
            </a:r>
            <a:r>
              <a:rPr lang="ro-RO" sz="1200" dirty="0">
                <a:solidFill>
                  <a:schemeClr val="bg1"/>
                </a:solidFill>
                <a:latin typeface="Bahnschrift" panose="020B0502040204020203" pitchFamily="34" charset="0"/>
              </a:rPr>
              <a:t>sunt doar câteva dintre avantajele testării automate, iar implementarea acesteia prin BDD oferă și alte </a:t>
            </a:r>
            <a:r>
              <a:rPr lang="ro-RO" sz="1200" dirty="0" smtClean="0">
                <a:solidFill>
                  <a:schemeClr val="bg1"/>
                </a:solidFill>
                <a:latin typeface="Bahnschrift" panose="020B0502040204020203" pitchFamily="34" charset="0"/>
              </a:rPr>
              <a:t>beneficii.</a:t>
            </a:r>
            <a:endParaRPr lang="ro-RO" sz="1200" dirty="0">
              <a:solidFill>
                <a:schemeClr val="bg1"/>
              </a:solidFill>
              <a:latin typeface="Bahnschrift" panose="020B0502040204020203" pitchFamily="34" charset="0"/>
            </a:endParaRPr>
          </a:p>
        </p:txBody>
      </p:sp>
      <p:pic>
        <p:nvPicPr>
          <p:cNvPr id="7" name="Picture 6"/>
          <p:cNvPicPr>
            <a:picLocks noChangeAspect="1"/>
          </p:cNvPicPr>
          <p:nvPr/>
        </p:nvPicPr>
        <p:blipFill>
          <a:blip r:embed="rId2" cstate="print">
            <a:lum bright="4000"/>
            <a:extLst>
              <a:ext uri="{28A0092B-C50C-407E-A947-70E740481C1C}">
                <a14:useLocalDpi xmlns:a14="http://schemas.microsoft.com/office/drawing/2010/main" val="0"/>
              </a:ext>
            </a:extLst>
          </a:blip>
          <a:stretch>
            <a:fillRect/>
          </a:stretch>
        </p:blipFill>
        <p:spPr>
          <a:xfrm>
            <a:off x="193361" y="4171800"/>
            <a:ext cx="413260" cy="413260"/>
          </a:xfrm>
          <a:prstGeom prst="rect">
            <a:avLst/>
          </a:prstGeom>
        </p:spPr>
      </p:pic>
      <p:sp>
        <p:nvSpPr>
          <p:cNvPr id="8" name="Rectangle 7"/>
          <p:cNvSpPr/>
          <p:nvPr/>
        </p:nvSpPr>
        <p:spPr>
          <a:xfrm>
            <a:off x="606621" y="4086042"/>
            <a:ext cx="7893259"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it-IT"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Testarea unitar</a:t>
            </a:r>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ă</a:t>
            </a:r>
            <a:endParaRPr lang="it-IT"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endParaRPr>
          </a:p>
        </p:txBody>
      </p:sp>
      <p:sp>
        <p:nvSpPr>
          <p:cNvPr id="9" name="TextBox 8"/>
          <p:cNvSpPr txBox="1"/>
          <p:nvPr/>
        </p:nvSpPr>
        <p:spPr>
          <a:xfrm>
            <a:off x="606620" y="4625274"/>
            <a:ext cx="10494420" cy="1477328"/>
          </a:xfrm>
          <a:prstGeom prst="rect">
            <a:avLst/>
          </a:prstGeom>
          <a:noFill/>
        </p:spPr>
        <p:txBody>
          <a:bodyPr wrap="square" rtlCol="0">
            <a:spAutoFit/>
          </a:bodyPr>
          <a:lstStyle/>
          <a:p>
            <a:pPr algn="just">
              <a:lnSpc>
                <a:spcPct val="150000"/>
              </a:lnSpc>
            </a:pP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Testarea unitară este o practică des întâlnită în dezvoltarea software pentru a identifica și izola erorile într-un stadiu incipient, înainte de integrarea în codul sursă. După cum sugerează și numele, testarea unitară izolează metode/funcții și le testează individual pentru a verifica dacă acestea sunt funcționale. În Python, testarea unitară poate fi implementată cu ajutorul modulului </a:t>
            </a:r>
            <a:r>
              <a:rPr lang="ro-RO" sz="1200" dirty="0">
                <a:solidFill>
                  <a:schemeClr val="bg1"/>
                </a:solidFill>
                <a:latin typeface="Bahnschrift" panose="020B0502040204020203" pitchFamily="34" charset="0"/>
              </a:rPr>
              <a:t>preinstalat </a:t>
            </a:r>
            <a:r>
              <a:rPr lang="ro-RO" sz="1200" dirty="0" smtClean="0">
                <a:solidFill>
                  <a:srgbClr val="E9E2C5"/>
                </a:solidFill>
                <a:latin typeface="Bahnschrift" panose="020B0502040204020203" pitchFamily="34" charset="0"/>
              </a:rPr>
              <a:t>unittest. </a:t>
            </a:r>
            <a:r>
              <a:rPr lang="ro-RO" sz="1200" dirty="0" smtClean="0">
                <a:solidFill>
                  <a:schemeClr val="bg1"/>
                </a:solidFill>
                <a:latin typeface="Bahnschrift" panose="020B0502040204020203" pitchFamily="34" charset="0"/>
              </a:rPr>
              <a:t>Practica testării unitare aduce beneficii pe termen lung, însă folosirea excesivă poate aduce limitări codului dezvoltat. De asemenea, este contraindicat să se folosească testarea unitară pentru codurile complexe ce utilizează sisteme terțe.</a:t>
            </a:r>
            <a:endParaRPr lang="ro-RO" sz="1200" dirty="0">
              <a:solidFill>
                <a:schemeClr val="bg1"/>
              </a:solidFill>
              <a:latin typeface="Bahnschrift"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666" y="798358"/>
            <a:ext cx="168082" cy="160023"/>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904" y="4760758"/>
            <a:ext cx="168082" cy="160023"/>
          </a:xfrm>
          <a:prstGeom prst="rect">
            <a:avLst/>
          </a:prstGeom>
        </p:spPr>
      </p:pic>
    </p:spTree>
    <p:extLst>
      <p:ext uri="{BB962C8B-B14F-4D97-AF65-F5344CB8AC3E}">
        <p14:creationId xmlns:p14="http://schemas.microsoft.com/office/powerpoint/2010/main" val="2358022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0000"/>
            </a:gs>
            <a:gs pos="16000">
              <a:srgbClr val="060054">
                <a:lumMod val="0"/>
              </a:srgbClr>
            </a:gs>
            <a:gs pos="100000">
              <a:srgbClr val="FFDF1F">
                <a:lumMod val="76000"/>
              </a:srgbClr>
            </a:gs>
            <a:gs pos="89000">
              <a:srgbClr val="1E3002"/>
            </a:gs>
            <a:gs pos="74000">
              <a:srgbClr val="012517"/>
            </a:gs>
            <a:gs pos="57000">
              <a:srgbClr val="022628"/>
            </a:gs>
            <a:gs pos="39000">
              <a:srgbClr val="032237">
                <a:lumMod val="73000"/>
              </a:srgb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9" name="TextBox 8"/>
          <p:cNvSpPr txBox="1"/>
          <p:nvPr/>
        </p:nvSpPr>
        <p:spPr>
          <a:xfrm>
            <a:off x="399989" y="629508"/>
            <a:ext cx="11248313" cy="1477328"/>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    </a:t>
            </a:r>
            <a:r>
              <a:rPr lang="en-US" sz="1200" dirty="0" smtClean="0">
                <a:solidFill>
                  <a:srgbClr val="E9E2C5"/>
                </a:solidFill>
                <a:latin typeface="Bahnschrift" panose="020B0502040204020203" pitchFamily="34" charset="0"/>
              </a:rPr>
              <a:t>BDD</a:t>
            </a:r>
            <a:r>
              <a:rPr lang="en-US" sz="1200" dirty="0" smtClean="0">
                <a:solidFill>
                  <a:schemeClr val="bg1"/>
                </a:solidFill>
                <a:latin typeface="Bahnschrift" panose="020B0502040204020203" pitchFamily="34" charset="0"/>
              </a:rPr>
              <a:t> </a:t>
            </a:r>
            <a:r>
              <a:rPr lang="en-US" sz="1200" dirty="0">
                <a:solidFill>
                  <a:schemeClr val="bg1"/>
                </a:solidFill>
                <a:latin typeface="Bahnschrift" panose="020B0502040204020203" pitchFamily="34" charset="0"/>
              </a:rPr>
              <a:t>este o metodologie de dezvoltare software care se concentrează pe </a:t>
            </a:r>
            <a:r>
              <a:rPr lang="en-US" sz="1200" dirty="0">
                <a:solidFill>
                  <a:srgbClr val="E9E2C5"/>
                </a:solidFill>
                <a:latin typeface="Bahnschrift" panose="020B0502040204020203" pitchFamily="34" charset="0"/>
              </a:rPr>
              <a:t>comportamentul</a:t>
            </a:r>
            <a:r>
              <a:rPr lang="en-US" sz="1200" dirty="0">
                <a:solidFill>
                  <a:schemeClr val="bg1"/>
                </a:solidFill>
                <a:latin typeface="Bahnschrift" panose="020B0502040204020203" pitchFamily="34" charset="0"/>
              </a:rPr>
              <a:t> </a:t>
            </a:r>
            <a:r>
              <a:rPr lang="en-US" sz="1200" dirty="0">
                <a:solidFill>
                  <a:srgbClr val="E9E2C5"/>
                </a:solidFill>
                <a:latin typeface="Bahnschrift" panose="020B0502040204020203" pitchFamily="34" charset="0"/>
              </a:rPr>
              <a:t>aplicației</a:t>
            </a:r>
            <a:r>
              <a:rPr lang="en-US" sz="1200" dirty="0">
                <a:solidFill>
                  <a:schemeClr val="bg1"/>
                </a:solidFill>
                <a:latin typeface="Bahnschrift" panose="020B0502040204020203" pitchFamily="34" charset="0"/>
              </a:rPr>
              <a:t>, adică pe cum ar trebui să se comporte </a:t>
            </a:r>
            <a:r>
              <a:rPr lang="en-US" sz="1200" dirty="0" smtClean="0">
                <a:solidFill>
                  <a:schemeClr val="bg1"/>
                </a:solidFill>
                <a:latin typeface="Bahnschrift" panose="020B0502040204020203" pitchFamily="34" charset="0"/>
              </a:rPr>
              <a:t>software-</a:t>
            </a:r>
            <a:r>
              <a:rPr lang="ro-RO" sz="1200" dirty="0" smtClean="0">
                <a:solidFill>
                  <a:schemeClr val="bg1"/>
                </a:solidFill>
                <a:latin typeface="Bahnschrift" panose="020B0502040204020203" pitchFamily="34" charset="0"/>
              </a:rPr>
              <a:t>ul</a:t>
            </a:r>
            <a:r>
              <a:rPr lang="en-US" sz="1200" dirty="0" smtClean="0">
                <a:solidFill>
                  <a:schemeClr val="bg1"/>
                </a:solidFill>
                <a:latin typeface="Bahnschrift" panose="020B0502040204020203" pitchFamily="34" charset="0"/>
              </a:rPr>
              <a:t> </a:t>
            </a:r>
            <a:r>
              <a:rPr lang="en-US" sz="1200" dirty="0">
                <a:solidFill>
                  <a:schemeClr val="bg1"/>
                </a:solidFill>
                <a:latin typeface="Bahnschrift" panose="020B0502040204020203" pitchFamily="34" charset="0"/>
              </a:rPr>
              <a:t>în diferite </a:t>
            </a:r>
            <a:r>
              <a:rPr lang="en-US" sz="1200" dirty="0">
                <a:solidFill>
                  <a:srgbClr val="E9E2C5"/>
                </a:solidFill>
                <a:latin typeface="Bahnschrift" panose="020B0502040204020203" pitchFamily="34" charset="0"/>
              </a:rPr>
              <a:t>scenarii </a:t>
            </a:r>
            <a:r>
              <a:rPr lang="en-US" sz="1200" dirty="0">
                <a:solidFill>
                  <a:schemeClr val="bg1"/>
                </a:solidFill>
                <a:latin typeface="Bahnschrift" panose="020B0502040204020203" pitchFamily="34" charset="0"/>
              </a:rPr>
              <a:t>și situații</a:t>
            </a:r>
            <a:r>
              <a:rPr lang="en-US" sz="1200" dirty="0" smtClean="0">
                <a:solidFill>
                  <a:schemeClr val="bg1"/>
                </a:solidFill>
                <a:latin typeface="Bahnschrift" panose="020B0502040204020203" pitchFamily="34" charset="0"/>
              </a:rPr>
              <a:t>.</a:t>
            </a:r>
          </a:p>
          <a:p>
            <a:pPr algn="just">
              <a:lnSpc>
                <a:spcPct val="150000"/>
              </a:lnSpc>
            </a:pPr>
            <a:r>
              <a:rPr lang="en-US" sz="1200" dirty="0">
                <a:solidFill>
                  <a:schemeClr val="bg1"/>
                </a:solidFill>
                <a:latin typeface="Bahnschrift" panose="020B0502040204020203" pitchFamily="34" charset="0"/>
              </a:rPr>
              <a:t> </a:t>
            </a:r>
            <a:r>
              <a:rPr lang="en-US" sz="1200" dirty="0" smtClean="0">
                <a:solidFill>
                  <a:schemeClr val="bg1"/>
                </a:solidFill>
                <a:latin typeface="Bahnschrift" panose="020B0502040204020203" pitchFamily="34" charset="0"/>
              </a:rPr>
              <a:t>   Am </a:t>
            </a:r>
            <a:r>
              <a:rPr lang="en-US" sz="1200" dirty="0">
                <a:solidFill>
                  <a:schemeClr val="bg1"/>
                </a:solidFill>
                <a:latin typeface="Bahnschrift" panose="020B0502040204020203" pitchFamily="34" charset="0"/>
              </a:rPr>
              <a:t>ales BDD pentru că oferă o abordare clară și ușor de înțeles pentru definirea și scrierea scenariilor de testare</a:t>
            </a:r>
            <a:r>
              <a:rPr lang="ro-RO" sz="1200" dirty="0">
                <a:solidFill>
                  <a:schemeClr val="bg1"/>
                </a:solidFill>
                <a:latin typeface="Bahnschrift" panose="020B0502040204020203" pitchFamily="34" charset="0"/>
              </a:rPr>
              <a:t>. Folosind limbajul </a:t>
            </a:r>
            <a:r>
              <a:rPr lang="ro-RO" sz="1200" dirty="0">
                <a:solidFill>
                  <a:srgbClr val="E9E2C5"/>
                </a:solidFill>
                <a:latin typeface="Bahnschrift" panose="020B0502040204020203" pitchFamily="34" charset="0"/>
              </a:rPr>
              <a:t>Gherkin</a:t>
            </a:r>
            <a:r>
              <a:rPr lang="ro-RO" sz="1200" dirty="0">
                <a:solidFill>
                  <a:schemeClr val="bg1"/>
                </a:solidFill>
                <a:latin typeface="Bahnschrift" panose="020B0502040204020203" pitchFamily="34" charset="0"/>
              </a:rPr>
              <a:t>, echipa de dezvoltare a testelor permite implicarea membrilor </a:t>
            </a:r>
            <a:r>
              <a:rPr lang="ro-RO" sz="1200" dirty="0">
                <a:solidFill>
                  <a:srgbClr val="E9E2C5"/>
                </a:solidFill>
                <a:latin typeface="Bahnschrift" panose="020B0502040204020203" pitchFamily="34" charset="0"/>
              </a:rPr>
              <a:t>non-tehnici</a:t>
            </a:r>
            <a:r>
              <a:rPr lang="ro-RO" sz="1200" dirty="0">
                <a:solidFill>
                  <a:schemeClr val="bg1"/>
                </a:solidFill>
                <a:latin typeface="Bahnschrift" panose="020B0502040204020203" pitchFamily="34" charset="0"/>
              </a:rPr>
              <a:t>, asigurând o colaborare eficientă cu </a:t>
            </a:r>
            <a:r>
              <a:rPr lang="ro-RO" sz="1200" dirty="0">
                <a:solidFill>
                  <a:srgbClr val="E9E2C5"/>
                </a:solidFill>
                <a:latin typeface="Bahnschrift" panose="020B0502040204020203" pitchFamily="34" charset="0"/>
              </a:rPr>
              <a:t>stakeholderii</a:t>
            </a:r>
            <a:r>
              <a:rPr lang="ro-RO" sz="1200" dirty="0">
                <a:solidFill>
                  <a:schemeClr val="bg1"/>
                </a:solidFill>
                <a:latin typeface="Bahnschrift" panose="020B0502040204020203" pitchFamily="34" charset="0"/>
              </a:rPr>
              <a:t>. Astfel, această metodologie asigură atât funcționarea aplicației/platformei web cât și implicarea </a:t>
            </a:r>
            <a:r>
              <a:rPr lang="ro-RO" sz="1200" dirty="0" smtClean="0">
                <a:solidFill>
                  <a:schemeClr val="bg1"/>
                </a:solidFill>
                <a:latin typeface="Bahnschrift" panose="020B0502040204020203" pitchFamily="34" charset="0"/>
              </a:rPr>
              <a:t>persoanelor </a:t>
            </a:r>
            <a:r>
              <a:rPr lang="ro-RO" sz="1200" dirty="0">
                <a:solidFill>
                  <a:schemeClr val="bg1"/>
                </a:solidFill>
                <a:latin typeface="Bahnschrift" panose="020B0502040204020203" pitchFamily="34" charset="0"/>
              </a:rPr>
              <a:t>fără o pregătire specifică în domeniul testării automate</a:t>
            </a:r>
            <a:r>
              <a:rPr lang="ro-RO" sz="1200" dirty="0" smtClean="0">
                <a:solidFill>
                  <a:schemeClr val="bg1"/>
                </a:solidFill>
                <a:latin typeface="Bahnschrift" panose="020B0502040204020203" pitchFamily="34" charset="0"/>
              </a:rPr>
              <a:t>.</a:t>
            </a:r>
            <a:endParaRPr lang="en-US" sz="1200" dirty="0" smtClean="0">
              <a:solidFill>
                <a:schemeClr val="bg1"/>
              </a:solidFill>
              <a:latin typeface="Bahnschrift" panose="020B0502040204020203" pitchFamily="34" charset="0"/>
            </a:endParaRPr>
          </a:p>
        </p:txBody>
      </p:sp>
      <p:sp>
        <p:nvSpPr>
          <p:cNvPr id="13" name="TextBox 12"/>
          <p:cNvSpPr txBox="1"/>
          <p:nvPr/>
        </p:nvSpPr>
        <p:spPr>
          <a:xfrm>
            <a:off x="4576962" y="3723363"/>
            <a:ext cx="7071340" cy="2862322"/>
          </a:xfrm>
          <a:prstGeom prst="rect">
            <a:avLst/>
          </a:prstGeom>
          <a:noFill/>
        </p:spPr>
        <p:txBody>
          <a:bodyPr wrap="square" rtlCol="0">
            <a:spAutoFit/>
          </a:bodyPr>
          <a:lstStyle/>
          <a:p>
            <a:pPr marL="171450" indent="-171450" algn="just">
              <a:lnSpc>
                <a:spcPct val="150000"/>
              </a:lnSpc>
              <a:buFontTx/>
              <a:buChar char="-"/>
            </a:pPr>
            <a:r>
              <a:rPr lang="ro-RO" sz="1200" dirty="0" smtClean="0">
                <a:solidFill>
                  <a:schemeClr val="bg1"/>
                </a:solidFill>
                <a:latin typeface="Bahnschrift" panose="020B0502040204020203" pitchFamily="34" charset="0"/>
              </a:rPr>
              <a:t>Ofera </a:t>
            </a:r>
            <a:r>
              <a:rPr lang="ro-RO" sz="1200" dirty="0">
                <a:solidFill>
                  <a:schemeClr val="bg1"/>
                </a:solidFill>
                <a:latin typeface="Bahnschrift" panose="020B0502040204020203" pitchFamily="34" charset="0"/>
              </a:rPr>
              <a:t>o mai </a:t>
            </a:r>
            <a:r>
              <a:rPr lang="ro-RO" sz="1200" dirty="0" smtClean="0">
                <a:solidFill>
                  <a:schemeClr val="bg1"/>
                </a:solidFill>
                <a:latin typeface="Bahnschrift" panose="020B0502040204020203" pitchFamily="34" charset="0"/>
              </a:rPr>
              <a:t>bună înțelegere </a:t>
            </a:r>
            <a:r>
              <a:rPr lang="ro-RO" sz="1200" dirty="0">
                <a:solidFill>
                  <a:schemeClr val="bg1"/>
                </a:solidFill>
                <a:latin typeface="Bahnschrift" panose="020B0502040204020203" pitchFamily="34" charset="0"/>
              </a:rPr>
              <a:t>a </a:t>
            </a:r>
            <a:r>
              <a:rPr lang="ro-RO" sz="1200" dirty="0" smtClean="0">
                <a:solidFill>
                  <a:schemeClr val="bg1"/>
                </a:solidFill>
                <a:latin typeface="Bahnschrift" panose="020B0502040204020203" pitchFamily="34" charset="0"/>
              </a:rPr>
              <a:t>cerințelor </a:t>
            </a:r>
            <a:r>
              <a:rPr lang="ro-RO" sz="1200" dirty="0">
                <a:solidFill>
                  <a:schemeClr val="bg1"/>
                </a:solidFill>
                <a:latin typeface="Bahnschrift" panose="020B0502040204020203" pitchFamily="34" charset="0"/>
              </a:rPr>
              <a:t>prin exprimarea lor </a:t>
            </a:r>
            <a:r>
              <a:rPr lang="ro-RO" sz="1200" dirty="0" smtClean="0">
                <a:solidFill>
                  <a:schemeClr val="bg1"/>
                </a:solidFill>
                <a:latin typeface="Bahnschrift" panose="020B0502040204020203" pitchFamily="34" charset="0"/>
              </a:rPr>
              <a:t>în </a:t>
            </a:r>
            <a:r>
              <a:rPr lang="ro-RO" sz="1200" dirty="0">
                <a:solidFill>
                  <a:schemeClr val="bg1"/>
                </a:solidFill>
                <a:latin typeface="Bahnschrift" panose="020B0502040204020203" pitchFamily="34" charset="0"/>
              </a:rPr>
              <a:t>termeni de </a:t>
            </a:r>
            <a:r>
              <a:rPr lang="ro-RO" sz="1200" dirty="0" smtClean="0">
                <a:solidFill>
                  <a:schemeClr val="bg1"/>
                </a:solidFill>
                <a:latin typeface="Bahnschrift" panose="020B0502040204020203" pitchFamily="34" charset="0"/>
              </a:rPr>
              <a:t>comportament așteptat al aplicației;</a:t>
            </a:r>
            <a:endParaRPr lang="ro-RO" sz="1200" dirty="0">
              <a:solidFill>
                <a:schemeClr val="bg1"/>
              </a:solidFill>
              <a:latin typeface="Bahnschrift" panose="020B0502040204020203" pitchFamily="34" charset="0"/>
            </a:endParaRPr>
          </a:p>
          <a:p>
            <a:pPr algn="just">
              <a:lnSpc>
                <a:spcPct val="150000"/>
              </a:lnSpc>
            </a:pP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Colaborarea </a:t>
            </a:r>
            <a:r>
              <a:rPr lang="ro-RO" sz="1200" dirty="0">
                <a:solidFill>
                  <a:schemeClr val="bg1"/>
                </a:solidFill>
                <a:latin typeface="Bahnschrift" panose="020B0502040204020203" pitchFamily="34" charset="0"/>
              </a:rPr>
              <a:t>î</a:t>
            </a:r>
            <a:r>
              <a:rPr lang="ro-RO" sz="1200" dirty="0" smtClean="0">
                <a:solidFill>
                  <a:schemeClr val="bg1"/>
                </a:solidFill>
                <a:latin typeface="Bahnschrift" panose="020B0502040204020203" pitchFamily="34" charset="0"/>
              </a:rPr>
              <a:t>ntre </a:t>
            </a:r>
            <a:r>
              <a:rPr lang="ro-RO" sz="1200" dirty="0">
                <a:solidFill>
                  <a:schemeClr val="bg1"/>
                </a:solidFill>
                <a:latin typeface="Bahnschrift" panose="020B0502040204020203" pitchFamily="34" charset="0"/>
              </a:rPr>
              <a:t>membrii echipei este </a:t>
            </a:r>
            <a:r>
              <a:rPr lang="ro-RO" sz="1200" dirty="0" smtClean="0">
                <a:solidFill>
                  <a:schemeClr val="bg1"/>
                </a:solidFill>
                <a:latin typeface="Bahnschrift" panose="020B0502040204020203" pitchFamily="34" charset="0"/>
              </a:rPr>
              <a:t>îmbunătățită </a:t>
            </a:r>
            <a:r>
              <a:rPr lang="ro-RO" sz="1200" dirty="0">
                <a:solidFill>
                  <a:schemeClr val="bg1"/>
                </a:solidFill>
                <a:latin typeface="Bahnschrift" panose="020B0502040204020203" pitchFamily="34" charset="0"/>
              </a:rPr>
              <a:t>prin implicarea tuturor </a:t>
            </a:r>
            <a:r>
              <a:rPr lang="ro-RO" sz="1200" dirty="0" smtClean="0">
                <a:solidFill>
                  <a:schemeClr val="bg1"/>
                </a:solidFill>
                <a:latin typeface="Bahnschrift" panose="020B0502040204020203" pitchFamily="34" charset="0"/>
              </a:rPr>
              <a:t>părților </a:t>
            </a:r>
            <a:r>
              <a:rPr lang="ro-RO" sz="1200" dirty="0">
                <a:solidFill>
                  <a:schemeClr val="bg1"/>
                </a:solidFill>
                <a:latin typeface="Bahnschrift" panose="020B0502040204020203" pitchFamily="34" charset="0"/>
              </a:rPr>
              <a:t>interesate </a:t>
            </a:r>
            <a:r>
              <a:rPr lang="ro-RO" sz="1200" dirty="0" smtClean="0">
                <a:solidFill>
                  <a:schemeClr val="bg1"/>
                </a:solidFill>
                <a:latin typeface="Bahnschrift" panose="020B0502040204020203" pitchFamily="34" charset="0"/>
              </a:rPr>
              <a:t>în </a:t>
            </a:r>
            <a:r>
              <a:rPr lang="ro-RO" sz="1200" dirty="0">
                <a:solidFill>
                  <a:schemeClr val="bg1"/>
                </a:solidFill>
                <a:latin typeface="Bahnschrift" panose="020B0502040204020203" pitchFamily="34" charset="0"/>
              </a:rPr>
              <a:t>definirea </a:t>
            </a:r>
            <a:r>
              <a:rPr lang="ro-RO" sz="1200" dirty="0" smtClean="0">
                <a:solidFill>
                  <a:schemeClr val="bg1"/>
                </a:solidFill>
                <a:latin typeface="Bahnschrift" panose="020B0502040204020203" pitchFamily="34" charset="0"/>
              </a:rPr>
              <a:t>și </a:t>
            </a:r>
            <a:r>
              <a:rPr lang="ro-RO" sz="1200" dirty="0">
                <a:solidFill>
                  <a:schemeClr val="bg1"/>
                </a:solidFill>
                <a:latin typeface="Bahnschrift" panose="020B0502040204020203" pitchFamily="34" charset="0"/>
              </a:rPr>
              <a:t>validarea </a:t>
            </a:r>
            <a:r>
              <a:rPr lang="ro-RO" sz="1200" dirty="0" smtClean="0">
                <a:solidFill>
                  <a:schemeClr val="bg1"/>
                </a:solidFill>
                <a:latin typeface="Bahnschrift" panose="020B0502040204020203" pitchFamily="34" charset="0"/>
              </a:rPr>
              <a:t>cerințelor </a:t>
            </a:r>
            <a:r>
              <a:rPr lang="ro-RO" sz="1200" dirty="0">
                <a:solidFill>
                  <a:schemeClr val="bg1"/>
                </a:solidFill>
                <a:latin typeface="Bahnschrift" panose="020B0502040204020203" pitchFamily="34" charset="0"/>
              </a:rPr>
              <a:t>de la </a:t>
            </a:r>
            <a:r>
              <a:rPr lang="ro-RO" sz="1200" dirty="0" smtClean="0">
                <a:solidFill>
                  <a:schemeClr val="bg1"/>
                </a:solidFill>
                <a:latin typeface="Bahnschrift" panose="020B0502040204020203" pitchFamily="34" charset="0"/>
              </a:rPr>
              <a:t>început;</a:t>
            </a:r>
            <a:endParaRPr lang="ro-RO" sz="1200" dirty="0">
              <a:solidFill>
                <a:schemeClr val="bg1"/>
              </a:solidFill>
              <a:latin typeface="Bahnschrift" panose="020B0502040204020203" pitchFamily="34" charset="0"/>
            </a:endParaRPr>
          </a:p>
          <a:p>
            <a:pPr algn="just">
              <a:lnSpc>
                <a:spcPct val="150000"/>
              </a:lnSpc>
            </a:pP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Testarea aplicației </a:t>
            </a:r>
            <a:r>
              <a:rPr lang="ro-RO" sz="1200" dirty="0">
                <a:solidFill>
                  <a:schemeClr val="bg1"/>
                </a:solidFill>
                <a:latin typeface="Bahnschrift" panose="020B0502040204020203" pitchFamily="34" charset="0"/>
              </a:rPr>
              <a:t>este </a:t>
            </a:r>
            <a:r>
              <a:rPr lang="ro-RO" sz="1200" dirty="0" smtClean="0">
                <a:solidFill>
                  <a:schemeClr val="bg1"/>
                </a:solidFill>
                <a:latin typeface="Bahnschrift" panose="020B0502040204020203" pitchFamily="34" charset="0"/>
              </a:rPr>
              <a:t>realizată </a:t>
            </a:r>
            <a:r>
              <a:rPr lang="ro-RO" sz="1200" dirty="0">
                <a:solidFill>
                  <a:schemeClr val="bg1"/>
                </a:solidFill>
                <a:latin typeface="Bahnschrift" panose="020B0502040204020203" pitchFamily="34" charset="0"/>
              </a:rPr>
              <a:t>din perspectiva utilizatorului final, astfel </a:t>
            </a:r>
            <a:r>
              <a:rPr lang="ro-RO" sz="1200" dirty="0" smtClean="0">
                <a:solidFill>
                  <a:schemeClr val="bg1"/>
                </a:solidFill>
                <a:latin typeface="Bahnschrift" panose="020B0502040204020203" pitchFamily="34" charset="0"/>
              </a:rPr>
              <a:t>încat </a:t>
            </a:r>
            <a:r>
              <a:rPr lang="ro-RO" sz="1200" dirty="0">
                <a:solidFill>
                  <a:schemeClr val="bg1"/>
                </a:solidFill>
                <a:latin typeface="Bahnschrift" panose="020B0502040204020203" pitchFamily="34" charset="0"/>
              </a:rPr>
              <a:t>software-ul dezvoltat </a:t>
            </a:r>
            <a:r>
              <a:rPr lang="ro-RO" sz="1200" dirty="0" smtClean="0">
                <a:solidFill>
                  <a:schemeClr val="bg1"/>
                </a:solidFill>
                <a:latin typeface="Bahnschrift" panose="020B0502040204020203" pitchFamily="34" charset="0"/>
              </a:rPr>
              <a:t>să </a:t>
            </a:r>
            <a:r>
              <a:rPr lang="ro-RO" sz="1200" dirty="0">
                <a:solidFill>
                  <a:schemeClr val="bg1"/>
                </a:solidFill>
                <a:latin typeface="Bahnschrift" panose="020B0502040204020203" pitchFamily="34" charset="0"/>
              </a:rPr>
              <a:t>fie adaptat nevoilor </a:t>
            </a:r>
            <a:r>
              <a:rPr lang="ro-RO" sz="1200" dirty="0" smtClean="0">
                <a:solidFill>
                  <a:schemeClr val="bg1"/>
                </a:solidFill>
                <a:latin typeface="Bahnschrift" panose="020B0502040204020203" pitchFamily="34" charset="0"/>
              </a:rPr>
              <a:t>lor;</a:t>
            </a:r>
            <a:endParaRPr lang="ro-RO" sz="1200" dirty="0">
              <a:solidFill>
                <a:schemeClr val="bg1"/>
              </a:solidFill>
              <a:latin typeface="Bahnschrift" panose="020B0502040204020203" pitchFamily="34" charset="0"/>
            </a:endParaRPr>
          </a:p>
          <a:p>
            <a:pPr algn="just">
              <a:lnSpc>
                <a:spcPct val="150000"/>
              </a:lnSpc>
            </a:pP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Reduce </a:t>
            </a:r>
            <a:r>
              <a:rPr lang="ro-RO" sz="1200" dirty="0">
                <a:solidFill>
                  <a:schemeClr val="bg1"/>
                </a:solidFill>
                <a:latin typeface="Bahnschrift" panose="020B0502040204020203" pitchFamily="34" charset="0"/>
              </a:rPr>
              <a:t>riscul de dezvoltare a </a:t>
            </a:r>
            <a:r>
              <a:rPr lang="ro-RO" sz="1200" dirty="0" smtClean="0">
                <a:solidFill>
                  <a:schemeClr val="bg1"/>
                </a:solidFill>
                <a:latin typeface="Bahnschrift" panose="020B0502040204020203" pitchFamily="34" charset="0"/>
              </a:rPr>
              <a:t>functionalităților </a:t>
            </a:r>
            <a:r>
              <a:rPr lang="ro-RO" sz="1200" dirty="0">
                <a:solidFill>
                  <a:schemeClr val="bg1"/>
                </a:solidFill>
                <a:latin typeface="Bahnschrift" panose="020B0502040204020203" pitchFamily="34" charset="0"/>
              </a:rPr>
              <a:t>care nu sunt necesare sau care nu aduc valoare </a:t>
            </a:r>
            <a:r>
              <a:rPr lang="ro-RO" sz="1200" dirty="0" smtClean="0">
                <a:solidFill>
                  <a:schemeClr val="bg1"/>
                </a:solidFill>
                <a:latin typeface="Bahnschrift" panose="020B0502040204020203" pitchFamily="34" charset="0"/>
              </a:rPr>
              <a:t>utilizatorilor;</a:t>
            </a:r>
            <a:endParaRPr lang="ro-RO" sz="1200" dirty="0">
              <a:solidFill>
                <a:schemeClr val="bg1"/>
              </a:solidFill>
              <a:latin typeface="Bahnschrift" panose="020B0502040204020203" pitchFamily="34" charset="0"/>
            </a:endParaRPr>
          </a:p>
          <a:p>
            <a:pPr algn="just">
              <a:lnSpc>
                <a:spcPct val="150000"/>
              </a:lnSpc>
            </a:pP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Permite </a:t>
            </a:r>
            <a:r>
              <a:rPr lang="ro-RO" sz="1200" dirty="0">
                <a:solidFill>
                  <a:schemeClr val="bg1"/>
                </a:solidFill>
                <a:latin typeface="Bahnschrift" panose="020B0502040204020203" pitchFamily="34" charset="0"/>
              </a:rPr>
              <a:t>dezvoltarea de teste automate </a:t>
            </a:r>
            <a:r>
              <a:rPr lang="ro-RO" sz="1200" dirty="0" smtClean="0">
                <a:solidFill>
                  <a:schemeClr val="bg1"/>
                </a:solidFill>
                <a:latin typeface="Bahnschrift" panose="020B0502040204020203" pitchFamily="34" charset="0"/>
              </a:rPr>
              <a:t>încă </a:t>
            </a:r>
            <a:r>
              <a:rPr lang="ro-RO" sz="1200" dirty="0">
                <a:solidFill>
                  <a:schemeClr val="bg1"/>
                </a:solidFill>
                <a:latin typeface="Bahnschrift" panose="020B0502040204020203" pitchFamily="34" charset="0"/>
              </a:rPr>
              <a:t>de la inceputul procesului de dezvoltare, ceea ce duce la un proces de testare mai eficient </a:t>
            </a:r>
            <a:r>
              <a:rPr lang="ro-RO" sz="1200" dirty="0" smtClean="0">
                <a:solidFill>
                  <a:schemeClr val="bg1"/>
                </a:solidFill>
                <a:latin typeface="Bahnschrift" panose="020B0502040204020203" pitchFamily="34" charset="0"/>
              </a:rPr>
              <a:t>și asigură </a:t>
            </a:r>
            <a:r>
              <a:rPr lang="ro-RO" sz="1200" dirty="0">
                <a:solidFill>
                  <a:schemeClr val="bg1"/>
                </a:solidFill>
                <a:latin typeface="Bahnschrift" panose="020B0502040204020203" pitchFamily="34" charset="0"/>
              </a:rPr>
              <a:t>calitatea </a:t>
            </a:r>
            <a:r>
              <a:rPr lang="ro-RO" sz="1200" dirty="0" smtClean="0">
                <a:solidFill>
                  <a:schemeClr val="bg1"/>
                </a:solidFill>
                <a:latin typeface="Bahnschrift" panose="020B0502040204020203" pitchFamily="34" charset="0"/>
              </a:rPr>
              <a:t>continuă </a:t>
            </a:r>
            <a:r>
              <a:rPr lang="ro-RO" sz="1200" dirty="0">
                <a:solidFill>
                  <a:schemeClr val="bg1"/>
                </a:solidFill>
                <a:latin typeface="Bahnschrift" panose="020B0502040204020203" pitchFamily="34" charset="0"/>
              </a:rPr>
              <a:t>a </a:t>
            </a:r>
            <a:r>
              <a:rPr lang="ro-RO" sz="1200" dirty="0" smtClean="0">
                <a:solidFill>
                  <a:schemeClr val="bg1"/>
                </a:solidFill>
                <a:latin typeface="Bahnschrift" panose="020B0502040204020203" pitchFamily="34" charset="0"/>
              </a:rPr>
              <a:t>aplicației</a:t>
            </a:r>
            <a:r>
              <a:rPr lang="ro-RO" sz="1200" dirty="0">
                <a:solidFill>
                  <a:schemeClr val="bg1"/>
                </a:solidFill>
                <a:latin typeface="Bahnschrift" panose="020B0502040204020203" pitchFamily="34" charset="0"/>
              </a:rPr>
              <a:t>.</a:t>
            </a:r>
          </a:p>
        </p:txBody>
      </p:sp>
      <p:sp>
        <p:nvSpPr>
          <p:cNvPr id="21" name="Rectangle 20"/>
          <p:cNvSpPr/>
          <p:nvPr/>
        </p:nvSpPr>
        <p:spPr>
          <a:xfrm>
            <a:off x="588011" y="130491"/>
            <a:ext cx="5590903"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ro-RO"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Behavior Driven Development</a:t>
            </a:r>
          </a:p>
        </p:txBody>
      </p:sp>
      <p:pic>
        <p:nvPicPr>
          <p:cNvPr id="22" name="Picture 21"/>
          <p:cNvPicPr>
            <a:picLocks noChangeAspect="1"/>
          </p:cNvPicPr>
          <p:nvPr/>
        </p:nvPicPr>
        <p:blipFill>
          <a:blip r:embed="rId2" cstate="print">
            <a:lum bright="4000"/>
            <a:extLst>
              <a:ext uri="{28A0092B-C50C-407E-A947-70E740481C1C}">
                <a14:useLocalDpi xmlns:a14="http://schemas.microsoft.com/office/drawing/2010/main" val="0"/>
              </a:ext>
            </a:extLst>
          </a:blip>
          <a:stretch>
            <a:fillRect/>
          </a:stretch>
        </p:blipFill>
        <p:spPr>
          <a:xfrm>
            <a:off x="193360" y="216248"/>
            <a:ext cx="413260" cy="413260"/>
          </a:xfrm>
          <a:prstGeom prst="rect">
            <a:avLst/>
          </a:prstGeom>
        </p:spPr>
      </p:pic>
      <p:sp>
        <p:nvSpPr>
          <p:cNvPr id="23" name="TextBox 22"/>
          <p:cNvSpPr txBox="1"/>
          <p:nvPr/>
        </p:nvSpPr>
        <p:spPr>
          <a:xfrm>
            <a:off x="4576963" y="2106836"/>
            <a:ext cx="7071339" cy="1200329"/>
          </a:xfrm>
          <a:prstGeom prst="rect">
            <a:avLst/>
          </a:prstGeom>
          <a:noFill/>
        </p:spPr>
        <p:txBody>
          <a:bodyPr wrap="square" rtlCol="0">
            <a:spAutoFit/>
          </a:bodyPr>
          <a:lstStyle/>
          <a:p>
            <a:pPr algn="just">
              <a:lnSpc>
                <a:spcPct val="150000"/>
              </a:lnSpc>
            </a:pPr>
            <a:r>
              <a:rPr lang="ro-RO"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   Putem </a:t>
            </a:r>
            <a:r>
              <a:rPr lang="ro-RO" sz="1200" dirty="0">
                <a:solidFill>
                  <a:schemeClr val="bg1"/>
                </a:solidFill>
                <a:latin typeface="Bahnschrift" panose="020B0502040204020203" pitchFamily="34" charset="0"/>
              </a:rPr>
              <a:t>observa că în limbajul Gherkin, prin folosirea cuvintelor cheie </a:t>
            </a:r>
            <a:r>
              <a:rPr lang="ro-RO" sz="1200" dirty="0">
                <a:solidFill>
                  <a:srgbClr val="E9E2C5"/>
                </a:solidFill>
                <a:latin typeface="Bahnschrift" panose="020B0502040204020203" pitchFamily="34" charset="0"/>
              </a:rPr>
              <a:t>Given, When și Then, </a:t>
            </a:r>
            <a:r>
              <a:rPr lang="ro-RO" sz="1200" dirty="0">
                <a:solidFill>
                  <a:schemeClr val="bg1"/>
                </a:solidFill>
                <a:latin typeface="Bahnschrift" panose="020B0502040204020203" pitchFamily="34" charset="0"/>
              </a:rPr>
              <a:t>sunt descriși </a:t>
            </a:r>
            <a:r>
              <a:rPr lang="ro-RO" sz="1200" dirty="0">
                <a:solidFill>
                  <a:srgbClr val="E9E2C5"/>
                </a:solidFill>
                <a:latin typeface="Bahnschrift" panose="020B0502040204020203" pitchFamily="34" charset="0"/>
              </a:rPr>
              <a:t>pașii</a:t>
            </a:r>
            <a:r>
              <a:rPr lang="ro-RO" sz="1200" dirty="0">
                <a:solidFill>
                  <a:schemeClr val="bg1"/>
                </a:solidFill>
                <a:latin typeface="Bahnschrift" panose="020B0502040204020203" pitchFamily="34" charset="0"/>
              </a:rPr>
              <a:t> pe care utilizatorul îi urmează pentru a efectua o anumită acțiune pe platforma web, dar și </a:t>
            </a:r>
            <a:r>
              <a:rPr lang="ro-RO" sz="1200" dirty="0">
                <a:solidFill>
                  <a:srgbClr val="E9E2C5"/>
                </a:solidFill>
                <a:latin typeface="Bahnschrift" panose="020B0502040204020203" pitchFamily="34" charset="0"/>
              </a:rPr>
              <a:t>comportamentul așteptat </a:t>
            </a:r>
            <a:r>
              <a:rPr lang="ro-RO" sz="1200" dirty="0">
                <a:solidFill>
                  <a:schemeClr val="bg1"/>
                </a:solidFill>
                <a:latin typeface="Bahnschrift" panose="020B0502040204020203" pitchFamily="34" charset="0"/>
              </a:rPr>
              <a:t>al site-ului, ca răspuns la acțiunile aferente. Astfel, se asigură funcționalitatea prin testarea efectivă a produsului finit și nu prin testarea codului implementat.</a:t>
            </a:r>
            <a:endParaRPr lang="en-US" sz="1200" dirty="0">
              <a:solidFill>
                <a:schemeClr val="bg1"/>
              </a:solidFill>
              <a:latin typeface="Bahnschrift" panose="020B0502040204020203"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505"/>
          <a:stretch/>
        </p:blipFill>
        <p:spPr>
          <a:xfrm>
            <a:off x="399989" y="2232910"/>
            <a:ext cx="4176974" cy="4352775"/>
          </a:xfrm>
          <a:prstGeom prst="rect">
            <a:avLst/>
          </a:prstGeom>
        </p:spPr>
      </p:pic>
      <p:sp>
        <p:nvSpPr>
          <p:cNvPr id="8" name="TextBox 7"/>
          <p:cNvSpPr txBox="1"/>
          <p:nvPr/>
        </p:nvSpPr>
        <p:spPr>
          <a:xfrm>
            <a:off x="3330518" y="6401019"/>
            <a:ext cx="1246445" cy="184666"/>
          </a:xfrm>
          <a:prstGeom prst="rect">
            <a:avLst/>
          </a:prstGeom>
          <a:solidFill>
            <a:schemeClr val="accent1">
              <a:alpha val="12000"/>
            </a:schemeClr>
          </a:solidFill>
        </p:spPr>
        <p:txBody>
          <a:bodyPr wrap="square" rtlCol="0">
            <a:spAutoFit/>
          </a:bodyPr>
          <a:lstStyle/>
          <a:p>
            <a:pPr algn="just"/>
            <a:r>
              <a:rPr lang="ro-RO" sz="600" dirty="0" smtClean="0">
                <a:solidFill>
                  <a:schemeClr val="bg2">
                    <a:lumMod val="75000"/>
                  </a:schemeClr>
                </a:solidFill>
                <a:latin typeface="Bahnschrift" panose="020B0502040204020203" pitchFamily="34" charset="0"/>
              </a:rPr>
              <a:t>Extras din fișierul </a:t>
            </a:r>
            <a:r>
              <a:rPr lang="en-US" sz="600" dirty="0" smtClean="0">
                <a:solidFill>
                  <a:schemeClr val="bg2">
                    <a:lumMod val="75000"/>
                  </a:schemeClr>
                </a:solidFill>
                <a:latin typeface="Bahnschrift" panose="020B0502040204020203" pitchFamily="34" charset="0"/>
              </a:rPr>
              <a:t>login</a:t>
            </a:r>
            <a:r>
              <a:rPr lang="ro-RO" sz="600" dirty="0" smtClean="0">
                <a:solidFill>
                  <a:schemeClr val="bg2">
                    <a:lumMod val="75000"/>
                  </a:schemeClr>
                </a:solidFill>
                <a:latin typeface="Bahnschrift" panose="020B0502040204020203" pitchFamily="34" charset="0"/>
              </a:rPr>
              <a:t>.feature</a:t>
            </a:r>
          </a:p>
        </p:txBody>
      </p:sp>
      <p:sp>
        <p:nvSpPr>
          <p:cNvPr id="24" name="Rectangle 23"/>
          <p:cNvSpPr/>
          <p:nvPr/>
        </p:nvSpPr>
        <p:spPr>
          <a:xfrm>
            <a:off x="4663018" y="3222877"/>
            <a:ext cx="1823838"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Avantaje</a:t>
            </a:r>
            <a:endParaRPr lang="ro-RO"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780" y="755582"/>
            <a:ext cx="168082" cy="160023"/>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780" y="1290495"/>
            <a:ext cx="168082" cy="160023"/>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8305" y="2223503"/>
            <a:ext cx="168082" cy="160023"/>
          </a:xfrm>
          <a:prstGeom prst="rect">
            <a:avLst/>
          </a:prstGeom>
        </p:spPr>
      </p:pic>
    </p:spTree>
    <p:extLst>
      <p:ext uri="{BB962C8B-B14F-4D97-AF65-F5344CB8AC3E}">
        <p14:creationId xmlns:p14="http://schemas.microsoft.com/office/powerpoint/2010/main" val="970043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0000"/>
            </a:gs>
            <a:gs pos="16000">
              <a:srgbClr val="060054">
                <a:lumMod val="0"/>
              </a:srgbClr>
            </a:gs>
            <a:gs pos="100000">
              <a:srgbClr val="FFDF1F">
                <a:lumMod val="76000"/>
              </a:srgbClr>
            </a:gs>
            <a:gs pos="89000">
              <a:srgbClr val="1E3002"/>
            </a:gs>
            <a:gs pos="74000">
              <a:srgbClr val="012517"/>
            </a:gs>
            <a:gs pos="57000">
              <a:srgbClr val="022628"/>
            </a:gs>
            <a:gs pos="39000">
              <a:srgbClr val="032237">
                <a:lumMod val="73000"/>
              </a:srgb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4" name="TextBox 13"/>
          <p:cNvSpPr txBox="1"/>
          <p:nvPr/>
        </p:nvSpPr>
        <p:spPr>
          <a:xfrm>
            <a:off x="927895" y="877759"/>
            <a:ext cx="10019483" cy="608821"/>
          </a:xfrm>
          <a:prstGeom prst="rect">
            <a:avLst/>
          </a:prstGeom>
          <a:noFill/>
        </p:spPr>
        <p:txBody>
          <a:bodyPr wrap="square" rtlCol="0">
            <a:spAutoFit/>
          </a:bodyPr>
          <a:lstStyle/>
          <a:p>
            <a:pPr algn="just">
              <a:lnSpc>
                <a:spcPct val="150000"/>
              </a:lnSpc>
            </a:pP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Design </a:t>
            </a:r>
            <a:r>
              <a:rPr lang="ro-RO" sz="1200" dirty="0">
                <a:solidFill>
                  <a:schemeClr val="bg1"/>
                </a:solidFill>
                <a:latin typeface="Bahnschrift" panose="020B0502040204020203" pitchFamily="34" charset="0"/>
              </a:rPr>
              <a:t>pattern-ul pe care l-am ales în proiectul meu BDD este </a:t>
            </a:r>
            <a:r>
              <a:rPr lang="ro-RO" sz="1200" dirty="0">
                <a:solidFill>
                  <a:srgbClr val="E9E2C5"/>
                </a:solidFill>
                <a:latin typeface="Bahnschrift" panose="020B0502040204020203" pitchFamily="34" charset="0"/>
              </a:rPr>
              <a:t>Page Object Model (POM). </a:t>
            </a:r>
            <a:r>
              <a:rPr lang="ro-RO" sz="1200" dirty="0">
                <a:solidFill>
                  <a:schemeClr val="bg1"/>
                </a:solidFill>
                <a:latin typeface="Bahnschrift" panose="020B0502040204020203" pitchFamily="34" charset="0"/>
              </a:rPr>
              <a:t>Acesta este un pattern de design pentru automatizarea testelor, care </a:t>
            </a:r>
            <a:r>
              <a:rPr lang="ro-RO" sz="1200" dirty="0">
                <a:solidFill>
                  <a:srgbClr val="E9E2C5"/>
                </a:solidFill>
                <a:latin typeface="Bahnschrift" panose="020B0502040204020203" pitchFamily="34" charset="0"/>
              </a:rPr>
              <a:t>separă logica de testare de interacțiunea cu interfața utilizator</a:t>
            </a:r>
            <a:r>
              <a:rPr lang="ro-RO" sz="1200" dirty="0" smtClean="0">
                <a:solidFill>
                  <a:schemeClr val="bg1"/>
                </a:solidFill>
                <a:latin typeface="Bahnschrift" panose="020B0502040204020203" pitchFamily="34" charset="0"/>
              </a:rPr>
              <a:t>.</a:t>
            </a:r>
            <a:endParaRPr lang="ro-RO" sz="1200" dirty="0">
              <a:solidFill>
                <a:schemeClr val="bg1"/>
              </a:solidFill>
              <a:latin typeface="Bahnschrift" panose="020B0502040204020203" pitchFamily="34" charset="0"/>
            </a:endParaRPr>
          </a:p>
        </p:txBody>
      </p:sp>
      <p:sp>
        <p:nvSpPr>
          <p:cNvPr id="16" name="TextBox 15"/>
          <p:cNvSpPr txBox="1"/>
          <p:nvPr/>
        </p:nvSpPr>
        <p:spPr>
          <a:xfrm>
            <a:off x="2368188" y="3081376"/>
            <a:ext cx="8597797" cy="461665"/>
          </a:xfrm>
          <a:prstGeom prst="rect">
            <a:avLst/>
          </a:prstGeom>
          <a:noFill/>
        </p:spPr>
        <p:txBody>
          <a:bodyPr wrap="square" rtlCol="0">
            <a:spAutoFit/>
          </a:bodyPr>
          <a:lstStyle/>
          <a:p>
            <a:pPr algn="just"/>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Putem observa că în directorul pages se află toate paginile web (sub forma fișierelor .py) folosite la testarea funcționalităților descrise în proiect. </a:t>
            </a:r>
            <a:endParaRPr lang="ro-RO" sz="1200" dirty="0">
              <a:solidFill>
                <a:schemeClr val="bg1"/>
              </a:solidFill>
              <a:latin typeface="Bahnschrift" panose="020B0502040204020203" pitchFamily="34" charset="0"/>
            </a:endParaRPr>
          </a:p>
        </p:txBody>
      </p:sp>
      <p:sp>
        <p:nvSpPr>
          <p:cNvPr id="17" name="TextBox 16"/>
          <p:cNvSpPr txBox="1"/>
          <p:nvPr/>
        </p:nvSpPr>
        <p:spPr>
          <a:xfrm>
            <a:off x="7989528" y="3690197"/>
            <a:ext cx="2976458" cy="1754326"/>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    De asemenea, putem observa că în fișierul </a:t>
            </a:r>
            <a:r>
              <a:rPr lang="en-US" sz="1200" dirty="0" smtClean="0">
                <a:solidFill>
                  <a:srgbClr val="E9E2C5"/>
                </a:solidFill>
                <a:latin typeface="Bahnschrift" panose="020B0502040204020203" pitchFamily="34" charset="0"/>
              </a:rPr>
              <a:t>product</a:t>
            </a:r>
            <a:r>
              <a:rPr lang="ro-RO" sz="1200" dirty="0" smtClean="0">
                <a:solidFill>
                  <a:srgbClr val="E9E2C5"/>
                </a:solidFill>
                <a:latin typeface="Bahnschrift" panose="020B0502040204020203" pitchFamily="34" charset="0"/>
              </a:rPr>
              <a:t>_page.py</a:t>
            </a:r>
            <a:r>
              <a:rPr lang="ro-RO" sz="1200" dirty="0" smtClean="0">
                <a:solidFill>
                  <a:schemeClr val="bg1"/>
                </a:solidFill>
                <a:latin typeface="Bahnschrift" panose="020B0502040204020203" pitchFamily="34" charset="0"/>
              </a:rPr>
              <a:t> se regăsește clasa </a:t>
            </a:r>
            <a:r>
              <a:rPr lang="en-US" sz="1200" dirty="0" smtClean="0">
                <a:solidFill>
                  <a:srgbClr val="E9E2C5"/>
                </a:solidFill>
                <a:latin typeface="Bahnschrift" panose="020B0502040204020203" pitchFamily="34" charset="0"/>
              </a:rPr>
              <a:t>Product</a:t>
            </a:r>
            <a:r>
              <a:rPr lang="ro-RO" sz="1200" dirty="0" smtClean="0">
                <a:solidFill>
                  <a:srgbClr val="E9E2C5"/>
                </a:solidFill>
                <a:latin typeface="Bahnschrift" panose="020B0502040204020203" pitchFamily="34" charset="0"/>
              </a:rPr>
              <a:t>Page</a:t>
            </a:r>
            <a:r>
              <a:rPr lang="ro-RO" sz="1200" dirty="0" smtClean="0">
                <a:solidFill>
                  <a:schemeClr val="bg1"/>
                </a:solidFill>
                <a:latin typeface="Bahnschrift" panose="020B0502040204020203" pitchFamily="34" charset="0"/>
              </a:rPr>
              <a:t> cu elementele web folosite și metodele clasei prin care se realizează interacțiunea cu acestea, folosind </a:t>
            </a:r>
            <a:r>
              <a:rPr lang="ro-RO" sz="1200" dirty="0" smtClean="0">
                <a:solidFill>
                  <a:srgbClr val="E9E2C5"/>
                </a:solidFill>
                <a:latin typeface="Bahnschrift" panose="020B0502040204020203" pitchFamily="34" charset="0"/>
              </a:rPr>
              <a:t>Selenium</a:t>
            </a:r>
            <a:r>
              <a:rPr lang="ro-RO" sz="1200" dirty="0" smtClean="0">
                <a:solidFill>
                  <a:schemeClr val="bg1"/>
                </a:solidFill>
                <a:latin typeface="Bahnschrift" panose="020B0502040204020203" pitchFamily="34" charset="0"/>
              </a:rPr>
              <a:t>.</a:t>
            </a:r>
            <a:endParaRPr lang="ro-RO" sz="1200" dirty="0">
              <a:solidFill>
                <a:schemeClr val="bg1"/>
              </a:solidFill>
              <a:latin typeface="Bahnschrift" panose="020B0502040204020203" pitchFamily="34"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95" y="3023399"/>
            <a:ext cx="1364793" cy="1989892"/>
          </a:xfrm>
          <a:prstGeom prst="rect">
            <a:avLst/>
          </a:prstGeom>
        </p:spPr>
      </p:pic>
      <p:sp>
        <p:nvSpPr>
          <p:cNvPr id="19" name="Rectangle 18"/>
          <p:cNvSpPr/>
          <p:nvPr/>
        </p:nvSpPr>
        <p:spPr>
          <a:xfrm>
            <a:off x="909286" y="2377068"/>
            <a:ext cx="10038092" cy="646331"/>
          </a:xfrm>
          <a:prstGeom prst="rect">
            <a:avLst/>
          </a:prstGeom>
        </p:spPr>
        <p:txBody>
          <a:bodyPr wrap="square">
            <a:spAutoFit/>
          </a:bodyPr>
          <a:lstStyle/>
          <a:p>
            <a:pPr algn="just">
              <a:lnSpc>
                <a:spcPct val="150000"/>
              </a:lnSpc>
            </a:pPr>
            <a:r>
              <a:rPr lang="en-US"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    Un </a:t>
            </a:r>
            <a:r>
              <a:rPr lang="ro-RO" sz="1200" dirty="0">
                <a:solidFill>
                  <a:schemeClr val="bg1"/>
                </a:solidFill>
                <a:latin typeface="Bahnschrift" panose="020B0502040204020203" pitchFamily="34" charset="0"/>
              </a:rPr>
              <a:t>alt avantaj al folosirii POM este că face posibilă o mai bună </a:t>
            </a:r>
            <a:r>
              <a:rPr lang="ro-RO" sz="1200" dirty="0">
                <a:solidFill>
                  <a:srgbClr val="E9E2C5"/>
                </a:solidFill>
                <a:latin typeface="Bahnschrift" panose="020B0502040204020203" pitchFamily="34" charset="0"/>
              </a:rPr>
              <a:t>colaborare între dezvoltatori și echipele de testare</a:t>
            </a:r>
            <a:r>
              <a:rPr lang="ro-RO" sz="1200" dirty="0">
                <a:solidFill>
                  <a:schemeClr val="bg1"/>
                </a:solidFill>
                <a:latin typeface="Bahnschrift" panose="020B0502040204020203" pitchFamily="34" charset="0"/>
              </a:rPr>
              <a:t>. Aceasta se datorează faptului că dezvoltatorii pot furniza clasele pentru paginile web, iar echipele de testare pot scrie testele utilizând aceste clase.</a:t>
            </a:r>
            <a:endParaRPr lang="en-US" sz="1200" dirty="0"/>
          </a:p>
        </p:txBody>
      </p:sp>
      <p:sp>
        <p:nvSpPr>
          <p:cNvPr id="21" name="Rectangle 20"/>
          <p:cNvSpPr/>
          <p:nvPr/>
        </p:nvSpPr>
        <p:spPr>
          <a:xfrm>
            <a:off x="588011" y="130491"/>
            <a:ext cx="5590903"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ro-RO"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Page Object Model (POM)</a:t>
            </a:r>
          </a:p>
        </p:txBody>
      </p:sp>
      <p:pic>
        <p:nvPicPr>
          <p:cNvPr id="22" name="Picture 21"/>
          <p:cNvPicPr>
            <a:picLocks noChangeAspect="1"/>
          </p:cNvPicPr>
          <p:nvPr/>
        </p:nvPicPr>
        <p:blipFill>
          <a:blip r:embed="rId3" cstate="print">
            <a:lum bright="4000"/>
            <a:extLst>
              <a:ext uri="{28A0092B-C50C-407E-A947-70E740481C1C}">
                <a14:useLocalDpi xmlns:a14="http://schemas.microsoft.com/office/drawing/2010/main" val="0"/>
              </a:ext>
            </a:extLst>
          </a:blip>
          <a:stretch>
            <a:fillRect/>
          </a:stretch>
        </p:blipFill>
        <p:spPr>
          <a:xfrm>
            <a:off x="193360" y="216248"/>
            <a:ext cx="413260" cy="413260"/>
          </a:xfrm>
          <a:prstGeom prst="rect">
            <a:avLst/>
          </a:prstGeom>
        </p:spPr>
      </p:pic>
      <p:sp>
        <p:nvSpPr>
          <p:cNvPr id="24" name="Rectangle 23"/>
          <p:cNvSpPr/>
          <p:nvPr/>
        </p:nvSpPr>
        <p:spPr>
          <a:xfrm>
            <a:off x="927895" y="1491248"/>
            <a:ext cx="10038092" cy="923330"/>
          </a:xfrm>
          <a:prstGeom prst="rect">
            <a:avLst/>
          </a:prstGeom>
        </p:spPr>
        <p:txBody>
          <a:bodyPr wrap="square">
            <a:spAutoFit/>
          </a:bodyPr>
          <a:lstStyle/>
          <a:p>
            <a:pPr algn="just">
              <a:lnSpc>
                <a:spcPct val="150000"/>
              </a:lnSpc>
            </a:pPr>
            <a:r>
              <a:rPr lang="en-US" sz="1200" dirty="0" smtClean="0">
                <a:solidFill>
                  <a:schemeClr val="bg1"/>
                </a:solidFill>
                <a:latin typeface="Bahnschrift" panose="020B0502040204020203" pitchFamily="34" charset="0"/>
              </a:rPr>
              <a:t>    Acest </a:t>
            </a:r>
            <a:r>
              <a:rPr lang="ro-RO" sz="1200" dirty="0">
                <a:solidFill>
                  <a:schemeClr val="bg1"/>
                </a:solidFill>
                <a:latin typeface="Bahnschrift" panose="020B0502040204020203" pitchFamily="34" charset="0"/>
              </a:rPr>
              <a:t>design ajută la crearea unui cod mai </a:t>
            </a:r>
            <a:r>
              <a:rPr lang="ro-RO" sz="1200" dirty="0">
                <a:solidFill>
                  <a:srgbClr val="E9E2C5"/>
                </a:solidFill>
                <a:latin typeface="Bahnschrift" panose="020B0502040204020203" pitchFamily="34" charset="0"/>
              </a:rPr>
              <a:t>curat</a:t>
            </a:r>
            <a:r>
              <a:rPr lang="ro-RO" sz="1200" dirty="0">
                <a:solidFill>
                  <a:schemeClr val="bg1"/>
                </a:solidFill>
                <a:latin typeface="Bahnschrift" panose="020B0502040204020203" pitchFamily="34" charset="0"/>
              </a:rPr>
              <a:t>, </a:t>
            </a:r>
            <a:r>
              <a:rPr lang="ro-RO" sz="1200" dirty="0">
                <a:solidFill>
                  <a:srgbClr val="E9E2C5"/>
                </a:solidFill>
                <a:latin typeface="Bahnschrift" panose="020B0502040204020203" pitchFamily="34" charset="0"/>
              </a:rPr>
              <a:t>modular</a:t>
            </a:r>
            <a:r>
              <a:rPr lang="ro-RO" sz="1200" dirty="0">
                <a:solidFill>
                  <a:schemeClr val="bg1"/>
                </a:solidFill>
                <a:latin typeface="Bahnschrift" panose="020B0502040204020203" pitchFamily="34" charset="0"/>
              </a:rPr>
              <a:t> și </a:t>
            </a:r>
            <a:r>
              <a:rPr lang="ro-RO" sz="1200" dirty="0">
                <a:solidFill>
                  <a:srgbClr val="E9E2C5"/>
                </a:solidFill>
                <a:latin typeface="Bahnschrift" panose="020B0502040204020203" pitchFamily="34" charset="0"/>
              </a:rPr>
              <a:t>ușor de întreținut</a:t>
            </a:r>
            <a:r>
              <a:rPr lang="ro-RO" sz="1200" dirty="0">
                <a:solidFill>
                  <a:schemeClr val="bg1"/>
                </a:solidFill>
                <a:latin typeface="Bahnschrift" panose="020B0502040204020203" pitchFamily="34" charset="0"/>
              </a:rPr>
              <a:t>, deoarece definește fiecare </a:t>
            </a:r>
            <a:r>
              <a:rPr lang="ro-RO" sz="1200" dirty="0">
                <a:solidFill>
                  <a:srgbClr val="E9E2C5"/>
                </a:solidFill>
                <a:latin typeface="Bahnschrift" panose="020B0502040204020203" pitchFamily="34" charset="0"/>
              </a:rPr>
              <a:t>pagină web ca o clasă separată</a:t>
            </a:r>
            <a:r>
              <a:rPr lang="ro-RO" sz="1200" dirty="0">
                <a:solidFill>
                  <a:schemeClr val="bg1"/>
                </a:solidFill>
                <a:latin typeface="Bahnschrift" panose="020B0502040204020203" pitchFamily="34" charset="0"/>
              </a:rPr>
              <a:t>, cu propriile sale metode și variabile. Acest lucru permite o </a:t>
            </a:r>
            <a:r>
              <a:rPr lang="ro-RO" sz="1200" dirty="0">
                <a:solidFill>
                  <a:srgbClr val="E9E2C5"/>
                </a:solidFill>
                <a:latin typeface="Bahnschrift" panose="020B0502040204020203" pitchFamily="34" charset="0"/>
              </a:rPr>
              <a:t>reutilizare mai bună a codului</a:t>
            </a:r>
            <a:r>
              <a:rPr lang="ro-RO" sz="1200" dirty="0">
                <a:solidFill>
                  <a:schemeClr val="bg1"/>
                </a:solidFill>
                <a:latin typeface="Bahnschrift" panose="020B0502040204020203" pitchFamily="34" charset="0"/>
              </a:rPr>
              <a:t>, o mai bună organizare a testelor și o mai mare ușurință în dezvoltarea și întreținerea testelor automate.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2297" y="3690197"/>
            <a:ext cx="5527230" cy="2754609"/>
          </a:xfrm>
          <a:prstGeom prst="rect">
            <a:avLst/>
          </a:prstGeom>
        </p:spPr>
      </p:pic>
      <p:sp>
        <p:nvSpPr>
          <p:cNvPr id="20" name="TextBox 19"/>
          <p:cNvSpPr txBox="1"/>
          <p:nvPr/>
        </p:nvSpPr>
        <p:spPr>
          <a:xfrm>
            <a:off x="6593155" y="3690197"/>
            <a:ext cx="1396372" cy="184666"/>
          </a:xfrm>
          <a:prstGeom prst="rect">
            <a:avLst/>
          </a:prstGeom>
          <a:solidFill>
            <a:schemeClr val="accent1">
              <a:lumMod val="75000"/>
              <a:alpha val="16000"/>
            </a:schemeClr>
          </a:solidFill>
        </p:spPr>
        <p:txBody>
          <a:bodyPr wrap="square" rtlCol="0">
            <a:spAutoFit/>
          </a:bodyPr>
          <a:lstStyle/>
          <a:p>
            <a:pPr algn="just"/>
            <a:r>
              <a:rPr lang="ro-RO" sz="600" dirty="0" smtClean="0">
                <a:solidFill>
                  <a:schemeClr val="bg2">
                    <a:lumMod val="75000"/>
                  </a:schemeClr>
                </a:solidFill>
                <a:latin typeface="Bahnschrift" panose="020B0502040204020203" pitchFamily="34" charset="0"/>
              </a:rPr>
              <a:t>Extras din fișierul </a:t>
            </a:r>
            <a:r>
              <a:rPr lang="en-US" sz="600" dirty="0" smtClean="0">
                <a:solidFill>
                  <a:schemeClr val="bg2">
                    <a:lumMod val="75000"/>
                  </a:schemeClr>
                </a:solidFill>
                <a:latin typeface="Bahnschrift" panose="020B0502040204020203" pitchFamily="34" charset="0"/>
              </a:rPr>
              <a:t>product</a:t>
            </a:r>
            <a:r>
              <a:rPr lang="ro-RO" sz="600" dirty="0" smtClean="0">
                <a:solidFill>
                  <a:schemeClr val="bg2">
                    <a:lumMod val="75000"/>
                  </a:schemeClr>
                </a:solidFill>
                <a:latin typeface="Bahnschrift" panose="020B0502040204020203" pitchFamily="34" charset="0"/>
              </a:rPr>
              <a:t>_page.py</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5418" y="1004304"/>
            <a:ext cx="168082" cy="160023"/>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3395" y="1613125"/>
            <a:ext cx="168082" cy="160023"/>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3395" y="2499370"/>
            <a:ext cx="168082" cy="160023"/>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574" y="3148382"/>
            <a:ext cx="168082" cy="160023"/>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2627" y="3813305"/>
            <a:ext cx="168082" cy="160023"/>
          </a:xfrm>
          <a:prstGeom prst="rect">
            <a:avLst/>
          </a:prstGeom>
        </p:spPr>
      </p:pic>
    </p:spTree>
    <p:extLst>
      <p:ext uri="{BB962C8B-B14F-4D97-AF65-F5344CB8AC3E}">
        <p14:creationId xmlns:p14="http://schemas.microsoft.com/office/powerpoint/2010/main" val="3969128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0000"/>
            </a:gs>
            <a:gs pos="16000">
              <a:srgbClr val="060054">
                <a:lumMod val="0"/>
              </a:srgbClr>
            </a:gs>
            <a:gs pos="100000">
              <a:srgbClr val="FFDF1F">
                <a:lumMod val="76000"/>
              </a:srgbClr>
            </a:gs>
            <a:gs pos="89000">
              <a:srgbClr val="1E3002"/>
            </a:gs>
            <a:gs pos="74000">
              <a:srgbClr val="012517"/>
            </a:gs>
            <a:gs pos="57000">
              <a:srgbClr val="022628"/>
            </a:gs>
            <a:gs pos="39000">
              <a:srgbClr val="032237">
                <a:lumMod val="73000"/>
              </a:srgb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0" name="Rectangle 9"/>
          <p:cNvSpPr/>
          <p:nvPr/>
        </p:nvSpPr>
        <p:spPr>
          <a:xfrm>
            <a:off x="588011" y="130491"/>
            <a:ext cx="5590903"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ro-RO"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Clonarea și rularea testelor </a:t>
            </a:r>
          </a:p>
        </p:txBody>
      </p:sp>
      <p:pic>
        <p:nvPicPr>
          <p:cNvPr id="11" name="Picture 10"/>
          <p:cNvPicPr>
            <a:picLocks noChangeAspect="1"/>
          </p:cNvPicPr>
          <p:nvPr/>
        </p:nvPicPr>
        <p:blipFill>
          <a:blip r:embed="rId2" cstate="print">
            <a:lum bright="4000"/>
            <a:extLst>
              <a:ext uri="{28A0092B-C50C-407E-A947-70E740481C1C}">
                <a14:useLocalDpi xmlns:a14="http://schemas.microsoft.com/office/drawing/2010/main" val="0"/>
              </a:ext>
            </a:extLst>
          </a:blip>
          <a:stretch>
            <a:fillRect/>
          </a:stretch>
        </p:blipFill>
        <p:spPr>
          <a:xfrm>
            <a:off x="193360" y="216248"/>
            <a:ext cx="413260" cy="413260"/>
          </a:xfrm>
          <a:prstGeom prst="rect">
            <a:avLst/>
          </a:prstGeom>
        </p:spPr>
      </p:pic>
      <p:sp>
        <p:nvSpPr>
          <p:cNvPr id="8" name="Rectangle 7"/>
          <p:cNvSpPr/>
          <p:nvPr/>
        </p:nvSpPr>
        <p:spPr>
          <a:xfrm>
            <a:off x="399988" y="696772"/>
            <a:ext cx="5778926" cy="1477328"/>
          </a:xfrm>
          <a:prstGeom prst="rect">
            <a:avLst/>
          </a:prstGeom>
        </p:spPr>
        <p:txBody>
          <a:bodyPr wrap="square">
            <a:spAutoFit/>
          </a:bodyPr>
          <a:lstStyle/>
          <a:p>
            <a:pPr algn="just">
              <a:lnSpc>
                <a:spcPct val="150000"/>
              </a:lnSpc>
            </a:pP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Înainte de a începe rularea testelor, este necesar să pregătim sistemul</a:t>
            </a: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instalând toate programele și librăriile necesare. Toate instrucțiunile se regăsesc în fișierul READ_ME al proiectului.</a:t>
            </a:r>
          </a:p>
          <a:p>
            <a:pPr algn="just">
              <a:lnSpc>
                <a:spcPct val="150000"/>
              </a:lnSpc>
            </a:pPr>
            <a:r>
              <a:rPr lang="ro-RO" sz="1200" dirty="0" smtClean="0">
                <a:solidFill>
                  <a:srgbClr val="F4A6A6"/>
                </a:solidFill>
                <a:latin typeface="Bahnschrift" panose="020B0502040204020203" pitchFamily="34" charset="0"/>
              </a:rPr>
              <a:t>* Menționez că instucțiunile de rulare pentru testele proiectului BDD sunt concepute doar pentru sistemele Windows pe </a:t>
            </a:r>
            <a:r>
              <a:rPr lang="ro-RO" sz="1200" dirty="0">
                <a:solidFill>
                  <a:srgbClr val="F4A6A6"/>
                </a:solidFill>
                <a:latin typeface="Bahnschrift" panose="020B0502040204020203" pitchFamily="34" charset="0"/>
              </a:rPr>
              <a:t>64 </a:t>
            </a:r>
            <a:r>
              <a:rPr lang="ro-RO" sz="1200" dirty="0" smtClean="0">
                <a:solidFill>
                  <a:srgbClr val="F4A6A6"/>
                </a:solidFill>
                <a:latin typeface="Bahnschrift" panose="020B0502040204020203" pitchFamily="34" charset="0"/>
              </a:rPr>
              <a:t>de biți!</a:t>
            </a:r>
          </a:p>
        </p:txBody>
      </p:sp>
      <p:sp>
        <p:nvSpPr>
          <p:cNvPr id="6" name="Rectangle 5"/>
          <p:cNvSpPr/>
          <p:nvPr/>
        </p:nvSpPr>
        <p:spPr>
          <a:xfrm>
            <a:off x="399988" y="2174100"/>
            <a:ext cx="5778926" cy="4339650"/>
          </a:xfrm>
          <a:prstGeom prst="rect">
            <a:avLst/>
          </a:prstGeom>
        </p:spPr>
        <p:txBody>
          <a:bodyPr wrap="square">
            <a:spAutoFit/>
          </a:bodyPr>
          <a:lstStyle/>
          <a:p>
            <a:pPr algn="just">
              <a:lnSpc>
                <a:spcPct val="150000"/>
              </a:lnSpc>
            </a:pPr>
            <a:r>
              <a:rPr lang="ro-RO"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   Primul pas constă în instalarea:</a:t>
            </a:r>
          </a:p>
          <a:p>
            <a:pPr marL="228600" indent="-228600" algn="just">
              <a:lnSpc>
                <a:spcPct val="150000"/>
              </a:lnSpc>
              <a:buAutoNum type="arabicPeriod"/>
            </a:pPr>
            <a:r>
              <a:rPr lang="ro-RO" sz="1200" dirty="0" smtClean="0">
                <a:solidFill>
                  <a:schemeClr val="accent6">
                    <a:lumMod val="60000"/>
                    <a:lumOff val="40000"/>
                  </a:schemeClr>
                </a:solidFill>
                <a:latin typeface="Bahnschrift" panose="020B0502040204020203" pitchFamily="34" charset="0"/>
              </a:rPr>
              <a:t>Google Chrome</a:t>
            </a:r>
          </a:p>
          <a:p>
            <a:pPr algn="just"/>
            <a:r>
              <a:rPr lang="ro-RO" sz="1200" dirty="0">
                <a:solidFill>
                  <a:schemeClr val="bg1"/>
                </a:solidFill>
                <a:latin typeface="Bahnschrift" panose="020B0502040204020203" pitchFamily="34" charset="0"/>
                <a:hlinkClick r:id="rId3"/>
              </a:rPr>
              <a:t>https://</a:t>
            </a:r>
            <a:r>
              <a:rPr lang="ro-RO" sz="1200" dirty="0" smtClean="0">
                <a:solidFill>
                  <a:schemeClr val="bg1"/>
                </a:solidFill>
                <a:latin typeface="Bahnschrift" panose="020B0502040204020203" pitchFamily="34" charset="0"/>
                <a:hlinkClick r:id="rId3"/>
              </a:rPr>
              <a:t>www.google.com/chrome/thank-you.html?brand=YTUH&amp;statcb=1&amp;installdataindex=empty&amp;defaultbrowser=0</a:t>
            </a:r>
            <a:endParaRPr lang="ro-RO" sz="1200" dirty="0" smtClean="0">
              <a:solidFill>
                <a:schemeClr val="bg1"/>
              </a:solidFill>
              <a:latin typeface="Bahnschrift" panose="020B0502040204020203" pitchFamily="34" charset="0"/>
            </a:endParaRPr>
          </a:p>
          <a:p>
            <a:pPr algn="just">
              <a:lnSpc>
                <a:spcPct val="150000"/>
              </a:lnSpc>
            </a:pPr>
            <a:endParaRPr lang="ro-RO" sz="1200" dirty="0">
              <a:solidFill>
                <a:schemeClr val="bg1"/>
              </a:solidFill>
              <a:latin typeface="Bahnschrift" panose="020B0502040204020203" pitchFamily="34" charset="0"/>
            </a:endParaRPr>
          </a:p>
          <a:p>
            <a:pPr marL="228600" indent="-228600" algn="just">
              <a:lnSpc>
                <a:spcPct val="150000"/>
              </a:lnSpc>
              <a:buAutoNum type="arabicPeriod" startAt="2"/>
            </a:pPr>
            <a:r>
              <a:rPr lang="ro-RO" sz="1200" dirty="0" smtClean="0">
                <a:solidFill>
                  <a:schemeClr val="accent6">
                    <a:lumMod val="60000"/>
                    <a:lumOff val="40000"/>
                  </a:schemeClr>
                </a:solidFill>
                <a:latin typeface="Bahnschrift" panose="020B0502040204020203" pitchFamily="34" charset="0"/>
              </a:rPr>
              <a:t>Python </a:t>
            </a:r>
            <a:r>
              <a:rPr lang="en-US" sz="1200" dirty="0" smtClean="0">
                <a:solidFill>
                  <a:schemeClr val="accent6">
                    <a:lumMod val="60000"/>
                    <a:lumOff val="40000"/>
                  </a:schemeClr>
                </a:solidFill>
                <a:latin typeface="Bahnschrift" panose="020B0502040204020203" pitchFamily="34" charset="0"/>
              </a:rPr>
              <a:t>~=</a:t>
            </a:r>
            <a:r>
              <a:rPr lang="ro-RO" sz="1200" dirty="0" smtClean="0">
                <a:solidFill>
                  <a:schemeClr val="accent6">
                    <a:lumMod val="60000"/>
                    <a:lumOff val="40000"/>
                  </a:schemeClr>
                </a:solidFill>
                <a:latin typeface="Bahnschrift" panose="020B0502040204020203" pitchFamily="34" charset="0"/>
              </a:rPr>
              <a:t> 3.11.2</a:t>
            </a:r>
          </a:p>
          <a:p>
            <a:pPr algn="just">
              <a:lnSpc>
                <a:spcPct val="150000"/>
              </a:lnSpc>
            </a:pPr>
            <a:r>
              <a:rPr lang="it-IT" sz="1200" dirty="0">
                <a:solidFill>
                  <a:schemeClr val="bg1"/>
                </a:solidFill>
                <a:latin typeface="Bahnschrift" panose="020B0502040204020203" pitchFamily="34" charset="0"/>
                <a:hlinkClick r:id="rId4"/>
              </a:rPr>
              <a:t>https://www.python.org/downloads</a:t>
            </a:r>
            <a:r>
              <a:rPr lang="it-IT" sz="1200" dirty="0" smtClean="0">
                <a:solidFill>
                  <a:schemeClr val="bg1"/>
                </a:solidFill>
                <a:latin typeface="Bahnschrift" panose="020B0502040204020203" pitchFamily="34" charset="0"/>
                <a:hlinkClick r:id="rId4"/>
              </a:rPr>
              <a:t>/</a:t>
            </a:r>
            <a:endParaRPr lang="it-IT" sz="1200" dirty="0" smtClean="0">
              <a:solidFill>
                <a:schemeClr val="bg1"/>
              </a:solidFill>
              <a:latin typeface="Bahnschrift" panose="020B0502040204020203" pitchFamily="34" charset="0"/>
            </a:endParaRPr>
          </a:p>
          <a:p>
            <a:pPr algn="just">
              <a:lnSpc>
                <a:spcPct val="150000"/>
              </a:lnSpc>
            </a:pPr>
            <a:r>
              <a:rPr lang="it-IT" sz="1200" dirty="0" smtClean="0">
                <a:solidFill>
                  <a:schemeClr val="bg1"/>
                </a:solidFill>
                <a:latin typeface="Bahnschrift" panose="020B0502040204020203" pitchFamily="34" charset="0"/>
              </a:rPr>
              <a:t>    Op</a:t>
            </a:r>
            <a:r>
              <a:rPr lang="ro-RO" sz="1200" dirty="0" smtClean="0">
                <a:solidFill>
                  <a:schemeClr val="bg1"/>
                </a:solidFill>
                <a:latin typeface="Bahnschrift" panose="020B0502040204020203" pitchFamily="34" charset="0"/>
              </a:rPr>
              <a:t>ț</a:t>
            </a:r>
            <a:r>
              <a:rPr lang="it-IT" sz="1200" dirty="0" smtClean="0">
                <a:solidFill>
                  <a:schemeClr val="bg1"/>
                </a:solidFill>
                <a:latin typeface="Bahnschrift" panose="020B0502040204020203" pitchFamily="34" charset="0"/>
              </a:rPr>
              <a:t>iuni </a:t>
            </a:r>
            <a:r>
              <a:rPr lang="it-IT" sz="1200" dirty="0">
                <a:solidFill>
                  <a:schemeClr val="bg1"/>
                </a:solidFill>
                <a:latin typeface="Bahnschrift" panose="020B0502040204020203" pitchFamily="34" charset="0"/>
              </a:rPr>
              <a:t>instalare </a:t>
            </a:r>
            <a:r>
              <a:rPr lang="it-IT" sz="1200" dirty="0" smtClean="0">
                <a:solidFill>
                  <a:schemeClr val="bg1"/>
                </a:solidFill>
                <a:latin typeface="Bahnschrift" panose="020B0502040204020203" pitchFamily="34" charset="0"/>
              </a:rPr>
              <a:t>adi</a:t>
            </a:r>
            <a:r>
              <a:rPr lang="ro-RO" sz="1200" dirty="0" smtClean="0">
                <a:solidFill>
                  <a:schemeClr val="bg1"/>
                </a:solidFill>
                <a:latin typeface="Bahnschrift" panose="020B0502040204020203" pitchFamily="34" charset="0"/>
              </a:rPr>
              <a:t>ț</a:t>
            </a:r>
            <a:r>
              <a:rPr lang="it-IT" sz="1200" dirty="0" smtClean="0">
                <a:solidFill>
                  <a:schemeClr val="bg1"/>
                </a:solidFill>
                <a:latin typeface="Bahnschrift" panose="020B0502040204020203" pitchFamily="34" charset="0"/>
              </a:rPr>
              <a:t>ionale </a:t>
            </a:r>
            <a:r>
              <a:rPr lang="it-IT" sz="1200" dirty="0">
                <a:solidFill>
                  <a:schemeClr val="bg1"/>
                </a:solidFill>
                <a:latin typeface="Bahnschrift" panose="020B0502040204020203" pitchFamily="34" charset="0"/>
              </a:rPr>
              <a:t>necesare:</a:t>
            </a:r>
          </a:p>
          <a:p>
            <a:pPr algn="just">
              <a:lnSpc>
                <a:spcPct val="150000"/>
              </a:lnSpc>
            </a:pPr>
            <a:r>
              <a:rPr lang="it-IT" sz="1200" dirty="0">
                <a:solidFill>
                  <a:schemeClr val="bg1"/>
                </a:solidFill>
                <a:latin typeface="Bahnschrift" panose="020B0502040204020203" pitchFamily="34" charset="0"/>
              </a:rPr>
              <a:t>    </a:t>
            </a:r>
            <a:r>
              <a:rPr lang="it-IT" sz="1200" dirty="0" smtClean="0">
                <a:solidFill>
                  <a:schemeClr val="bg1"/>
                </a:solidFill>
                <a:latin typeface="Bahnschrift" panose="020B0502040204020203" pitchFamily="34" charset="0"/>
              </a:rPr>
              <a:t>    </a:t>
            </a:r>
            <a:r>
              <a:rPr lang="it-IT" sz="1200" dirty="0" smtClean="0">
                <a:solidFill>
                  <a:srgbClr val="E9E2C5"/>
                </a:solidFill>
                <a:latin typeface="Bahnschrift" panose="020B0502040204020203" pitchFamily="34" charset="0"/>
              </a:rPr>
              <a:t>* </a:t>
            </a:r>
            <a:r>
              <a:rPr lang="it-IT" sz="1200" dirty="0">
                <a:solidFill>
                  <a:srgbClr val="E9E2C5"/>
                </a:solidFill>
                <a:latin typeface="Bahnschrift" panose="020B0502040204020203" pitchFamily="34" charset="0"/>
              </a:rPr>
              <a:t>Add python.exe to </a:t>
            </a:r>
            <a:r>
              <a:rPr lang="it-IT" sz="1200" dirty="0" smtClean="0">
                <a:solidFill>
                  <a:srgbClr val="E9E2C5"/>
                </a:solidFill>
                <a:latin typeface="Bahnschrift" panose="020B0502040204020203" pitchFamily="34" charset="0"/>
              </a:rPr>
              <a:t>PATH</a:t>
            </a:r>
          </a:p>
          <a:p>
            <a:pPr algn="just">
              <a:lnSpc>
                <a:spcPct val="150000"/>
              </a:lnSpc>
            </a:pPr>
            <a:endParaRPr lang="it-IT" sz="1200" dirty="0" smtClean="0">
              <a:solidFill>
                <a:schemeClr val="bg1"/>
              </a:solidFill>
              <a:latin typeface="Bahnschrift" panose="020B0502040204020203" pitchFamily="34" charset="0"/>
            </a:endParaRPr>
          </a:p>
          <a:p>
            <a:pPr algn="just">
              <a:lnSpc>
                <a:spcPct val="150000"/>
              </a:lnSpc>
            </a:pPr>
            <a:r>
              <a:rPr lang="it-IT" sz="1200" dirty="0" smtClean="0">
                <a:solidFill>
                  <a:schemeClr val="accent6">
                    <a:lumMod val="60000"/>
                    <a:lumOff val="40000"/>
                  </a:schemeClr>
                </a:solidFill>
                <a:latin typeface="Bahnschrift" panose="020B0502040204020203" pitchFamily="34" charset="0"/>
              </a:rPr>
              <a:t>3.   Git </a:t>
            </a:r>
            <a:r>
              <a:rPr lang="it-IT" sz="1200" dirty="0">
                <a:solidFill>
                  <a:schemeClr val="accent6">
                    <a:lumMod val="60000"/>
                    <a:lumOff val="40000"/>
                  </a:schemeClr>
                </a:solidFill>
                <a:latin typeface="Bahnschrift" panose="020B0502040204020203" pitchFamily="34" charset="0"/>
              </a:rPr>
              <a:t> </a:t>
            </a:r>
            <a:r>
              <a:rPr lang="it-IT" sz="1200" dirty="0" smtClean="0">
                <a:solidFill>
                  <a:schemeClr val="accent6">
                    <a:lumMod val="60000"/>
                    <a:lumOff val="40000"/>
                  </a:schemeClr>
                </a:solidFill>
                <a:latin typeface="Bahnschrift" panose="020B0502040204020203" pitchFamily="34" charset="0"/>
              </a:rPr>
              <a:t>(link tutorial instalare </a:t>
            </a:r>
            <a:r>
              <a:rPr lang="ro-RO" sz="1200" dirty="0" smtClean="0">
                <a:solidFill>
                  <a:schemeClr val="accent6">
                    <a:lumMod val="60000"/>
                    <a:lumOff val="40000"/>
                  </a:schemeClr>
                </a:solidFill>
                <a:latin typeface="Bahnschrift" panose="020B0502040204020203" pitchFamily="34" charset="0"/>
              </a:rPr>
              <a:t>și configurare GitHub</a:t>
            </a:r>
            <a:r>
              <a:rPr lang="it-IT" sz="1200" dirty="0" smtClean="0">
                <a:solidFill>
                  <a:schemeClr val="accent6">
                    <a:lumMod val="60000"/>
                    <a:lumOff val="40000"/>
                  </a:schemeClr>
                </a:solidFill>
                <a:latin typeface="Bahnschrift" panose="020B0502040204020203" pitchFamily="34" charset="0"/>
              </a:rPr>
              <a:t>)</a:t>
            </a:r>
            <a:endParaRPr lang="it-IT" sz="1200" dirty="0">
              <a:solidFill>
                <a:schemeClr val="accent6">
                  <a:lumMod val="60000"/>
                  <a:lumOff val="40000"/>
                </a:schemeClr>
              </a:solidFill>
              <a:latin typeface="Bahnschrift" panose="020B0502040204020203" pitchFamily="34" charset="0"/>
            </a:endParaRPr>
          </a:p>
          <a:p>
            <a:pPr algn="just">
              <a:lnSpc>
                <a:spcPct val="150000"/>
              </a:lnSpc>
            </a:pPr>
            <a:r>
              <a:rPr lang="it-IT" sz="1200" dirty="0">
                <a:solidFill>
                  <a:schemeClr val="bg1"/>
                </a:solidFill>
                <a:latin typeface="Bahnschrift" panose="020B0502040204020203" pitchFamily="34" charset="0"/>
                <a:hlinkClick r:id="rId5"/>
              </a:rPr>
              <a:t>https://www.youtube.com/watch?v=-</a:t>
            </a:r>
            <a:r>
              <a:rPr lang="it-IT" sz="1200" dirty="0" smtClean="0">
                <a:solidFill>
                  <a:schemeClr val="bg1"/>
                </a:solidFill>
                <a:latin typeface="Bahnschrift" panose="020B0502040204020203" pitchFamily="34" charset="0"/>
                <a:hlinkClick r:id="rId5"/>
              </a:rPr>
              <a:t>HNWBZGs4EA&amp;t=775s</a:t>
            </a:r>
            <a:endParaRPr lang="it-IT" sz="1200" dirty="0" smtClean="0">
              <a:solidFill>
                <a:schemeClr val="bg1"/>
              </a:solidFill>
              <a:latin typeface="Bahnschrift" panose="020B0502040204020203" pitchFamily="34" charset="0"/>
            </a:endParaRPr>
          </a:p>
          <a:p>
            <a:pPr algn="just">
              <a:lnSpc>
                <a:spcPct val="150000"/>
              </a:lnSpc>
            </a:pPr>
            <a:endParaRPr lang="it-IT" sz="1200" dirty="0">
              <a:solidFill>
                <a:schemeClr val="bg1"/>
              </a:solidFill>
              <a:latin typeface="Bahnschrift" panose="020B0502040204020203" pitchFamily="34" charset="0"/>
            </a:endParaRPr>
          </a:p>
          <a:p>
            <a:pPr algn="just">
              <a:lnSpc>
                <a:spcPct val="150000"/>
              </a:lnSpc>
            </a:pP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După </a:t>
            </a:r>
            <a:r>
              <a:rPr lang="ro-RO" sz="1200" dirty="0">
                <a:solidFill>
                  <a:schemeClr val="bg1"/>
                </a:solidFill>
                <a:latin typeface="Bahnschrift" panose="020B0502040204020203" pitchFamily="34" charset="0"/>
              </a:rPr>
              <a:t>instalarea Git, proiectul se poate clona folosind următoarea comandă în terminalul Git Bash:</a:t>
            </a:r>
          </a:p>
          <a:p>
            <a:pPr algn="just">
              <a:lnSpc>
                <a:spcPct val="150000"/>
              </a:lnSpc>
            </a:pPr>
            <a:r>
              <a:rPr lang="ro-RO" sz="1200" dirty="0">
                <a:solidFill>
                  <a:srgbClr val="E9E2C5"/>
                </a:solidFill>
                <a:latin typeface="Bahnschrift" panose="020B0502040204020203" pitchFamily="34" charset="0"/>
              </a:rPr>
              <a:t>git clone https://github.com/gHINDAOANUiUSTIN/Proiect-final.git</a:t>
            </a:r>
            <a:endParaRPr lang="ro-RO" sz="1200" dirty="0" smtClean="0">
              <a:solidFill>
                <a:schemeClr val="bg1"/>
              </a:solidFill>
              <a:latin typeface="Bahnschrift" panose="020B0502040204020203" pitchFamily="34" charset="0"/>
            </a:endParaRPr>
          </a:p>
        </p:txBody>
      </p:sp>
      <p:sp>
        <p:nvSpPr>
          <p:cNvPr id="9" name="Rectangle 8"/>
          <p:cNvSpPr/>
          <p:nvPr/>
        </p:nvSpPr>
        <p:spPr>
          <a:xfrm>
            <a:off x="6178914" y="715266"/>
            <a:ext cx="5548895" cy="5632311"/>
          </a:xfrm>
          <a:prstGeom prst="rect">
            <a:avLst/>
          </a:prstGeom>
        </p:spPr>
        <p:txBody>
          <a:bodyPr wrap="square">
            <a:spAutoFit/>
          </a:bodyPr>
          <a:lstStyle/>
          <a:p>
            <a:pPr algn="just">
              <a:lnSpc>
                <a:spcPct val="150000"/>
              </a:lnSpc>
            </a:pPr>
            <a:r>
              <a:rPr lang="en-US" sz="1200" dirty="0" smtClean="0">
                <a:solidFill>
                  <a:schemeClr val="bg1"/>
                </a:solidFill>
                <a:latin typeface="Bahnschrift" panose="020B0502040204020203" pitchFamily="34" charset="0"/>
              </a:rPr>
              <a:t>    </a:t>
            </a:r>
            <a:r>
              <a:rPr lang="ro-RO" sz="1200" dirty="0" smtClean="0">
                <a:solidFill>
                  <a:srgbClr val="F4A6A6"/>
                </a:solidFill>
                <a:latin typeface="Bahnschrift" panose="020B0502040204020203" pitchFamily="34" charset="0"/>
              </a:rPr>
              <a:t>* Înainte de clonarea proiectului, recomand selectarea unui director în care vor fi copiate fișierele. Această operație poate fi realizată prin comada:</a:t>
            </a:r>
          </a:p>
          <a:p>
            <a:pPr algn="just">
              <a:lnSpc>
                <a:spcPct val="150000"/>
              </a:lnSpc>
            </a:pPr>
            <a:r>
              <a:rPr lang="ro-RO" sz="1200" dirty="0" smtClean="0">
                <a:solidFill>
                  <a:srgbClr val="E9E2C5"/>
                </a:solidFill>
                <a:latin typeface="Bahnschrift" panose="020B0502040204020203" pitchFamily="34" charset="0"/>
              </a:rPr>
              <a:t>cd </a:t>
            </a:r>
            <a:r>
              <a:rPr lang="ro-RO" sz="1200" dirty="0">
                <a:solidFill>
                  <a:srgbClr val="E9E2C5"/>
                </a:solidFill>
                <a:latin typeface="Bahnschrift" panose="020B0502040204020203" pitchFamily="34" charset="0"/>
              </a:rPr>
              <a:t>”Calea\catre\proiectul\BDD” (ex: cd "C:\</a:t>
            </a:r>
            <a:r>
              <a:rPr lang="ro-RO" sz="1200" dirty="0" smtClean="0">
                <a:solidFill>
                  <a:srgbClr val="E9E2C5"/>
                </a:solidFill>
                <a:latin typeface="Bahnschrift" panose="020B0502040204020203" pitchFamily="34" charset="0"/>
              </a:rPr>
              <a:t>User\Iustin\Documents)</a:t>
            </a:r>
          </a:p>
          <a:p>
            <a:pPr algn="just">
              <a:lnSpc>
                <a:spcPct val="150000"/>
              </a:lnSpc>
            </a:pPr>
            <a:endParaRPr lang="ro-RO" sz="1200" dirty="0" smtClean="0">
              <a:solidFill>
                <a:schemeClr val="bg1"/>
              </a:solidFill>
              <a:latin typeface="Bahnschrift" panose="020B0502040204020203" pitchFamily="34" charset="0"/>
            </a:endParaRPr>
          </a:p>
          <a:p>
            <a:pPr algn="just">
              <a:lnSpc>
                <a:spcPct val="150000"/>
              </a:lnSpc>
            </a:pPr>
            <a:r>
              <a:rPr lang="ro-RO" sz="1200" dirty="0" smtClean="0">
                <a:solidFill>
                  <a:schemeClr val="bg1"/>
                </a:solidFill>
                <a:latin typeface="Bahnschrift" panose="020B0502040204020203" pitchFamily="34" charset="0"/>
              </a:rPr>
              <a:t>    După clonarea proiectului, pentru ca sistemul să permită rularea testelor și generarea rapoartelor în format html, sunt necesare următoarele librării: </a:t>
            </a:r>
            <a:r>
              <a:rPr lang="ro-RO" sz="1200" dirty="0" smtClean="0">
                <a:solidFill>
                  <a:srgbClr val="E9E2C5"/>
                </a:solidFill>
                <a:latin typeface="Bahnschrift" panose="020B0502040204020203" pitchFamily="34" charset="0"/>
              </a:rPr>
              <a:t>behave</a:t>
            </a:r>
            <a:r>
              <a:rPr lang="ro-RO" sz="1200" dirty="0" smtClean="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behave-html-formatter, selenium și webdriver-manager</a:t>
            </a:r>
            <a:r>
              <a:rPr lang="ro-RO" sz="1200" dirty="0" smtClean="0">
                <a:solidFill>
                  <a:schemeClr val="bg1"/>
                </a:solidFill>
                <a:latin typeface="Bahnschrift" panose="020B0502040204020203" pitchFamily="34" charset="0"/>
              </a:rPr>
              <a:t>. </a:t>
            </a:r>
          </a:p>
          <a:p>
            <a:pPr algn="just">
              <a:lnSpc>
                <a:spcPct val="150000"/>
              </a:lnSpc>
            </a:pPr>
            <a:endParaRPr lang="ro-RO" sz="1200" dirty="0">
              <a:solidFill>
                <a:schemeClr val="bg1"/>
              </a:solidFill>
              <a:latin typeface="Bahnschrift" panose="020B0502040204020203" pitchFamily="34" charset="0"/>
            </a:endParaRPr>
          </a:p>
          <a:p>
            <a:pPr algn="just">
              <a:lnSpc>
                <a:spcPct val="150000"/>
              </a:lnSpc>
            </a:pPr>
            <a:r>
              <a:rPr lang="ro-RO" sz="1200" dirty="0" smtClean="0">
                <a:solidFill>
                  <a:schemeClr val="bg1"/>
                </a:solidFill>
                <a:latin typeface="Bahnschrift" panose="020B0502040204020203" pitchFamily="34" charset="0"/>
              </a:rPr>
              <a:t>    Pentru </a:t>
            </a:r>
            <a:r>
              <a:rPr lang="ro-RO" sz="1200" dirty="0">
                <a:solidFill>
                  <a:schemeClr val="bg1"/>
                </a:solidFill>
                <a:latin typeface="Bahnschrift" panose="020B0502040204020203" pitchFamily="34" charset="0"/>
              </a:rPr>
              <a:t>a </a:t>
            </a:r>
            <a:r>
              <a:rPr lang="ro-RO" sz="1200" dirty="0" smtClean="0">
                <a:solidFill>
                  <a:schemeClr val="bg1"/>
                </a:solidFill>
                <a:latin typeface="Bahnschrift" panose="020B0502040204020203" pitchFamily="34" charset="0"/>
              </a:rPr>
              <a:t>instala pachetul </a:t>
            </a:r>
            <a:r>
              <a:rPr lang="ro-RO" sz="1200" dirty="0">
                <a:solidFill>
                  <a:schemeClr val="bg1"/>
                </a:solidFill>
                <a:latin typeface="Bahnschrift" panose="020B0502040204020203" pitchFamily="34" charset="0"/>
              </a:rPr>
              <a:t>de librării este necesar să navigăm către directorul în care se află fișierele copiate</a:t>
            </a:r>
            <a:r>
              <a:rPr lang="ro-RO" sz="1200" dirty="0">
                <a:solidFill>
                  <a:srgbClr val="F4A6A6"/>
                </a:solidFill>
                <a:latin typeface="Bahnschrift" panose="020B0502040204020203" pitchFamily="34" charset="0"/>
              </a:rPr>
              <a:t> </a:t>
            </a:r>
            <a:r>
              <a:rPr lang="ro-RO" sz="1200" dirty="0">
                <a:solidFill>
                  <a:schemeClr val="bg1"/>
                </a:solidFill>
                <a:latin typeface="Bahnschrift" panose="020B0502040204020203" pitchFamily="34" charset="0"/>
              </a:rPr>
              <a:t>(ex: </a:t>
            </a:r>
            <a:r>
              <a:rPr lang="ro-RO" sz="1200" dirty="0">
                <a:solidFill>
                  <a:srgbClr val="E9E2C5"/>
                </a:solidFill>
                <a:latin typeface="Bahnschrift" panose="020B0502040204020203" pitchFamily="34" charset="0"/>
              </a:rPr>
              <a:t>cd "C:\User\Iustin\Documents</a:t>
            </a:r>
            <a:r>
              <a:rPr lang="en-US" sz="1200" dirty="0" smtClean="0">
                <a:solidFill>
                  <a:srgbClr val="E9E2C5"/>
                </a:solidFill>
                <a:latin typeface="Bahnschrift" panose="020B0502040204020203" pitchFamily="34" charset="0"/>
              </a:rPr>
              <a:t>\ Proiect-final</a:t>
            </a:r>
            <a:r>
              <a:rPr lang="ro-RO" sz="1200" dirty="0" smtClean="0">
                <a:solidFill>
                  <a:schemeClr val="bg1"/>
                </a:solidFill>
                <a:latin typeface="Bahnschrift" panose="020B0502040204020203" pitchFamily="34" charset="0"/>
              </a:rPr>
              <a:t>) și să introducem următoarea comandă în terminal:</a:t>
            </a:r>
          </a:p>
          <a:p>
            <a:pPr algn="just">
              <a:lnSpc>
                <a:spcPct val="150000"/>
              </a:lnSpc>
            </a:pPr>
            <a:r>
              <a:rPr lang="ro-RO" sz="1200" dirty="0" smtClean="0">
                <a:solidFill>
                  <a:srgbClr val="E9E2C5"/>
                </a:solidFill>
                <a:latin typeface="Bahnschrift" panose="020B0502040204020203" pitchFamily="34" charset="0"/>
              </a:rPr>
              <a:t>pip </a:t>
            </a:r>
            <a:r>
              <a:rPr lang="ro-RO" sz="1200" dirty="0">
                <a:solidFill>
                  <a:srgbClr val="E9E2C5"/>
                </a:solidFill>
                <a:latin typeface="Bahnschrift" panose="020B0502040204020203" pitchFamily="34" charset="0"/>
              </a:rPr>
              <a:t>install -r </a:t>
            </a:r>
            <a:r>
              <a:rPr lang="ro-RO" sz="1200" dirty="0" smtClean="0">
                <a:solidFill>
                  <a:srgbClr val="E9E2C5"/>
                </a:solidFill>
                <a:latin typeface="Bahnschrift" panose="020B0502040204020203" pitchFamily="34" charset="0"/>
              </a:rPr>
              <a:t>requirements.txt</a:t>
            </a:r>
            <a:endParaRPr lang="en-US" sz="1200" dirty="0" smtClean="0">
              <a:solidFill>
                <a:srgbClr val="E9E2C5"/>
              </a:solidFill>
              <a:latin typeface="Bahnschrift" panose="020B0502040204020203" pitchFamily="34" charset="0"/>
            </a:endParaRPr>
          </a:p>
          <a:p>
            <a:pPr algn="just">
              <a:lnSpc>
                <a:spcPct val="150000"/>
              </a:lnSpc>
            </a:pPr>
            <a:endParaRPr lang="ro-RO" sz="1200" dirty="0">
              <a:solidFill>
                <a:srgbClr val="E9E2C5"/>
              </a:solidFill>
              <a:latin typeface="Bahnschrift" panose="020B0502040204020203" pitchFamily="34" charset="0"/>
            </a:endParaRPr>
          </a:p>
          <a:p>
            <a:pPr algn="just">
              <a:lnSpc>
                <a:spcPct val="150000"/>
              </a:lnSpc>
            </a:pPr>
            <a:r>
              <a:rPr lang="ro-RO" sz="1200" dirty="0" smtClean="0">
                <a:solidFill>
                  <a:srgbClr val="E9E2C5"/>
                </a:solidFill>
                <a:latin typeface="Bahnschrift" panose="020B0502040204020203" pitchFamily="34" charset="0"/>
              </a:rPr>
              <a:t>    </a:t>
            </a:r>
            <a:r>
              <a:rPr lang="ro-RO" sz="1200" dirty="0" smtClean="0">
                <a:solidFill>
                  <a:schemeClr val="bg1"/>
                </a:solidFill>
                <a:latin typeface="Bahnschrift" panose="020B0502040204020203" pitchFamily="34" charset="0"/>
              </a:rPr>
              <a:t>După instalarea librăriilor totul este pregătit pentru rularea testelor, f</a:t>
            </a:r>
            <a:r>
              <a:rPr lang="it-IT" sz="1200" dirty="0" smtClean="0">
                <a:solidFill>
                  <a:schemeClr val="bg1"/>
                </a:solidFill>
                <a:latin typeface="Bahnschrift" panose="020B0502040204020203" pitchFamily="34" charset="0"/>
              </a:rPr>
              <a:t>olosi</a:t>
            </a:r>
            <a:r>
              <a:rPr lang="ro-RO" sz="1200" dirty="0" smtClean="0">
                <a:solidFill>
                  <a:schemeClr val="bg1"/>
                </a:solidFill>
                <a:latin typeface="Bahnschrift" panose="020B0502040204020203" pitchFamily="34" charset="0"/>
              </a:rPr>
              <a:t>nd</a:t>
            </a:r>
            <a:r>
              <a:rPr lang="it-IT" sz="1200" dirty="0" smtClean="0">
                <a:solidFill>
                  <a:schemeClr val="bg1"/>
                </a:solidFill>
                <a:latin typeface="Bahnschrift" panose="020B0502040204020203" pitchFamily="34" charset="0"/>
              </a:rPr>
              <a:t> </a:t>
            </a:r>
            <a:r>
              <a:rPr lang="it-IT" sz="1200" dirty="0">
                <a:solidFill>
                  <a:schemeClr val="bg1"/>
                </a:solidFill>
                <a:latin typeface="Bahnschrift" panose="020B0502040204020203" pitchFamily="34" charset="0"/>
              </a:rPr>
              <a:t>una din comenzile menționate în secțiunea ”comenzi rulare</a:t>
            </a:r>
            <a:r>
              <a:rPr lang="it-IT" sz="1200" dirty="0" smtClean="0">
                <a:solidFill>
                  <a:schemeClr val="bg1"/>
                </a:solidFill>
                <a:latin typeface="Bahnschrift" panose="020B0502040204020203" pitchFamily="34" charset="0"/>
              </a:rPr>
              <a:t>”</a:t>
            </a:r>
            <a:r>
              <a:rPr lang="ro-RO" sz="1200" dirty="0" smtClean="0">
                <a:solidFill>
                  <a:schemeClr val="bg1"/>
                </a:solidFill>
                <a:latin typeface="Bahnschrift" panose="020B0502040204020203" pitchFamily="34" charset="0"/>
              </a:rPr>
              <a:t> în funcție de funcționalitatea care se dorește a fi testată.</a:t>
            </a:r>
            <a:endParaRPr lang="it-IT" sz="1200" dirty="0">
              <a:solidFill>
                <a:schemeClr val="bg1"/>
              </a:solidFill>
              <a:latin typeface="Bahnschrift" panose="020B0502040204020203" pitchFamily="34" charset="0"/>
            </a:endParaRPr>
          </a:p>
          <a:p>
            <a:pPr algn="just">
              <a:lnSpc>
                <a:spcPct val="150000"/>
              </a:lnSpc>
            </a:pPr>
            <a:endParaRPr lang="ro-RO" sz="1200" dirty="0" smtClean="0">
              <a:solidFill>
                <a:schemeClr val="bg1"/>
              </a:solidFill>
              <a:latin typeface="Bahnschrift" panose="020B0502040204020203" pitchFamily="34" charset="0"/>
            </a:endParaRPr>
          </a:p>
          <a:p>
            <a:pPr algn="just">
              <a:lnSpc>
                <a:spcPct val="150000"/>
              </a:lnSpc>
            </a:pPr>
            <a:r>
              <a:rPr lang="ro-RO" sz="1200" dirty="0" smtClean="0">
                <a:solidFill>
                  <a:srgbClr val="F4A6A6"/>
                </a:solidFill>
                <a:latin typeface="Bahnschrift" panose="020B0502040204020203" pitchFamily="34" charset="0"/>
              </a:rPr>
              <a:t>! IMPORTANT</a:t>
            </a:r>
            <a:r>
              <a:rPr lang="ro-RO" sz="1200" dirty="0">
                <a:solidFill>
                  <a:srgbClr val="F4A6A6"/>
                </a:solidFill>
                <a:latin typeface="Bahnschrift" panose="020B0502040204020203" pitchFamily="34" charset="0"/>
              </a:rPr>
              <a:t>: </a:t>
            </a:r>
            <a:r>
              <a:rPr lang="ro-RO" sz="1200" dirty="0" smtClean="0">
                <a:solidFill>
                  <a:srgbClr val="F4A6A6"/>
                </a:solidFill>
                <a:latin typeface="Bahnschrift" panose="020B0502040204020203" pitchFamily="34" charset="0"/>
              </a:rPr>
              <a:t>Testele functionalității </a:t>
            </a:r>
            <a:r>
              <a:rPr lang="ro-RO" sz="1200" dirty="0">
                <a:solidFill>
                  <a:srgbClr val="F4A6A6"/>
                </a:solidFill>
                <a:latin typeface="Bahnschrift" panose="020B0502040204020203" pitchFamily="34" charset="0"/>
              </a:rPr>
              <a:t>de ștergere a </a:t>
            </a:r>
            <a:r>
              <a:rPr lang="ro-RO" sz="1200" dirty="0" smtClean="0">
                <a:solidFill>
                  <a:srgbClr val="F4A6A6"/>
                </a:solidFill>
                <a:latin typeface="Bahnschrift" panose="020B0502040204020203" pitchFamily="34" charset="0"/>
              </a:rPr>
              <a:t>contului pot fi rulate în limita numărului </a:t>
            </a:r>
            <a:r>
              <a:rPr lang="ro-RO" sz="1200" dirty="0">
                <a:solidFill>
                  <a:srgbClr val="F4A6A6"/>
                </a:solidFill>
                <a:latin typeface="Bahnschrift" panose="020B0502040204020203" pitchFamily="34" charset="0"/>
              </a:rPr>
              <a:t>de conturi </a:t>
            </a:r>
            <a:r>
              <a:rPr lang="ro-RO" sz="1200" dirty="0" smtClean="0">
                <a:solidFill>
                  <a:srgbClr val="F4A6A6"/>
                </a:solidFill>
                <a:latin typeface="Bahnschrift" panose="020B0502040204020203" pitchFamily="34" charset="0"/>
              </a:rPr>
              <a:t>valide ce se regăsesc în lista </a:t>
            </a:r>
            <a:r>
              <a:rPr lang="ro-RO" sz="1200" dirty="0" smtClean="0">
                <a:solidFill>
                  <a:srgbClr val="E9E2C5"/>
                </a:solidFill>
                <a:latin typeface="Bahnschrift" panose="020B0502040204020203" pitchFamily="34" charset="0"/>
              </a:rPr>
              <a:t>valid_accounts</a:t>
            </a:r>
            <a:r>
              <a:rPr lang="ro-RO" sz="1200" dirty="0" smtClean="0">
                <a:solidFill>
                  <a:srgbClr val="F4A6A6"/>
                </a:solidFill>
                <a:latin typeface="Bahnschrift" panose="020B0502040204020203" pitchFamily="34" charset="0"/>
              </a:rPr>
              <a:t> </a:t>
            </a:r>
            <a:r>
              <a:rPr lang="ro-RO" sz="1200" dirty="0">
                <a:solidFill>
                  <a:srgbClr val="F4A6A6"/>
                </a:solidFill>
                <a:latin typeface="Bahnschrift" panose="020B0502040204020203" pitchFamily="34" charset="0"/>
              </a:rPr>
              <a:t>din </a:t>
            </a:r>
            <a:r>
              <a:rPr lang="ro-RO" sz="1200" dirty="0" smtClean="0">
                <a:solidFill>
                  <a:srgbClr val="F4A6A6"/>
                </a:solidFill>
                <a:latin typeface="Bahnschrift" panose="020B0502040204020203" pitchFamily="34" charset="0"/>
              </a:rPr>
              <a:t>fișierul </a:t>
            </a:r>
            <a:r>
              <a:rPr lang="ro-RO" sz="1200" dirty="0" smtClean="0">
                <a:solidFill>
                  <a:srgbClr val="E9E2C5"/>
                </a:solidFill>
                <a:latin typeface="Bahnschrift" panose="020B0502040204020203" pitchFamily="34" charset="0"/>
              </a:rPr>
              <a:t>valid_accounts.py</a:t>
            </a:r>
            <a:r>
              <a:rPr lang="ro-RO" sz="1200" dirty="0" smtClean="0">
                <a:solidFill>
                  <a:srgbClr val="F4A6A6"/>
                </a:solidFill>
                <a:latin typeface="Bahnschrift" panose="020B0502040204020203" pitchFamily="34" charset="0"/>
              </a:rPr>
              <a:t>. Această listă se actualizează după fiecare testare.</a:t>
            </a:r>
            <a:r>
              <a:rPr lang="en-US" sz="1200" dirty="0" smtClean="0">
                <a:solidFill>
                  <a:srgbClr val="F4A6A6"/>
                </a:solidFill>
                <a:latin typeface="Bahnschrift" panose="020B0502040204020203" pitchFamily="34" charset="0"/>
              </a:rPr>
              <a:t> </a:t>
            </a:r>
            <a:endParaRPr lang="ro-RO" sz="1200" dirty="0" smtClean="0">
              <a:solidFill>
                <a:srgbClr val="F4A6A6"/>
              </a:solidFill>
              <a:latin typeface="Bahnschrift" panose="020B0502040204020203" pitchFamily="34" charset="0"/>
            </a:endParaRP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8538" y="5684777"/>
            <a:ext cx="168082" cy="160023"/>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8538" y="801023"/>
            <a:ext cx="168082" cy="160023"/>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3252" y="2303064"/>
            <a:ext cx="168082" cy="160023"/>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8801" y="1928323"/>
            <a:ext cx="168082" cy="160023"/>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8801" y="4402412"/>
            <a:ext cx="168082" cy="160023"/>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52920" y="3022574"/>
            <a:ext cx="168082" cy="160023"/>
          </a:xfrm>
          <a:prstGeom prst="rect">
            <a:avLst/>
          </a:prstGeom>
        </p:spPr>
      </p:pic>
      <p:sp>
        <p:nvSpPr>
          <p:cNvPr id="19" name="Rectangle 18"/>
          <p:cNvSpPr/>
          <p:nvPr/>
        </p:nvSpPr>
        <p:spPr>
          <a:xfrm>
            <a:off x="1902444" y="6419586"/>
            <a:ext cx="9825365" cy="369332"/>
          </a:xfrm>
          <a:prstGeom prst="rect">
            <a:avLst/>
          </a:prstGeom>
        </p:spPr>
        <p:txBody>
          <a:bodyPr wrap="square">
            <a:spAutoFit/>
          </a:bodyPr>
          <a:lstStyle/>
          <a:p>
            <a:pPr algn="just">
              <a:lnSpc>
                <a:spcPct val="150000"/>
              </a:lnSpc>
            </a:pPr>
            <a:r>
              <a:rPr lang="ro-RO" sz="1200" dirty="0" smtClean="0">
                <a:solidFill>
                  <a:schemeClr val="accent4">
                    <a:lumMod val="40000"/>
                    <a:lumOff val="60000"/>
                  </a:schemeClr>
                </a:solidFill>
                <a:latin typeface="Bahnschrift" panose="020B0502040204020203" pitchFamily="34" charset="0"/>
              </a:rPr>
              <a:t>Codul poate fi dezvoltat, astfel încât prin testarea funcționalității de creare cont, să se adauge conturi valide în lista valid_accounts. </a:t>
            </a: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44876" y="6427823"/>
            <a:ext cx="412641" cy="412641"/>
          </a:xfrm>
          <a:prstGeom prst="rect">
            <a:avLst/>
          </a:prstGeom>
        </p:spPr>
      </p:pic>
    </p:spTree>
    <p:extLst>
      <p:ext uri="{BB962C8B-B14F-4D97-AF65-F5344CB8AC3E}">
        <p14:creationId xmlns:p14="http://schemas.microsoft.com/office/powerpoint/2010/main" val="21983033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0000"/>
            </a:gs>
            <a:gs pos="16000">
              <a:srgbClr val="060054">
                <a:lumMod val="0"/>
              </a:srgbClr>
            </a:gs>
            <a:gs pos="100000">
              <a:srgbClr val="FFDF1F">
                <a:lumMod val="76000"/>
              </a:srgbClr>
            </a:gs>
            <a:gs pos="89000">
              <a:srgbClr val="1E3002"/>
            </a:gs>
            <a:gs pos="74000">
              <a:srgbClr val="012517"/>
            </a:gs>
            <a:gs pos="57000">
              <a:srgbClr val="022628"/>
            </a:gs>
            <a:gs pos="39000">
              <a:srgbClr val="032237">
                <a:lumMod val="73000"/>
              </a:srgb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7" name="Rectangle 16"/>
          <p:cNvSpPr/>
          <p:nvPr/>
        </p:nvSpPr>
        <p:spPr>
          <a:xfrm>
            <a:off x="588011" y="130491"/>
            <a:ext cx="5590903"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ro-RO"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Clonarea și rularea testelor </a:t>
            </a:r>
          </a:p>
        </p:txBody>
      </p:sp>
      <p:pic>
        <p:nvPicPr>
          <p:cNvPr id="18" name="Picture 17"/>
          <p:cNvPicPr>
            <a:picLocks noChangeAspect="1"/>
          </p:cNvPicPr>
          <p:nvPr/>
        </p:nvPicPr>
        <p:blipFill>
          <a:blip r:embed="rId2" cstate="print">
            <a:lum bright="4000"/>
            <a:extLst>
              <a:ext uri="{28A0092B-C50C-407E-A947-70E740481C1C}">
                <a14:useLocalDpi xmlns:a14="http://schemas.microsoft.com/office/drawing/2010/main" val="0"/>
              </a:ext>
            </a:extLst>
          </a:blip>
          <a:stretch>
            <a:fillRect/>
          </a:stretch>
        </p:blipFill>
        <p:spPr>
          <a:xfrm>
            <a:off x="193360" y="216248"/>
            <a:ext cx="413260" cy="413260"/>
          </a:xfrm>
          <a:prstGeom prst="rect">
            <a:avLst/>
          </a:prstGeom>
        </p:spPr>
      </p:pic>
      <p:sp>
        <p:nvSpPr>
          <p:cNvPr id="6" name="Rectangle 5"/>
          <p:cNvSpPr/>
          <p:nvPr/>
        </p:nvSpPr>
        <p:spPr>
          <a:xfrm>
            <a:off x="193360" y="715265"/>
            <a:ext cx="5234026" cy="4801314"/>
          </a:xfrm>
          <a:prstGeom prst="rect">
            <a:avLst/>
          </a:prstGeom>
        </p:spPr>
        <p:txBody>
          <a:bodyPr wrap="square">
            <a:spAutoFit/>
          </a:bodyPr>
          <a:lstStyle/>
          <a:p>
            <a:pPr algn="just">
              <a:lnSpc>
                <a:spcPct val="150000"/>
              </a:lnSpc>
            </a:pP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I) Comandă </a:t>
            </a:r>
            <a:r>
              <a:rPr lang="ro-RO" sz="1200" dirty="0">
                <a:solidFill>
                  <a:schemeClr val="bg1"/>
                </a:solidFill>
                <a:latin typeface="Bahnschrift" panose="020B0502040204020203" pitchFamily="34" charset="0"/>
              </a:rPr>
              <a:t>rulare teste pentru </a:t>
            </a:r>
            <a:r>
              <a:rPr lang="ro-RO" sz="1200" dirty="0" smtClean="0">
                <a:solidFill>
                  <a:schemeClr val="bg1"/>
                </a:solidFill>
                <a:latin typeface="Bahnschrift" panose="020B0502040204020203" pitchFamily="34" charset="0"/>
              </a:rPr>
              <a:t>funcționalitatea login-logout:</a:t>
            </a:r>
            <a:endParaRPr lang="ro-RO" sz="1200" dirty="0">
              <a:solidFill>
                <a:schemeClr val="bg1"/>
              </a:solidFill>
              <a:latin typeface="Bahnschrift" panose="020B0502040204020203" pitchFamily="34" charset="0"/>
            </a:endParaRPr>
          </a:p>
          <a:p>
            <a:pPr algn="just">
              <a:lnSpc>
                <a:spcPct val="150000"/>
              </a:lnSpc>
            </a:pPr>
            <a:r>
              <a:rPr lang="ro-RO" sz="1200" dirty="0">
                <a:solidFill>
                  <a:srgbClr val="E9E2C5"/>
                </a:solidFill>
                <a:latin typeface="Bahnschrift" panose="020B0502040204020203" pitchFamily="34" charset="0"/>
              </a:rPr>
              <a:t>python -m behave features/login.feature -f html -o </a:t>
            </a:r>
            <a:r>
              <a:rPr lang="ro-RO" sz="1200" dirty="0" smtClean="0">
                <a:solidFill>
                  <a:srgbClr val="E9E2C5"/>
                </a:solidFill>
                <a:latin typeface="Bahnschrift" panose="020B0502040204020203" pitchFamily="34" charset="0"/>
              </a:rPr>
              <a:t>behave-report.html</a:t>
            </a:r>
          </a:p>
          <a:p>
            <a:pPr algn="just">
              <a:lnSpc>
                <a:spcPct val="150000"/>
              </a:lnSpc>
            </a:pPr>
            <a:endParaRPr lang="ro-RO" sz="1200" dirty="0" smtClean="0">
              <a:solidFill>
                <a:schemeClr val="bg1"/>
              </a:solidFill>
              <a:latin typeface="Bahnschrift" panose="020B0502040204020203" pitchFamily="34" charset="0"/>
            </a:endParaRPr>
          </a:p>
          <a:p>
            <a:pPr algn="just">
              <a:lnSpc>
                <a:spcPct val="150000"/>
              </a:lnSpc>
            </a:pP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II) </a:t>
            </a:r>
            <a:r>
              <a:rPr lang="ro-RO" sz="1200" dirty="0" smtClean="0">
                <a:solidFill>
                  <a:schemeClr val="bg1"/>
                </a:solidFill>
                <a:latin typeface="Bahnschrift" panose="020B0502040204020203" pitchFamily="34" charset="0"/>
              </a:rPr>
              <a:t>Comandă </a:t>
            </a:r>
            <a:r>
              <a:rPr lang="ro-RO" sz="1200" dirty="0">
                <a:solidFill>
                  <a:schemeClr val="bg1"/>
                </a:solidFill>
                <a:latin typeface="Bahnschrift" panose="020B0502040204020203" pitchFamily="34" charset="0"/>
              </a:rPr>
              <a:t>rulare teste pentru </a:t>
            </a:r>
            <a:r>
              <a:rPr lang="ro-RO" sz="1200" dirty="0" smtClean="0">
                <a:solidFill>
                  <a:schemeClr val="bg1"/>
                </a:solidFill>
                <a:latin typeface="Bahnschrift" panose="020B0502040204020203" pitchFamily="34" charset="0"/>
              </a:rPr>
              <a:t>funcționalitatea </a:t>
            </a:r>
            <a:r>
              <a:rPr lang="ro-RO" sz="1200" dirty="0">
                <a:solidFill>
                  <a:schemeClr val="bg1"/>
                </a:solidFill>
                <a:latin typeface="Bahnschrift" panose="020B0502040204020203" pitchFamily="34" charset="0"/>
              </a:rPr>
              <a:t>de </a:t>
            </a:r>
            <a:r>
              <a:rPr lang="ro-RO" sz="1200" dirty="0" smtClean="0">
                <a:solidFill>
                  <a:schemeClr val="bg1"/>
                </a:solidFill>
                <a:latin typeface="Bahnschrift" panose="020B0502040204020203" pitchFamily="34" charset="0"/>
              </a:rPr>
              <a:t>căutare:</a:t>
            </a:r>
            <a:endParaRPr lang="ro-RO" sz="1200" dirty="0">
              <a:solidFill>
                <a:schemeClr val="bg1"/>
              </a:solidFill>
              <a:latin typeface="Bahnschrift" panose="020B0502040204020203" pitchFamily="34" charset="0"/>
            </a:endParaRPr>
          </a:p>
          <a:p>
            <a:pPr algn="just">
              <a:lnSpc>
                <a:spcPct val="150000"/>
              </a:lnSpc>
            </a:pPr>
            <a:r>
              <a:rPr lang="ro-RO" sz="1200" dirty="0">
                <a:solidFill>
                  <a:srgbClr val="E9E2C5"/>
                </a:solidFill>
                <a:latin typeface="Bahnschrift" panose="020B0502040204020203" pitchFamily="34" charset="0"/>
              </a:rPr>
              <a:t>python -m behave features/search.feature -f html -o </a:t>
            </a:r>
            <a:r>
              <a:rPr lang="ro-RO" sz="1200" dirty="0" smtClean="0">
                <a:solidFill>
                  <a:srgbClr val="E9E2C5"/>
                </a:solidFill>
                <a:latin typeface="Bahnschrift" panose="020B0502040204020203" pitchFamily="34" charset="0"/>
              </a:rPr>
              <a:t>behave-report.html</a:t>
            </a:r>
          </a:p>
          <a:p>
            <a:pPr algn="just">
              <a:lnSpc>
                <a:spcPct val="150000"/>
              </a:lnSpc>
            </a:pPr>
            <a:endParaRPr lang="ro-RO" sz="1200" dirty="0" smtClean="0">
              <a:solidFill>
                <a:schemeClr val="bg1"/>
              </a:solidFill>
              <a:latin typeface="Bahnschrift" panose="020B0502040204020203" pitchFamily="34" charset="0"/>
            </a:endParaRPr>
          </a:p>
          <a:p>
            <a:pPr algn="just">
              <a:lnSpc>
                <a:spcPct val="150000"/>
              </a:lnSpc>
            </a:pP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III) </a:t>
            </a:r>
            <a:r>
              <a:rPr lang="ro-RO" sz="1200" dirty="0" smtClean="0">
                <a:solidFill>
                  <a:schemeClr val="bg1"/>
                </a:solidFill>
                <a:latin typeface="Bahnschrift" panose="020B0502040204020203" pitchFamily="34" charset="0"/>
              </a:rPr>
              <a:t>Comandă </a:t>
            </a:r>
            <a:r>
              <a:rPr lang="ro-RO" sz="1200" dirty="0">
                <a:solidFill>
                  <a:schemeClr val="bg1"/>
                </a:solidFill>
                <a:latin typeface="Bahnschrift" panose="020B0502040204020203" pitchFamily="34" charset="0"/>
              </a:rPr>
              <a:t>rulare teste pentru </a:t>
            </a:r>
            <a:r>
              <a:rPr lang="ro-RO" sz="1200" dirty="0" smtClean="0">
                <a:solidFill>
                  <a:schemeClr val="bg1"/>
                </a:solidFill>
                <a:latin typeface="Bahnschrift" panose="020B0502040204020203" pitchFamily="34" charset="0"/>
              </a:rPr>
              <a:t>funcționalitatea coșului </a:t>
            </a:r>
            <a:r>
              <a:rPr lang="ro-RO" sz="1200" dirty="0">
                <a:solidFill>
                  <a:schemeClr val="bg1"/>
                </a:solidFill>
                <a:latin typeface="Bahnschrift" panose="020B0502040204020203" pitchFamily="34" charset="0"/>
              </a:rPr>
              <a:t>de </a:t>
            </a:r>
            <a:r>
              <a:rPr lang="ro-RO" sz="1200" dirty="0" smtClean="0">
                <a:solidFill>
                  <a:schemeClr val="bg1"/>
                </a:solidFill>
                <a:latin typeface="Bahnschrift" panose="020B0502040204020203" pitchFamily="34" charset="0"/>
              </a:rPr>
              <a:t>cumpărături:</a:t>
            </a:r>
            <a:endParaRPr lang="ro-RO" sz="1200" dirty="0">
              <a:solidFill>
                <a:schemeClr val="bg1"/>
              </a:solidFill>
              <a:latin typeface="Bahnschrift" panose="020B0502040204020203" pitchFamily="34" charset="0"/>
            </a:endParaRPr>
          </a:p>
          <a:p>
            <a:pPr algn="just">
              <a:lnSpc>
                <a:spcPct val="150000"/>
              </a:lnSpc>
            </a:pPr>
            <a:r>
              <a:rPr lang="ro-RO" sz="1200" dirty="0">
                <a:solidFill>
                  <a:srgbClr val="E9E2C5"/>
                </a:solidFill>
                <a:latin typeface="Bahnschrift" panose="020B0502040204020203" pitchFamily="34" charset="0"/>
              </a:rPr>
              <a:t>python -m behave features/cart.feature -f html -o </a:t>
            </a:r>
            <a:r>
              <a:rPr lang="ro-RO" sz="1200" dirty="0" smtClean="0">
                <a:solidFill>
                  <a:srgbClr val="E9E2C5"/>
                </a:solidFill>
                <a:latin typeface="Bahnschrift" panose="020B0502040204020203" pitchFamily="34" charset="0"/>
              </a:rPr>
              <a:t>behave-report.html</a:t>
            </a:r>
          </a:p>
          <a:p>
            <a:pPr algn="just">
              <a:lnSpc>
                <a:spcPct val="150000"/>
              </a:lnSpc>
            </a:pPr>
            <a:endParaRPr lang="ro-RO" sz="1200" dirty="0" smtClean="0">
              <a:solidFill>
                <a:schemeClr val="bg1"/>
              </a:solidFill>
              <a:latin typeface="Bahnschrift" panose="020B0502040204020203" pitchFamily="34" charset="0"/>
            </a:endParaRPr>
          </a:p>
          <a:p>
            <a:pPr algn="just">
              <a:lnSpc>
                <a:spcPct val="150000"/>
              </a:lnSpc>
            </a:pP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IV) </a:t>
            </a:r>
            <a:r>
              <a:rPr lang="ro-RO" sz="1200" dirty="0" smtClean="0">
                <a:solidFill>
                  <a:schemeClr val="bg1"/>
                </a:solidFill>
                <a:latin typeface="Bahnschrift" panose="020B0502040204020203" pitchFamily="34" charset="0"/>
              </a:rPr>
              <a:t>Comandă </a:t>
            </a:r>
            <a:r>
              <a:rPr lang="ro-RO" sz="1200" dirty="0">
                <a:solidFill>
                  <a:schemeClr val="bg1"/>
                </a:solidFill>
                <a:latin typeface="Bahnschrift" panose="020B0502040204020203" pitchFamily="34" charset="0"/>
              </a:rPr>
              <a:t>rulare teste pentru </a:t>
            </a:r>
            <a:r>
              <a:rPr lang="ro-RO" sz="1200" dirty="0" smtClean="0">
                <a:solidFill>
                  <a:schemeClr val="bg1"/>
                </a:solidFill>
                <a:latin typeface="Bahnschrift" panose="020B0502040204020203" pitchFamily="34" charset="0"/>
              </a:rPr>
              <a:t>funcționalitatea </a:t>
            </a:r>
            <a:r>
              <a:rPr lang="ro-RO" sz="1200" dirty="0">
                <a:solidFill>
                  <a:schemeClr val="bg1"/>
                </a:solidFill>
                <a:latin typeface="Bahnschrift" panose="020B0502040204020203" pitchFamily="34" charset="0"/>
              </a:rPr>
              <a:t>de </a:t>
            </a:r>
            <a:r>
              <a:rPr lang="ro-RO" sz="1200" dirty="0" smtClean="0">
                <a:solidFill>
                  <a:schemeClr val="bg1"/>
                </a:solidFill>
                <a:latin typeface="Bahnschrift" panose="020B0502040204020203" pitchFamily="34" charset="0"/>
              </a:rPr>
              <a:t>ștergere </a:t>
            </a:r>
            <a:r>
              <a:rPr lang="ro-RO" sz="1200" dirty="0">
                <a:solidFill>
                  <a:schemeClr val="bg1"/>
                </a:solidFill>
                <a:latin typeface="Bahnschrift" panose="020B0502040204020203" pitchFamily="34" charset="0"/>
              </a:rPr>
              <a:t>a </a:t>
            </a:r>
            <a:r>
              <a:rPr lang="ro-RO" sz="1200" dirty="0" smtClean="0">
                <a:solidFill>
                  <a:schemeClr val="bg1"/>
                </a:solidFill>
                <a:latin typeface="Bahnschrift" panose="020B0502040204020203" pitchFamily="34" charset="0"/>
              </a:rPr>
              <a:t>contului:</a:t>
            </a:r>
            <a:endParaRPr lang="ro-RO" sz="1200" dirty="0">
              <a:solidFill>
                <a:schemeClr val="bg1"/>
              </a:solidFill>
              <a:latin typeface="Bahnschrift" panose="020B0502040204020203" pitchFamily="34" charset="0"/>
            </a:endParaRPr>
          </a:p>
          <a:p>
            <a:pPr algn="just">
              <a:lnSpc>
                <a:spcPct val="150000"/>
              </a:lnSpc>
            </a:pPr>
            <a:r>
              <a:rPr lang="ro-RO" sz="1200" dirty="0">
                <a:solidFill>
                  <a:srgbClr val="E9E2C5"/>
                </a:solidFill>
                <a:latin typeface="Bahnschrift" panose="020B0502040204020203" pitchFamily="34" charset="0"/>
              </a:rPr>
              <a:t>python -m behave features/delete_account.feature -f html -o </a:t>
            </a:r>
            <a:r>
              <a:rPr lang="ro-RO" sz="1200" dirty="0" smtClean="0">
                <a:solidFill>
                  <a:srgbClr val="E9E2C5"/>
                </a:solidFill>
                <a:latin typeface="Bahnschrift" panose="020B0502040204020203" pitchFamily="34" charset="0"/>
              </a:rPr>
              <a:t>behave-report.html</a:t>
            </a:r>
            <a:endParaRPr lang="en-US" sz="1200" dirty="0" smtClean="0">
              <a:solidFill>
                <a:srgbClr val="E9E2C5"/>
              </a:solidFill>
              <a:latin typeface="Bahnschrift" panose="020B0502040204020203" pitchFamily="34" charset="0"/>
            </a:endParaRPr>
          </a:p>
          <a:p>
            <a:pPr algn="just">
              <a:lnSpc>
                <a:spcPct val="150000"/>
              </a:lnSpc>
            </a:pPr>
            <a:endParaRPr lang="en-US" sz="1200" dirty="0" smtClean="0">
              <a:solidFill>
                <a:srgbClr val="E9E2C5"/>
              </a:solidFill>
              <a:latin typeface="Bahnschrift" panose="020B0502040204020203" pitchFamily="34" charset="0"/>
            </a:endParaRPr>
          </a:p>
          <a:p>
            <a:pPr algn="just">
              <a:lnSpc>
                <a:spcPct val="150000"/>
              </a:lnSpc>
            </a:pPr>
            <a:r>
              <a:rPr lang="ro-RO" sz="1200" dirty="0" smtClean="0">
                <a:solidFill>
                  <a:schemeClr val="bg1"/>
                </a:solidFill>
                <a:latin typeface="Bahnschrift" panose="020B0502040204020203" pitchFamily="34" charset="0"/>
              </a:rPr>
              <a:t>    </a:t>
            </a:r>
            <a:r>
              <a:rPr lang="en-US" sz="1200" dirty="0" smtClean="0">
                <a:solidFill>
                  <a:schemeClr val="bg1"/>
                </a:solidFill>
                <a:latin typeface="Bahnschrift" panose="020B0502040204020203" pitchFamily="34" charset="0"/>
              </a:rPr>
              <a:t>Dup</a:t>
            </a:r>
            <a:r>
              <a:rPr lang="ro-RO" sz="1200" dirty="0" smtClean="0">
                <a:solidFill>
                  <a:schemeClr val="bg1"/>
                </a:solidFill>
                <a:latin typeface="Bahnschrift" panose="020B0502040204020203" pitchFamily="34" charset="0"/>
              </a:rPr>
              <a:t>ă finalizarea testelor unei funcționalități, vom putea observa în terminal câteva informații succinte despre situația raportului înainte de a îl deschide (numărul de funcționalități, de scenarii și de pași care au trecut, peste care s-a sărit, sau care au eșuat). </a:t>
            </a: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7342"/>
          <a:stretch/>
        </p:blipFill>
        <p:spPr>
          <a:xfrm>
            <a:off x="399990" y="5602336"/>
            <a:ext cx="4839375" cy="723809"/>
          </a:xfrm>
          <a:prstGeom prst="rect">
            <a:avLst/>
          </a:prstGeom>
        </p:spPr>
      </p:pic>
      <p:sp>
        <p:nvSpPr>
          <p:cNvPr id="19" name="Rectangle 18"/>
          <p:cNvSpPr/>
          <p:nvPr/>
        </p:nvSpPr>
        <p:spPr>
          <a:xfrm>
            <a:off x="6235297" y="130490"/>
            <a:ext cx="6351354"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I</a:t>
            </a:r>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nterpretarea raportului</a:t>
            </a:r>
            <a:endParaRPr lang="ro-RO"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endParaRPr>
          </a:p>
        </p:txBody>
      </p:sp>
      <p:pic>
        <p:nvPicPr>
          <p:cNvPr id="20" name="Picture 19"/>
          <p:cNvPicPr>
            <a:picLocks noChangeAspect="1"/>
          </p:cNvPicPr>
          <p:nvPr/>
        </p:nvPicPr>
        <p:blipFill>
          <a:blip r:embed="rId2" cstate="print">
            <a:lum bright="4000"/>
            <a:extLst>
              <a:ext uri="{28A0092B-C50C-407E-A947-70E740481C1C}">
                <a14:useLocalDpi xmlns:a14="http://schemas.microsoft.com/office/drawing/2010/main" val="0"/>
              </a:ext>
            </a:extLst>
          </a:blip>
          <a:stretch>
            <a:fillRect/>
          </a:stretch>
        </p:blipFill>
        <p:spPr>
          <a:xfrm>
            <a:off x="5822037" y="216247"/>
            <a:ext cx="413260" cy="413260"/>
          </a:xfrm>
          <a:prstGeom prst="rect">
            <a:avLst/>
          </a:prstGeom>
        </p:spPr>
      </p:pic>
      <p:sp>
        <p:nvSpPr>
          <p:cNvPr id="21" name="Rectangle 20"/>
          <p:cNvSpPr/>
          <p:nvPr/>
        </p:nvSpPr>
        <p:spPr>
          <a:xfrm>
            <a:off x="5822036" y="715265"/>
            <a:ext cx="6124761" cy="1477328"/>
          </a:xfrm>
          <a:prstGeom prst="rect">
            <a:avLst/>
          </a:prstGeom>
        </p:spPr>
        <p:txBody>
          <a:bodyPr wrap="square">
            <a:spAutoFit/>
          </a:bodyPr>
          <a:lstStyle/>
          <a:p>
            <a:pPr algn="just">
              <a:lnSpc>
                <a:spcPct val="150000"/>
              </a:lnSpc>
            </a:pPr>
            <a:r>
              <a:rPr lang="en-US" sz="1200" dirty="0" smtClean="0">
                <a:solidFill>
                  <a:schemeClr val="bg1"/>
                </a:solidFill>
                <a:latin typeface="Bahnschrift" panose="020B0502040204020203" pitchFamily="34" charset="0"/>
              </a:rPr>
              <a:t>    Dup</a:t>
            </a:r>
            <a:r>
              <a:rPr lang="ro-RO" sz="1200" dirty="0">
                <a:solidFill>
                  <a:schemeClr val="bg1"/>
                </a:solidFill>
                <a:latin typeface="Bahnschrift" panose="020B0502040204020203" pitchFamily="34" charset="0"/>
              </a:rPr>
              <a:t>ă</a:t>
            </a:r>
            <a:r>
              <a:rPr lang="en-US" sz="1200" dirty="0">
                <a:solidFill>
                  <a:schemeClr val="bg1"/>
                </a:solidFill>
                <a:latin typeface="Bahnschrift" panose="020B0502040204020203" pitchFamily="34" charset="0"/>
              </a:rPr>
              <a:t> rularea </a:t>
            </a:r>
            <a:r>
              <a:rPr lang="ro-RO" sz="1200" dirty="0">
                <a:solidFill>
                  <a:schemeClr val="bg1"/>
                </a:solidFill>
                <a:latin typeface="Bahnschrift" panose="020B0502040204020203" pitchFamily="34" charset="0"/>
              </a:rPr>
              <a:t>scenariilor aferente uneia dintre funcționalități</a:t>
            </a:r>
            <a:r>
              <a:rPr lang="en-US" sz="1200" dirty="0">
                <a:solidFill>
                  <a:schemeClr val="bg1"/>
                </a:solidFill>
                <a:latin typeface="Bahnschrift" panose="020B0502040204020203" pitchFamily="34" charset="0"/>
              </a:rPr>
              <a:t>, raportul generat </a:t>
            </a:r>
            <a:r>
              <a:rPr lang="ro-RO" sz="1200" dirty="0">
                <a:solidFill>
                  <a:schemeClr val="bg1"/>
                </a:solidFill>
                <a:latin typeface="Bahnschrift" panose="020B0502040204020203" pitchFamily="34" charset="0"/>
              </a:rPr>
              <a:t>poate fi vizualizat </a:t>
            </a:r>
            <a:r>
              <a:rPr lang="ro-RO" sz="1200" dirty="0" smtClean="0">
                <a:solidFill>
                  <a:schemeClr val="bg1"/>
                </a:solidFill>
                <a:latin typeface="Bahnschrift" panose="020B0502040204020203" pitchFamily="34" charset="0"/>
              </a:rPr>
              <a:t>utilizând</a:t>
            </a:r>
            <a:r>
              <a:rPr lang="en-US" sz="1200" dirty="0" smtClean="0">
                <a:solidFill>
                  <a:schemeClr val="bg1"/>
                </a:solidFill>
                <a:latin typeface="Bahnschrift" panose="020B0502040204020203" pitchFamily="34" charset="0"/>
              </a:rPr>
              <a:t> urm</a:t>
            </a:r>
            <a:r>
              <a:rPr lang="ro-RO" sz="1200" dirty="0" smtClean="0">
                <a:solidFill>
                  <a:schemeClr val="bg1"/>
                </a:solidFill>
                <a:latin typeface="Bahnschrift" panose="020B0502040204020203" pitchFamily="34" charset="0"/>
              </a:rPr>
              <a:t>ătoarea comandă în terminal:</a:t>
            </a:r>
            <a:endParaRPr lang="en-US" sz="1200" dirty="0">
              <a:solidFill>
                <a:schemeClr val="bg1"/>
              </a:solidFill>
              <a:latin typeface="Bahnschrift" panose="020B0502040204020203" pitchFamily="34" charset="0"/>
            </a:endParaRPr>
          </a:p>
          <a:p>
            <a:pPr algn="just">
              <a:lnSpc>
                <a:spcPct val="150000"/>
              </a:lnSpc>
            </a:pPr>
            <a:r>
              <a:rPr lang="en-US" sz="1200" dirty="0">
                <a:solidFill>
                  <a:srgbClr val="E9E2C5"/>
                </a:solidFill>
                <a:latin typeface="Bahnschrift" panose="020B0502040204020203" pitchFamily="34" charset="0"/>
              </a:rPr>
              <a:t>start behave-report.html</a:t>
            </a:r>
          </a:p>
          <a:p>
            <a:pPr algn="just">
              <a:lnSpc>
                <a:spcPct val="150000"/>
              </a:lnSpc>
            </a:pPr>
            <a:r>
              <a:rPr lang="en-US" sz="1200" dirty="0">
                <a:solidFill>
                  <a:schemeClr val="bg1"/>
                </a:solidFill>
                <a:latin typeface="Bahnschrift" panose="020B0502040204020203" pitchFamily="34" charset="0"/>
              </a:rPr>
              <a:t>   - Aceast</a:t>
            </a:r>
            <a:r>
              <a:rPr lang="ro-RO" sz="1200" dirty="0">
                <a:solidFill>
                  <a:schemeClr val="bg1"/>
                </a:solidFill>
                <a:latin typeface="Bahnschrift" panose="020B0502040204020203" pitchFamily="34" charset="0"/>
              </a:rPr>
              <a:t>ă</a:t>
            </a:r>
            <a:r>
              <a:rPr lang="en-US" sz="1200" dirty="0">
                <a:solidFill>
                  <a:schemeClr val="bg1"/>
                </a:solidFill>
                <a:latin typeface="Bahnschrift" panose="020B0502040204020203" pitchFamily="34" charset="0"/>
              </a:rPr>
              <a:t> comand</a:t>
            </a:r>
            <a:r>
              <a:rPr lang="ro-RO" sz="1200" dirty="0">
                <a:solidFill>
                  <a:schemeClr val="bg1"/>
                </a:solidFill>
                <a:latin typeface="Bahnschrift" panose="020B0502040204020203" pitchFamily="34" charset="0"/>
              </a:rPr>
              <a:t>ă</a:t>
            </a:r>
            <a:r>
              <a:rPr lang="en-US" sz="1200" dirty="0">
                <a:solidFill>
                  <a:schemeClr val="bg1"/>
                </a:solidFill>
                <a:latin typeface="Bahnschrift" panose="020B0502040204020203" pitchFamily="34" charset="0"/>
              </a:rPr>
              <a:t> va deschide raportul </a:t>
            </a:r>
            <a:r>
              <a:rPr lang="ro-RO" sz="1200" dirty="0">
                <a:solidFill>
                  <a:schemeClr val="bg1"/>
                </a:solidFill>
                <a:latin typeface="Bahnschrift" panose="020B0502040204020203" pitchFamily="34" charset="0"/>
              </a:rPr>
              <a:t>î</a:t>
            </a:r>
            <a:r>
              <a:rPr lang="en-US" sz="1200" dirty="0">
                <a:solidFill>
                  <a:schemeClr val="bg1"/>
                </a:solidFill>
                <a:latin typeface="Bahnschrift" panose="020B0502040204020203" pitchFamily="34" charset="0"/>
              </a:rPr>
              <a:t>n software-</a:t>
            </a:r>
            <a:r>
              <a:rPr lang="ro-RO" sz="1200" dirty="0">
                <a:solidFill>
                  <a:schemeClr val="bg1"/>
                </a:solidFill>
                <a:latin typeface="Bahnschrift" panose="020B0502040204020203" pitchFamily="34" charset="0"/>
              </a:rPr>
              <a:t>ul</a:t>
            </a:r>
            <a:r>
              <a:rPr lang="en-US" sz="1200" dirty="0">
                <a:solidFill>
                  <a:schemeClr val="bg1"/>
                </a:solidFill>
                <a:latin typeface="Bahnschrift" panose="020B0502040204020203" pitchFamily="34" charset="0"/>
              </a:rPr>
              <a:t> prestabilit de sistem (de regul</a:t>
            </a:r>
            <a:r>
              <a:rPr lang="ro-RO" sz="1200" dirty="0">
                <a:solidFill>
                  <a:schemeClr val="bg1"/>
                </a:solidFill>
                <a:latin typeface="Bahnschrift" panose="020B0502040204020203" pitchFamily="34" charset="0"/>
              </a:rPr>
              <a:t>ă</a:t>
            </a:r>
            <a:r>
              <a:rPr lang="en-US" sz="1200" dirty="0">
                <a:solidFill>
                  <a:schemeClr val="bg1"/>
                </a:solidFill>
                <a:latin typeface="Bahnschrift" panose="020B0502040204020203" pitchFamily="34" charset="0"/>
              </a:rPr>
              <a:t> browser-</a:t>
            </a:r>
            <a:r>
              <a:rPr lang="ro-RO" sz="1200" dirty="0">
                <a:solidFill>
                  <a:schemeClr val="bg1"/>
                </a:solidFill>
                <a:latin typeface="Bahnschrift" panose="020B0502040204020203" pitchFamily="34" charset="0"/>
              </a:rPr>
              <a:t>ul</a:t>
            </a:r>
            <a:r>
              <a:rPr lang="en-US" sz="1200" dirty="0">
                <a:solidFill>
                  <a:schemeClr val="bg1"/>
                </a:solidFill>
                <a:latin typeface="Bahnschrift" panose="020B0502040204020203" pitchFamily="34" charset="0"/>
              </a:rPr>
              <a:t> implicit)</a:t>
            </a:r>
            <a:r>
              <a:rPr lang="ro-RO" sz="1200" dirty="0">
                <a:solidFill>
                  <a:schemeClr val="bg1"/>
                </a:solidFill>
                <a:latin typeface="Bahnschrift" panose="020B0502040204020203" pitchFamily="34" charset="0"/>
              </a:rPr>
              <a: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908" y="4399674"/>
            <a:ext cx="168082" cy="160023"/>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0798" y="832691"/>
            <a:ext cx="168082" cy="160023"/>
          </a:xfrm>
          <a:prstGeom prst="rect">
            <a:avLst/>
          </a:prstGeom>
        </p:spPr>
      </p:pic>
      <p:sp>
        <p:nvSpPr>
          <p:cNvPr id="26" name="Rectangle 25"/>
          <p:cNvSpPr/>
          <p:nvPr/>
        </p:nvSpPr>
        <p:spPr>
          <a:xfrm>
            <a:off x="5850798" y="3595660"/>
            <a:ext cx="6096000" cy="923330"/>
          </a:xfrm>
          <a:prstGeom prst="rect">
            <a:avLst/>
          </a:prstGeom>
        </p:spPr>
        <p:txBody>
          <a:bodyPr>
            <a:spAutoFit/>
          </a:bodyPr>
          <a:lstStyle/>
          <a:p>
            <a:pPr>
              <a:lnSpc>
                <a:spcPct val="150000"/>
              </a:lnSpc>
            </a:pP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În </a:t>
            </a:r>
            <a:r>
              <a:rPr lang="ro-RO" sz="1200" dirty="0">
                <a:solidFill>
                  <a:schemeClr val="bg1"/>
                </a:solidFill>
                <a:latin typeface="Bahnschrift" panose="020B0502040204020203" pitchFamily="34" charset="0"/>
              </a:rPr>
              <a:t>raportul generat, vom avea culori pentru a identifica rapid testele ce au trecut și cele ce au eșuat. Astfel, scenariile de test ce au trecut vor fi marcate cu </a:t>
            </a:r>
            <a:r>
              <a:rPr lang="ro-RO" sz="1200" dirty="0">
                <a:solidFill>
                  <a:schemeClr val="accent6">
                    <a:lumMod val="60000"/>
                    <a:lumOff val="40000"/>
                  </a:schemeClr>
                </a:solidFill>
                <a:latin typeface="Bahnschrift" panose="020B0502040204020203" pitchFamily="34" charset="0"/>
              </a:rPr>
              <a:t>verde</a:t>
            </a:r>
            <a:r>
              <a:rPr lang="ro-RO" sz="1200" dirty="0" smtClean="0">
                <a:solidFill>
                  <a:schemeClr val="bg1"/>
                </a:solidFill>
                <a:latin typeface="Bahnschrift" panose="020B0502040204020203" pitchFamily="34" charset="0"/>
              </a:rPr>
              <a:t>,</a:t>
            </a:r>
            <a:r>
              <a:rPr lang="en-US" sz="1200" dirty="0" smtClean="0">
                <a:solidFill>
                  <a:schemeClr val="bg1"/>
                </a:solidFill>
                <a:latin typeface="Bahnschrift" panose="020B0502040204020203" pitchFamily="34" charset="0"/>
              </a:rPr>
              <a:t> iar</a:t>
            </a: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cele ce au eșuat vor fi marcate cu </a:t>
            </a:r>
            <a:r>
              <a:rPr lang="ro-RO" sz="1200" dirty="0" smtClean="0">
                <a:solidFill>
                  <a:srgbClr val="F4A6A6"/>
                </a:solidFill>
                <a:latin typeface="Bahnschrift" panose="020B0502040204020203" pitchFamily="34" charset="0"/>
              </a:rPr>
              <a:t>roșu.</a:t>
            </a:r>
            <a:endParaRPr lang="en-US" sz="1200" dirty="0"/>
          </a:p>
        </p:txBody>
      </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9346" y="3713086"/>
            <a:ext cx="168082" cy="160023"/>
          </a:xfrm>
          <a:prstGeom prst="rect">
            <a:avLst/>
          </a:prstGeom>
        </p:spPr>
      </p:pic>
      <p:pic>
        <p:nvPicPr>
          <p:cNvPr id="29" name="Picture 28"/>
          <p:cNvPicPr>
            <a:picLocks noChangeAspect="1"/>
          </p:cNvPicPr>
          <p:nvPr/>
        </p:nvPicPr>
        <p:blipFill rotWithShape="1">
          <a:blip r:embed="rId5">
            <a:extLst>
              <a:ext uri="{28A0092B-C50C-407E-A947-70E740481C1C}">
                <a14:useLocalDpi xmlns:a14="http://schemas.microsoft.com/office/drawing/2010/main" val="0"/>
              </a:ext>
            </a:extLst>
          </a:blip>
          <a:srcRect t="35214"/>
          <a:stretch/>
        </p:blipFill>
        <p:spPr>
          <a:xfrm>
            <a:off x="6178914" y="2278351"/>
            <a:ext cx="4506805" cy="1231796"/>
          </a:xfrm>
          <a:prstGeom prst="rect">
            <a:avLst/>
          </a:prstGeom>
        </p:spPr>
      </p:pic>
      <p:sp>
        <p:nvSpPr>
          <p:cNvPr id="30" name="Rectangle 29"/>
          <p:cNvSpPr/>
          <p:nvPr/>
        </p:nvSpPr>
        <p:spPr>
          <a:xfrm>
            <a:off x="5889346" y="4604503"/>
            <a:ext cx="6057452" cy="1200329"/>
          </a:xfrm>
          <a:prstGeom prst="rect">
            <a:avLst/>
          </a:prstGeom>
        </p:spPr>
        <p:txBody>
          <a:bodyPr wrap="square">
            <a:spAutoFit/>
          </a:bodyPr>
          <a:lstStyle/>
          <a:p>
            <a:pPr algn="just">
              <a:lnSpc>
                <a:spcPct val="150000"/>
              </a:lnSpc>
            </a:pP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În </a:t>
            </a:r>
            <a:r>
              <a:rPr lang="ro-RO" sz="1200" dirty="0">
                <a:solidFill>
                  <a:schemeClr val="bg1"/>
                </a:solidFill>
                <a:latin typeface="Bahnschrift" panose="020B0502040204020203" pitchFamily="34" charset="0"/>
              </a:rPr>
              <a:t>situația în care unul dintre teste v</a:t>
            </a:r>
            <a:r>
              <a:rPr lang="ro-RO" sz="1200" dirty="0" smtClean="0">
                <a:solidFill>
                  <a:schemeClr val="bg1"/>
                </a:solidFill>
                <a:latin typeface="Bahnschrift" panose="020B0502040204020203" pitchFamily="34" charset="0"/>
              </a:rPr>
              <a:t>a eșua, </a:t>
            </a:r>
            <a:r>
              <a:rPr lang="ro-RO" sz="1200" dirty="0">
                <a:solidFill>
                  <a:schemeClr val="bg1"/>
                </a:solidFill>
                <a:latin typeface="Bahnschrift" panose="020B0502040204020203" pitchFamily="34" charset="0"/>
              </a:rPr>
              <a:t>scenariul </a:t>
            </a:r>
            <a:r>
              <a:rPr lang="ro-RO" sz="1200" dirty="0" smtClean="0">
                <a:solidFill>
                  <a:schemeClr val="bg1"/>
                </a:solidFill>
                <a:latin typeface="Bahnschrift" panose="020B0502040204020203" pitchFamily="34" charset="0"/>
              </a:rPr>
              <a:t>va eșua </a:t>
            </a:r>
            <a:r>
              <a:rPr lang="ro-RO" sz="1200" dirty="0">
                <a:solidFill>
                  <a:schemeClr val="bg1"/>
                </a:solidFill>
                <a:latin typeface="Bahnschrift" panose="020B0502040204020203" pitchFamily="34" charset="0"/>
              </a:rPr>
              <a:t>de asemenea. Pentru a vedea care dintre pași a eșuat, putem da click pe </a:t>
            </a:r>
            <a:r>
              <a:rPr lang="ro-RO" sz="1200" dirty="0" smtClean="0">
                <a:solidFill>
                  <a:schemeClr val="bg1"/>
                </a:solidFill>
                <a:latin typeface="Bahnschrift" panose="020B0502040204020203" pitchFamily="34" charset="0"/>
              </a:rPr>
              <a:t>scenariile </a:t>
            </a:r>
            <a:r>
              <a:rPr lang="ro-RO" sz="1200" dirty="0">
                <a:solidFill>
                  <a:schemeClr val="bg1"/>
                </a:solidFill>
                <a:latin typeface="Bahnschrift" panose="020B0502040204020203" pitchFamily="34" charset="0"/>
              </a:rPr>
              <a:t>cu </a:t>
            </a:r>
            <a:r>
              <a:rPr lang="ro-RO" sz="1200" dirty="0">
                <a:solidFill>
                  <a:srgbClr val="F4A6A6"/>
                </a:solidFill>
                <a:latin typeface="Bahnschrift" panose="020B0502040204020203" pitchFamily="34" charset="0"/>
              </a:rPr>
              <a:t>roșu</a:t>
            </a:r>
            <a:r>
              <a:rPr lang="ro-RO" sz="1200" dirty="0">
                <a:solidFill>
                  <a:schemeClr val="bg1"/>
                </a:solidFill>
                <a:latin typeface="Bahnschrift" panose="020B0502040204020203" pitchFamily="34" charset="0"/>
              </a:rPr>
              <a:t>, sau din colțul dreapta sus, putem selecta una din opțiunile: Expand </a:t>
            </a:r>
            <a:r>
              <a:rPr lang="ro-RO" sz="1200" dirty="0" smtClean="0">
                <a:solidFill>
                  <a:schemeClr val="bg1"/>
                </a:solidFill>
                <a:latin typeface="Bahnschrift" panose="020B0502040204020203" pitchFamily="34" charset="0"/>
              </a:rPr>
              <a:t>All sau </a:t>
            </a:r>
            <a:r>
              <a:rPr lang="ro-RO" sz="1200" dirty="0">
                <a:solidFill>
                  <a:schemeClr val="bg1"/>
                </a:solidFill>
                <a:latin typeface="Bahnschrift" panose="020B0502040204020203" pitchFamily="34" charset="0"/>
              </a:rPr>
              <a:t>Expand All Failed în funcție de necesitate.</a:t>
            </a:r>
          </a:p>
        </p:txBody>
      </p:sp>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2892" y="4722221"/>
            <a:ext cx="168082" cy="160023"/>
          </a:xfrm>
          <a:prstGeom prst="rect">
            <a:avLst/>
          </a:prstGeom>
        </p:spPr>
      </p:pic>
      <p:pic>
        <p:nvPicPr>
          <p:cNvPr id="33" name="Picture 32"/>
          <p:cNvPicPr>
            <a:picLocks noChangeAspect="1"/>
          </p:cNvPicPr>
          <p:nvPr/>
        </p:nvPicPr>
        <p:blipFill rotWithShape="1">
          <a:blip r:embed="rId6">
            <a:extLst>
              <a:ext uri="{28A0092B-C50C-407E-A947-70E740481C1C}">
                <a14:useLocalDpi xmlns:a14="http://schemas.microsoft.com/office/drawing/2010/main" val="0"/>
              </a:ext>
            </a:extLst>
          </a:blip>
          <a:srcRect l="22851"/>
          <a:stretch/>
        </p:blipFill>
        <p:spPr>
          <a:xfrm>
            <a:off x="8133487" y="5557642"/>
            <a:ext cx="2554973" cy="809738"/>
          </a:xfrm>
          <a:prstGeom prst="rect">
            <a:avLst/>
          </a:prstGeom>
        </p:spPr>
      </p:pic>
    </p:spTree>
    <p:extLst>
      <p:ext uri="{BB962C8B-B14F-4D97-AF65-F5344CB8AC3E}">
        <p14:creationId xmlns:p14="http://schemas.microsoft.com/office/powerpoint/2010/main" val="824427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0000"/>
            </a:gs>
            <a:gs pos="16000">
              <a:srgbClr val="060054">
                <a:lumMod val="0"/>
              </a:srgbClr>
            </a:gs>
            <a:gs pos="100000">
              <a:srgbClr val="FFDF1F">
                <a:lumMod val="76000"/>
              </a:srgbClr>
            </a:gs>
            <a:gs pos="89000">
              <a:srgbClr val="1E3002"/>
            </a:gs>
            <a:gs pos="74000">
              <a:srgbClr val="012517"/>
            </a:gs>
            <a:gs pos="57000">
              <a:srgbClr val="022628"/>
            </a:gs>
            <a:gs pos="39000">
              <a:srgbClr val="032237">
                <a:lumMod val="73000"/>
              </a:srgbClr>
            </a:gs>
          </a:gsLst>
          <a:path path="circle">
            <a:fillToRect t="100000" r="100000"/>
          </a:path>
          <a:tileRect l="-100000" b="-100000"/>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print">
            <a:lum bright="4000"/>
            <a:extLst>
              <a:ext uri="{28A0092B-C50C-407E-A947-70E740481C1C}">
                <a14:useLocalDpi xmlns:a14="http://schemas.microsoft.com/office/drawing/2010/main" val="0"/>
              </a:ext>
            </a:extLst>
          </a:blip>
          <a:stretch>
            <a:fillRect/>
          </a:stretch>
        </p:blipFill>
        <p:spPr>
          <a:xfrm>
            <a:off x="193360" y="216248"/>
            <a:ext cx="413260" cy="413260"/>
          </a:xfrm>
          <a:prstGeom prst="rect">
            <a:avLst/>
          </a:prstGeom>
        </p:spPr>
      </p:pic>
      <p:sp>
        <p:nvSpPr>
          <p:cNvPr id="19" name="Rectangle 18"/>
          <p:cNvSpPr/>
          <p:nvPr/>
        </p:nvSpPr>
        <p:spPr>
          <a:xfrm>
            <a:off x="606620" y="130490"/>
            <a:ext cx="6351354"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I</a:t>
            </a:r>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nterpretarea raportului</a:t>
            </a:r>
            <a:endParaRPr lang="ro-RO"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14335"/>
          <a:stretch/>
        </p:blipFill>
        <p:spPr>
          <a:xfrm>
            <a:off x="193360" y="801024"/>
            <a:ext cx="5572296" cy="2819794"/>
          </a:xfrm>
          <a:prstGeom prst="rect">
            <a:avLst/>
          </a:prstGeom>
        </p:spPr>
      </p:pic>
      <p:sp>
        <p:nvSpPr>
          <p:cNvPr id="6" name="Rectangle 5"/>
          <p:cNvSpPr/>
          <p:nvPr/>
        </p:nvSpPr>
        <p:spPr>
          <a:xfrm>
            <a:off x="193360" y="3631984"/>
            <a:ext cx="5778926" cy="3139321"/>
          </a:xfrm>
          <a:prstGeom prst="rect">
            <a:avLst/>
          </a:prstGeom>
        </p:spPr>
        <p:txBody>
          <a:bodyPr wrap="square">
            <a:spAutoFit/>
          </a:bodyPr>
          <a:lstStyle/>
          <a:p>
            <a:pPr algn="just">
              <a:lnSpc>
                <a:spcPct val="150000"/>
              </a:lnSpc>
            </a:pP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În imaginea de mai sus, am extins scenariile </a:t>
            </a:r>
            <a:r>
              <a:rPr lang="en-US" sz="1200" dirty="0" smtClean="0">
                <a:solidFill>
                  <a:schemeClr val="accent6">
                    <a:lumMod val="60000"/>
                    <a:lumOff val="40000"/>
                  </a:schemeClr>
                </a:solidFill>
                <a:latin typeface="Bahnschrift" panose="020B0502040204020203" pitchFamily="34" charset="0"/>
              </a:rPr>
              <a:t>“Check if user can access login page”</a:t>
            </a: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și</a:t>
            </a:r>
            <a:r>
              <a:rPr lang="en-US" sz="1200" dirty="0" smtClean="0">
                <a:solidFill>
                  <a:schemeClr val="bg1"/>
                </a:solidFill>
                <a:latin typeface="Bahnschrift" panose="020B0502040204020203" pitchFamily="34" charset="0"/>
              </a:rPr>
              <a:t> </a:t>
            </a:r>
            <a:r>
              <a:rPr lang="en-US" sz="1200" dirty="0" smtClean="0">
                <a:solidFill>
                  <a:srgbClr val="F4A6A6"/>
                </a:solidFill>
                <a:latin typeface="Bahnschrift" panose="020B0502040204020203" pitchFamily="34" charset="0"/>
              </a:rPr>
              <a:t>“</a:t>
            </a:r>
            <a:r>
              <a:rPr lang="ro-RO" sz="1200" dirty="0" smtClean="0">
                <a:solidFill>
                  <a:srgbClr val="F4A6A6"/>
                </a:solidFill>
                <a:latin typeface="Bahnschrift" panose="020B0502040204020203" pitchFamily="34" charset="0"/>
              </a:rPr>
              <a:t>Check that the user can logut</a:t>
            </a:r>
            <a:r>
              <a:rPr lang="en-US" sz="1200" dirty="0" smtClean="0">
                <a:solidFill>
                  <a:srgbClr val="F4A6A6"/>
                </a:solidFill>
                <a:latin typeface="Bahnschrift" panose="020B0502040204020203" pitchFamily="34" charset="0"/>
              </a:rPr>
              <a:t>”</a:t>
            </a:r>
            <a:r>
              <a:rPr lang="ro-RO" sz="1200" dirty="0" smtClean="0">
                <a:solidFill>
                  <a:srgbClr val="F4A6A6"/>
                </a:solidFill>
                <a:latin typeface="Bahnschrift" panose="020B0502040204020203" pitchFamily="34" charset="0"/>
              </a:rPr>
              <a:t> </a:t>
            </a:r>
            <a:r>
              <a:rPr lang="ro-RO" sz="1200" dirty="0" smtClean="0">
                <a:solidFill>
                  <a:schemeClr val="bg1"/>
                </a:solidFill>
                <a:latin typeface="Bahnschrift" panose="020B0502040204020203" pitchFamily="34" charset="0"/>
              </a:rPr>
              <a:t>pentru a vizualiza pașii aferenți acestor scenarii și timpul executării fiecărei acțiuni. Pentru a afișa mai multe detalii despre</a:t>
            </a: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unul din pașii care au eșuat, dăm click pe </a:t>
            </a:r>
            <a:r>
              <a:rPr lang="en-US" sz="1200" dirty="0" smtClean="0">
                <a:solidFill>
                  <a:srgbClr val="F4A6A6"/>
                </a:solidFill>
                <a:latin typeface="Bahnschrift" panose="020B0502040204020203" pitchFamily="34" charset="0"/>
              </a:rPr>
              <a:t>“Error Message”</a:t>
            </a:r>
            <a:r>
              <a:rPr lang="ro-RO" sz="1200" dirty="0" smtClean="0">
                <a:solidFill>
                  <a:schemeClr val="bg1"/>
                </a:solidFill>
                <a:latin typeface="Bahnschrift" panose="020B0502040204020203" pitchFamily="34" charset="0"/>
              </a:rPr>
              <a:t>.</a:t>
            </a:r>
          </a:p>
          <a:p>
            <a:pPr algn="just">
              <a:lnSpc>
                <a:spcPct val="150000"/>
              </a:lnSpc>
            </a:pPr>
            <a:r>
              <a:rPr lang="ro-RO" sz="1200" dirty="0" smtClean="0">
                <a:solidFill>
                  <a:schemeClr val="bg1"/>
                </a:solidFill>
                <a:latin typeface="Bahnschrift" panose="020B0502040204020203" pitchFamily="34" charset="0"/>
              </a:rPr>
              <a:t>   </a:t>
            </a:r>
            <a:endParaRPr lang="ro-RO" sz="1200" dirty="0">
              <a:solidFill>
                <a:schemeClr val="bg1"/>
              </a:solidFill>
              <a:latin typeface="Bahnschrift" panose="020B0502040204020203" pitchFamily="34" charset="0"/>
            </a:endParaRPr>
          </a:p>
          <a:p>
            <a:pPr algn="just">
              <a:lnSpc>
                <a:spcPct val="150000"/>
              </a:lnSpc>
            </a:pPr>
            <a:r>
              <a:rPr lang="ro-RO" sz="1200" dirty="0" smtClean="0">
                <a:solidFill>
                  <a:schemeClr val="bg1"/>
                </a:solidFill>
                <a:latin typeface="Bahnschrift" panose="020B0502040204020203" pitchFamily="34" charset="0"/>
              </a:rPr>
              <a:t>    În imaginea alăturată am extins mesajul de eroare al pasului </a:t>
            </a:r>
            <a:r>
              <a:rPr lang="en-US" sz="1200" dirty="0" smtClean="0">
                <a:solidFill>
                  <a:srgbClr val="F4A6A6"/>
                </a:solidFill>
                <a:latin typeface="Bahnschrift" panose="020B0502040204020203" pitchFamily="34" charset="0"/>
              </a:rPr>
              <a:t>“</a:t>
            </a:r>
            <a:r>
              <a:rPr lang="ro-RO" sz="1200" dirty="0" smtClean="0">
                <a:solidFill>
                  <a:srgbClr val="F4A6A6"/>
                </a:solidFill>
                <a:latin typeface="Bahnschrift" panose="020B0502040204020203" pitchFamily="34" charset="0"/>
              </a:rPr>
              <a:t>When: The user clicks on logout button</a:t>
            </a:r>
            <a:r>
              <a:rPr lang="en-US" sz="1200" dirty="0" smtClean="0">
                <a:solidFill>
                  <a:srgbClr val="F4A6A6"/>
                </a:solidFill>
                <a:latin typeface="Bahnschrift" panose="020B0502040204020203" pitchFamily="34" charset="0"/>
              </a:rPr>
              <a:t>”</a:t>
            </a:r>
            <a:r>
              <a:rPr lang="ro-RO" sz="1200" dirty="0" smtClean="0">
                <a:solidFill>
                  <a:srgbClr val="F4A6A6"/>
                </a:solidFill>
                <a:latin typeface="Bahnschrift" panose="020B0502040204020203" pitchFamily="34" charset="0"/>
              </a:rPr>
              <a:t>. </a:t>
            </a:r>
            <a:r>
              <a:rPr lang="ro-RO" sz="1200" dirty="0" smtClean="0">
                <a:solidFill>
                  <a:schemeClr val="bg1"/>
                </a:solidFill>
                <a:latin typeface="Bahnschrift" panose="020B0502040204020203" pitchFamily="34" charset="0"/>
              </a:rPr>
              <a:t>Putem observa că această eroare apare la aplearea metodei </a:t>
            </a:r>
            <a:r>
              <a:rPr lang="ro-RO" sz="1200" dirty="0" smtClean="0">
                <a:solidFill>
                  <a:srgbClr val="E9E2C5"/>
                </a:solidFill>
                <a:latin typeface="Bahnschrift" panose="020B0502040204020203" pitchFamily="34" charset="0"/>
              </a:rPr>
              <a:t>click_logout_button</a:t>
            </a:r>
            <a:r>
              <a:rPr lang="ro-RO" sz="1200" dirty="0" smtClean="0">
                <a:solidFill>
                  <a:schemeClr val="bg1"/>
                </a:solidFill>
                <a:latin typeface="Bahnschrift" panose="020B0502040204020203" pitchFamily="34" charset="0"/>
              </a:rPr>
              <a:t>, indicându-ne atât fișierul și linia de cod în care a fost apelată cât și unde a fost contruită. De asemenea, se menționează că elementul  LOGOUT_BUTTON nu poate fi identificat, indicând că problema apare datorită selectorului web folosit. </a:t>
            </a:r>
            <a:endParaRPr lang="ro-RO" sz="1200" dirty="0">
              <a:solidFill>
                <a:schemeClr val="bg1"/>
              </a:solidFill>
              <a:latin typeface="Bahnschrift" panose="020B0502040204020203" pitchFamily="34" charset="0"/>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112" r="4546" b="3206"/>
          <a:stretch/>
        </p:blipFill>
        <p:spPr>
          <a:xfrm>
            <a:off x="6148921" y="801024"/>
            <a:ext cx="5856565" cy="527839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665" y="3746038"/>
            <a:ext cx="168082" cy="16002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665" y="5115620"/>
            <a:ext cx="168082" cy="160023"/>
          </a:xfrm>
          <a:prstGeom prst="rect">
            <a:avLst/>
          </a:prstGeom>
        </p:spPr>
      </p:pic>
    </p:spTree>
    <p:extLst>
      <p:ext uri="{BB962C8B-B14F-4D97-AF65-F5344CB8AC3E}">
        <p14:creationId xmlns:p14="http://schemas.microsoft.com/office/powerpoint/2010/main" val="3349710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3855895" y="2468500"/>
            <a:ext cx="5525590" cy="923330"/>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ro-RO" sz="54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Mulțumesc</a:t>
            </a:r>
          </a:p>
        </p:txBody>
      </p:sp>
    </p:spTree>
    <p:extLst>
      <p:ext uri="{BB962C8B-B14F-4D97-AF65-F5344CB8AC3E}">
        <p14:creationId xmlns:p14="http://schemas.microsoft.com/office/powerpoint/2010/main" val="301725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0000">
                <a:lumMod val="0"/>
              </a:srgbClr>
            </a:gs>
            <a:gs pos="16000">
              <a:srgbClr val="060054">
                <a:lumMod val="0"/>
              </a:srgbClr>
            </a:gs>
            <a:gs pos="100000">
              <a:srgbClr val="FFDF1F">
                <a:lumMod val="76000"/>
              </a:srgbClr>
            </a:gs>
            <a:gs pos="89000">
              <a:srgbClr val="1E3002"/>
            </a:gs>
            <a:gs pos="74000">
              <a:srgbClr val="012517"/>
            </a:gs>
            <a:gs pos="57000">
              <a:srgbClr val="022628"/>
            </a:gs>
            <a:gs pos="39000">
              <a:srgbClr val="032237">
                <a:lumMod val="73000"/>
              </a:srgb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Rectangle 1"/>
          <p:cNvSpPr/>
          <p:nvPr/>
        </p:nvSpPr>
        <p:spPr>
          <a:xfrm>
            <a:off x="616475" y="131650"/>
            <a:ext cx="5590903"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Variabile </a:t>
            </a:r>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și </a:t>
            </a:r>
            <a:r>
              <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constante</a:t>
            </a:r>
          </a:p>
        </p:txBody>
      </p:sp>
      <p:sp>
        <p:nvSpPr>
          <p:cNvPr id="3" name="TextBox 2"/>
          <p:cNvSpPr txBox="1"/>
          <p:nvPr/>
        </p:nvSpPr>
        <p:spPr>
          <a:xfrm>
            <a:off x="0" y="1258118"/>
            <a:ext cx="5679318" cy="2585323"/>
          </a:xfrm>
          <a:prstGeom prst="rect">
            <a:avLst/>
          </a:prstGeom>
          <a:noFill/>
        </p:spPr>
        <p:txBody>
          <a:bodyPr wrap="square" rtlCol="0">
            <a:spAutoFit/>
          </a:bodyPr>
          <a:lstStyle/>
          <a:p>
            <a:pPr algn="just">
              <a:lnSpc>
                <a:spcPct val="150000"/>
              </a:lnSpc>
            </a:pPr>
            <a:r>
              <a:rPr lang="ro-RO" sz="1200" dirty="0" smtClean="0">
                <a:solidFill>
                  <a:srgbClr val="E9E2C5"/>
                </a:solidFill>
                <a:latin typeface="Bahnschrift" panose="020B0502040204020203" pitchFamily="34" charset="0"/>
              </a:rPr>
              <a:t>Variabilele</a:t>
            </a:r>
            <a:r>
              <a:rPr lang="ro-RO" sz="1200" dirty="0" smtClean="0">
                <a:solidFill>
                  <a:schemeClr val="bg1"/>
                </a:solidFill>
                <a:latin typeface="Bahnschrift" panose="020B0502040204020203" pitchFamily="34" charset="0"/>
              </a:rPr>
              <a:t> </a:t>
            </a:r>
            <a:r>
              <a:rPr lang="en-US" sz="1200" dirty="0" smtClean="0">
                <a:solidFill>
                  <a:schemeClr val="bg1"/>
                </a:solidFill>
                <a:latin typeface="Bahnschrift" panose="020B0502040204020203" pitchFamily="34" charset="0"/>
              </a:rPr>
              <a:t>s</a:t>
            </a:r>
            <a:r>
              <a:rPr lang="ro-RO" sz="1200" dirty="0" smtClean="0">
                <a:solidFill>
                  <a:schemeClr val="bg1"/>
                </a:solidFill>
                <a:latin typeface="Bahnschrift" panose="020B0502040204020203" pitchFamily="34" charset="0"/>
              </a:rPr>
              <a:t>unt un concept fundamental în programare</a:t>
            </a:r>
            <a:r>
              <a:rPr lang="en-US"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și sunt utilizate pentru </a:t>
            </a:r>
            <a:r>
              <a:rPr lang="ro-RO" sz="1200" dirty="0" smtClean="0">
                <a:solidFill>
                  <a:srgbClr val="E9E2C5"/>
                </a:solidFill>
                <a:latin typeface="Bahnschrift" panose="020B0502040204020203" pitchFamily="34" charset="0"/>
              </a:rPr>
              <a:t>stocarea</a:t>
            </a:r>
            <a:r>
              <a:rPr lang="ro-RO" sz="1200" dirty="0" smtClean="0">
                <a:solidFill>
                  <a:schemeClr val="bg1"/>
                </a:solidFill>
                <a:latin typeface="Bahnschrift" panose="020B0502040204020203" pitchFamily="34" charset="0"/>
              </a:rPr>
              <a:t> și </a:t>
            </a:r>
            <a:r>
              <a:rPr lang="ro-RO" sz="1200" dirty="0" smtClean="0">
                <a:solidFill>
                  <a:srgbClr val="E9E2C5"/>
                </a:solidFill>
                <a:latin typeface="Bahnschrift" panose="020B0502040204020203" pitchFamily="34" charset="0"/>
              </a:rPr>
              <a:t>manipularea valorilor</a:t>
            </a:r>
            <a:r>
              <a:rPr lang="ro-RO" sz="1200" dirty="0" smtClean="0">
                <a:solidFill>
                  <a:schemeClr val="bg1"/>
                </a:solidFill>
                <a:latin typeface="Bahnschrift" panose="020B0502040204020203" pitchFamily="34" charset="0"/>
              </a:rPr>
              <a:t> într-un program. Acestea sunt reprezentate de adrese de memorie și pot fi </a:t>
            </a:r>
            <a:r>
              <a:rPr lang="ro-RO" sz="1200" dirty="0" smtClean="0">
                <a:solidFill>
                  <a:srgbClr val="E9E2C5"/>
                </a:solidFill>
                <a:latin typeface="Bahnschrift" panose="020B0502040204020203" pitchFamily="34" charset="0"/>
              </a:rPr>
              <a:t>identificate</a:t>
            </a:r>
            <a:r>
              <a:rPr lang="ro-RO"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și </a:t>
            </a:r>
            <a:r>
              <a:rPr lang="ro-RO" sz="1200" dirty="0" smtClean="0">
                <a:solidFill>
                  <a:srgbClr val="E9E2C5"/>
                </a:solidFill>
                <a:latin typeface="Bahnschrift" panose="020B0502040204020203" pitchFamily="34" charset="0"/>
              </a:rPr>
              <a:t>accesate</a:t>
            </a:r>
            <a:r>
              <a:rPr lang="ro-RO"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prin intermediul unei </a:t>
            </a:r>
            <a:r>
              <a:rPr lang="ro-RO" sz="1200" dirty="0" smtClean="0">
                <a:solidFill>
                  <a:srgbClr val="E9E2C5"/>
                </a:solidFill>
                <a:latin typeface="Bahnschrift" panose="020B0502040204020203" pitchFamily="34" charset="0"/>
              </a:rPr>
              <a:t>denumiri</a:t>
            </a:r>
            <a:r>
              <a:rPr lang="en-US" sz="1200" dirty="0" smtClean="0">
                <a:solidFill>
                  <a:srgbClr val="E9E2C5"/>
                </a:solidFill>
                <a:latin typeface="Bahnschrift" panose="020B0502040204020203" pitchFamily="34" charset="0"/>
              </a:rPr>
              <a:t> unice</a:t>
            </a:r>
            <a:r>
              <a:rPr lang="ro-RO" sz="1200" dirty="0" smtClean="0">
                <a:solidFill>
                  <a:srgbClr val="E9E2C5"/>
                </a:solidFill>
                <a:latin typeface="Bahnschrift" panose="020B0502040204020203" pitchFamily="34" charset="0"/>
              </a:rPr>
              <a:t> </a:t>
            </a:r>
            <a:r>
              <a:rPr lang="ro-RO" sz="1200" dirty="0" smtClean="0">
                <a:solidFill>
                  <a:schemeClr val="bg1"/>
                </a:solidFill>
                <a:latin typeface="Bahnschrift" panose="020B0502040204020203" pitchFamily="34" charset="0"/>
              </a:rPr>
              <a:t>atribuite în momentul declarării acestora</a:t>
            </a:r>
            <a:r>
              <a:rPr lang="ro-RO" sz="1200" dirty="0">
                <a:solidFill>
                  <a:schemeClr val="bg1"/>
                </a:solidFill>
                <a:latin typeface="Bahnschrift" panose="020B0502040204020203" pitchFamily="34" charset="0"/>
              </a:rPr>
              <a:t>. Variabilele sunt esențiale pentru funcționarea dinamică și flexibilă a programelor, deoarece </a:t>
            </a:r>
            <a:r>
              <a:rPr lang="ro-RO" sz="1200" dirty="0">
                <a:solidFill>
                  <a:srgbClr val="E9E2C5"/>
                </a:solidFill>
                <a:latin typeface="Bahnschrift" panose="020B0502040204020203" pitchFamily="34" charset="0"/>
              </a:rPr>
              <a:t>permit modificarea valorilor </a:t>
            </a:r>
            <a:r>
              <a:rPr lang="ro-RO" sz="1200" dirty="0">
                <a:solidFill>
                  <a:schemeClr val="bg1"/>
                </a:solidFill>
                <a:latin typeface="Bahnschrift" panose="020B0502040204020203" pitchFamily="34" charset="0"/>
              </a:rPr>
              <a:t>pe </a:t>
            </a:r>
            <a:r>
              <a:rPr lang="ro-RO" sz="1200" dirty="0" smtClean="0">
                <a:solidFill>
                  <a:schemeClr val="bg1"/>
                </a:solidFill>
                <a:latin typeface="Bahnschrift" panose="020B0502040204020203" pitchFamily="34" charset="0"/>
              </a:rPr>
              <a:t>tot parcursul </a:t>
            </a:r>
            <a:r>
              <a:rPr lang="ro-RO" sz="1200" dirty="0" smtClean="0">
                <a:solidFill>
                  <a:schemeClr val="bg1"/>
                </a:solidFill>
                <a:latin typeface="Bahnschrift" panose="020B0502040204020203" pitchFamily="34" charset="0"/>
              </a:rPr>
              <a:t>execuției. De exemplu:</a:t>
            </a:r>
          </a:p>
          <a:p>
            <a:pPr algn="just">
              <a:lnSpc>
                <a:spcPct val="150000"/>
              </a:lnSpc>
            </a:pPr>
            <a:endParaRPr lang="ro-RO" sz="1200" dirty="0">
              <a:solidFill>
                <a:schemeClr val="bg1"/>
              </a:solidFill>
              <a:latin typeface="Bahnschrift" panose="020B0502040204020203" pitchFamily="34" charset="0"/>
            </a:endParaRPr>
          </a:p>
          <a:p>
            <a:pPr algn="just">
              <a:lnSpc>
                <a:spcPct val="150000"/>
              </a:lnSpc>
            </a:pPr>
            <a:r>
              <a:rPr lang="ro-RO" sz="1200" dirty="0" smtClean="0">
                <a:solidFill>
                  <a:schemeClr val="bg1"/>
                </a:solidFill>
                <a:latin typeface="Bahnschrift" panose="020B0502040204020203" pitchFamily="34" charset="0"/>
              </a:rPr>
              <a:t>numar </a:t>
            </a:r>
            <a:r>
              <a:rPr lang="ro-RO"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5 </a:t>
            </a:r>
            <a:r>
              <a:rPr lang="en-US" sz="1200" dirty="0" smtClean="0">
                <a:solidFill>
                  <a:schemeClr val="bg1"/>
                </a:solidFill>
                <a:latin typeface="Bahnschrift" panose="020B0502040204020203" pitchFamily="34" charset="0"/>
              </a:rPr>
              <a:t> # </a:t>
            </a:r>
            <a:r>
              <a:rPr lang="ro-RO" sz="1200" dirty="0" smtClean="0">
                <a:solidFill>
                  <a:schemeClr val="bg1"/>
                </a:solidFill>
                <a:latin typeface="Bahnschrift" panose="020B0502040204020203" pitchFamily="34" charset="0"/>
              </a:rPr>
              <a:t>declarăm</a:t>
            </a:r>
            <a:r>
              <a:rPr lang="ro-RO" sz="1200" dirty="0" smtClean="0">
                <a:solidFill>
                  <a:srgbClr val="E9E2C5"/>
                </a:solidFill>
                <a:latin typeface="Bahnschrift" panose="020B0502040204020203" pitchFamily="34" charset="0"/>
              </a:rPr>
              <a:t> </a:t>
            </a:r>
            <a:r>
              <a:rPr lang="ro-RO" sz="1200" dirty="0" smtClean="0">
                <a:solidFill>
                  <a:schemeClr val="bg1"/>
                </a:solidFill>
                <a:latin typeface="Bahnschrift" panose="020B0502040204020203" pitchFamily="34" charset="0"/>
              </a:rPr>
              <a:t>variabila </a:t>
            </a:r>
            <a:r>
              <a:rPr lang="en-US" sz="1200" dirty="0" smtClean="0">
                <a:solidFill>
                  <a:schemeClr val="bg1"/>
                </a:solidFill>
                <a:latin typeface="Bahnschrift" panose="020B0502040204020203" pitchFamily="34" charset="0"/>
              </a:rPr>
              <a:t>“</a:t>
            </a:r>
            <a:r>
              <a:rPr lang="ro-RO" sz="1200" dirty="0" smtClean="0">
                <a:solidFill>
                  <a:schemeClr val="bg1"/>
                </a:solidFill>
                <a:latin typeface="Bahnschrift" panose="020B0502040204020203" pitchFamily="34" charset="0"/>
              </a:rPr>
              <a:t>numar</a:t>
            </a:r>
            <a:r>
              <a:rPr lang="en-US" sz="1200" dirty="0" smtClean="0">
                <a:solidFill>
                  <a:schemeClr val="bg1"/>
                </a:solidFill>
                <a:latin typeface="Bahnschrift" panose="020B0502040204020203" pitchFamily="34" charset="0"/>
              </a:rPr>
              <a:t>”</a:t>
            </a:r>
            <a:r>
              <a:rPr lang="ro-RO" sz="1200" dirty="0" smtClean="0">
                <a:solidFill>
                  <a:schemeClr val="bg1"/>
                </a:solidFill>
                <a:latin typeface="Bahnschrift" panose="020B0502040204020203" pitchFamily="34" charset="0"/>
              </a:rPr>
              <a:t> și îi atribuim valoarea 5 </a:t>
            </a:r>
          </a:p>
          <a:p>
            <a:pPr algn="just">
              <a:lnSpc>
                <a:spcPct val="150000"/>
              </a:lnSpc>
            </a:pPr>
            <a:r>
              <a:rPr lang="ro-RO" sz="1200" dirty="0" smtClean="0">
                <a:solidFill>
                  <a:schemeClr val="bg1"/>
                </a:solidFill>
                <a:latin typeface="Bahnschrift" panose="020B0502040204020203" pitchFamily="34" charset="0"/>
              </a:rPr>
              <a:t>numar = 6 # suprascriem valoarea variabilei </a:t>
            </a:r>
            <a:r>
              <a:rPr lang="en-US" sz="1200" dirty="0" smtClean="0">
                <a:solidFill>
                  <a:schemeClr val="bg1"/>
                </a:solidFill>
                <a:latin typeface="Bahnschrift" panose="020B0502040204020203" pitchFamily="34" charset="0"/>
              </a:rPr>
              <a:t>“numar”</a:t>
            </a:r>
            <a:r>
              <a:rPr lang="ro-RO" sz="1200" dirty="0" smtClean="0">
                <a:solidFill>
                  <a:schemeClr val="bg1"/>
                </a:solidFill>
                <a:latin typeface="Bahnschrift" panose="020B0502040204020203" pitchFamily="34" charset="0"/>
              </a:rPr>
              <a:t> atribuindu-i valoarea 6</a:t>
            </a:r>
          </a:p>
        </p:txBody>
      </p:sp>
      <p:sp>
        <p:nvSpPr>
          <p:cNvPr id="4" name="Right Arrow 3"/>
          <p:cNvSpPr/>
          <p:nvPr/>
        </p:nvSpPr>
        <p:spPr>
          <a:xfrm>
            <a:off x="0" y="851430"/>
            <a:ext cx="1431758" cy="406688"/>
          </a:xfrm>
          <a:prstGeom prst="rightArrow">
            <a:avLst/>
          </a:prstGeom>
          <a:gradFill flip="none" rotWithShape="1">
            <a:gsLst>
              <a:gs pos="0">
                <a:schemeClr val="tx1">
                  <a:lumMod val="0"/>
                </a:schemeClr>
              </a:gs>
              <a:gs pos="97000">
                <a:schemeClr val="accent1">
                  <a:lumMod val="60000"/>
                  <a:lumOff val="40000"/>
                </a:schemeClr>
              </a:gs>
            </a:gsLst>
            <a:lin ang="0" scaled="0"/>
            <a:tileRect/>
          </a:gradFill>
        </p:spPr>
        <p:style>
          <a:lnRef idx="0">
            <a:schemeClr val="accent6"/>
          </a:lnRef>
          <a:fillRef idx="3">
            <a:schemeClr val="accent6"/>
          </a:fillRef>
          <a:effectRef idx="3">
            <a:schemeClr val="accent6"/>
          </a:effectRef>
          <a:fontRef idx="minor">
            <a:schemeClr val="lt1"/>
          </a:fontRef>
        </p:style>
        <p:txBody>
          <a:bodyPr rtlCol="0" anchor="ctr"/>
          <a:lstStyle/>
          <a:p>
            <a:pPr algn="ctr"/>
            <a:r>
              <a:rPr lang="ro-RO" b="1" dirty="0" smtClean="0">
                <a:ln w="3175">
                  <a:solidFill>
                    <a:schemeClr val="tx1">
                      <a:alpha val="69000"/>
                    </a:schemeClr>
                  </a:solidFill>
                </a:ln>
                <a:solidFill>
                  <a:schemeClr val="accent4">
                    <a:lumMod val="40000"/>
                    <a:lumOff val="60000"/>
                  </a:schemeClr>
                </a:solidFill>
              </a:rPr>
              <a:t>Variabile</a:t>
            </a:r>
          </a:p>
        </p:txBody>
      </p:sp>
      <p:sp>
        <p:nvSpPr>
          <p:cNvPr id="7" name="Right Arrow 6"/>
          <p:cNvSpPr/>
          <p:nvPr/>
        </p:nvSpPr>
        <p:spPr>
          <a:xfrm>
            <a:off x="5680666" y="859710"/>
            <a:ext cx="1431759" cy="404202"/>
          </a:xfrm>
          <a:prstGeom prst="rightArrow">
            <a:avLst/>
          </a:prstGeom>
          <a:gradFill>
            <a:gsLst>
              <a:gs pos="0">
                <a:srgbClr val="000000"/>
              </a:gs>
              <a:gs pos="100000">
                <a:srgbClr val="FFFF00">
                  <a:lumMod val="30000"/>
                  <a:lumOff val="70000"/>
                </a:srgbClr>
              </a:gs>
            </a:gsLst>
            <a:lin ang="0" scaled="0"/>
          </a:gradFill>
        </p:spPr>
        <p:style>
          <a:lnRef idx="0">
            <a:schemeClr val="accent6"/>
          </a:lnRef>
          <a:fillRef idx="3">
            <a:schemeClr val="accent6"/>
          </a:fillRef>
          <a:effectRef idx="3">
            <a:schemeClr val="accent6"/>
          </a:effectRef>
          <a:fontRef idx="minor">
            <a:schemeClr val="lt1"/>
          </a:fontRef>
        </p:style>
        <p:txBody>
          <a:bodyPr rtlCol="0" anchor="ctr"/>
          <a:lstStyle/>
          <a:p>
            <a:pPr algn="ctr"/>
            <a:r>
              <a:rPr lang="ro-RO" b="1" dirty="0" smtClean="0">
                <a:ln w="3175">
                  <a:solidFill>
                    <a:schemeClr val="tx1">
                      <a:alpha val="76000"/>
                    </a:schemeClr>
                  </a:solidFill>
                </a:ln>
                <a:solidFill>
                  <a:schemeClr val="accent1">
                    <a:lumMod val="60000"/>
                    <a:lumOff val="40000"/>
                  </a:schemeClr>
                </a:solidFill>
              </a:rPr>
              <a:t>Constante</a:t>
            </a:r>
          </a:p>
        </p:txBody>
      </p:sp>
      <p:sp>
        <p:nvSpPr>
          <p:cNvPr id="8" name="TextBox 7"/>
          <p:cNvSpPr txBox="1"/>
          <p:nvPr/>
        </p:nvSpPr>
        <p:spPr>
          <a:xfrm>
            <a:off x="5705143" y="1258118"/>
            <a:ext cx="6486857" cy="2585323"/>
          </a:xfrm>
          <a:prstGeom prst="rect">
            <a:avLst/>
          </a:prstGeom>
          <a:noFill/>
        </p:spPr>
        <p:txBody>
          <a:bodyPr wrap="square" rtlCol="0">
            <a:spAutoFit/>
          </a:bodyPr>
          <a:lstStyle/>
          <a:p>
            <a:pPr algn="just">
              <a:lnSpc>
                <a:spcPct val="150000"/>
              </a:lnSpc>
            </a:pPr>
            <a:r>
              <a:rPr lang="ro-RO" sz="1200" dirty="0" smtClean="0">
                <a:solidFill>
                  <a:srgbClr val="E9E2C5"/>
                </a:solidFill>
                <a:latin typeface="Bahnschrift" panose="020B0502040204020203" pitchFamily="34" charset="0"/>
              </a:rPr>
              <a:t>Constantele </a:t>
            </a:r>
            <a:r>
              <a:rPr lang="ro-RO" sz="1200" dirty="0" smtClean="0">
                <a:solidFill>
                  <a:schemeClr val="bg1"/>
                </a:solidFill>
                <a:latin typeface="Bahnschrift" panose="020B0502040204020203" pitchFamily="34" charset="0"/>
              </a:rPr>
              <a:t>sunt reprezentate de adrese de memorie ce conțin </a:t>
            </a:r>
            <a:r>
              <a:rPr lang="ro-RO" sz="1200" dirty="0" smtClean="0">
                <a:solidFill>
                  <a:srgbClr val="E9E2C5"/>
                </a:solidFill>
                <a:latin typeface="Bahnschrift" panose="020B0502040204020203" pitchFamily="34" charset="0"/>
              </a:rPr>
              <a:t>valori care nu pot </a:t>
            </a:r>
            <a:r>
              <a:rPr lang="ro-RO" sz="1200" dirty="0">
                <a:solidFill>
                  <a:srgbClr val="E9E2C5"/>
                </a:solidFill>
                <a:latin typeface="Bahnschrift" panose="020B0502040204020203" pitchFamily="34" charset="0"/>
              </a:rPr>
              <a:t>fi </a:t>
            </a:r>
            <a:r>
              <a:rPr lang="ro-RO" sz="1200" dirty="0" smtClean="0">
                <a:solidFill>
                  <a:srgbClr val="E9E2C5"/>
                </a:solidFill>
                <a:latin typeface="Bahnschrift" panose="020B0502040204020203" pitchFamily="34" charset="0"/>
              </a:rPr>
              <a:t>modificate</a:t>
            </a: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în timpul execuției programului. </a:t>
            </a:r>
            <a:r>
              <a:rPr lang="ro-RO" sz="1200" dirty="0" smtClean="0">
                <a:solidFill>
                  <a:schemeClr val="bg1"/>
                </a:solidFill>
                <a:latin typeface="Bahnschrift" panose="020B0502040204020203" pitchFamily="34" charset="0"/>
              </a:rPr>
              <a:t>Aceaste valo</a:t>
            </a:r>
            <a:r>
              <a:rPr lang="en-US" sz="1200" dirty="0" smtClean="0">
                <a:solidFill>
                  <a:schemeClr val="bg1"/>
                </a:solidFill>
                <a:latin typeface="Bahnschrift" panose="020B0502040204020203" pitchFamily="34" charset="0"/>
              </a:rPr>
              <a:t>r</a:t>
            </a:r>
            <a:r>
              <a:rPr lang="ro-RO" sz="1200" dirty="0" smtClean="0">
                <a:solidFill>
                  <a:schemeClr val="bg1"/>
                </a:solidFill>
                <a:latin typeface="Bahnschrift" panose="020B0502040204020203" pitchFamily="34" charset="0"/>
              </a:rPr>
              <a:t>i sunt stocate sub o </a:t>
            </a:r>
            <a:r>
              <a:rPr lang="ro-RO" sz="1200" dirty="0" smtClean="0">
                <a:solidFill>
                  <a:srgbClr val="E9E2C5"/>
                </a:solidFill>
                <a:latin typeface="Bahnschrift" panose="020B0502040204020203" pitchFamily="34" charset="0"/>
              </a:rPr>
              <a:t>denumire unică</a:t>
            </a:r>
            <a:r>
              <a:rPr lang="ro-RO" sz="1200" dirty="0" smtClean="0">
                <a:solidFill>
                  <a:schemeClr val="bg1"/>
                </a:solidFill>
                <a:latin typeface="Bahnschrift" panose="020B0502040204020203" pitchFamily="34" charset="0"/>
              </a:rPr>
              <a:t> și pot </a:t>
            </a:r>
            <a:r>
              <a:rPr lang="ro-RO" sz="1200" dirty="0">
                <a:solidFill>
                  <a:schemeClr val="bg1"/>
                </a:solidFill>
                <a:latin typeface="Bahnschrift" panose="020B0502040204020203" pitchFamily="34" charset="0"/>
              </a:rPr>
              <a:t>fi </a:t>
            </a:r>
            <a:r>
              <a:rPr lang="ro-RO" sz="1200" dirty="0" smtClean="0">
                <a:solidFill>
                  <a:srgbClr val="E9E2C5"/>
                </a:solidFill>
                <a:latin typeface="Bahnschrift" panose="020B0502040204020203" pitchFamily="34" charset="0"/>
              </a:rPr>
              <a:t>accesate</a:t>
            </a: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dar </a:t>
            </a:r>
            <a:r>
              <a:rPr lang="ro-RO" sz="1200" dirty="0">
                <a:solidFill>
                  <a:srgbClr val="E9E2C5"/>
                </a:solidFill>
                <a:latin typeface="Bahnschrift" panose="020B0502040204020203" pitchFamily="34" charset="0"/>
              </a:rPr>
              <a:t>nu </a:t>
            </a:r>
            <a:r>
              <a:rPr lang="ro-RO" sz="1200" dirty="0" smtClean="0">
                <a:solidFill>
                  <a:srgbClr val="E9E2C5"/>
                </a:solidFill>
                <a:latin typeface="Bahnschrift" panose="020B0502040204020203" pitchFamily="34" charset="0"/>
              </a:rPr>
              <a:t>pot </a:t>
            </a:r>
            <a:r>
              <a:rPr lang="ro-RO" sz="1200" dirty="0">
                <a:solidFill>
                  <a:srgbClr val="E9E2C5"/>
                </a:solidFill>
                <a:latin typeface="Bahnschrift" panose="020B0502040204020203" pitchFamily="34" charset="0"/>
              </a:rPr>
              <a:t>fi </a:t>
            </a:r>
            <a:r>
              <a:rPr lang="ro-RO" sz="1200" dirty="0" smtClean="0">
                <a:solidFill>
                  <a:srgbClr val="E9E2C5"/>
                </a:solidFill>
                <a:latin typeface="Bahnschrift" panose="020B0502040204020203" pitchFamily="34" charset="0"/>
              </a:rPr>
              <a:t>suprascrise</a:t>
            </a:r>
            <a:r>
              <a:rPr lang="ro-RO" sz="1200" dirty="0" smtClean="0">
                <a:solidFill>
                  <a:schemeClr val="bg1"/>
                </a:solidFill>
                <a:latin typeface="Bahnschrift" panose="020B0502040204020203" pitchFamily="34" charset="0"/>
              </a:rPr>
              <a:t>. În Python, nu există o modalitate de</a:t>
            </a:r>
            <a:r>
              <a:rPr lang="en-US" sz="1200" dirty="0" smtClean="0">
                <a:solidFill>
                  <a:schemeClr val="bg1"/>
                </a:solidFill>
                <a:latin typeface="Bahnschrift" panose="020B0502040204020203" pitchFamily="34" charset="0"/>
              </a:rPr>
              <a:t> a d</a:t>
            </a:r>
            <a:r>
              <a:rPr lang="ro-RO" sz="1200" dirty="0" smtClean="0">
                <a:solidFill>
                  <a:schemeClr val="bg1"/>
                </a:solidFill>
                <a:latin typeface="Bahnschrift" panose="020B0502040204020203" pitchFamily="34" charset="0"/>
              </a:rPr>
              <a:t>eclara o constantă, iar programatorul va decide cum să diferențieze acea valoare de o variabilă. Cel mai simplu mod de a realiza acest lucru este denumirea constantelor cu </a:t>
            </a:r>
            <a:r>
              <a:rPr lang="ro-RO" sz="1200" dirty="0" smtClean="0">
                <a:solidFill>
                  <a:srgbClr val="E9E2C5"/>
                </a:solidFill>
                <a:latin typeface="Bahnschrift" panose="020B0502040204020203" pitchFamily="34" charset="0"/>
              </a:rPr>
              <a:t>majuscule.</a:t>
            </a:r>
            <a:r>
              <a:rPr lang="ro-RO" sz="1200" dirty="0">
                <a:solidFill>
                  <a:schemeClr val="bg1"/>
                </a:solidFill>
                <a:latin typeface="Bahnschrift" panose="020B0502040204020203" pitchFamily="34" charset="0"/>
              </a:rPr>
              <a:t> </a:t>
            </a:r>
            <a:endParaRPr lang="en-US" sz="1200" dirty="0" smtClean="0">
              <a:solidFill>
                <a:schemeClr val="bg1"/>
              </a:solidFill>
              <a:latin typeface="Bahnschrift" panose="020B0502040204020203" pitchFamily="34" charset="0"/>
            </a:endParaRPr>
          </a:p>
          <a:p>
            <a:pPr algn="just">
              <a:lnSpc>
                <a:spcPct val="150000"/>
              </a:lnSpc>
            </a:pPr>
            <a:endParaRPr lang="en-US" sz="1200" dirty="0">
              <a:solidFill>
                <a:schemeClr val="bg1"/>
              </a:solidFill>
              <a:latin typeface="Bahnschrift" panose="020B0502040204020203" pitchFamily="34" charset="0"/>
            </a:endParaRPr>
          </a:p>
          <a:p>
            <a:pPr algn="just">
              <a:lnSpc>
                <a:spcPct val="150000"/>
              </a:lnSpc>
            </a:pPr>
            <a:r>
              <a:rPr lang="ro-RO" sz="1200" dirty="0" smtClean="0">
                <a:solidFill>
                  <a:schemeClr val="bg1"/>
                </a:solidFill>
                <a:latin typeface="Bahnschrift" panose="020B0502040204020203" pitchFamily="34" charset="0"/>
              </a:rPr>
              <a:t>De </a:t>
            </a:r>
            <a:r>
              <a:rPr lang="ro-RO" sz="1200" dirty="0">
                <a:solidFill>
                  <a:schemeClr val="bg1"/>
                </a:solidFill>
                <a:latin typeface="Bahnschrift" panose="020B0502040204020203" pitchFamily="34" charset="0"/>
              </a:rPr>
              <a:t>exemplu: Constanta „PI = 3.14” stochează valoarea 3.14 și aceasta nu trebuie modificată, astfel încât integritatea matematică a codului să fie păstrată. </a:t>
            </a:r>
            <a:endParaRPr lang="en-US" sz="1200" dirty="0">
              <a:solidFill>
                <a:schemeClr val="bg1"/>
              </a:solidFill>
              <a:latin typeface="Bahnschrift" panose="020B0502040204020203" pitchFamily="34" charset="0"/>
            </a:endParaRPr>
          </a:p>
        </p:txBody>
      </p:sp>
      <p:sp>
        <p:nvSpPr>
          <p:cNvPr id="13" name="Rectangle 12"/>
          <p:cNvSpPr/>
          <p:nvPr/>
        </p:nvSpPr>
        <p:spPr>
          <a:xfrm>
            <a:off x="-101599" y="1263911"/>
            <a:ext cx="5756440" cy="2685144"/>
          </a:xfrm>
          <a:prstGeom prst="rect">
            <a:avLst/>
          </a:prstGeom>
          <a:noFill/>
          <a:ln w="44450" cap="rnd" cmpd="sng">
            <a:gradFill>
              <a:gsLst>
                <a:gs pos="0">
                  <a:schemeClr val="accent1">
                    <a:alpha val="10000"/>
                  </a:schemeClr>
                </a:gs>
                <a:gs pos="100000">
                  <a:schemeClr val="tx1">
                    <a:lumMod val="0"/>
                    <a:alpha val="10000"/>
                  </a:schemeClr>
                </a:gs>
              </a:gsLst>
              <a:lin ang="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654840" y="1263911"/>
            <a:ext cx="6537160" cy="2690967"/>
          </a:xfrm>
          <a:prstGeom prst="rect">
            <a:avLst/>
          </a:prstGeom>
          <a:noFill/>
          <a:ln w="44450" cap="rnd">
            <a:gradFill>
              <a:gsLst>
                <a:gs pos="0">
                  <a:schemeClr val="tx1">
                    <a:lumMod val="0"/>
                    <a:alpha val="10000"/>
                  </a:schemeClr>
                </a:gs>
                <a:gs pos="100000">
                  <a:srgbClr val="FFFF00">
                    <a:lumMod val="16000"/>
                    <a:lumOff val="84000"/>
                    <a:alpha val="10000"/>
                  </a:srgbClr>
                </a:gs>
              </a:gsLst>
              <a:lin ang="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129016" y="4092746"/>
            <a:ext cx="5590903"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Tipuri de date</a:t>
            </a:r>
            <a:endParaRPr lang="ro-RO"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endParaRPr>
          </a:p>
        </p:txBody>
      </p:sp>
      <p:graphicFrame>
        <p:nvGraphicFramePr>
          <p:cNvPr id="27" name="Diagram 26"/>
          <p:cNvGraphicFramePr/>
          <p:nvPr>
            <p:extLst>
              <p:ext uri="{D42A27DB-BD31-4B8C-83A1-F6EECF244321}">
                <p14:modId xmlns:p14="http://schemas.microsoft.com/office/powerpoint/2010/main" val="2269366029"/>
              </p:ext>
            </p:extLst>
          </p:nvPr>
        </p:nvGraphicFramePr>
        <p:xfrm>
          <a:off x="793876" y="4586662"/>
          <a:ext cx="10999099" cy="2115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extBox 27"/>
          <p:cNvSpPr txBox="1"/>
          <p:nvPr/>
        </p:nvSpPr>
        <p:spPr>
          <a:xfrm>
            <a:off x="1866224" y="5565861"/>
            <a:ext cx="3788619" cy="276999"/>
          </a:xfrm>
          <a:prstGeom prst="rect">
            <a:avLst/>
          </a:prstGeom>
          <a:noFill/>
        </p:spPr>
        <p:txBody>
          <a:bodyPr wrap="square" rtlCol="0">
            <a:spAutoFit/>
          </a:bodyPr>
          <a:lstStyle/>
          <a:p>
            <a:pPr algn="just"/>
            <a:r>
              <a:rPr lang="ro-RO" sz="1200" dirty="0" smtClean="0">
                <a:solidFill>
                  <a:schemeClr val="bg1"/>
                </a:solidFill>
                <a:latin typeface="Bahnschrift" panose="020B0502040204020203" pitchFamily="34" charset="0"/>
              </a:rPr>
              <a:t>Ex: 5, -3, 2, 100, -89 (numere întregi)</a:t>
            </a:r>
            <a:endParaRPr lang="en-US" sz="1200" dirty="0">
              <a:solidFill>
                <a:schemeClr val="bg1"/>
              </a:solidFill>
              <a:latin typeface="Bahnschrift" panose="020B0502040204020203" pitchFamily="34" charset="0"/>
            </a:endParaRPr>
          </a:p>
        </p:txBody>
      </p:sp>
      <p:sp>
        <p:nvSpPr>
          <p:cNvPr id="29" name="TextBox 28"/>
          <p:cNvSpPr txBox="1"/>
          <p:nvPr/>
        </p:nvSpPr>
        <p:spPr>
          <a:xfrm>
            <a:off x="1866223" y="6010031"/>
            <a:ext cx="3788619" cy="276999"/>
          </a:xfrm>
          <a:prstGeom prst="rect">
            <a:avLst/>
          </a:prstGeom>
          <a:noFill/>
        </p:spPr>
        <p:txBody>
          <a:bodyPr wrap="square" rtlCol="0">
            <a:spAutoFit/>
          </a:bodyPr>
          <a:lstStyle/>
          <a:p>
            <a:pPr algn="just"/>
            <a:r>
              <a:rPr lang="ro-RO" sz="1200" dirty="0" smtClean="0">
                <a:solidFill>
                  <a:schemeClr val="bg1"/>
                </a:solidFill>
                <a:latin typeface="Bahnschrift" panose="020B0502040204020203" pitchFamily="34" charset="0"/>
              </a:rPr>
              <a:t>Ex: 5.3, -2.7, 4.9, 100.3 (numere reale)</a:t>
            </a:r>
            <a:endParaRPr lang="en-US" sz="1200" dirty="0">
              <a:solidFill>
                <a:schemeClr val="bg1"/>
              </a:solidFill>
              <a:latin typeface="Bahnschrift" panose="020B0502040204020203" pitchFamily="34" charset="0"/>
            </a:endParaRPr>
          </a:p>
        </p:txBody>
      </p:sp>
      <p:sp>
        <p:nvSpPr>
          <p:cNvPr id="30" name="TextBox 29"/>
          <p:cNvSpPr txBox="1"/>
          <p:nvPr/>
        </p:nvSpPr>
        <p:spPr>
          <a:xfrm>
            <a:off x="6794061" y="5565861"/>
            <a:ext cx="5249550" cy="276999"/>
          </a:xfrm>
          <a:prstGeom prst="rect">
            <a:avLst/>
          </a:prstGeom>
          <a:noFill/>
        </p:spPr>
        <p:txBody>
          <a:bodyPr wrap="square" rtlCol="0">
            <a:spAutoFit/>
          </a:bodyPr>
          <a:lstStyle/>
          <a:p>
            <a:pPr algn="just"/>
            <a:r>
              <a:rPr lang="ro-RO" sz="1200" dirty="0" smtClean="0">
                <a:solidFill>
                  <a:schemeClr val="bg1"/>
                </a:solidFill>
                <a:latin typeface="Bahnschrift" panose="020B0502040204020203" pitchFamily="34" charset="0"/>
              </a:rPr>
              <a:t>Ex: ”Șiruri”, ”12 oameni furiosi!” (șiruri de caractere)</a:t>
            </a:r>
            <a:endParaRPr lang="en-US" sz="1200" dirty="0">
              <a:solidFill>
                <a:schemeClr val="bg1"/>
              </a:solidFill>
              <a:latin typeface="Bahnschrift" panose="020B0502040204020203" pitchFamily="34" charset="0"/>
            </a:endParaRPr>
          </a:p>
        </p:txBody>
      </p:sp>
      <p:sp>
        <p:nvSpPr>
          <p:cNvPr id="31" name="TextBox 30"/>
          <p:cNvSpPr txBox="1"/>
          <p:nvPr/>
        </p:nvSpPr>
        <p:spPr>
          <a:xfrm>
            <a:off x="6794061" y="6010031"/>
            <a:ext cx="5249550" cy="276999"/>
          </a:xfrm>
          <a:prstGeom prst="rect">
            <a:avLst/>
          </a:prstGeom>
          <a:noFill/>
        </p:spPr>
        <p:txBody>
          <a:bodyPr wrap="square" rtlCol="0">
            <a:spAutoFit/>
          </a:bodyPr>
          <a:lstStyle/>
          <a:p>
            <a:pPr algn="just"/>
            <a:r>
              <a:rPr lang="ro-RO" sz="1200" dirty="0" smtClean="0">
                <a:solidFill>
                  <a:schemeClr val="bg1"/>
                </a:solidFill>
                <a:latin typeface="Bahnschrift" panose="020B0502040204020203" pitchFamily="34" charset="0"/>
              </a:rPr>
              <a:t>Valori de adevăr: </a:t>
            </a:r>
            <a:r>
              <a:rPr lang="ro-RO" sz="1200" dirty="0" smtClean="0">
                <a:solidFill>
                  <a:schemeClr val="accent6"/>
                </a:solidFill>
                <a:latin typeface="Bahnschrift" panose="020B0502040204020203" pitchFamily="34" charset="0"/>
              </a:rPr>
              <a:t>True </a:t>
            </a:r>
            <a:r>
              <a:rPr lang="ro-RO" sz="1200" dirty="0" smtClean="0">
                <a:solidFill>
                  <a:schemeClr val="bg1"/>
                </a:solidFill>
                <a:latin typeface="Bahnschrift" panose="020B0502040204020203" pitchFamily="34" charset="0"/>
              </a:rPr>
              <a:t>și </a:t>
            </a:r>
            <a:r>
              <a:rPr lang="ro-RO" sz="1200" dirty="0" smtClean="0">
                <a:solidFill>
                  <a:srgbClr val="C00000"/>
                </a:solidFill>
                <a:latin typeface="Bahnschrift" panose="020B0502040204020203" pitchFamily="34" charset="0"/>
              </a:rPr>
              <a:t>False</a:t>
            </a:r>
            <a:endParaRPr lang="en-US" sz="1200" dirty="0">
              <a:solidFill>
                <a:srgbClr val="C00000"/>
              </a:solidFill>
              <a:latin typeface="Bahnschrift" panose="020B0502040204020203" pitchFamily="34" charset="0"/>
            </a:endParaRPr>
          </a:p>
        </p:txBody>
      </p:sp>
      <p:sp>
        <p:nvSpPr>
          <p:cNvPr id="33" name="TextBox 32"/>
          <p:cNvSpPr txBox="1"/>
          <p:nvPr/>
        </p:nvSpPr>
        <p:spPr>
          <a:xfrm>
            <a:off x="793876" y="6424897"/>
            <a:ext cx="3612240" cy="276999"/>
          </a:xfrm>
          <a:prstGeom prst="rect">
            <a:avLst/>
          </a:prstGeom>
          <a:noFill/>
        </p:spPr>
        <p:txBody>
          <a:bodyPr wrap="square" rtlCol="0">
            <a:spAutoFit/>
          </a:bodyPr>
          <a:lstStyle/>
          <a:p>
            <a:pPr algn="just"/>
            <a:r>
              <a:rPr lang="ro-RO" sz="1200" dirty="0" smtClean="0">
                <a:solidFill>
                  <a:schemeClr val="bg1"/>
                </a:solidFill>
                <a:latin typeface="Bahnschrift" panose="020B0502040204020203" pitchFamily="34" charset="0"/>
              </a:rPr>
              <a:t>Alte tipuri de date: </a:t>
            </a:r>
            <a:r>
              <a:rPr lang="ro-RO" sz="1200" dirty="0" smtClean="0">
                <a:solidFill>
                  <a:srgbClr val="E9E2C5"/>
                </a:solidFill>
                <a:latin typeface="Bahnschrift" panose="020B0502040204020203" pitchFamily="34" charset="0"/>
              </a:rPr>
              <a:t>list, tuple, set, dict.</a:t>
            </a:r>
            <a:r>
              <a:rPr lang="ro-RO" sz="1200" dirty="0" smtClean="0">
                <a:solidFill>
                  <a:schemeClr val="bg1"/>
                </a:solidFill>
                <a:latin typeface="Bahnschrift" panose="020B0502040204020203" pitchFamily="34" charset="0"/>
              </a:rPr>
              <a:t>  </a:t>
            </a:r>
            <a:endParaRPr lang="en-US" sz="1200" dirty="0">
              <a:solidFill>
                <a:schemeClr val="bg1"/>
              </a:solidFill>
              <a:latin typeface="Bahnschrift" panose="020B0502040204020203" pitchFamily="34" charset="0"/>
            </a:endParaRPr>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876" y="4178503"/>
            <a:ext cx="413260" cy="413260"/>
          </a:xfrm>
          <a:prstGeom prst="rect">
            <a:avLst/>
          </a:prstGeom>
        </p:spPr>
      </p:pic>
      <p:pic>
        <p:nvPicPr>
          <p:cNvPr id="18" name="Picture 17"/>
          <p:cNvPicPr>
            <a:picLocks noChangeAspect="1"/>
          </p:cNvPicPr>
          <p:nvPr/>
        </p:nvPicPr>
        <p:blipFill>
          <a:blip r:embed="rId8" cstate="print">
            <a:lum bright="4000"/>
            <a:extLst>
              <a:ext uri="{28A0092B-C50C-407E-A947-70E740481C1C}">
                <a14:useLocalDpi xmlns:a14="http://schemas.microsoft.com/office/drawing/2010/main" val="0"/>
              </a:ext>
            </a:extLst>
          </a:blip>
          <a:stretch>
            <a:fillRect/>
          </a:stretch>
        </p:blipFill>
        <p:spPr>
          <a:xfrm>
            <a:off x="207738" y="222650"/>
            <a:ext cx="413260" cy="413260"/>
          </a:xfrm>
          <a:prstGeom prst="rect">
            <a:avLst/>
          </a:prstGeom>
        </p:spPr>
      </p:pic>
    </p:spTree>
    <p:extLst>
      <p:ext uri="{BB962C8B-B14F-4D97-AF65-F5344CB8AC3E}">
        <p14:creationId xmlns:p14="http://schemas.microsoft.com/office/powerpoint/2010/main" val="2348692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0000"/>
            </a:gs>
            <a:gs pos="16000">
              <a:srgbClr val="060054">
                <a:lumMod val="0"/>
              </a:srgbClr>
            </a:gs>
            <a:gs pos="100000">
              <a:srgbClr val="FFDF1F">
                <a:lumMod val="76000"/>
              </a:srgbClr>
            </a:gs>
            <a:gs pos="89000">
              <a:srgbClr val="1E3002"/>
            </a:gs>
            <a:gs pos="74000">
              <a:srgbClr val="012517"/>
            </a:gs>
            <a:gs pos="57000">
              <a:srgbClr val="022628"/>
            </a:gs>
            <a:gs pos="39000">
              <a:srgbClr val="032237">
                <a:lumMod val="73000"/>
              </a:srgb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3" name="TextBox 12"/>
          <p:cNvSpPr txBox="1"/>
          <p:nvPr/>
        </p:nvSpPr>
        <p:spPr>
          <a:xfrm>
            <a:off x="836194" y="5046502"/>
            <a:ext cx="10630094" cy="1754326"/>
          </a:xfrm>
          <a:prstGeom prst="rect">
            <a:avLst/>
          </a:prstGeom>
          <a:noFill/>
        </p:spPr>
        <p:txBody>
          <a:bodyPr wrap="square" rtlCol="0">
            <a:spAutoFit/>
          </a:bodyPr>
          <a:lstStyle/>
          <a:p>
            <a:pPr algn="just">
              <a:lnSpc>
                <a:spcPct val="150000"/>
              </a:lnSpc>
            </a:pPr>
            <a:r>
              <a:rPr lang="ro-RO" sz="1200" dirty="0" smtClean="0">
                <a:solidFill>
                  <a:srgbClr val="E9E2C5"/>
                </a:solidFill>
                <a:latin typeface="Bahnschrift" panose="020B0502040204020203" pitchFamily="34" charset="0"/>
              </a:rPr>
              <a:t>Dicționarul</a:t>
            </a:r>
            <a:r>
              <a:rPr lang="ro-RO" sz="1200" dirty="0" smtClean="0">
                <a:solidFill>
                  <a:schemeClr val="bg1"/>
                </a:solidFill>
                <a:latin typeface="Bahnschrift" panose="020B0502040204020203" pitchFamily="34" charset="0"/>
              </a:rPr>
              <a:t> este o colecție de elemente pereche de forma </a:t>
            </a:r>
            <a:r>
              <a:rPr lang="ro-RO" sz="1200" dirty="0" smtClean="0">
                <a:solidFill>
                  <a:srgbClr val="E9E2C5"/>
                </a:solidFill>
                <a:latin typeface="Bahnschrift" panose="020B0502040204020203" pitchFamily="34" charset="0"/>
              </a:rPr>
              <a:t>cheie</a:t>
            </a:r>
            <a:r>
              <a:rPr lang="en-US" sz="1200" dirty="0" smtClean="0">
                <a:solidFill>
                  <a:srgbClr val="E9E2C5"/>
                </a:solidFill>
                <a:latin typeface="Bahnschrift" panose="020B0502040204020203" pitchFamily="34" charset="0"/>
              </a:rPr>
              <a:t>:</a:t>
            </a:r>
            <a:r>
              <a:rPr lang="ro-RO" sz="1200" dirty="0" smtClean="0">
                <a:solidFill>
                  <a:srgbClr val="E9E2C5"/>
                </a:solidFill>
                <a:latin typeface="Bahnschrift" panose="020B0502040204020203" pitchFamily="34" charset="0"/>
              </a:rPr>
              <a:t> valoare</a:t>
            </a:r>
            <a:r>
              <a:rPr lang="ro-RO" sz="1200" dirty="0" smtClean="0">
                <a:solidFill>
                  <a:schemeClr val="bg1"/>
                </a:solidFill>
                <a:latin typeface="Bahnschrift" panose="020B0502040204020203" pitchFamily="34" charset="0"/>
              </a:rPr>
              <a:t>. Sintaxa este următoarea: </a:t>
            </a:r>
            <a:endParaRPr lang="ro-RO" sz="1200" dirty="0">
              <a:solidFill>
                <a:schemeClr val="bg1"/>
              </a:solidFill>
              <a:latin typeface="Bahnschrift" panose="020B0502040204020203" pitchFamily="34" charset="0"/>
            </a:endParaRPr>
          </a:p>
          <a:p>
            <a:pPr algn="just">
              <a:lnSpc>
                <a:spcPct val="150000"/>
              </a:lnSpc>
            </a:pPr>
            <a:r>
              <a:rPr lang="en-US" sz="1200" b="1" dirty="0">
                <a:solidFill>
                  <a:schemeClr val="bg1"/>
                </a:solidFill>
                <a:latin typeface="Bahnschrift" panose="020B0502040204020203" pitchFamily="34" charset="0"/>
              </a:rPr>
              <a:t> </a:t>
            </a:r>
            <a:r>
              <a:rPr lang="en-US" sz="1200" b="1" dirty="0" smtClean="0">
                <a:solidFill>
                  <a:schemeClr val="bg1"/>
                </a:solidFill>
                <a:latin typeface="Bahnschrift" panose="020B0502040204020203" pitchFamily="34" charset="0"/>
              </a:rPr>
              <a:t>   </a:t>
            </a:r>
            <a:r>
              <a:rPr lang="ro-RO" sz="1200" b="1" dirty="0" smtClean="0">
                <a:solidFill>
                  <a:srgbClr val="E9E2C5"/>
                </a:solidFill>
                <a:latin typeface="Bahnschrift" panose="020B0502040204020203" pitchFamily="34" charset="0"/>
              </a:rPr>
              <a:t>dicționar = </a:t>
            </a:r>
            <a:r>
              <a:rPr lang="en-US" sz="1200" b="1" dirty="0" smtClean="0">
                <a:solidFill>
                  <a:srgbClr val="E9E2C5"/>
                </a:solidFill>
                <a:latin typeface="Bahnschrift" panose="020B0502040204020203" pitchFamily="34" charset="0"/>
              </a:rPr>
              <a:t>{</a:t>
            </a:r>
            <a:r>
              <a:rPr lang="ro-RO" sz="1200" b="1" dirty="0" smtClean="0">
                <a:solidFill>
                  <a:srgbClr val="E9E2C5"/>
                </a:solidFill>
                <a:latin typeface="Bahnschrift" panose="020B0502040204020203" pitchFamily="34" charset="0"/>
              </a:rPr>
              <a:t>cheie1: valoare1</a:t>
            </a:r>
            <a:r>
              <a:rPr lang="en-US" sz="1200" b="1" dirty="0" smtClean="0">
                <a:solidFill>
                  <a:srgbClr val="E9E2C5"/>
                </a:solidFill>
                <a:latin typeface="Bahnschrift" panose="020B0502040204020203" pitchFamily="34" charset="0"/>
              </a:rPr>
              <a:t>, cheie</a:t>
            </a:r>
            <a:r>
              <a:rPr lang="ro-RO" sz="1200" b="1" dirty="0" smtClean="0">
                <a:solidFill>
                  <a:srgbClr val="E9E2C5"/>
                </a:solidFill>
                <a:latin typeface="Bahnschrift" panose="020B0502040204020203" pitchFamily="34" charset="0"/>
              </a:rPr>
              <a:t>2</a:t>
            </a:r>
            <a:r>
              <a:rPr lang="en-US" sz="1200" b="1" dirty="0" smtClean="0">
                <a:solidFill>
                  <a:srgbClr val="E9E2C5"/>
                </a:solidFill>
                <a:latin typeface="Bahnschrift" panose="020B0502040204020203" pitchFamily="34" charset="0"/>
              </a:rPr>
              <a:t>: val</a:t>
            </a:r>
            <a:r>
              <a:rPr lang="ro-RO" sz="1200" b="1" dirty="0" smtClean="0">
                <a:solidFill>
                  <a:srgbClr val="E9E2C5"/>
                </a:solidFill>
                <a:latin typeface="Bahnschrift" panose="020B0502040204020203" pitchFamily="34" charset="0"/>
              </a:rPr>
              <a:t>oare2, cheie3: valoare3</a:t>
            </a:r>
            <a:r>
              <a:rPr lang="en-US" sz="1200" b="1" dirty="0" smtClean="0">
                <a:solidFill>
                  <a:srgbClr val="E9E2C5"/>
                </a:solidFill>
                <a:latin typeface="Bahnschrift" panose="020B0502040204020203" pitchFamily="34" charset="0"/>
              </a:rPr>
              <a:t>}</a:t>
            </a:r>
            <a:endParaRPr lang="ro-RO" sz="1200" b="1" dirty="0" smtClean="0">
              <a:solidFill>
                <a:srgbClr val="E9E2C5"/>
              </a:solidFill>
              <a:latin typeface="Bahnschrift" panose="020B0502040204020203" pitchFamily="34" charset="0"/>
            </a:endParaRPr>
          </a:p>
          <a:p>
            <a:pPr marL="285750" indent="-285750" algn="just">
              <a:lnSpc>
                <a:spcPct val="150000"/>
              </a:lnSpc>
              <a:buFontTx/>
              <a:buChar char="-"/>
            </a:pPr>
            <a:r>
              <a:rPr lang="ro-RO" sz="1200" dirty="0" smtClean="0">
                <a:solidFill>
                  <a:schemeClr val="bg1"/>
                </a:solidFill>
                <a:latin typeface="Bahnschrift" panose="020B0502040204020203" pitchFamily="34" charset="0"/>
              </a:rPr>
              <a:t>Dicționarul permite </a:t>
            </a:r>
            <a:r>
              <a:rPr lang="ro-RO" sz="1200" dirty="0" smtClean="0">
                <a:solidFill>
                  <a:srgbClr val="E9E2C5"/>
                </a:solidFill>
                <a:latin typeface="Bahnschrift" panose="020B0502040204020203" pitchFamily="34" charset="0"/>
              </a:rPr>
              <a:t>adaugarea</a:t>
            </a:r>
            <a:r>
              <a:rPr lang="ro-RO" sz="1200" dirty="0" smtClean="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modificarea</a:t>
            </a:r>
            <a:r>
              <a:rPr lang="ro-RO" sz="1200" dirty="0" smtClean="0">
                <a:solidFill>
                  <a:schemeClr val="bg1"/>
                </a:solidFill>
                <a:latin typeface="Bahnschrift" panose="020B0502040204020203" pitchFamily="34" charset="0"/>
              </a:rPr>
              <a:t> și </a:t>
            </a:r>
            <a:r>
              <a:rPr lang="ro-RO" sz="1200" dirty="0" smtClean="0">
                <a:solidFill>
                  <a:srgbClr val="E9E2C5"/>
                </a:solidFill>
                <a:latin typeface="Bahnschrift" panose="020B0502040204020203" pitchFamily="34" charset="0"/>
              </a:rPr>
              <a:t>ștergerea</a:t>
            </a:r>
            <a:r>
              <a:rPr lang="ro-RO" sz="1200" dirty="0" smtClean="0">
                <a:solidFill>
                  <a:schemeClr val="bg1"/>
                </a:solidFill>
                <a:latin typeface="Bahnschrift" panose="020B0502040204020203" pitchFamily="34" charset="0"/>
              </a:rPr>
              <a:t> elementelor, precum și identificarea valorilor folosindu-ne de </a:t>
            </a:r>
            <a:r>
              <a:rPr lang="ro-RO" sz="1200" dirty="0" smtClean="0">
                <a:solidFill>
                  <a:srgbClr val="E9E2C5"/>
                </a:solidFill>
                <a:latin typeface="Bahnschrift" panose="020B0502040204020203" pitchFamily="34" charset="0"/>
              </a:rPr>
              <a:t>cheie</a:t>
            </a:r>
            <a:r>
              <a:rPr lang="ro-RO" sz="1200" dirty="0" smtClean="0">
                <a:solidFill>
                  <a:schemeClr val="bg1"/>
                </a:solidFill>
                <a:latin typeface="Bahnschrift" panose="020B0502040204020203" pitchFamily="34" charset="0"/>
              </a:rPr>
              <a:t> prin sintaxa: </a:t>
            </a:r>
            <a:r>
              <a:rPr lang="ro-RO" sz="1200" dirty="0" smtClean="0">
                <a:solidFill>
                  <a:srgbClr val="E9E2C5"/>
                </a:solidFill>
                <a:latin typeface="Bahnschrift" panose="020B0502040204020203" pitchFamily="34" charset="0"/>
              </a:rPr>
              <a:t>dicționar</a:t>
            </a:r>
            <a:r>
              <a:rPr lang="en-US" sz="1200" dirty="0" smtClean="0">
                <a:solidFill>
                  <a:srgbClr val="E9E2C5"/>
                </a:solidFill>
                <a:latin typeface="Bahnschrift" panose="020B0502040204020203" pitchFamily="34" charset="0"/>
              </a:rPr>
              <a:t>[cheie].</a:t>
            </a:r>
            <a:endParaRPr lang="ro-RO" sz="1200" dirty="0" smtClean="0">
              <a:solidFill>
                <a:srgbClr val="E9E2C5"/>
              </a:solidFill>
              <a:latin typeface="Bahnschrift" panose="020B0502040204020203" pitchFamily="34" charset="0"/>
            </a:endParaRPr>
          </a:p>
          <a:p>
            <a:pPr marL="285750" indent="-285750" algn="just">
              <a:lnSpc>
                <a:spcPct val="150000"/>
              </a:lnSpc>
              <a:buFontTx/>
              <a:buChar char="-"/>
            </a:pPr>
            <a:r>
              <a:rPr lang="ro-RO" sz="1200" dirty="0" smtClean="0">
                <a:solidFill>
                  <a:schemeClr val="bg1"/>
                </a:solidFill>
                <a:latin typeface="Bahnschrift" panose="020B0502040204020203" pitchFamily="34" charset="0"/>
              </a:rPr>
              <a:t>Dicționarele permit valori </a:t>
            </a:r>
            <a:r>
              <a:rPr lang="ro-RO" sz="1200" dirty="0" smtClean="0">
                <a:solidFill>
                  <a:srgbClr val="E9E2C5"/>
                </a:solidFill>
                <a:latin typeface="Bahnschrift" panose="020B0502040204020203" pitchFamily="34" charset="0"/>
              </a:rPr>
              <a:t>duplicat </a:t>
            </a:r>
            <a:r>
              <a:rPr lang="ro-RO" sz="1200" dirty="0" smtClean="0">
                <a:solidFill>
                  <a:schemeClr val="bg1"/>
                </a:solidFill>
                <a:latin typeface="Bahnschrift" panose="020B0502040204020203" pitchFamily="34" charset="0"/>
              </a:rPr>
              <a:t>pentru elementele de tip </a:t>
            </a:r>
            <a:r>
              <a:rPr lang="ro-RO" sz="1200" dirty="0" smtClean="0">
                <a:solidFill>
                  <a:srgbClr val="E9E2C5"/>
                </a:solidFill>
                <a:latin typeface="Bahnschrift" panose="020B0502040204020203" pitchFamily="34" charset="0"/>
              </a:rPr>
              <a:t>valoare</a:t>
            </a:r>
            <a:r>
              <a:rPr lang="ro-RO" sz="1200" dirty="0" smtClean="0">
                <a:solidFill>
                  <a:schemeClr val="bg1"/>
                </a:solidFill>
                <a:latin typeface="Bahnschrift" panose="020B0502040204020203" pitchFamily="34" charset="0"/>
              </a:rPr>
              <a:t> și pot fi reprezentate de diferite tipuri de date, însă este necesar ca elementele </a:t>
            </a:r>
            <a:r>
              <a:rPr lang="ro-RO" sz="1200" dirty="0" smtClean="0">
                <a:solidFill>
                  <a:srgbClr val="E9E2C5"/>
                </a:solidFill>
                <a:latin typeface="Bahnschrift" panose="020B0502040204020203" pitchFamily="34" charset="0"/>
              </a:rPr>
              <a:t>cheie</a:t>
            </a:r>
            <a:r>
              <a:rPr lang="ro-RO" sz="1200" dirty="0" smtClean="0">
                <a:solidFill>
                  <a:schemeClr val="bg1"/>
                </a:solidFill>
                <a:latin typeface="Bahnschrift" panose="020B0502040204020203" pitchFamily="34" charset="0"/>
              </a:rPr>
              <a:t> să fie </a:t>
            </a:r>
            <a:r>
              <a:rPr lang="ro-RO" sz="1200" dirty="0" smtClean="0">
                <a:solidFill>
                  <a:srgbClr val="E9E2C5"/>
                </a:solidFill>
                <a:latin typeface="Bahnschrift" panose="020B0502040204020203" pitchFamily="34" charset="0"/>
              </a:rPr>
              <a:t>unice</a:t>
            </a:r>
            <a:r>
              <a:rPr lang="ro-RO" sz="1200" dirty="0" smtClean="0">
                <a:solidFill>
                  <a:schemeClr val="bg1"/>
                </a:solidFill>
                <a:latin typeface="Bahnschrift" panose="020B0502040204020203" pitchFamily="34" charset="0"/>
              </a:rPr>
              <a:t> și </a:t>
            </a:r>
            <a:r>
              <a:rPr lang="ro-RO" sz="1200" dirty="0" smtClean="0">
                <a:solidFill>
                  <a:srgbClr val="E9E2C5"/>
                </a:solidFill>
                <a:latin typeface="Bahnschrift" panose="020B0502040204020203" pitchFamily="34" charset="0"/>
              </a:rPr>
              <a:t>imutabile</a:t>
            </a:r>
            <a:r>
              <a:rPr lang="ro-RO" sz="1200" dirty="0" smtClean="0">
                <a:solidFill>
                  <a:schemeClr val="bg1"/>
                </a:solidFill>
                <a:latin typeface="Bahnschrift" panose="020B0502040204020203" pitchFamily="34" charset="0"/>
              </a:rPr>
              <a:t>, astfel încât acestea nu pot fi liste sau seturi.</a:t>
            </a: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  </a:t>
            </a:r>
            <a:endParaRPr lang="en-US" sz="1200" dirty="0">
              <a:solidFill>
                <a:schemeClr val="bg1"/>
              </a:solidFill>
              <a:latin typeface="Bahnschrift" panose="020B0502040204020203" pitchFamily="34" charset="0"/>
            </a:endParaRPr>
          </a:p>
        </p:txBody>
      </p:sp>
      <p:sp>
        <p:nvSpPr>
          <p:cNvPr id="9" name="TextBox 8"/>
          <p:cNvSpPr txBox="1"/>
          <p:nvPr/>
        </p:nvSpPr>
        <p:spPr>
          <a:xfrm>
            <a:off x="836194" y="3846173"/>
            <a:ext cx="10630094" cy="1200329"/>
          </a:xfrm>
          <a:prstGeom prst="rect">
            <a:avLst/>
          </a:prstGeom>
          <a:noFill/>
        </p:spPr>
        <p:txBody>
          <a:bodyPr wrap="square" rtlCol="0">
            <a:spAutoFit/>
          </a:bodyPr>
          <a:lstStyle/>
          <a:p>
            <a:pPr algn="just">
              <a:lnSpc>
                <a:spcPct val="150000"/>
              </a:lnSpc>
            </a:pPr>
            <a:r>
              <a:rPr lang="ro-RO" sz="1200" dirty="0" smtClean="0">
                <a:solidFill>
                  <a:srgbClr val="E9E2C5"/>
                </a:solidFill>
                <a:latin typeface="Bahnschrift" panose="020B0502040204020203" pitchFamily="34" charset="0"/>
              </a:rPr>
              <a:t>Setul</a:t>
            </a:r>
            <a:r>
              <a:rPr lang="ro-RO" sz="1200" dirty="0" smtClean="0">
                <a:solidFill>
                  <a:schemeClr val="bg1"/>
                </a:solidFill>
                <a:latin typeface="Bahnschrift" panose="020B0502040204020203" pitchFamily="34" charset="0"/>
              </a:rPr>
              <a:t> este o colecție de elemente </a:t>
            </a:r>
            <a:r>
              <a:rPr lang="ro-RO" sz="1200" dirty="0" smtClean="0">
                <a:solidFill>
                  <a:srgbClr val="E9E2C5"/>
                </a:solidFill>
                <a:latin typeface="Bahnschrift" panose="020B0502040204020203" pitchFamily="34" charset="0"/>
              </a:rPr>
              <a:t>unice</a:t>
            </a:r>
            <a:r>
              <a:rPr lang="ro-RO" sz="1200" dirty="0" smtClean="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imutabile</a:t>
            </a:r>
            <a:r>
              <a:rPr lang="ro-RO" sz="1200" dirty="0" smtClean="0">
                <a:solidFill>
                  <a:schemeClr val="bg1"/>
                </a:solidFill>
                <a:latin typeface="Bahnschrift" panose="020B0502040204020203" pitchFamily="34" charset="0"/>
              </a:rPr>
              <a:t>, având următoarea sintaxă: </a:t>
            </a:r>
            <a:endParaRPr lang="ro-RO" sz="1200" dirty="0">
              <a:solidFill>
                <a:schemeClr val="bg1"/>
              </a:solidFill>
              <a:latin typeface="Bahnschrift" panose="020B0502040204020203" pitchFamily="34" charset="0"/>
            </a:endParaRPr>
          </a:p>
          <a:p>
            <a:pPr algn="just">
              <a:lnSpc>
                <a:spcPct val="150000"/>
              </a:lnSpc>
            </a:pPr>
            <a:r>
              <a:rPr lang="en-US" sz="1200" b="1" dirty="0">
                <a:solidFill>
                  <a:schemeClr val="bg1"/>
                </a:solidFill>
                <a:latin typeface="Bahnschrift" panose="020B0502040204020203" pitchFamily="34" charset="0"/>
              </a:rPr>
              <a:t> </a:t>
            </a:r>
            <a:r>
              <a:rPr lang="en-US" sz="1200" b="1" dirty="0" smtClean="0">
                <a:solidFill>
                  <a:schemeClr val="bg1"/>
                </a:solidFill>
                <a:latin typeface="Bahnschrift" panose="020B0502040204020203" pitchFamily="34" charset="0"/>
              </a:rPr>
              <a:t>   </a:t>
            </a:r>
            <a:r>
              <a:rPr lang="ro-RO" sz="1200" b="1" dirty="0" smtClean="0">
                <a:solidFill>
                  <a:srgbClr val="E9E2C5"/>
                </a:solidFill>
                <a:latin typeface="Bahnschrift" panose="020B0502040204020203" pitchFamily="34" charset="0"/>
              </a:rPr>
              <a:t>set = </a:t>
            </a:r>
            <a:r>
              <a:rPr lang="en-US" sz="1200" b="1" dirty="0">
                <a:solidFill>
                  <a:srgbClr val="E9E2C5"/>
                </a:solidFill>
                <a:latin typeface="Bahnschrift" panose="020B0502040204020203" pitchFamily="34" charset="0"/>
              </a:rPr>
              <a:t>{</a:t>
            </a:r>
            <a:r>
              <a:rPr lang="en-US" sz="1200" b="1" dirty="0" smtClean="0">
                <a:solidFill>
                  <a:srgbClr val="E9E2C5"/>
                </a:solidFill>
                <a:latin typeface="Bahnschrift" panose="020B0502040204020203" pitchFamily="34" charset="0"/>
              </a:rPr>
              <a:t>e</a:t>
            </a:r>
            <a:r>
              <a:rPr lang="ro-RO" sz="1200" b="1" dirty="0" smtClean="0">
                <a:solidFill>
                  <a:srgbClr val="E9E2C5"/>
                </a:solidFill>
                <a:latin typeface="Bahnschrift" panose="020B0502040204020203" pitchFamily="34" charset="0"/>
              </a:rPr>
              <a:t>lement</a:t>
            </a:r>
            <a:r>
              <a:rPr lang="ro-RO" sz="1200" b="1" dirty="0">
                <a:solidFill>
                  <a:srgbClr val="E9E2C5"/>
                </a:solidFill>
                <a:latin typeface="Bahnschrift" panose="020B0502040204020203" pitchFamily="34" charset="0"/>
              </a:rPr>
              <a:t>2</a:t>
            </a:r>
            <a:r>
              <a:rPr lang="en-US" sz="1200" b="1" dirty="0" smtClean="0">
                <a:solidFill>
                  <a:srgbClr val="E9E2C5"/>
                </a:solidFill>
                <a:latin typeface="Bahnschrift" panose="020B0502040204020203" pitchFamily="34" charset="0"/>
              </a:rPr>
              <a:t>, e</a:t>
            </a:r>
            <a:r>
              <a:rPr lang="ro-RO" sz="1200" b="1" dirty="0" smtClean="0">
                <a:solidFill>
                  <a:srgbClr val="E9E2C5"/>
                </a:solidFill>
                <a:latin typeface="Bahnschrift" panose="020B0502040204020203" pitchFamily="34" charset="0"/>
              </a:rPr>
              <a:t>lement</a:t>
            </a:r>
            <a:r>
              <a:rPr lang="ro-RO" sz="1200" b="1" dirty="0">
                <a:solidFill>
                  <a:srgbClr val="E9E2C5"/>
                </a:solidFill>
                <a:latin typeface="Bahnschrift" panose="020B0502040204020203" pitchFamily="34" charset="0"/>
              </a:rPr>
              <a:t>3</a:t>
            </a:r>
            <a:r>
              <a:rPr lang="en-US" sz="1200" b="1" dirty="0" smtClean="0">
                <a:solidFill>
                  <a:srgbClr val="E9E2C5"/>
                </a:solidFill>
                <a:latin typeface="Bahnschrift" panose="020B0502040204020203" pitchFamily="34" charset="0"/>
              </a:rPr>
              <a:t>, e</a:t>
            </a:r>
            <a:r>
              <a:rPr lang="ro-RO" sz="1200" b="1" dirty="0" smtClean="0">
                <a:solidFill>
                  <a:srgbClr val="E9E2C5"/>
                </a:solidFill>
                <a:latin typeface="Bahnschrift" panose="020B0502040204020203" pitchFamily="34" charset="0"/>
              </a:rPr>
              <a:t>lement1</a:t>
            </a:r>
            <a:r>
              <a:rPr lang="en-US" sz="1200" b="1" dirty="0" smtClean="0">
                <a:solidFill>
                  <a:srgbClr val="E9E2C5"/>
                </a:solidFill>
                <a:latin typeface="Bahnschrift" panose="020B0502040204020203" pitchFamily="34" charset="0"/>
              </a:rPr>
              <a:t>}</a:t>
            </a:r>
            <a:endParaRPr lang="ro-RO" sz="1200" b="1" dirty="0" smtClean="0">
              <a:solidFill>
                <a:srgbClr val="E9E2C5"/>
              </a:solidFill>
              <a:latin typeface="Bahnschrift" panose="020B0502040204020203" pitchFamily="34" charset="0"/>
            </a:endParaRPr>
          </a:p>
          <a:p>
            <a:pPr marL="285750" indent="-285750" algn="just">
              <a:lnSpc>
                <a:spcPct val="150000"/>
              </a:lnSpc>
              <a:buFontTx/>
              <a:buChar char="-"/>
            </a:pPr>
            <a:r>
              <a:rPr lang="ro-RO" sz="1200" dirty="0" smtClean="0">
                <a:solidFill>
                  <a:schemeClr val="bg1"/>
                </a:solidFill>
                <a:latin typeface="Bahnschrift" panose="020B0502040204020203" pitchFamily="34" charset="0"/>
              </a:rPr>
              <a:t>Setul nu este ordonat, astfel încât nu permite valori duplicat, însă spre deosebire de tuplă, putem </a:t>
            </a:r>
            <a:r>
              <a:rPr lang="ro-RO" sz="1200" dirty="0" smtClean="0">
                <a:solidFill>
                  <a:srgbClr val="E9E2C5"/>
                </a:solidFill>
                <a:latin typeface="Bahnschrift" panose="020B0502040204020203" pitchFamily="34" charset="0"/>
              </a:rPr>
              <a:t>adăuga</a:t>
            </a:r>
            <a:r>
              <a:rPr lang="ro-RO" sz="1200" dirty="0" smtClean="0">
                <a:solidFill>
                  <a:schemeClr val="bg1"/>
                </a:solidFill>
                <a:latin typeface="Bahnschrift" panose="020B0502040204020203" pitchFamily="34" charset="0"/>
              </a:rPr>
              <a:t> și </a:t>
            </a:r>
            <a:r>
              <a:rPr lang="ro-RO" sz="1200" dirty="0" smtClean="0">
                <a:solidFill>
                  <a:srgbClr val="E9E2C5"/>
                </a:solidFill>
                <a:latin typeface="Bahnschrift" panose="020B0502040204020203" pitchFamily="34" charset="0"/>
              </a:rPr>
              <a:t>șterge</a:t>
            </a:r>
            <a:r>
              <a:rPr lang="ro-RO" sz="1200" dirty="0" smtClean="0">
                <a:solidFill>
                  <a:schemeClr val="bg1"/>
                </a:solidFill>
                <a:latin typeface="Bahnschrift" panose="020B0502040204020203" pitchFamily="34" charset="0"/>
              </a:rPr>
              <a:t> date;</a:t>
            </a:r>
          </a:p>
          <a:p>
            <a:pPr marL="285750" indent="-285750" algn="just">
              <a:lnSpc>
                <a:spcPct val="150000"/>
              </a:lnSpc>
              <a:buFontTx/>
              <a:buChar char="-"/>
            </a:pPr>
            <a:r>
              <a:rPr lang="ro-RO" sz="1200" dirty="0" smtClean="0">
                <a:solidFill>
                  <a:schemeClr val="bg1"/>
                </a:solidFill>
                <a:latin typeface="Bahnschrift" panose="020B0502040204020203" pitchFamily="34" charset="0"/>
              </a:rPr>
              <a:t>La fel ca lista și tupla, setul permite stocarea valorilor reprezentate de diferite tipuri de date. </a:t>
            </a:r>
            <a:endParaRPr lang="en-US" sz="1200" dirty="0">
              <a:solidFill>
                <a:schemeClr val="bg1"/>
              </a:solidFill>
              <a:latin typeface="Bahnschrift" panose="020B0502040204020203" pitchFamily="34" charset="0"/>
            </a:endParaRPr>
          </a:p>
        </p:txBody>
      </p:sp>
      <p:sp>
        <p:nvSpPr>
          <p:cNvPr id="7" name="TextBox 6"/>
          <p:cNvSpPr txBox="1"/>
          <p:nvPr/>
        </p:nvSpPr>
        <p:spPr>
          <a:xfrm>
            <a:off x="836194" y="2718422"/>
            <a:ext cx="10630094" cy="1200329"/>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La fel ca lista, </a:t>
            </a:r>
            <a:r>
              <a:rPr lang="ro-RO" sz="1200" dirty="0" smtClean="0">
                <a:solidFill>
                  <a:srgbClr val="E9E2C5"/>
                </a:solidFill>
                <a:latin typeface="Bahnschrift" panose="020B0502040204020203" pitchFamily="34" charset="0"/>
              </a:rPr>
              <a:t>tupla</a:t>
            </a:r>
            <a:r>
              <a:rPr lang="ro-RO" sz="1200" dirty="0" smtClean="0">
                <a:solidFill>
                  <a:schemeClr val="bg1"/>
                </a:solidFill>
                <a:latin typeface="Bahnschrift" panose="020B0502040204020203" pitchFamily="34" charset="0"/>
              </a:rPr>
              <a:t> este o colecție</a:t>
            </a:r>
            <a:r>
              <a:rPr lang="en-US" sz="1200" dirty="0" smtClean="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ordonată</a:t>
            </a:r>
            <a:r>
              <a:rPr lang="ro-RO" sz="1200" dirty="0" smtClean="0">
                <a:solidFill>
                  <a:schemeClr val="bg1"/>
                </a:solidFill>
                <a:latin typeface="Bahnschrift" panose="020B0502040204020203" pitchFamily="34" charset="0"/>
              </a:rPr>
              <a:t> de elemente. Sintaxa este următoarea: </a:t>
            </a:r>
            <a:endParaRPr lang="ro-RO" sz="1200" dirty="0">
              <a:solidFill>
                <a:schemeClr val="bg1"/>
              </a:solidFill>
              <a:latin typeface="Bahnschrift" panose="020B0502040204020203" pitchFamily="34" charset="0"/>
            </a:endParaRPr>
          </a:p>
          <a:p>
            <a:pPr algn="just">
              <a:lnSpc>
                <a:spcPct val="150000"/>
              </a:lnSpc>
            </a:pPr>
            <a:r>
              <a:rPr lang="en-US" sz="1200" dirty="0">
                <a:solidFill>
                  <a:schemeClr val="bg2">
                    <a:lumMod val="90000"/>
                  </a:schemeClr>
                </a:solidFill>
                <a:latin typeface="Bahnschrift" panose="020B0502040204020203" pitchFamily="34" charset="0"/>
              </a:rPr>
              <a:t> </a:t>
            </a:r>
            <a:r>
              <a:rPr lang="en-US" sz="1200" dirty="0" smtClean="0">
                <a:solidFill>
                  <a:schemeClr val="bg2">
                    <a:lumMod val="90000"/>
                  </a:schemeClr>
                </a:solidFill>
                <a:latin typeface="Bahnschrift" panose="020B0502040204020203" pitchFamily="34" charset="0"/>
              </a:rPr>
              <a:t>   </a:t>
            </a:r>
            <a:r>
              <a:rPr lang="ro-RO" sz="1200" b="1" dirty="0" smtClean="0">
                <a:solidFill>
                  <a:srgbClr val="E9E2C5"/>
                </a:solidFill>
                <a:latin typeface="Bahnschrift" panose="020B0502040204020203" pitchFamily="34" charset="0"/>
              </a:rPr>
              <a:t>tupla = </a:t>
            </a:r>
            <a:r>
              <a:rPr lang="ro-RO" sz="1200" b="1" dirty="0">
                <a:solidFill>
                  <a:srgbClr val="E9E2C5"/>
                </a:solidFill>
                <a:latin typeface="Bahnschrift" panose="020B0502040204020203" pitchFamily="34" charset="0"/>
              </a:rPr>
              <a:t>(</a:t>
            </a:r>
            <a:r>
              <a:rPr lang="en-US" sz="1200" b="1" dirty="0" smtClean="0">
                <a:solidFill>
                  <a:srgbClr val="E9E2C5"/>
                </a:solidFill>
                <a:latin typeface="Bahnschrift" panose="020B0502040204020203" pitchFamily="34" charset="0"/>
              </a:rPr>
              <a:t>e</a:t>
            </a:r>
            <a:r>
              <a:rPr lang="ro-RO" sz="1200" b="1" dirty="0" smtClean="0">
                <a:solidFill>
                  <a:srgbClr val="E9E2C5"/>
                </a:solidFill>
                <a:latin typeface="Bahnschrift" panose="020B0502040204020203" pitchFamily="34" charset="0"/>
              </a:rPr>
              <a:t>lement</a:t>
            </a:r>
            <a:r>
              <a:rPr lang="en-US" sz="1200" b="1" dirty="0" smtClean="0">
                <a:solidFill>
                  <a:srgbClr val="E9E2C5"/>
                </a:solidFill>
                <a:latin typeface="Bahnschrift" panose="020B0502040204020203" pitchFamily="34" charset="0"/>
              </a:rPr>
              <a:t>1, e</a:t>
            </a:r>
            <a:r>
              <a:rPr lang="ro-RO" sz="1200" b="1" dirty="0" smtClean="0">
                <a:solidFill>
                  <a:srgbClr val="E9E2C5"/>
                </a:solidFill>
                <a:latin typeface="Bahnschrift" panose="020B0502040204020203" pitchFamily="34" charset="0"/>
              </a:rPr>
              <a:t>lement</a:t>
            </a:r>
            <a:r>
              <a:rPr lang="en-US" sz="1200" b="1" dirty="0" smtClean="0">
                <a:solidFill>
                  <a:srgbClr val="E9E2C5"/>
                </a:solidFill>
                <a:latin typeface="Bahnschrift" panose="020B0502040204020203" pitchFamily="34" charset="0"/>
              </a:rPr>
              <a:t>2, e</a:t>
            </a:r>
            <a:r>
              <a:rPr lang="ro-RO" sz="1200" b="1" dirty="0" smtClean="0">
                <a:solidFill>
                  <a:srgbClr val="E9E2C5"/>
                </a:solidFill>
                <a:latin typeface="Bahnschrift" panose="020B0502040204020203" pitchFamily="34" charset="0"/>
              </a:rPr>
              <a:t>lement</a:t>
            </a:r>
            <a:r>
              <a:rPr lang="en-US" sz="1200" b="1" dirty="0" smtClean="0">
                <a:solidFill>
                  <a:srgbClr val="E9E2C5"/>
                </a:solidFill>
                <a:latin typeface="Bahnschrift" panose="020B0502040204020203" pitchFamily="34" charset="0"/>
              </a:rPr>
              <a:t>3</a:t>
            </a:r>
            <a:r>
              <a:rPr lang="ro-RO" sz="1200" b="1" dirty="0" smtClean="0">
                <a:solidFill>
                  <a:srgbClr val="E9E2C5"/>
                </a:solidFill>
                <a:latin typeface="Bahnschrift" panose="020B0502040204020203" pitchFamily="34" charset="0"/>
              </a:rPr>
              <a:t>)</a:t>
            </a:r>
          </a:p>
          <a:p>
            <a:pPr marL="285750" indent="-285750" algn="just">
              <a:lnSpc>
                <a:spcPct val="150000"/>
              </a:lnSpc>
              <a:buFontTx/>
              <a:buChar char="-"/>
            </a:pPr>
            <a:r>
              <a:rPr lang="ro-RO" sz="1200" dirty="0" smtClean="0">
                <a:solidFill>
                  <a:schemeClr val="bg1"/>
                </a:solidFill>
                <a:latin typeface="Bahnschrift" panose="020B0502040204020203" pitchFamily="34" charset="0"/>
              </a:rPr>
              <a:t>Singura diferență constă în faptul că tupla este </a:t>
            </a:r>
            <a:r>
              <a:rPr lang="ro-RO" sz="1200" dirty="0" smtClean="0">
                <a:solidFill>
                  <a:srgbClr val="E9E2C5"/>
                </a:solidFill>
                <a:latin typeface="Bahnschrift" panose="020B0502040204020203" pitchFamily="34" charset="0"/>
              </a:rPr>
              <a:t>imutabilă</a:t>
            </a:r>
            <a:r>
              <a:rPr lang="ro-RO" sz="1200" dirty="0" smtClean="0">
                <a:solidFill>
                  <a:schemeClr val="bg1"/>
                </a:solidFill>
                <a:latin typeface="Bahnschrift" panose="020B0502040204020203" pitchFamily="34" charset="0"/>
              </a:rPr>
              <a:t> și nu se pot adăuga, șterge sau modifica elementele acesteia, însă permite valori </a:t>
            </a:r>
            <a:r>
              <a:rPr lang="ro-RO" sz="1200" dirty="0" smtClean="0">
                <a:solidFill>
                  <a:srgbClr val="E9E2C5"/>
                </a:solidFill>
                <a:latin typeface="Bahnschrift" panose="020B0502040204020203" pitchFamily="34" charset="0"/>
              </a:rPr>
              <a:t>duplicat</a:t>
            </a:r>
            <a:r>
              <a:rPr lang="ro-RO" sz="1200" dirty="0" smtClean="0">
                <a:solidFill>
                  <a:schemeClr val="bg1"/>
                </a:solidFill>
                <a:latin typeface="Bahnschrift" panose="020B0502040204020203" pitchFamily="34" charset="0"/>
              </a:rPr>
              <a:t> și accesarea acestora în funcție de </a:t>
            </a:r>
            <a:r>
              <a:rPr lang="en-US" sz="1200" dirty="0" smtClean="0">
                <a:solidFill>
                  <a:srgbClr val="E9E2C5"/>
                </a:solidFill>
                <a:latin typeface="Bahnschrift" panose="020B0502040204020203" pitchFamily="34" charset="0"/>
              </a:rPr>
              <a:t>index</a:t>
            </a:r>
            <a:r>
              <a:rPr lang="ro-RO" sz="1200" dirty="0" smtClean="0">
                <a:solidFill>
                  <a:schemeClr val="bg1"/>
                </a:solidFill>
                <a:latin typeface="Bahnschrift" panose="020B0502040204020203" pitchFamily="34" charset="0"/>
              </a:rPr>
              <a:t>. </a:t>
            </a:r>
          </a:p>
        </p:txBody>
      </p:sp>
      <p:sp>
        <p:nvSpPr>
          <p:cNvPr id="18" name="TextBox 17"/>
          <p:cNvSpPr txBox="1"/>
          <p:nvPr/>
        </p:nvSpPr>
        <p:spPr>
          <a:xfrm>
            <a:off x="836194" y="709047"/>
            <a:ext cx="10630094" cy="2031325"/>
          </a:xfrm>
          <a:prstGeom prst="rect">
            <a:avLst/>
          </a:prstGeom>
          <a:noFill/>
        </p:spPr>
        <p:txBody>
          <a:bodyPr wrap="square" rtlCol="0">
            <a:spAutoFit/>
          </a:bodyPr>
          <a:lstStyle/>
          <a:p>
            <a:pPr algn="just">
              <a:lnSpc>
                <a:spcPct val="150000"/>
              </a:lnSpc>
            </a:pPr>
            <a:r>
              <a:rPr lang="ro-RO" sz="1200" dirty="0" smtClean="0">
                <a:solidFill>
                  <a:srgbClr val="E9E2C5"/>
                </a:solidFill>
                <a:latin typeface="Bahnschrift" panose="020B0502040204020203" pitchFamily="34" charset="0"/>
              </a:rPr>
              <a:t>Lista</a:t>
            </a:r>
            <a:r>
              <a:rPr lang="ro-RO" sz="1200" dirty="0" smtClean="0">
                <a:solidFill>
                  <a:schemeClr val="bg1"/>
                </a:solidFill>
                <a:latin typeface="Bahnschrift" panose="020B0502040204020203" pitchFamily="34" charset="0"/>
              </a:rPr>
              <a:t> este o colecție</a:t>
            </a:r>
            <a:r>
              <a:rPr lang="en-US" sz="1200" dirty="0" smtClean="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ordonată</a:t>
            </a:r>
            <a:r>
              <a:rPr lang="ro-RO" sz="1200" dirty="0" smtClean="0">
                <a:solidFill>
                  <a:schemeClr val="bg1"/>
                </a:solidFill>
                <a:latin typeface="Bahnschrift" panose="020B0502040204020203" pitchFamily="34" charset="0"/>
              </a:rPr>
              <a:t> de elemente</a:t>
            </a:r>
            <a:r>
              <a:rPr lang="en-US" sz="1200" dirty="0" smtClean="0">
                <a:solidFill>
                  <a:schemeClr val="bg1"/>
                </a:solidFill>
                <a:latin typeface="Bahnschrift" panose="020B0502040204020203" pitchFamily="34" charset="0"/>
              </a:rPr>
              <a:t>,</a:t>
            </a:r>
            <a:r>
              <a:rPr lang="en-US"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având următoatea sintaxă: </a:t>
            </a:r>
            <a:endParaRPr lang="ro-RO" sz="1200" dirty="0">
              <a:solidFill>
                <a:schemeClr val="bg1"/>
              </a:solidFill>
              <a:latin typeface="Bahnschrift" panose="020B0502040204020203" pitchFamily="34" charset="0"/>
            </a:endParaRPr>
          </a:p>
          <a:p>
            <a:pPr algn="just">
              <a:lnSpc>
                <a:spcPct val="150000"/>
              </a:lnSpc>
            </a:pPr>
            <a:r>
              <a:rPr lang="en-US" sz="1200" dirty="0">
                <a:solidFill>
                  <a:srgbClr val="E9E2C5"/>
                </a:solidFill>
                <a:latin typeface="Bahnschrift" panose="020B0502040204020203" pitchFamily="34" charset="0"/>
              </a:rPr>
              <a:t> </a:t>
            </a:r>
            <a:r>
              <a:rPr lang="en-US" sz="1200" dirty="0" smtClean="0">
                <a:solidFill>
                  <a:srgbClr val="E9E2C5"/>
                </a:solidFill>
                <a:latin typeface="Bahnschrift" panose="020B0502040204020203" pitchFamily="34" charset="0"/>
              </a:rPr>
              <a:t>   </a:t>
            </a:r>
            <a:r>
              <a:rPr lang="ro-RO" sz="1200" b="1" dirty="0" smtClean="0">
                <a:solidFill>
                  <a:srgbClr val="E9E2C5"/>
                </a:solidFill>
                <a:latin typeface="Bahnschrift" panose="020B0502040204020203" pitchFamily="34" charset="0"/>
              </a:rPr>
              <a:t>lista = </a:t>
            </a:r>
            <a:r>
              <a:rPr lang="en-US" sz="1200" b="1" dirty="0" smtClean="0">
                <a:solidFill>
                  <a:srgbClr val="E9E2C5"/>
                </a:solidFill>
                <a:latin typeface="Bahnschrift" panose="020B0502040204020203" pitchFamily="34" charset="0"/>
              </a:rPr>
              <a:t>[e</a:t>
            </a:r>
            <a:r>
              <a:rPr lang="ro-RO" sz="1200" b="1" dirty="0" smtClean="0">
                <a:solidFill>
                  <a:srgbClr val="E9E2C5"/>
                </a:solidFill>
                <a:latin typeface="Bahnschrift" panose="020B0502040204020203" pitchFamily="34" charset="0"/>
              </a:rPr>
              <a:t>lement</a:t>
            </a:r>
            <a:r>
              <a:rPr lang="en-US" sz="1200" b="1" dirty="0" smtClean="0">
                <a:solidFill>
                  <a:srgbClr val="E9E2C5"/>
                </a:solidFill>
                <a:latin typeface="Bahnschrift" panose="020B0502040204020203" pitchFamily="34" charset="0"/>
              </a:rPr>
              <a:t>1, e</a:t>
            </a:r>
            <a:r>
              <a:rPr lang="ro-RO" sz="1200" b="1" dirty="0" smtClean="0">
                <a:solidFill>
                  <a:srgbClr val="E9E2C5"/>
                </a:solidFill>
                <a:latin typeface="Bahnschrift" panose="020B0502040204020203" pitchFamily="34" charset="0"/>
              </a:rPr>
              <a:t>lement</a:t>
            </a:r>
            <a:r>
              <a:rPr lang="en-US" sz="1200" b="1" dirty="0" smtClean="0">
                <a:solidFill>
                  <a:srgbClr val="E9E2C5"/>
                </a:solidFill>
                <a:latin typeface="Bahnschrift" panose="020B0502040204020203" pitchFamily="34" charset="0"/>
              </a:rPr>
              <a:t>2, e</a:t>
            </a:r>
            <a:r>
              <a:rPr lang="ro-RO" sz="1200" b="1" dirty="0" smtClean="0">
                <a:solidFill>
                  <a:srgbClr val="E9E2C5"/>
                </a:solidFill>
                <a:latin typeface="Bahnschrift" panose="020B0502040204020203" pitchFamily="34" charset="0"/>
              </a:rPr>
              <a:t>lement</a:t>
            </a:r>
            <a:r>
              <a:rPr lang="en-US" sz="1200" b="1" dirty="0" smtClean="0">
                <a:solidFill>
                  <a:srgbClr val="E9E2C5"/>
                </a:solidFill>
                <a:latin typeface="Bahnschrift" panose="020B0502040204020203" pitchFamily="34" charset="0"/>
              </a:rPr>
              <a:t>3]</a:t>
            </a:r>
            <a:endParaRPr lang="ro-RO" sz="1200" b="1" dirty="0" smtClean="0">
              <a:solidFill>
                <a:srgbClr val="E9E2C5"/>
              </a:solidFill>
              <a:latin typeface="Bahnschrift" panose="020B0502040204020203" pitchFamily="34" charset="0"/>
            </a:endParaRPr>
          </a:p>
          <a:p>
            <a:pPr marL="285750" indent="-285750" algn="just">
              <a:lnSpc>
                <a:spcPct val="150000"/>
              </a:lnSpc>
              <a:buFontTx/>
              <a:buChar char="-"/>
            </a:pPr>
            <a:r>
              <a:rPr lang="ro-RO" sz="1200" dirty="0" smtClean="0">
                <a:solidFill>
                  <a:schemeClr val="bg1"/>
                </a:solidFill>
                <a:latin typeface="Bahnschrift" panose="020B0502040204020203" pitchFamily="34" charset="0"/>
              </a:rPr>
              <a:t>Lista permite ca valorile stocate să fie reprezentate de diferite tipuri de date (</a:t>
            </a:r>
            <a:r>
              <a:rPr lang="en-US" sz="1200" dirty="0">
                <a:solidFill>
                  <a:srgbClr val="E9E2C5"/>
                </a:solidFill>
                <a:latin typeface="Bahnschrift" panose="020B0502040204020203" pitchFamily="34" charset="0"/>
              </a:rPr>
              <a:t>int, float, </a:t>
            </a:r>
            <a:r>
              <a:rPr lang="en-US" sz="1200" dirty="0" smtClean="0">
                <a:solidFill>
                  <a:srgbClr val="E9E2C5"/>
                </a:solidFill>
                <a:latin typeface="Bahnschrift" panose="020B0502040204020203" pitchFamily="34" charset="0"/>
              </a:rPr>
              <a:t>str</a:t>
            </a:r>
            <a:r>
              <a:rPr lang="ro-RO" sz="1200" dirty="0" smtClean="0">
                <a:solidFill>
                  <a:srgbClr val="E9E2C5"/>
                </a:solidFill>
                <a:latin typeface="Bahnschrift" panose="020B0502040204020203" pitchFamily="34" charset="0"/>
              </a:rPr>
              <a:t>ing,</a:t>
            </a:r>
            <a:r>
              <a:rPr lang="en-US" sz="1200" dirty="0" smtClean="0">
                <a:solidFill>
                  <a:srgbClr val="E9E2C5"/>
                </a:solidFill>
                <a:latin typeface="Bahnschrift" panose="020B0502040204020203" pitchFamily="34" charset="0"/>
              </a:rPr>
              <a:t> bool</a:t>
            </a:r>
            <a:r>
              <a:rPr lang="ro-RO" sz="1200" dirty="0" smtClean="0">
                <a:solidFill>
                  <a:schemeClr val="bg1"/>
                </a:solidFill>
                <a:latin typeface="Bahnschrift" panose="020B0502040204020203" pitchFamily="34" charset="0"/>
              </a:rPr>
              <a:t> etc.);</a:t>
            </a:r>
          </a:p>
          <a:p>
            <a:pPr marL="285750" indent="-285750" algn="just">
              <a:lnSpc>
                <a:spcPct val="150000"/>
              </a:lnSpc>
              <a:buFontTx/>
              <a:buChar char="-"/>
            </a:pPr>
            <a:r>
              <a:rPr lang="ro-RO" sz="1200" dirty="0" smtClean="0">
                <a:solidFill>
                  <a:schemeClr val="bg1"/>
                </a:solidFill>
                <a:latin typeface="Bahnschrift" panose="020B0502040204020203" pitchFamily="34" charset="0"/>
              </a:rPr>
              <a:t>Lista este </a:t>
            </a:r>
            <a:r>
              <a:rPr lang="ro-RO" sz="1200" dirty="0" smtClean="0">
                <a:solidFill>
                  <a:srgbClr val="E9E2C5"/>
                </a:solidFill>
                <a:latin typeface="Bahnschrift" panose="020B0502040204020203" pitchFamily="34" charset="0"/>
              </a:rPr>
              <a:t>mutabilă</a:t>
            </a:r>
            <a:r>
              <a:rPr lang="ro-RO" sz="1200" dirty="0" smtClean="0">
                <a:solidFill>
                  <a:schemeClr val="bg1"/>
                </a:solidFill>
                <a:latin typeface="Bahnschrift" panose="020B0502040204020203" pitchFamily="34" charset="0"/>
              </a:rPr>
              <a:t>, astfel încât valoarea elementelor poate fi schimbată, se pot </a:t>
            </a:r>
            <a:r>
              <a:rPr lang="ro-RO" sz="1200" dirty="0" smtClean="0">
                <a:solidFill>
                  <a:srgbClr val="E9E2C5"/>
                </a:solidFill>
                <a:latin typeface="Bahnschrift" panose="020B0502040204020203" pitchFamily="34" charset="0"/>
              </a:rPr>
              <a:t>adăuga</a:t>
            </a:r>
            <a:r>
              <a:rPr lang="ro-RO" sz="1200" dirty="0" smtClean="0">
                <a:solidFill>
                  <a:schemeClr val="bg1"/>
                </a:solidFill>
                <a:latin typeface="Bahnschrift" panose="020B0502040204020203" pitchFamily="34" charset="0"/>
              </a:rPr>
              <a:t> elemente noi, se pot </a:t>
            </a:r>
            <a:r>
              <a:rPr lang="ro-RO" sz="1200" dirty="0" smtClean="0">
                <a:solidFill>
                  <a:srgbClr val="E9E2C5"/>
                </a:solidFill>
                <a:latin typeface="Bahnschrift" panose="020B0502040204020203" pitchFamily="34" charset="0"/>
              </a:rPr>
              <a:t>șterge</a:t>
            </a:r>
            <a:r>
              <a:rPr lang="ro-RO" sz="1200" dirty="0" smtClean="0">
                <a:solidFill>
                  <a:schemeClr val="bg1"/>
                </a:solidFill>
                <a:latin typeface="Bahnschrift" panose="020B0502040204020203" pitchFamily="34" charset="0"/>
              </a:rPr>
              <a:t> sau se poate </a:t>
            </a:r>
            <a:r>
              <a:rPr lang="ro-RO" sz="1200" dirty="0" smtClean="0">
                <a:solidFill>
                  <a:srgbClr val="E9E2C5"/>
                </a:solidFill>
                <a:latin typeface="Bahnschrift" panose="020B0502040204020203" pitchFamily="34" charset="0"/>
              </a:rPr>
              <a:t>schimba</a:t>
            </a:r>
            <a:r>
              <a:rPr lang="ro-RO" sz="1200" dirty="0" smtClean="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poziția</a:t>
            </a:r>
            <a:r>
              <a:rPr lang="ro-RO" sz="1200" dirty="0" smtClean="0">
                <a:solidFill>
                  <a:schemeClr val="bg1"/>
                </a:solidFill>
                <a:latin typeface="Bahnschrift" panose="020B0502040204020203" pitchFamily="34" charset="0"/>
              </a:rPr>
              <a:t> acestora. De asemenea</a:t>
            </a:r>
            <a:r>
              <a:rPr lang="ro-RO" sz="1200" dirty="0">
                <a:solidFill>
                  <a:schemeClr val="bg1"/>
                </a:solidFill>
                <a:latin typeface="Bahnschrift" panose="020B0502040204020203" pitchFamily="34" charset="0"/>
              </a:rPr>
              <a:t>, permite accesarea elementelor folosindu-ne de poziția acestora în </a:t>
            </a:r>
            <a:r>
              <a:rPr lang="ro-RO" sz="1200" dirty="0" smtClean="0">
                <a:solidFill>
                  <a:schemeClr val="bg1"/>
                </a:solidFill>
                <a:latin typeface="Bahnschrift" panose="020B0502040204020203" pitchFamily="34" charset="0"/>
              </a:rPr>
              <a:t>listă</a:t>
            </a:r>
            <a:r>
              <a:rPr lang="en-US" sz="1200" dirty="0" smtClean="0">
                <a:solidFill>
                  <a:schemeClr val="bg1"/>
                </a:solidFill>
                <a:latin typeface="Bahnschrift" panose="020B0502040204020203" pitchFamily="34" charset="0"/>
              </a:rPr>
              <a:t> (</a:t>
            </a:r>
            <a:r>
              <a:rPr lang="en-US" sz="1200" dirty="0" smtClean="0">
                <a:solidFill>
                  <a:srgbClr val="E9E2C5"/>
                </a:solidFill>
                <a:latin typeface="Bahnschrift" panose="020B0502040204020203" pitchFamily="34" charset="0"/>
              </a:rPr>
              <a:t>index</a:t>
            </a:r>
            <a:r>
              <a:rPr lang="en-US" sz="1200" dirty="0" smtClean="0">
                <a:solidFill>
                  <a:schemeClr val="bg1"/>
                </a:solidFill>
                <a:latin typeface="Bahnschrift" panose="020B0502040204020203" pitchFamily="34" charset="0"/>
              </a:rPr>
              <a:t>)</a:t>
            </a:r>
            <a:r>
              <a:rPr lang="ro-RO" sz="1200" dirty="0">
                <a:solidFill>
                  <a:schemeClr val="bg1"/>
                </a:solidFill>
                <a:latin typeface="Bahnschrift" panose="020B0502040204020203" pitchFamily="34" charset="0"/>
              </a:rPr>
              <a:t>;</a:t>
            </a: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De exemplu, pentru a accesa primul element putem folosi sintaxa: </a:t>
            </a:r>
            <a:r>
              <a:rPr lang="ro-RO" sz="1200" dirty="0">
                <a:solidFill>
                  <a:srgbClr val="E9E2C5"/>
                </a:solidFill>
                <a:latin typeface="Bahnschrift" panose="020B0502040204020203" pitchFamily="34" charset="0"/>
              </a:rPr>
              <a:t>lista</a:t>
            </a:r>
            <a:r>
              <a:rPr lang="en-US" sz="1200" dirty="0">
                <a:solidFill>
                  <a:srgbClr val="E9E2C5"/>
                </a:solidFill>
                <a:latin typeface="Bahnschrift" panose="020B0502040204020203" pitchFamily="34" charset="0"/>
              </a:rPr>
              <a:t>[0</a:t>
            </a:r>
            <a:r>
              <a:rPr lang="en-US" sz="1200" dirty="0" smtClean="0">
                <a:solidFill>
                  <a:srgbClr val="E9E2C5"/>
                </a:solidFill>
                <a:latin typeface="Bahnschrift" panose="020B0502040204020203" pitchFamily="34" charset="0"/>
              </a:rPr>
              <a:t>]</a:t>
            </a:r>
            <a:endParaRPr lang="ro-RO" sz="1200" dirty="0">
              <a:solidFill>
                <a:srgbClr val="E9E2C5"/>
              </a:solidFill>
              <a:latin typeface="Bahnschrift" panose="020B0502040204020203" pitchFamily="34" charset="0"/>
            </a:endParaRPr>
          </a:p>
          <a:p>
            <a:pPr marL="285750" indent="-285750" algn="just">
              <a:lnSpc>
                <a:spcPct val="150000"/>
              </a:lnSpc>
              <a:buFontTx/>
              <a:buChar char="-"/>
            </a:pPr>
            <a:r>
              <a:rPr lang="ro-RO" sz="1200" dirty="0" smtClean="0">
                <a:solidFill>
                  <a:schemeClr val="bg1"/>
                </a:solidFill>
                <a:latin typeface="Bahnschrift" panose="020B0502040204020203" pitchFamily="34" charset="0"/>
              </a:rPr>
              <a:t>Lista permite valori </a:t>
            </a:r>
            <a:r>
              <a:rPr lang="ro-RO" sz="1200" dirty="0" smtClean="0">
                <a:solidFill>
                  <a:srgbClr val="E9E2C5"/>
                </a:solidFill>
                <a:latin typeface="Bahnschrift" panose="020B0502040204020203" pitchFamily="34" charset="0"/>
              </a:rPr>
              <a:t>duplicat</a:t>
            </a:r>
            <a:r>
              <a:rPr lang="ro-RO" sz="1200" dirty="0">
                <a:solidFill>
                  <a:schemeClr val="bg1"/>
                </a:solidFill>
                <a:latin typeface="Bahnschrift" panose="020B0502040204020203" pitchFamily="34" charset="0"/>
              </a:rPr>
              <a:t>;</a:t>
            </a:r>
            <a:endParaRPr lang="ro-RO" sz="1200" dirty="0" smtClean="0">
              <a:solidFill>
                <a:schemeClr val="bg1"/>
              </a:solidFill>
              <a:latin typeface="Bahnschrift" panose="020B0502040204020203" pitchFamily="34" charset="0"/>
            </a:endParaRPr>
          </a:p>
        </p:txBody>
      </p:sp>
      <p:sp>
        <p:nvSpPr>
          <p:cNvPr id="11" name="Rectangle 10"/>
          <p:cNvSpPr/>
          <p:nvPr/>
        </p:nvSpPr>
        <p:spPr>
          <a:xfrm>
            <a:off x="620998" y="136635"/>
            <a:ext cx="5590903"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Structuri de date</a:t>
            </a:r>
            <a:endPar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endParaRPr>
          </a:p>
        </p:txBody>
      </p:sp>
      <p:sp>
        <p:nvSpPr>
          <p:cNvPr id="17" name="Right Arrow 16"/>
          <p:cNvSpPr/>
          <p:nvPr/>
        </p:nvSpPr>
        <p:spPr>
          <a:xfrm>
            <a:off x="2" y="733774"/>
            <a:ext cx="836193" cy="406688"/>
          </a:xfrm>
          <a:prstGeom prst="rightArrow">
            <a:avLst/>
          </a:prstGeom>
          <a:noFill/>
          <a:ln>
            <a:solidFill>
              <a:schemeClr val="bg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ro-RO" b="1" dirty="0" smtClean="0">
                <a:ln w="3175">
                  <a:solidFill>
                    <a:schemeClr val="tx1">
                      <a:alpha val="30000"/>
                    </a:schemeClr>
                  </a:solidFill>
                </a:ln>
                <a:solidFill>
                  <a:schemeClr val="accent4">
                    <a:lumMod val="40000"/>
                    <a:lumOff val="60000"/>
                  </a:schemeClr>
                </a:solidFill>
              </a:rPr>
              <a:t>list</a:t>
            </a:r>
          </a:p>
        </p:txBody>
      </p:sp>
      <p:sp>
        <p:nvSpPr>
          <p:cNvPr id="19" name="Right Arrow 18"/>
          <p:cNvSpPr/>
          <p:nvPr/>
        </p:nvSpPr>
        <p:spPr>
          <a:xfrm>
            <a:off x="3" y="2718422"/>
            <a:ext cx="836193" cy="406688"/>
          </a:xfrm>
          <a:prstGeom prst="rightArrow">
            <a:avLst/>
          </a:prstGeom>
          <a:noFill/>
          <a:ln>
            <a:solidFill>
              <a:schemeClr val="bg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ro-RO" b="1" dirty="0" smtClean="0">
                <a:ln w="3175">
                  <a:solidFill>
                    <a:schemeClr val="tx1">
                      <a:alpha val="30000"/>
                    </a:schemeClr>
                  </a:solidFill>
                </a:ln>
                <a:solidFill>
                  <a:schemeClr val="accent4">
                    <a:lumMod val="40000"/>
                    <a:lumOff val="60000"/>
                  </a:schemeClr>
                </a:solidFill>
              </a:rPr>
              <a:t>tuple</a:t>
            </a:r>
          </a:p>
        </p:txBody>
      </p:sp>
      <p:sp>
        <p:nvSpPr>
          <p:cNvPr id="8" name="Right Arrow 7"/>
          <p:cNvSpPr/>
          <p:nvPr/>
        </p:nvSpPr>
        <p:spPr>
          <a:xfrm>
            <a:off x="2" y="5039893"/>
            <a:ext cx="836193" cy="406688"/>
          </a:xfrm>
          <a:prstGeom prst="rightArrow">
            <a:avLst/>
          </a:prstGeom>
          <a:noFill/>
          <a:ln>
            <a:solidFill>
              <a:schemeClr val="bg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ro-RO" b="1" dirty="0" smtClean="0">
                <a:ln w="3175">
                  <a:solidFill>
                    <a:schemeClr val="tx1">
                      <a:alpha val="30000"/>
                    </a:schemeClr>
                  </a:solidFill>
                </a:ln>
                <a:solidFill>
                  <a:schemeClr val="accent4">
                    <a:lumMod val="40000"/>
                    <a:lumOff val="60000"/>
                  </a:schemeClr>
                </a:solidFill>
              </a:rPr>
              <a:t>dict</a:t>
            </a:r>
          </a:p>
        </p:txBody>
      </p:sp>
      <p:sp>
        <p:nvSpPr>
          <p:cNvPr id="12" name="Right Arrow 11"/>
          <p:cNvSpPr/>
          <p:nvPr/>
        </p:nvSpPr>
        <p:spPr>
          <a:xfrm>
            <a:off x="2" y="3846173"/>
            <a:ext cx="836193" cy="406688"/>
          </a:xfrm>
          <a:prstGeom prst="rightArrow">
            <a:avLst>
              <a:gd name="adj1" fmla="val 50000"/>
              <a:gd name="adj2" fmla="val 47859"/>
            </a:avLst>
          </a:prstGeom>
          <a:noFill/>
          <a:ln>
            <a:solidFill>
              <a:schemeClr val="bg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ro-RO" b="1" dirty="0" smtClean="0">
                <a:ln w="3175">
                  <a:solidFill>
                    <a:schemeClr val="tx1">
                      <a:alpha val="30000"/>
                    </a:schemeClr>
                  </a:solidFill>
                </a:ln>
                <a:solidFill>
                  <a:schemeClr val="accent4">
                    <a:lumMod val="40000"/>
                    <a:lumOff val="60000"/>
                  </a:schemeClr>
                </a:solidFill>
              </a:rPr>
              <a:t>set</a:t>
            </a:r>
          </a:p>
        </p:txBody>
      </p:sp>
      <p:pic>
        <p:nvPicPr>
          <p:cNvPr id="14" name="Picture 13"/>
          <p:cNvPicPr>
            <a:picLocks noChangeAspect="1"/>
          </p:cNvPicPr>
          <p:nvPr/>
        </p:nvPicPr>
        <p:blipFill>
          <a:blip r:embed="rId3" cstate="print">
            <a:lum bright="4000"/>
            <a:extLst>
              <a:ext uri="{28A0092B-C50C-407E-A947-70E740481C1C}">
                <a14:useLocalDpi xmlns:a14="http://schemas.microsoft.com/office/drawing/2010/main" val="0"/>
              </a:ext>
            </a:extLst>
          </a:blip>
          <a:stretch>
            <a:fillRect/>
          </a:stretch>
        </p:blipFill>
        <p:spPr>
          <a:xfrm>
            <a:off x="207738" y="222650"/>
            <a:ext cx="413260" cy="413260"/>
          </a:xfrm>
          <a:prstGeom prst="rect">
            <a:avLst/>
          </a:prstGeom>
        </p:spPr>
      </p:pic>
    </p:spTree>
    <p:extLst>
      <p:ext uri="{BB962C8B-B14F-4D97-AF65-F5344CB8AC3E}">
        <p14:creationId xmlns:p14="http://schemas.microsoft.com/office/powerpoint/2010/main" val="3259661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0000"/>
            </a:gs>
            <a:gs pos="16000">
              <a:srgbClr val="060054">
                <a:lumMod val="0"/>
              </a:srgbClr>
            </a:gs>
            <a:gs pos="100000">
              <a:srgbClr val="FFDF1F">
                <a:lumMod val="76000"/>
              </a:srgbClr>
            </a:gs>
            <a:gs pos="89000">
              <a:srgbClr val="1E3002"/>
            </a:gs>
            <a:gs pos="74000">
              <a:srgbClr val="012517"/>
            </a:gs>
            <a:gs pos="57000">
              <a:srgbClr val="022628"/>
            </a:gs>
            <a:gs pos="39000">
              <a:srgbClr val="032237">
                <a:lumMod val="73000"/>
              </a:srgb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3" name="TextBox 22"/>
          <p:cNvSpPr txBox="1"/>
          <p:nvPr/>
        </p:nvSpPr>
        <p:spPr>
          <a:xfrm>
            <a:off x="10433134" y="635910"/>
            <a:ext cx="1550420" cy="2585323"/>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Exemplu:</a:t>
            </a:r>
          </a:p>
          <a:p>
            <a:pPr algn="just">
              <a:lnSpc>
                <a:spcPct val="150000"/>
              </a:lnSpc>
            </a:pPr>
            <a:r>
              <a:rPr lang="ro-RO" sz="1200" dirty="0" smtClean="0">
                <a:solidFill>
                  <a:schemeClr val="bg1"/>
                </a:solidFill>
                <a:latin typeface="Bahnschrift" panose="020B0502040204020203" pitchFamily="34" charset="0"/>
              </a:rPr>
              <a:t>x = 5 </a:t>
            </a:r>
          </a:p>
          <a:p>
            <a:pPr algn="just">
              <a:lnSpc>
                <a:spcPct val="150000"/>
              </a:lnSpc>
            </a:pPr>
            <a:r>
              <a:rPr lang="en-US" sz="1200" dirty="0">
                <a:solidFill>
                  <a:srgbClr val="E9E2C5"/>
                </a:solidFill>
                <a:latin typeface="Bahnschrift" panose="020B0502040204020203" pitchFamily="34" charset="0"/>
              </a:rPr>
              <a:t>i</a:t>
            </a:r>
            <a:r>
              <a:rPr lang="ro-RO" sz="1200" dirty="0" smtClean="0">
                <a:solidFill>
                  <a:srgbClr val="E9E2C5"/>
                </a:solidFill>
                <a:latin typeface="Bahnschrift" panose="020B0502040204020203" pitchFamily="34" charset="0"/>
              </a:rPr>
              <a:t>f </a:t>
            </a:r>
            <a:r>
              <a:rPr lang="ro-RO" sz="1200" dirty="0" smtClean="0">
                <a:solidFill>
                  <a:schemeClr val="bg1"/>
                </a:solidFill>
                <a:latin typeface="Bahnschrift" panose="020B0502040204020203" pitchFamily="34" charset="0"/>
              </a:rPr>
              <a:t>x</a:t>
            </a:r>
            <a:r>
              <a:rPr lang="en-US" sz="1200" dirty="0">
                <a:solidFill>
                  <a:schemeClr val="bg1"/>
                </a:solidFill>
                <a:latin typeface="Bahnschrift" panose="020B0502040204020203" pitchFamily="34" charset="0"/>
              </a:rPr>
              <a:t> </a:t>
            </a:r>
            <a:r>
              <a:rPr lang="en-US" sz="1200" dirty="0" smtClean="0">
                <a:solidFill>
                  <a:schemeClr val="bg1"/>
                </a:solidFill>
                <a:latin typeface="Bahnschrift" panose="020B0502040204020203" pitchFamily="34" charset="0"/>
              </a:rPr>
              <a:t>&lt; 0:</a:t>
            </a:r>
          </a:p>
          <a:p>
            <a:pPr algn="just">
              <a:lnSpc>
                <a:spcPct val="150000"/>
              </a:lnSpc>
            </a:pPr>
            <a:r>
              <a:rPr lang="en-US" sz="1200" dirty="0" smtClean="0">
                <a:solidFill>
                  <a:schemeClr val="bg1"/>
                </a:solidFill>
                <a:latin typeface="Bahnschrift" panose="020B0502040204020203" pitchFamily="34" charset="0"/>
              </a:rPr>
              <a:t>    return -1</a:t>
            </a:r>
          </a:p>
          <a:p>
            <a:pPr algn="just">
              <a:lnSpc>
                <a:spcPct val="150000"/>
              </a:lnSpc>
            </a:pPr>
            <a:r>
              <a:rPr lang="en-US" sz="1200" dirty="0" smtClean="0">
                <a:solidFill>
                  <a:srgbClr val="E9E2C5"/>
                </a:solidFill>
                <a:latin typeface="Bahnschrift" panose="020B0502040204020203" pitchFamily="34" charset="0"/>
              </a:rPr>
              <a:t>elif </a:t>
            </a:r>
            <a:r>
              <a:rPr lang="en-US" sz="1200" dirty="0" smtClean="0">
                <a:solidFill>
                  <a:schemeClr val="bg1"/>
                </a:solidFill>
                <a:latin typeface="Bahnschrift" panose="020B0502040204020203" pitchFamily="34" charset="0"/>
              </a:rPr>
              <a:t>x &gt; 0:</a:t>
            </a:r>
          </a:p>
          <a:p>
            <a:pPr algn="just">
              <a:lnSpc>
                <a:spcPct val="150000"/>
              </a:lnSpc>
            </a:pPr>
            <a:r>
              <a:rPr lang="en-US" sz="1200" dirty="0">
                <a:solidFill>
                  <a:schemeClr val="bg1"/>
                </a:solidFill>
                <a:latin typeface="Bahnschrift" panose="020B0502040204020203" pitchFamily="34" charset="0"/>
              </a:rPr>
              <a:t> </a:t>
            </a:r>
            <a:r>
              <a:rPr lang="en-US" sz="1200" dirty="0" smtClean="0">
                <a:solidFill>
                  <a:schemeClr val="bg1"/>
                </a:solidFill>
                <a:latin typeface="Bahnschrift" panose="020B0502040204020203" pitchFamily="34" charset="0"/>
              </a:rPr>
              <a:t>   return 1</a:t>
            </a:r>
          </a:p>
          <a:p>
            <a:pPr algn="just">
              <a:lnSpc>
                <a:spcPct val="150000"/>
              </a:lnSpc>
            </a:pPr>
            <a:r>
              <a:rPr lang="en-US" sz="1200" dirty="0" smtClean="0">
                <a:solidFill>
                  <a:srgbClr val="E9E2C5"/>
                </a:solidFill>
                <a:latin typeface="Bahnschrift" panose="020B0502040204020203" pitchFamily="34" charset="0"/>
              </a:rPr>
              <a:t>else</a:t>
            </a:r>
            <a:r>
              <a:rPr lang="en-US" sz="1200" dirty="0" smtClean="0">
                <a:solidFill>
                  <a:schemeClr val="bg1"/>
                </a:solidFill>
                <a:latin typeface="Bahnschrift" panose="020B0502040204020203" pitchFamily="34" charset="0"/>
              </a:rPr>
              <a:t>:</a:t>
            </a:r>
          </a:p>
          <a:p>
            <a:pPr algn="just">
              <a:lnSpc>
                <a:spcPct val="150000"/>
              </a:lnSpc>
            </a:pPr>
            <a:r>
              <a:rPr lang="en-US" sz="1200" dirty="0">
                <a:solidFill>
                  <a:schemeClr val="bg1"/>
                </a:solidFill>
                <a:latin typeface="Bahnschrift" panose="020B0502040204020203" pitchFamily="34" charset="0"/>
              </a:rPr>
              <a:t> </a:t>
            </a:r>
            <a:r>
              <a:rPr lang="en-US" sz="1200" dirty="0" smtClean="0">
                <a:solidFill>
                  <a:schemeClr val="bg1"/>
                </a:solidFill>
                <a:latin typeface="Bahnschrift" panose="020B0502040204020203" pitchFamily="34" charset="0"/>
              </a:rPr>
              <a:t>   return 0</a:t>
            </a:r>
            <a:endParaRPr lang="ro-RO" sz="1200" dirty="0" smtClean="0">
              <a:solidFill>
                <a:schemeClr val="bg1"/>
              </a:solidFill>
              <a:latin typeface="Bahnschrift" panose="020B0502040204020203" pitchFamily="34" charset="0"/>
            </a:endParaRPr>
          </a:p>
          <a:p>
            <a:pPr algn="just">
              <a:lnSpc>
                <a:spcPct val="150000"/>
              </a:lnSpc>
            </a:pPr>
            <a:r>
              <a:rPr lang="en-US" sz="1200" dirty="0" smtClean="0">
                <a:solidFill>
                  <a:schemeClr val="bg1">
                    <a:lumMod val="75000"/>
                  </a:schemeClr>
                </a:solidFill>
                <a:latin typeface="Bahnschrift" panose="020B0502040204020203" pitchFamily="34" charset="0"/>
              </a:rPr>
              <a:t># codul va returna 1</a:t>
            </a:r>
          </a:p>
        </p:txBody>
      </p:sp>
      <p:sp>
        <p:nvSpPr>
          <p:cNvPr id="17" name="TextBox 16"/>
          <p:cNvSpPr txBox="1"/>
          <p:nvPr/>
        </p:nvSpPr>
        <p:spPr>
          <a:xfrm>
            <a:off x="12665166" y="785793"/>
            <a:ext cx="3089189" cy="5078313"/>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    De exemplu</a:t>
            </a: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următoarea secvență de cod compară valoarea variabilei x cu 0 și oferă un output în consolă folosind funcția </a:t>
            </a:r>
            <a:r>
              <a:rPr lang="ro-RO" sz="1200" dirty="0" smtClean="0">
                <a:solidFill>
                  <a:srgbClr val="E9E2C5"/>
                </a:solidFill>
                <a:latin typeface="Bahnschrift" panose="020B0502040204020203" pitchFamily="34" charset="0"/>
              </a:rPr>
              <a:t>print</a:t>
            </a:r>
            <a:r>
              <a:rPr lang="ro-RO" sz="1200" dirty="0" smtClean="0">
                <a:solidFill>
                  <a:schemeClr val="bg1"/>
                </a:solidFill>
                <a:latin typeface="Bahnschrift" panose="020B0502040204020203" pitchFamily="34" charset="0"/>
              </a:rPr>
              <a:t>, în funcție de rezultatul comparației:</a:t>
            </a:r>
          </a:p>
          <a:p>
            <a:pPr algn="just">
              <a:lnSpc>
                <a:spcPct val="150000"/>
              </a:lnSpc>
            </a:pP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x = 5 </a:t>
            </a:r>
            <a:r>
              <a:rPr lang="ro-RO" sz="1200" dirty="0" smtClean="0">
                <a:solidFill>
                  <a:schemeClr val="bg2">
                    <a:lumMod val="75000"/>
                  </a:schemeClr>
                </a:solidFill>
                <a:latin typeface="Bahnschrift" panose="020B0502040204020203" pitchFamily="34" charset="0"/>
              </a:rPr>
              <a:t># declarăm variabila x având valoarea 5</a:t>
            </a:r>
          </a:p>
          <a:p>
            <a:pPr algn="just">
              <a:lnSpc>
                <a:spcPct val="150000"/>
              </a:lnSpc>
            </a:pPr>
            <a:r>
              <a:rPr lang="en-US" sz="1200" dirty="0" smtClean="0">
                <a:solidFill>
                  <a:srgbClr val="E9E2C5"/>
                </a:solidFill>
                <a:latin typeface="Bahnschrift" panose="020B0502040204020203" pitchFamily="34" charset="0"/>
              </a:rPr>
              <a:t>	</a:t>
            </a:r>
            <a:r>
              <a:rPr lang="ro-RO" sz="1200" dirty="0" smtClean="0">
                <a:solidFill>
                  <a:srgbClr val="E9E2C5"/>
                </a:solidFill>
                <a:latin typeface="Bahnschrift" panose="020B0502040204020203" pitchFamily="34" charset="0"/>
              </a:rPr>
              <a:t>if</a:t>
            </a:r>
            <a:r>
              <a:rPr lang="ro-RO" sz="1200" dirty="0" smtClean="0">
                <a:solidFill>
                  <a:schemeClr val="bg1"/>
                </a:solidFill>
                <a:latin typeface="Bahnschrift" panose="020B0502040204020203" pitchFamily="34" charset="0"/>
              </a:rPr>
              <a:t> x </a:t>
            </a:r>
            <a:r>
              <a:rPr lang="en-US" sz="1200" dirty="0" smtClean="0">
                <a:solidFill>
                  <a:schemeClr val="bg1"/>
                </a:solidFill>
                <a:latin typeface="Bahnschrift" panose="020B0502040204020203" pitchFamily="34" charset="0"/>
              </a:rPr>
              <a:t>&lt; </a:t>
            </a:r>
            <a:r>
              <a:rPr lang="ro-RO" sz="1200" dirty="0" smtClean="0">
                <a:solidFill>
                  <a:schemeClr val="bg1"/>
                </a:solidFill>
                <a:latin typeface="Bahnschrift" panose="020B0502040204020203" pitchFamily="34" charset="0"/>
              </a:rPr>
              <a:t>0</a:t>
            </a:r>
            <a:r>
              <a:rPr lang="en-US" sz="1200" dirty="0" smtClean="0">
                <a:solidFill>
                  <a:schemeClr val="bg1"/>
                </a:solidFill>
                <a:latin typeface="Bahnschrift" panose="020B0502040204020203" pitchFamily="34" charset="0"/>
              </a:rPr>
              <a:t>:</a:t>
            </a:r>
            <a:r>
              <a:rPr lang="ro-RO" sz="1200" dirty="0" smtClean="0">
                <a:solidFill>
                  <a:schemeClr val="bg1"/>
                </a:solidFill>
                <a:latin typeface="Bahnschrift" panose="020B0502040204020203" pitchFamily="34" charset="0"/>
              </a:rPr>
              <a:t>  </a:t>
            </a:r>
            <a:r>
              <a:rPr lang="ro-RO" sz="1200" dirty="0">
                <a:solidFill>
                  <a:schemeClr val="bg2">
                    <a:lumMod val="75000"/>
                  </a:schemeClr>
                </a:solidFill>
                <a:latin typeface="Bahnschrift" panose="020B0502040204020203" pitchFamily="34" charset="0"/>
              </a:rPr>
              <a:t># </a:t>
            </a:r>
            <a:r>
              <a:rPr lang="ro-RO" sz="1200" dirty="0" smtClean="0">
                <a:solidFill>
                  <a:schemeClr val="bg2">
                    <a:lumMod val="75000"/>
                  </a:schemeClr>
                </a:solidFill>
                <a:latin typeface="Bahnschrift" panose="020B0502040204020203" pitchFamily="34" charset="0"/>
              </a:rPr>
              <a:t>condiția if nu este adevărată deoarece 5 </a:t>
            </a:r>
            <a:r>
              <a:rPr lang="en-US" sz="1200" dirty="0" smtClean="0">
                <a:solidFill>
                  <a:schemeClr val="bg2">
                    <a:lumMod val="75000"/>
                  </a:schemeClr>
                </a:solidFill>
                <a:latin typeface="Bahnschrift" panose="020B0502040204020203" pitchFamily="34" charset="0"/>
              </a:rPr>
              <a:t>&gt;</a:t>
            </a:r>
            <a:r>
              <a:rPr lang="ro-RO" sz="1200" dirty="0" smtClean="0">
                <a:solidFill>
                  <a:schemeClr val="bg2">
                    <a:lumMod val="75000"/>
                  </a:schemeClr>
                </a:solidFill>
                <a:latin typeface="Bahnschrift" panose="020B0502040204020203" pitchFamily="34" charset="0"/>
              </a:rPr>
              <a:t> 0</a:t>
            </a:r>
          </a:p>
          <a:p>
            <a:pPr algn="just">
              <a:lnSpc>
                <a:spcPct val="150000"/>
              </a:lnSpc>
            </a:pPr>
            <a:r>
              <a:rPr lang="ro-RO" sz="1200" dirty="0" smtClean="0">
                <a:solidFill>
                  <a:schemeClr val="bg1"/>
                </a:solidFill>
                <a:latin typeface="Bahnschrift" panose="020B0502040204020203" pitchFamily="34" charset="0"/>
              </a:rPr>
              <a:t>    </a:t>
            </a: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print (</a:t>
            </a:r>
            <a:r>
              <a:rPr lang="en-US" sz="1200" dirty="0" smtClean="0">
                <a:solidFill>
                  <a:schemeClr val="bg1"/>
                </a:solidFill>
                <a:latin typeface="Bahnschrift" panose="020B0502040204020203" pitchFamily="34" charset="0"/>
              </a:rPr>
              <a:t>f“{x} </a:t>
            </a:r>
            <a:r>
              <a:rPr lang="ro-RO" sz="1200" dirty="0" smtClean="0">
                <a:solidFill>
                  <a:schemeClr val="bg1"/>
                </a:solidFill>
                <a:latin typeface="Bahnschrift" panose="020B0502040204020203" pitchFamily="34" charset="0"/>
              </a:rPr>
              <a:t>este mai mic ca 0</a:t>
            </a:r>
            <a:r>
              <a:rPr lang="en-US" sz="1200" dirty="0" smtClean="0">
                <a:solidFill>
                  <a:schemeClr val="bg1"/>
                </a:solidFill>
                <a:latin typeface="Bahnschrift" panose="020B0502040204020203" pitchFamily="34" charset="0"/>
              </a:rPr>
              <a:t>”</a:t>
            </a:r>
            <a:r>
              <a:rPr lang="ro-RO" sz="1200" dirty="0" smtClean="0">
                <a:solidFill>
                  <a:schemeClr val="bg1"/>
                </a:solidFill>
                <a:latin typeface="Bahnschrift" panose="020B0502040204020203" pitchFamily="34" charset="0"/>
              </a:rPr>
              <a:t>) </a:t>
            </a:r>
            <a:r>
              <a:rPr lang="ro-RO" sz="1200" dirty="0" smtClean="0">
                <a:solidFill>
                  <a:schemeClr val="bg2">
                    <a:lumMod val="75000"/>
                  </a:schemeClr>
                </a:solidFill>
                <a:latin typeface="Bahnschrift" panose="020B0502040204020203" pitchFamily="34" charset="0"/>
              </a:rPr>
              <a:t># codul nu va fi executat</a:t>
            </a:r>
            <a:endParaRPr lang="ro-RO" sz="1200" dirty="0" smtClean="0">
              <a:solidFill>
                <a:schemeClr val="bg1"/>
              </a:solidFill>
              <a:latin typeface="Bahnschrift" panose="020B0502040204020203" pitchFamily="34" charset="0"/>
            </a:endParaRPr>
          </a:p>
          <a:p>
            <a:pPr algn="just">
              <a:lnSpc>
                <a:spcPct val="150000"/>
              </a:lnSpc>
            </a:pPr>
            <a:r>
              <a:rPr lang="en-US" sz="1200" dirty="0" smtClean="0">
                <a:solidFill>
                  <a:srgbClr val="E9E2C5"/>
                </a:solidFill>
                <a:latin typeface="Bahnschrift" panose="020B0502040204020203" pitchFamily="34" charset="0"/>
              </a:rPr>
              <a:t>	</a:t>
            </a:r>
            <a:r>
              <a:rPr lang="ro-RO" sz="1200" dirty="0" smtClean="0">
                <a:solidFill>
                  <a:srgbClr val="E9E2C5"/>
                </a:solidFill>
                <a:latin typeface="Bahnschrift" panose="020B0502040204020203" pitchFamily="34" charset="0"/>
              </a:rPr>
              <a:t>elif</a:t>
            </a:r>
            <a:r>
              <a:rPr lang="ro-RO" sz="1200" dirty="0" smtClean="0">
                <a:solidFill>
                  <a:schemeClr val="bg1"/>
                </a:solidFill>
                <a:latin typeface="Bahnschrift" panose="020B0502040204020203" pitchFamily="34" charset="0"/>
              </a:rPr>
              <a:t> x </a:t>
            </a:r>
            <a:r>
              <a:rPr lang="en-US" sz="1200" dirty="0" smtClean="0">
                <a:solidFill>
                  <a:schemeClr val="bg1"/>
                </a:solidFill>
                <a:latin typeface="Bahnschrift" panose="020B0502040204020203" pitchFamily="34" charset="0"/>
              </a:rPr>
              <a:t>&gt; </a:t>
            </a:r>
            <a:r>
              <a:rPr lang="ro-RO" sz="1200" dirty="0" smtClean="0">
                <a:solidFill>
                  <a:schemeClr val="bg1"/>
                </a:solidFill>
                <a:latin typeface="Bahnschrift" panose="020B0502040204020203" pitchFamily="34" charset="0"/>
              </a:rPr>
              <a:t>0 </a:t>
            </a:r>
            <a:r>
              <a:rPr lang="ro-RO" sz="1200" dirty="0">
                <a:solidFill>
                  <a:schemeClr val="bg2">
                    <a:lumMod val="75000"/>
                  </a:schemeClr>
                </a:solidFill>
                <a:latin typeface="Bahnschrift" panose="020B0502040204020203" pitchFamily="34" charset="0"/>
              </a:rPr>
              <a:t># condiția if </a:t>
            </a:r>
            <a:r>
              <a:rPr lang="ro-RO" sz="1200" dirty="0" smtClean="0">
                <a:solidFill>
                  <a:schemeClr val="bg2">
                    <a:lumMod val="75000"/>
                  </a:schemeClr>
                </a:solidFill>
                <a:latin typeface="Bahnschrift" panose="020B0502040204020203" pitchFamily="34" charset="0"/>
              </a:rPr>
              <a:t>este </a:t>
            </a:r>
            <a:r>
              <a:rPr lang="ro-RO" sz="1200" dirty="0">
                <a:solidFill>
                  <a:schemeClr val="bg2">
                    <a:lumMod val="75000"/>
                  </a:schemeClr>
                </a:solidFill>
                <a:latin typeface="Bahnschrift" panose="020B0502040204020203" pitchFamily="34" charset="0"/>
              </a:rPr>
              <a:t>adevărată deoarece 5 </a:t>
            </a:r>
            <a:r>
              <a:rPr lang="en-US" sz="1200" dirty="0">
                <a:solidFill>
                  <a:schemeClr val="bg2">
                    <a:lumMod val="75000"/>
                  </a:schemeClr>
                </a:solidFill>
                <a:latin typeface="Bahnschrift" panose="020B0502040204020203" pitchFamily="34" charset="0"/>
              </a:rPr>
              <a:t>&gt;</a:t>
            </a:r>
            <a:r>
              <a:rPr lang="ro-RO" sz="1200" dirty="0">
                <a:solidFill>
                  <a:schemeClr val="bg2">
                    <a:lumMod val="75000"/>
                  </a:schemeClr>
                </a:solidFill>
                <a:latin typeface="Bahnschrift" panose="020B0502040204020203" pitchFamily="34" charset="0"/>
              </a:rPr>
              <a:t> </a:t>
            </a:r>
            <a:r>
              <a:rPr lang="ro-RO" sz="1200" dirty="0" smtClean="0">
                <a:solidFill>
                  <a:schemeClr val="bg2">
                    <a:lumMod val="75000"/>
                  </a:schemeClr>
                </a:solidFill>
                <a:latin typeface="Bahnschrift" panose="020B0502040204020203" pitchFamily="34" charset="0"/>
              </a:rPr>
              <a:t>0</a:t>
            </a:r>
            <a:endParaRPr lang="ro-RO" sz="1200" dirty="0" smtClean="0">
              <a:solidFill>
                <a:schemeClr val="bg1"/>
              </a:solidFill>
              <a:latin typeface="Bahnschrift" panose="020B0502040204020203" pitchFamily="34" charset="0"/>
            </a:endParaRPr>
          </a:p>
          <a:p>
            <a:pPr algn="just">
              <a:lnSpc>
                <a:spcPct val="150000"/>
              </a:lnSpc>
            </a:pPr>
            <a:r>
              <a:rPr lang="ro-RO" sz="1200" dirty="0" smtClean="0">
                <a:solidFill>
                  <a:schemeClr val="bg1"/>
                </a:solidFill>
                <a:latin typeface="Bahnschrift" panose="020B0502040204020203" pitchFamily="34" charset="0"/>
              </a:rPr>
              <a:t>    </a:t>
            </a: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print </a:t>
            </a:r>
            <a:r>
              <a:rPr lang="ro-RO" sz="1200" dirty="0">
                <a:solidFill>
                  <a:schemeClr val="bg1"/>
                </a:solidFill>
                <a:latin typeface="Bahnschrift" panose="020B0502040204020203" pitchFamily="34" charset="0"/>
              </a:rPr>
              <a:t>(</a:t>
            </a:r>
            <a:r>
              <a:rPr lang="en-US" sz="1200" dirty="0">
                <a:solidFill>
                  <a:schemeClr val="bg1"/>
                </a:solidFill>
                <a:latin typeface="Bahnschrift" panose="020B0502040204020203" pitchFamily="34" charset="0"/>
              </a:rPr>
              <a:t>f“{x} </a:t>
            </a:r>
            <a:r>
              <a:rPr lang="ro-RO" sz="1200" dirty="0">
                <a:solidFill>
                  <a:schemeClr val="bg1"/>
                </a:solidFill>
                <a:latin typeface="Bahnschrift" panose="020B0502040204020203" pitchFamily="34" charset="0"/>
              </a:rPr>
              <a:t>este mai </a:t>
            </a:r>
            <a:r>
              <a:rPr lang="ro-RO" sz="1200" dirty="0" smtClean="0">
                <a:solidFill>
                  <a:schemeClr val="bg1"/>
                </a:solidFill>
                <a:latin typeface="Bahnschrift" panose="020B0502040204020203" pitchFamily="34" charset="0"/>
              </a:rPr>
              <a:t>mare ca 0</a:t>
            </a:r>
            <a:r>
              <a:rPr lang="en-US" sz="1200" dirty="0" smtClean="0">
                <a:solidFill>
                  <a:schemeClr val="bg1"/>
                </a:solidFill>
                <a:latin typeface="Bahnschrift" panose="020B0502040204020203" pitchFamily="34" charset="0"/>
              </a:rPr>
              <a:t>”</a:t>
            </a:r>
            <a:r>
              <a:rPr lang="ro-RO" sz="1200" dirty="0" smtClean="0">
                <a:solidFill>
                  <a:schemeClr val="bg1"/>
                </a:solidFill>
                <a:latin typeface="Bahnschrift" panose="020B0502040204020203" pitchFamily="34" charset="0"/>
              </a:rPr>
              <a:t>) </a:t>
            </a:r>
            <a:r>
              <a:rPr lang="ro-RO" sz="1200" dirty="0">
                <a:solidFill>
                  <a:schemeClr val="bg2">
                    <a:lumMod val="75000"/>
                  </a:schemeClr>
                </a:solidFill>
                <a:latin typeface="Bahnschrift" panose="020B0502040204020203" pitchFamily="34" charset="0"/>
              </a:rPr>
              <a:t># codul </a:t>
            </a:r>
            <a:r>
              <a:rPr lang="ro-RO" sz="1200" dirty="0" smtClean="0">
                <a:solidFill>
                  <a:schemeClr val="bg2">
                    <a:lumMod val="75000"/>
                  </a:schemeClr>
                </a:solidFill>
                <a:latin typeface="Bahnschrift" panose="020B0502040204020203" pitchFamily="34" charset="0"/>
              </a:rPr>
              <a:t>va </a:t>
            </a:r>
            <a:r>
              <a:rPr lang="ro-RO" sz="1200" dirty="0">
                <a:solidFill>
                  <a:schemeClr val="bg2">
                    <a:lumMod val="75000"/>
                  </a:schemeClr>
                </a:solidFill>
                <a:latin typeface="Bahnschrift" panose="020B0502040204020203" pitchFamily="34" charset="0"/>
              </a:rPr>
              <a:t>fi </a:t>
            </a:r>
            <a:r>
              <a:rPr lang="ro-RO" sz="1200" dirty="0" smtClean="0">
                <a:solidFill>
                  <a:schemeClr val="bg2">
                    <a:lumMod val="75000"/>
                  </a:schemeClr>
                </a:solidFill>
                <a:latin typeface="Bahnschrift" panose="020B0502040204020203" pitchFamily="34" charset="0"/>
              </a:rPr>
              <a:t>executat</a:t>
            </a:r>
            <a:endParaRPr lang="ro-RO" sz="1200" dirty="0" smtClean="0">
              <a:solidFill>
                <a:srgbClr val="E9E2C5"/>
              </a:solidFill>
              <a:latin typeface="Bahnschrift" panose="020B0502040204020203" pitchFamily="34" charset="0"/>
            </a:endParaRPr>
          </a:p>
          <a:p>
            <a:pPr algn="just">
              <a:lnSpc>
                <a:spcPct val="150000"/>
              </a:lnSpc>
            </a:pPr>
            <a:r>
              <a:rPr lang="en-US" sz="1200" dirty="0" smtClean="0">
                <a:solidFill>
                  <a:srgbClr val="E9E2C5"/>
                </a:solidFill>
                <a:latin typeface="Bahnschrift" panose="020B0502040204020203" pitchFamily="34" charset="0"/>
              </a:rPr>
              <a:t>	</a:t>
            </a:r>
            <a:r>
              <a:rPr lang="ro-RO" sz="1200" dirty="0" smtClean="0">
                <a:solidFill>
                  <a:srgbClr val="E9E2C5"/>
                </a:solidFill>
                <a:latin typeface="Bahnschrift" panose="020B0502040204020203" pitchFamily="34" charset="0"/>
              </a:rPr>
              <a:t>else</a:t>
            </a:r>
            <a:r>
              <a:rPr lang="ro-RO" sz="1200" dirty="0" smtClean="0">
                <a:solidFill>
                  <a:schemeClr val="bg1"/>
                </a:solidFill>
                <a:latin typeface="Bahnschrift" panose="020B0502040204020203" pitchFamily="34" charset="0"/>
              </a:rPr>
              <a:t>: </a:t>
            </a:r>
          </a:p>
          <a:p>
            <a:pPr algn="just">
              <a:lnSpc>
                <a:spcPct val="150000"/>
              </a:lnSpc>
            </a:pPr>
            <a:r>
              <a:rPr lang="ro-RO"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   </a:t>
            </a: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print (</a:t>
            </a:r>
            <a:r>
              <a:rPr lang="en-US" sz="1200" dirty="0" smtClean="0">
                <a:solidFill>
                  <a:schemeClr val="bg1"/>
                </a:solidFill>
                <a:latin typeface="Bahnschrift" panose="020B0502040204020203" pitchFamily="34" charset="0"/>
              </a:rPr>
              <a:t>“</a:t>
            </a:r>
            <a:r>
              <a:rPr lang="ro-RO" sz="1200" dirty="0" smtClean="0">
                <a:solidFill>
                  <a:schemeClr val="bg1"/>
                </a:solidFill>
                <a:latin typeface="Bahnschrift" panose="020B0502040204020203" pitchFamily="34" charset="0"/>
              </a:rPr>
              <a:t>x este egal cu 0</a:t>
            </a:r>
            <a:r>
              <a:rPr lang="en-US" sz="1200" dirty="0" smtClean="0">
                <a:solidFill>
                  <a:schemeClr val="bg1"/>
                </a:solidFill>
                <a:latin typeface="Bahnschrift" panose="020B0502040204020203" pitchFamily="34" charset="0"/>
              </a:rPr>
              <a:t>”</a:t>
            </a:r>
            <a:r>
              <a:rPr lang="ro-RO" sz="1200" dirty="0" smtClean="0">
                <a:solidFill>
                  <a:schemeClr val="bg1"/>
                </a:solidFill>
                <a:latin typeface="Bahnschrift" panose="020B0502040204020203" pitchFamily="34" charset="0"/>
              </a:rPr>
              <a:t>) </a:t>
            </a:r>
          </a:p>
          <a:p>
            <a:pPr algn="just">
              <a:lnSpc>
                <a:spcPct val="150000"/>
              </a:lnSpc>
            </a:pPr>
            <a:r>
              <a:rPr lang="ro-RO"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   În situația prezentată mai sus, output-ul din consolă va fi </a:t>
            </a:r>
            <a:r>
              <a:rPr lang="en-US" sz="1200" dirty="0" smtClean="0">
                <a:solidFill>
                  <a:schemeClr val="bg1"/>
                </a:solidFill>
                <a:latin typeface="Bahnschrift" panose="020B0502040204020203" pitchFamily="34" charset="0"/>
              </a:rPr>
              <a:t>“</a:t>
            </a:r>
            <a:r>
              <a:rPr lang="ro-RO" sz="1200" dirty="0" smtClean="0">
                <a:solidFill>
                  <a:schemeClr val="bg1"/>
                </a:solidFill>
                <a:latin typeface="Bahnschrift" panose="020B0502040204020203" pitchFamily="34" charset="0"/>
              </a:rPr>
              <a:t>5 este mai mare ca 0</a:t>
            </a:r>
            <a:r>
              <a:rPr lang="en-US" sz="1200" dirty="0" smtClean="0">
                <a:solidFill>
                  <a:schemeClr val="bg1"/>
                </a:solidFill>
                <a:latin typeface="Bahnschrift" panose="020B0502040204020203" pitchFamily="34" charset="0"/>
              </a:rPr>
              <a:t>”</a:t>
            </a:r>
            <a:r>
              <a:rPr lang="ro-RO" sz="1200" dirty="0" smtClean="0">
                <a:solidFill>
                  <a:schemeClr val="bg1"/>
                </a:solidFill>
                <a:latin typeface="Bahnschrift" panose="020B0502040204020203" pitchFamily="34" charset="0"/>
              </a:rPr>
              <a:t>.</a:t>
            </a:r>
            <a:endParaRPr lang="ro-RO" sz="1200" dirty="0">
              <a:solidFill>
                <a:schemeClr val="bg1"/>
              </a:solidFill>
              <a:latin typeface="Bahnschrift" panose="020B0502040204020203" pitchFamily="34" charset="0"/>
            </a:endParaRPr>
          </a:p>
        </p:txBody>
      </p:sp>
      <p:sp>
        <p:nvSpPr>
          <p:cNvPr id="8" name="TextBox 7"/>
          <p:cNvSpPr txBox="1"/>
          <p:nvPr/>
        </p:nvSpPr>
        <p:spPr>
          <a:xfrm>
            <a:off x="225710" y="3804418"/>
            <a:ext cx="11753770" cy="2862322"/>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    Funcțiile sunt </a:t>
            </a:r>
            <a:r>
              <a:rPr lang="ro-RO" sz="1200" dirty="0" smtClean="0">
                <a:solidFill>
                  <a:srgbClr val="E9E2C5"/>
                </a:solidFill>
                <a:latin typeface="Bahnschrift" panose="020B0502040204020203" pitchFamily="34" charset="0"/>
              </a:rPr>
              <a:t>blocuri de cod </a:t>
            </a:r>
            <a:r>
              <a:rPr lang="ro-RO" sz="1200" dirty="0" smtClean="0">
                <a:solidFill>
                  <a:schemeClr val="bg1"/>
                </a:solidFill>
                <a:latin typeface="Bahnschrift" panose="020B0502040204020203" pitchFamily="34" charset="0"/>
              </a:rPr>
              <a:t>cu logică proprie, care odată construite, pot fi </a:t>
            </a:r>
            <a:r>
              <a:rPr lang="ro-RO" sz="1200" dirty="0" smtClean="0">
                <a:solidFill>
                  <a:srgbClr val="E9E2C5"/>
                </a:solidFill>
                <a:latin typeface="Bahnschrift" panose="020B0502040204020203" pitchFamily="34" charset="0"/>
              </a:rPr>
              <a:t>apelate</a:t>
            </a:r>
            <a:r>
              <a:rPr lang="ro-RO" sz="1200" dirty="0" smtClean="0">
                <a:solidFill>
                  <a:schemeClr val="bg1"/>
                </a:solidFill>
                <a:latin typeface="Bahnschrift" panose="020B0502040204020203" pitchFamily="34" charset="0"/>
              </a:rPr>
              <a:t> și refolosite de câte ori este nevoie din orice altă parte a programului. Unele funcții, pentru a putea fi construite, au nevoie de unul sau mai mulți </a:t>
            </a:r>
            <a:r>
              <a:rPr lang="ro-RO" sz="1200" dirty="0" smtClean="0">
                <a:solidFill>
                  <a:srgbClr val="E9E2C5"/>
                </a:solidFill>
                <a:latin typeface="Bahnschrift" panose="020B0502040204020203" pitchFamily="34" charset="0"/>
              </a:rPr>
              <a:t>parametri</a:t>
            </a:r>
            <a:r>
              <a:rPr lang="ro-RO" sz="1200" dirty="0" smtClean="0">
                <a:solidFill>
                  <a:schemeClr val="bg1"/>
                </a:solidFill>
                <a:latin typeface="Bahnschrift" panose="020B0502040204020203" pitchFamily="34" charset="0"/>
              </a:rPr>
              <a:t> (variabile declarate și neinițializate în cadrul funcției). Acești parametri pot primi valori diferite în momentul în care funcția este apelată. Exemplu de funcție cu doi parametri:</a:t>
            </a:r>
          </a:p>
          <a:p>
            <a:pPr algn="just">
              <a:lnSpc>
                <a:spcPct val="150000"/>
              </a:lnSpc>
            </a:pPr>
            <a:r>
              <a:rPr lang="en-US" sz="1200" dirty="0" smtClean="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def adunare(a, b): </a:t>
            </a:r>
            <a:r>
              <a:rPr lang="ro-RO" sz="1200" dirty="0" smtClean="0">
                <a:solidFill>
                  <a:schemeClr val="bg2">
                    <a:lumMod val="75000"/>
                  </a:schemeClr>
                </a:solidFill>
                <a:latin typeface="Bahnschrift" panose="020B0502040204020203" pitchFamily="34" charset="0"/>
              </a:rPr>
              <a:t># funcție ce </a:t>
            </a:r>
            <a:r>
              <a:rPr lang="ro-RO" sz="1200" dirty="0">
                <a:solidFill>
                  <a:schemeClr val="bg2">
                    <a:lumMod val="75000"/>
                  </a:schemeClr>
                </a:solidFill>
                <a:latin typeface="Bahnschrift" panose="020B0502040204020203" pitchFamily="34" charset="0"/>
              </a:rPr>
              <a:t>returnează rezultatul adunării a două numere, folosind a și b ca parametri</a:t>
            </a:r>
            <a:endParaRPr lang="ro-RO" sz="1200" dirty="0" smtClean="0">
              <a:solidFill>
                <a:schemeClr val="bg2">
                  <a:lumMod val="75000"/>
                </a:schemeClr>
              </a:solidFill>
              <a:latin typeface="Bahnschrift" panose="020B0502040204020203" pitchFamily="34" charset="0"/>
            </a:endParaRPr>
          </a:p>
          <a:p>
            <a:pPr algn="just">
              <a:lnSpc>
                <a:spcPct val="150000"/>
              </a:lnSpc>
            </a:pPr>
            <a:r>
              <a:rPr lang="ro-RO" sz="1200" dirty="0">
                <a:solidFill>
                  <a:srgbClr val="E9E2C5"/>
                </a:solidFill>
                <a:latin typeface="Bahnschrift" panose="020B0502040204020203" pitchFamily="34" charset="0"/>
              </a:rPr>
              <a:t> </a:t>
            </a:r>
            <a:r>
              <a:rPr lang="ro-RO" sz="1200" dirty="0" smtClean="0">
                <a:solidFill>
                  <a:srgbClr val="E9E2C5"/>
                </a:solidFill>
                <a:latin typeface="Bahnschrift" panose="020B0502040204020203" pitchFamily="34" charset="0"/>
              </a:rPr>
              <a:t>       </a:t>
            </a:r>
            <a:r>
              <a:rPr lang="en-US" sz="1200" dirty="0">
                <a:solidFill>
                  <a:srgbClr val="E9E2C5"/>
                </a:solidFill>
                <a:latin typeface="Bahnschrift" panose="020B0502040204020203" pitchFamily="34" charset="0"/>
              </a:rPr>
              <a:t>	</a:t>
            </a:r>
            <a:r>
              <a:rPr lang="en-US" sz="1200" dirty="0" smtClean="0">
                <a:solidFill>
                  <a:srgbClr val="E9E2C5"/>
                </a:solidFill>
                <a:latin typeface="Bahnschrift" panose="020B0502040204020203" pitchFamily="34" charset="0"/>
              </a:rPr>
              <a:t>    </a:t>
            </a:r>
            <a:r>
              <a:rPr lang="ro-RO" sz="1200" dirty="0" smtClean="0">
                <a:solidFill>
                  <a:srgbClr val="E9E2C5"/>
                </a:solidFill>
                <a:latin typeface="Bahnschrift" panose="020B0502040204020203" pitchFamily="34" charset="0"/>
              </a:rPr>
              <a:t>return a+b</a:t>
            </a:r>
          </a:p>
          <a:p>
            <a:pPr algn="just">
              <a:lnSpc>
                <a:spcPct val="150000"/>
              </a:lnSpc>
            </a:pPr>
            <a:r>
              <a:rPr lang="en-US" sz="1200" dirty="0">
                <a:solidFill>
                  <a:srgbClr val="E9E2C5"/>
                </a:solidFill>
                <a:latin typeface="Bahnschrift" panose="020B0502040204020203" pitchFamily="34" charset="0"/>
              </a:rPr>
              <a:t> </a:t>
            </a:r>
            <a:r>
              <a:rPr lang="en-US" sz="1200" dirty="0" smtClean="0">
                <a:solidFill>
                  <a:srgbClr val="E9E2C5"/>
                </a:solidFill>
                <a:latin typeface="Bahnschrift" panose="020B0502040204020203" pitchFamily="34" charset="0"/>
              </a:rPr>
              <a:t>   </a:t>
            </a:r>
            <a:r>
              <a:rPr lang="ro-RO" sz="1200" dirty="0" smtClean="0">
                <a:solidFill>
                  <a:schemeClr val="bg1"/>
                </a:solidFill>
                <a:latin typeface="Bahnschrift" panose="020B0502040204020203" pitchFamily="34" charset="0"/>
              </a:rPr>
              <a:t>Funcția poate fi apelată ulterior în cod astfel:</a:t>
            </a:r>
          </a:p>
          <a:p>
            <a:pPr algn="just">
              <a:lnSpc>
                <a:spcPct val="150000"/>
              </a:lnSpc>
            </a:pPr>
            <a:r>
              <a:rPr lang="en-US" sz="1200" dirty="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adunare(4, 2) </a:t>
            </a:r>
            <a:r>
              <a:rPr lang="ro-RO" sz="1200" dirty="0" smtClean="0">
                <a:solidFill>
                  <a:schemeClr val="bg2">
                    <a:lumMod val="75000"/>
                  </a:schemeClr>
                </a:solidFill>
                <a:latin typeface="Bahnschrift" panose="020B0502040204020203" pitchFamily="34" charset="0"/>
              </a:rPr>
              <a:t># în acest exemplu funcția va returna valoarea 6</a:t>
            </a:r>
            <a:endParaRPr lang="en-US" sz="1200" dirty="0" smtClean="0">
              <a:solidFill>
                <a:schemeClr val="bg2">
                  <a:lumMod val="75000"/>
                </a:schemeClr>
              </a:solidFill>
              <a:latin typeface="Bahnschrift" panose="020B0502040204020203" pitchFamily="34" charset="0"/>
            </a:endParaRPr>
          </a:p>
          <a:p>
            <a:pPr algn="just">
              <a:lnSpc>
                <a:spcPct val="150000"/>
              </a:lnSpc>
            </a:pPr>
            <a:endParaRPr lang="en-US" sz="1200" dirty="0" smtClean="0">
              <a:solidFill>
                <a:schemeClr val="bg2">
                  <a:lumMod val="75000"/>
                </a:schemeClr>
              </a:solidFill>
              <a:latin typeface="Bahnschrift" panose="020B0502040204020203" pitchFamily="34" charset="0"/>
            </a:endParaRPr>
          </a:p>
          <a:p>
            <a:pPr algn="just">
              <a:lnSpc>
                <a:spcPct val="150000"/>
              </a:lnSpc>
            </a:pPr>
            <a:r>
              <a:rPr lang="ro-RO"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    Pe </a:t>
            </a:r>
            <a:r>
              <a:rPr lang="ro-RO" sz="1200" dirty="0">
                <a:solidFill>
                  <a:schemeClr val="bg1"/>
                </a:solidFill>
                <a:latin typeface="Bahnschrift" panose="020B0502040204020203" pitchFamily="34" charset="0"/>
              </a:rPr>
              <a:t>lângă funcțiile pe care le poate crea utilizatorul, există o gamă destul de largă de </a:t>
            </a:r>
            <a:r>
              <a:rPr lang="ro-RO" sz="1200" dirty="0">
                <a:solidFill>
                  <a:srgbClr val="E9E2C5"/>
                </a:solidFill>
                <a:latin typeface="Bahnschrift" panose="020B0502040204020203" pitchFamily="34" charset="0"/>
              </a:rPr>
              <a:t>funcții </a:t>
            </a:r>
            <a:r>
              <a:rPr lang="ro-RO" sz="1200" dirty="0" smtClean="0">
                <a:solidFill>
                  <a:srgbClr val="E9E2C5"/>
                </a:solidFill>
                <a:latin typeface="Bahnschrift" panose="020B0502040204020203" pitchFamily="34" charset="0"/>
              </a:rPr>
              <a:t>buil</a:t>
            </a:r>
            <a:r>
              <a:rPr lang="en-US" sz="1200" dirty="0" smtClean="0">
                <a:solidFill>
                  <a:srgbClr val="E9E2C5"/>
                </a:solidFill>
                <a:latin typeface="Bahnschrift" panose="020B0502040204020203" pitchFamily="34" charset="0"/>
              </a:rPr>
              <a:t>t</a:t>
            </a:r>
            <a:r>
              <a:rPr lang="ro-RO" sz="1200" dirty="0" smtClean="0">
                <a:solidFill>
                  <a:srgbClr val="E9E2C5"/>
                </a:solidFill>
                <a:latin typeface="Bahnschrift" panose="020B0502040204020203" pitchFamily="34" charset="0"/>
              </a:rPr>
              <a:t>-in </a:t>
            </a:r>
            <a:r>
              <a:rPr lang="ro-RO" sz="1200" dirty="0">
                <a:solidFill>
                  <a:schemeClr val="bg1"/>
                </a:solidFill>
                <a:latin typeface="Bahnschrift" panose="020B0502040204020203" pitchFamily="34" charset="0"/>
              </a:rPr>
              <a:t>integrate în limbajul </a:t>
            </a:r>
            <a:r>
              <a:rPr lang="ro-RO" sz="1200" dirty="0">
                <a:solidFill>
                  <a:srgbClr val="E9E2C5"/>
                </a:solidFill>
                <a:latin typeface="Bahnschrift" panose="020B0502040204020203" pitchFamily="34" charset="0"/>
              </a:rPr>
              <a:t>Python</a:t>
            </a:r>
            <a:r>
              <a:rPr lang="ro-RO" sz="1200" dirty="0">
                <a:solidFill>
                  <a:schemeClr val="bg1"/>
                </a:solidFill>
                <a:latin typeface="Bahnschrift" panose="020B0502040204020203" pitchFamily="34" charset="0"/>
              </a:rPr>
              <a:t> (se folosesc doar prin apelare, de exemplu: len, </a:t>
            </a:r>
            <a:r>
              <a:rPr lang="en-US" sz="1200" dirty="0">
                <a:solidFill>
                  <a:schemeClr val="bg1"/>
                </a:solidFill>
                <a:latin typeface="Bahnschrift" panose="020B0502040204020203" pitchFamily="34" charset="0"/>
              </a:rPr>
              <a:t>range, print</a:t>
            </a:r>
            <a:r>
              <a:rPr lang="ro-RO" sz="1200" dirty="0">
                <a:solidFill>
                  <a:schemeClr val="bg1"/>
                </a:solidFill>
                <a:latin typeface="Bahnschrift" panose="020B0502040204020203" pitchFamily="34" charset="0"/>
              </a:rPr>
              <a:t>) și în </a:t>
            </a:r>
            <a:r>
              <a:rPr lang="ro-RO" sz="1200" dirty="0">
                <a:solidFill>
                  <a:srgbClr val="E9E2C5"/>
                </a:solidFill>
                <a:latin typeface="Bahnschrift" panose="020B0502040204020203" pitchFamily="34" charset="0"/>
              </a:rPr>
              <a:t>modulele preinstalate </a:t>
            </a:r>
            <a:r>
              <a:rPr lang="ro-RO" sz="1200" dirty="0">
                <a:solidFill>
                  <a:schemeClr val="bg1"/>
                </a:solidFill>
                <a:latin typeface="Bahnschrift" panose="020B0502040204020203" pitchFamily="34" charset="0"/>
              </a:rPr>
              <a:t>(înainte de apelare este necesar să se importe </a:t>
            </a:r>
            <a:r>
              <a:rPr lang="ro-RO" sz="1200" dirty="0" smtClean="0">
                <a:solidFill>
                  <a:schemeClr val="bg1"/>
                </a:solidFill>
                <a:latin typeface="Bahnschrift" panose="020B0502040204020203" pitchFamily="34" charset="0"/>
              </a:rPr>
              <a:t>modulul</a:t>
            </a:r>
            <a:r>
              <a:rPr lang="en-US" sz="1200" dirty="0" smtClean="0">
                <a:solidFill>
                  <a:schemeClr val="bg1"/>
                </a:solidFill>
                <a:latin typeface="Bahnschrift" panose="020B0502040204020203" pitchFamily="34" charset="0"/>
              </a:rPr>
              <a:t>; ex: import random</a:t>
            </a:r>
            <a:r>
              <a:rPr lang="ro-RO" sz="1200" dirty="0" smtClean="0">
                <a:solidFill>
                  <a:schemeClr val="bg1"/>
                </a:solidFill>
                <a:latin typeface="Bahnschrift" panose="020B0502040204020203" pitchFamily="34" charset="0"/>
              </a:rPr>
              <a:t>).</a:t>
            </a:r>
            <a:endParaRPr lang="ro-RO" sz="1200" dirty="0" smtClean="0">
              <a:solidFill>
                <a:schemeClr val="bg2">
                  <a:lumMod val="75000"/>
                </a:schemeClr>
              </a:solidFill>
              <a:latin typeface="Bahnschrift" panose="020B0502040204020203" pitchFamily="34" charset="0"/>
            </a:endParaRPr>
          </a:p>
        </p:txBody>
      </p:sp>
      <p:pic>
        <p:nvPicPr>
          <p:cNvPr id="18" name="Picture 17"/>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58118"/>
          <a:stretch/>
        </p:blipFill>
        <p:spPr>
          <a:xfrm rot="19988564">
            <a:off x="10380136" y="4471861"/>
            <a:ext cx="1280015" cy="711820"/>
          </a:xfrm>
          <a:prstGeom prst="rect">
            <a:avLst/>
          </a:prstGeom>
        </p:spPr>
      </p:pic>
      <p:sp>
        <p:nvSpPr>
          <p:cNvPr id="11" name="Rectangle 10"/>
          <p:cNvSpPr/>
          <p:nvPr/>
        </p:nvSpPr>
        <p:spPr>
          <a:xfrm>
            <a:off x="617952" y="136892"/>
            <a:ext cx="5590903"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Condiționalul if - else</a:t>
            </a:r>
            <a:endPar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endParaRPr>
          </a:p>
        </p:txBody>
      </p:sp>
      <p:sp>
        <p:nvSpPr>
          <p:cNvPr id="12" name="TextBox 11"/>
          <p:cNvSpPr txBox="1"/>
          <p:nvPr/>
        </p:nvSpPr>
        <p:spPr>
          <a:xfrm>
            <a:off x="225709" y="635910"/>
            <a:ext cx="10239353" cy="2585323"/>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    Condiționalul </a:t>
            </a:r>
            <a:r>
              <a:rPr lang="ro-RO" sz="1200" dirty="0" smtClean="0">
                <a:solidFill>
                  <a:srgbClr val="E9E2C5"/>
                </a:solidFill>
                <a:latin typeface="Bahnschrift" panose="020B0502040204020203" pitchFamily="34" charset="0"/>
              </a:rPr>
              <a:t>if </a:t>
            </a:r>
            <a:r>
              <a:rPr lang="ro-RO" sz="1200" dirty="0" smtClean="0">
                <a:solidFill>
                  <a:schemeClr val="bg1"/>
                </a:solidFill>
                <a:latin typeface="Bahnschrift" panose="020B0502040204020203" pitchFamily="34" charset="0"/>
              </a:rPr>
              <a:t>(adițional </a:t>
            </a:r>
            <a:r>
              <a:rPr lang="ro-RO" sz="1200" dirty="0" smtClean="0">
                <a:solidFill>
                  <a:srgbClr val="E9E2C5"/>
                </a:solidFill>
                <a:latin typeface="Bahnschrift" panose="020B0502040204020203" pitchFamily="34" charset="0"/>
              </a:rPr>
              <a:t>elif</a:t>
            </a:r>
            <a:r>
              <a:rPr lang="en-US" sz="1200" dirty="0" smtClean="0">
                <a:solidFill>
                  <a:srgbClr val="E9E2C5"/>
                </a:solidFill>
                <a:latin typeface="Bahnschrift" panose="020B0502040204020203" pitchFamily="34" charset="0"/>
              </a:rPr>
              <a:t> </a:t>
            </a:r>
            <a:r>
              <a:rPr lang="ro-RO" sz="1200" dirty="0" smtClean="0">
                <a:solidFill>
                  <a:schemeClr val="bg1"/>
                </a:solidFill>
                <a:latin typeface="Bahnschrift" panose="020B0502040204020203" pitchFamily="34" charset="0"/>
              </a:rPr>
              <a:t>și/sau</a:t>
            </a:r>
            <a:r>
              <a:rPr lang="ro-RO" sz="1200" dirty="0" smtClean="0">
                <a:solidFill>
                  <a:srgbClr val="E9E2C5"/>
                </a:solidFill>
                <a:latin typeface="Bahnschrift" panose="020B0502040204020203" pitchFamily="34" charset="0"/>
              </a:rPr>
              <a:t> else</a:t>
            </a:r>
            <a:r>
              <a:rPr lang="ro-RO" sz="1200" dirty="0" smtClean="0">
                <a:solidFill>
                  <a:schemeClr val="bg1"/>
                </a:solidFill>
                <a:latin typeface="Bahnschrift" panose="020B0502040204020203" pitchFamily="34" charset="0"/>
              </a:rPr>
              <a:t>) este folosit pentru a executa diferite acțiuni în funcție de una sau mai multe </a:t>
            </a:r>
            <a:r>
              <a:rPr lang="ro-RO" sz="1200" dirty="0" smtClean="0">
                <a:solidFill>
                  <a:srgbClr val="E9E2C5"/>
                </a:solidFill>
                <a:latin typeface="Bahnschrift" panose="020B0502040204020203" pitchFamily="34" charset="0"/>
              </a:rPr>
              <a:t>condiții</a:t>
            </a:r>
            <a:r>
              <a:rPr lang="ro-RO" sz="1200" dirty="0" smtClean="0">
                <a:solidFill>
                  <a:schemeClr val="bg1"/>
                </a:solidFill>
                <a:latin typeface="Bahnschrift" panose="020B0502040204020203" pitchFamily="34" charset="0"/>
              </a:rPr>
              <a:t> date. </a:t>
            </a:r>
            <a:r>
              <a:rPr lang="ro-RO" sz="1200" dirty="0">
                <a:solidFill>
                  <a:schemeClr val="bg1"/>
                </a:solidFill>
                <a:latin typeface="Bahnschrift" panose="020B0502040204020203" pitchFamily="34" charset="0"/>
              </a:rPr>
              <a:t>Dacă prima condiție </a:t>
            </a:r>
            <a:r>
              <a:rPr lang="ro-RO" sz="1200" dirty="0">
                <a:solidFill>
                  <a:srgbClr val="E9E2C5"/>
                </a:solidFill>
                <a:latin typeface="Bahnschrift" panose="020B0502040204020203" pitchFamily="34" charset="0"/>
              </a:rPr>
              <a:t>if</a:t>
            </a:r>
            <a:r>
              <a:rPr lang="ro-RO" sz="1200" dirty="0">
                <a:solidFill>
                  <a:schemeClr val="bg1"/>
                </a:solidFill>
                <a:latin typeface="Bahnschrift" panose="020B0502040204020203" pitchFamily="34" charset="0"/>
              </a:rPr>
              <a:t> este adevărată, atunci </a:t>
            </a:r>
            <a:r>
              <a:rPr lang="ro-RO" sz="1200" dirty="0" smtClean="0">
                <a:solidFill>
                  <a:schemeClr val="bg1"/>
                </a:solidFill>
                <a:latin typeface="Bahnschrift" panose="020B0502040204020203" pitchFamily="34" charset="0"/>
              </a:rPr>
              <a:t>se execută codul if </a:t>
            </a:r>
            <a:r>
              <a:rPr lang="ro-RO" sz="1200" dirty="0">
                <a:solidFill>
                  <a:schemeClr val="bg1"/>
                </a:solidFill>
                <a:latin typeface="Bahnschrift" panose="020B0502040204020203" pitchFamily="34" charset="0"/>
              </a:rPr>
              <a:t>iar celelalte condiții sunt ignorate. Dacă prima </a:t>
            </a:r>
            <a:r>
              <a:rPr lang="ro-RO" sz="1200" dirty="0" smtClean="0">
                <a:solidFill>
                  <a:schemeClr val="bg1"/>
                </a:solidFill>
                <a:latin typeface="Bahnschrift" panose="020B0502040204020203" pitchFamily="34" charset="0"/>
              </a:rPr>
              <a:t>condiție if </a:t>
            </a:r>
            <a:r>
              <a:rPr lang="ro-RO" sz="1200" dirty="0">
                <a:solidFill>
                  <a:schemeClr val="bg1"/>
                </a:solidFill>
                <a:latin typeface="Bahnschrift" panose="020B0502040204020203" pitchFamily="34" charset="0"/>
              </a:rPr>
              <a:t>este falsă, atunci </a:t>
            </a:r>
            <a:r>
              <a:rPr lang="ro-RO" sz="1200" dirty="0" smtClean="0">
                <a:solidFill>
                  <a:schemeClr val="bg1"/>
                </a:solidFill>
                <a:latin typeface="Bahnschrift" panose="020B0502040204020203" pitchFamily="34" charset="0"/>
              </a:rPr>
              <a:t>codul if </a:t>
            </a:r>
            <a:r>
              <a:rPr lang="ro-RO" sz="1200" dirty="0">
                <a:solidFill>
                  <a:schemeClr val="bg1"/>
                </a:solidFill>
                <a:latin typeface="Bahnschrift" panose="020B0502040204020203" pitchFamily="34" charset="0"/>
              </a:rPr>
              <a:t>nu se execută și se verifică următoarea condiție </a:t>
            </a:r>
            <a:r>
              <a:rPr lang="ro-RO" sz="1200" dirty="0">
                <a:solidFill>
                  <a:srgbClr val="E9E2C5"/>
                </a:solidFill>
                <a:latin typeface="Bahnschrift" panose="020B0502040204020203" pitchFamily="34" charset="0"/>
              </a:rPr>
              <a:t>elif </a:t>
            </a:r>
            <a:r>
              <a:rPr lang="ro-RO" sz="1200" dirty="0" smtClean="0">
                <a:solidFill>
                  <a:schemeClr val="bg1"/>
                </a:solidFill>
                <a:latin typeface="Bahnschrift" panose="020B0502040204020203" pitchFamily="34" charset="0"/>
              </a:rPr>
              <a:t>și/sau</a:t>
            </a:r>
            <a:r>
              <a:rPr lang="ro-RO" sz="1200" dirty="0" smtClean="0">
                <a:solidFill>
                  <a:srgbClr val="E9E2C5"/>
                </a:solidFill>
                <a:latin typeface="Bahnschrift" panose="020B0502040204020203" pitchFamily="34" charset="0"/>
              </a:rPr>
              <a:t> else,</a:t>
            </a:r>
            <a:r>
              <a:rPr lang="ro-RO" sz="1200" dirty="0" smtClean="0">
                <a:solidFill>
                  <a:schemeClr val="bg1"/>
                </a:solidFill>
                <a:latin typeface="Bahnschrift" panose="020B0502040204020203" pitchFamily="34" charset="0"/>
              </a:rPr>
              <a:t> dacă există:</a:t>
            </a:r>
          </a:p>
          <a:p>
            <a:pPr algn="just">
              <a:lnSpc>
                <a:spcPct val="150000"/>
              </a:lnSpc>
            </a:pPr>
            <a:r>
              <a:rPr lang="ro-RO" sz="1200" dirty="0" smtClean="0">
                <a:solidFill>
                  <a:srgbClr val="E9E2C5"/>
                </a:solidFill>
                <a:latin typeface="Bahnschrift" panose="020B0502040204020203" pitchFamily="34" charset="0"/>
              </a:rPr>
              <a:t>if </a:t>
            </a:r>
            <a:r>
              <a:rPr lang="ro-RO" sz="1200" dirty="0">
                <a:solidFill>
                  <a:schemeClr val="bg1"/>
                </a:solidFill>
                <a:latin typeface="Bahnschrift" panose="020B0502040204020203" pitchFamily="34" charset="0"/>
              </a:rPr>
              <a:t>condiție_if</a:t>
            </a:r>
            <a:r>
              <a:rPr lang="ro-RO" sz="1200" dirty="0">
                <a:solidFill>
                  <a:srgbClr val="E9E2C5"/>
                </a:solidFill>
                <a:latin typeface="Bahnschrift" panose="020B0502040204020203" pitchFamily="34" charset="0"/>
              </a:rPr>
              <a:t>: </a:t>
            </a:r>
            <a:endParaRPr lang="ro-RO" sz="1200" dirty="0" smtClean="0">
              <a:solidFill>
                <a:schemeClr val="bg1">
                  <a:lumMod val="75000"/>
                </a:schemeClr>
              </a:solidFill>
              <a:latin typeface="Bahnschrift" panose="020B0502040204020203" pitchFamily="34" charset="0"/>
            </a:endParaRPr>
          </a:p>
          <a:p>
            <a:pPr algn="just">
              <a:lnSpc>
                <a:spcPct val="150000"/>
              </a:lnSpc>
            </a:pPr>
            <a:r>
              <a:rPr lang="ro-RO" sz="1200" dirty="0" smtClean="0">
                <a:solidFill>
                  <a:schemeClr val="bg1"/>
                </a:solidFill>
                <a:latin typeface="Bahnschrift" panose="020B0502040204020203" pitchFamily="34" charset="0"/>
              </a:rPr>
              <a:t>    cod_if</a:t>
            </a:r>
            <a:r>
              <a:rPr lang="en-US" sz="1200" dirty="0" smtClean="0">
                <a:solidFill>
                  <a:schemeClr val="bg2">
                    <a:lumMod val="75000"/>
                  </a:schemeClr>
                </a:solidFill>
                <a:latin typeface="Bahnschrift" panose="020B0502040204020203" pitchFamily="34" charset="0"/>
              </a:rPr>
              <a:t> </a:t>
            </a:r>
            <a:r>
              <a:rPr lang="ro-RO" sz="1200" dirty="0">
                <a:solidFill>
                  <a:schemeClr val="bg2">
                    <a:lumMod val="75000"/>
                  </a:schemeClr>
                </a:solidFill>
                <a:latin typeface="Bahnschrift" panose="020B0502040204020203" pitchFamily="34" charset="0"/>
              </a:rPr>
              <a:t># </a:t>
            </a:r>
            <a:r>
              <a:rPr lang="ro-RO" sz="1200" dirty="0" smtClean="0">
                <a:solidFill>
                  <a:schemeClr val="bg2">
                    <a:lumMod val="75000"/>
                  </a:schemeClr>
                </a:solidFill>
                <a:latin typeface="Bahnschrift" panose="020B0502040204020203" pitchFamily="34" charset="0"/>
              </a:rPr>
              <a:t>Codul </a:t>
            </a:r>
            <a:r>
              <a:rPr lang="ro-RO" sz="1200" dirty="0">
                <a:solidFill>
                  <a:schemeClr val="bg2">
                    <a:lumMod val="75000"/>
                  </a:schemeClr>
                </a:solidFill>
                <a:latin typeface="Bahnschrift" panose="020B0502040204020203" pitchFamily="34" charset="0"/>
              </a:rPr>
              <a:t>va fi executat în situația în care </a:t>
            </a:r>
            <a:r>
              <a:rPr lang="ro-RO" sz="1200" dirty="0">
                <a:solidFill>
                  <a:schemeClr val="bg1">
                    <a:lumMod val="65000"/>
                  </a:schemeClr>
                </a:solidFill>
                <a:latin typeface="Bahnschrift" panose="020B0502040204020203" pitchFamily="34" charset="0"/>
              </a:rPr>
              <a:t>condiția</a:t>
            </a:r>
            <a:r>
              <a:rPr lang="ro-RO" sz="1200" dirty="0">
                <a:solidFill>
                  <a:schemeClr val="bg1"/>
                </a:solidFill>
                <a:latin typeface="Bahnschrift" panose="020B0502040204020203" pitchFamily="34" charset="0"/>
              </a:rPr>
              <a:t> </a:t>
            </a:r>
            <a:r>
              <a:rPr lang="ro-RO" sz="1200" dirty="0">
                <a:solidFill>
                  <a:srgbClr val="E9E2C5"/>
                </a:solidFill>
                <a:latin typeface="Bahnschrift" panose="020B0502040204020203" pitchFamily="34" charset="0"/>
              </a:rPr>
              <a:t>if</a:t>
            </a:r>
            <a:r>
              <a:rPr lang="ro-RO" sz="1200" dirty="0">
                <a:solidFill>
                  <a:schemeClr val="bg1"/>
                </a:solidFill>
                <a:latin typeface="Bahnschrift" panose="020B0502040204020203" pitchFamily="34" charset="0"/>
              </a:rPr>
              <a:t> </a:t>
            </a:r>
            <a:r>
              <a:rPr lang="ro-RO" sz="1200" dirty="0">
                <a:solidFill>
                  <a:schemeClr val="bg2">
                    <a:lumMod val="75000"/>
                  </a:schemeClr>
                </a:solidFill>
                <a:latin typeface="Bahnschrift" panose="020B0502040204020203" pitchFamily="34" charset="0"/>
              </a:rPr>
              <a:t>este </a:t>
            </a:r>
            <a:r>
              <a:rPr lang="ro-RO" sz="1200" dirty="0" smtClean="0">
                <a:solidFill>
                  <a:schemeClr val="accent6">
                    <a:lumMod val="60000"/>
                    <a:lumOff val="40000"/>
                  </a:schemeClr>
                </a:solidFill>
                <a:latin typeface="Bahnschrift" panose="020B0502040204020203" pitchFamily="34" charset="0"/>
              </a:rPr>
              <a:t>adevărată. </a:t>
            </a:r>
            <a:r>
              <a:rPr lang="ro-RO" sz="1200" dirty="0">
                <a:solidFill>
                  <a:schemeClr val="accent3">
                    <a:lumMod val="60000"/>
                    <a:lumOff val="40000"/>
                  </a:schemeClr>
                </a:solidFill>
                <a:latin typeface="Bahnschrift" panose="020B0502040204020203" pitchFamily="34" charset="0"/>
              </a:rPr>
              <a:t>D</a:t>
            </a:r>
            <a:r>
              <a:rPr lang="ro-RO" sz="1200" dirty="0" smtClean="0">
                <a:solidFill>
                  <a:schemeClr val="accent3">
                    <a:lumMod val="60000"/>
                    <a:lumOff val="40000"/>
                  </a:schemeClr>
                </a:solidFill>
                <a:latin typeface="Bahnschrift" panose="020B0502040204020203" pitchFamily="34" charset="0"/>
              </a:rPr>
              <a:t>acă </a:t>
            </a:r>
            <a:r>
              <a:rPr lang="ro-RO" sz="1200" dirty="0">
                <a:solidFill>
                  <a:schemeClr val="accent3">
                    <a:lumMod val="60000"/>
                    <a:lumOff val="40000"/>
                  </a:schemeClr>
                </a:solidFill>
                <a:latin typeface="Bahnschrift" panose="020B0502040204020203" pitchFamily="34" charset="0"/>
              </a:rPr>
              <a:t>este </a:t>
            </a:r>
            <a:r>
              <a:rPr lang="ro-RO" sz="1200" dirty="0" smtClean="0">
                <a:solidFill>
                  <a:srgbClr val="F4A6A6"/>
                </a:solidFill>
                <a:latin typeface="Bahnschrift" panose="020B0502040204020203" pitchFamily="34" charset="0"/>
              </a:rPr>
              <a:t>falsă,</a:t>
            </a:r>
            <a:r>
              <a:rPr lang="ro-RO" sz="1200" dirty="0" smtClean="0">
                <a:solidFill>
                  <a:schemeClr val="accent3">
                    <a:lumMod val="60000"/>
                    <a:lumOff val="40000"/>
                  </a:schemeClr>
                </a:solidFill>
                <a:latin typeface="Bahnschrift" panose="020B0502040204020203" pitchFamily="34" charset="0"/>
              </a:rPr>
              <a:t> se va verifica următoarea condiție (</a:t>
            </a:r>
            <a:r>
              <a:rPr lang="ro-RO" sz="1200" dirty="0" smtClean="0">
                <a:solidFill>
                  <a:srgbClr val="E9E2C5"/>
                </a:solidFill>
                <a:latin typeface="Bahnschrift" panose="020B0502040204020203" pitchFamily="34" charset="0"/>
              </a:rPr>
              <a:t>elif</a:t>
            </a:r>
            <a:r>
              <a:rPr lang="ro-RO" sz="1200" dirty="0" smtClean="0">
                <a:solidFill>
                  <a:schemeClr val="accent3">
                    <a:lumMod val="60000"/>
                    <a:lumOff val="40000"/>
                  </a:schemeClr>
                </a:solidFill>
                <a:latin typeface="Bahnschrift" panose="020B0502040204020203" pitchFamily="34" charset="0"/>
              </a:rPr>
              <a:t> sau </a:t>
            </a:r>
            <a:r>
              <a:rPr lang="ro-RO" sz="1200" dirty="0" smtClean="0">
                <a:solidFill>
                  <a:srgbClr val="E9E2C5"/>
                </a:solidFill>
                <a:latin typeface="Bahnschrift" panose="020B0502040204020203" pitchFamily="34" charset="0"/>
              </a:rPr>
              <a:t>else</a:t>
            </a:r>
            <a:r>
              <a:rPr lang="ro-RO" sz="1200" dirty="0" smtClean="0">
                <a:solidFill>
                  <a:schemeClr val="accent3">
                    <a:lumMod val="60000"/>
                    <a:lumOff val="40000"/>
                  </a:schemeClr>
                </a:solidFill>
                <a:latin typeface="Bahnschrift" panose="020B0502040204020203" pitchFamily="34" charset="0"/>
              </a:rPr>
              <a:t>) </a:t>
            </a:r>
          </a:p>
          <a:p>
            <a:pPr algn="just">
              <a:lnSpc>
                <a:spcPct val="150000"/>
              </a:lnSpc>
            </a:pPr>
            <a:r>
              <a:rPr lang="ro-RO" sz="1200" dirty="0" smtClean="0">
                <a:solidFill>
                  <a:srgbClr val="E9E2C5"/>
                </a:solidFill>
                <a:latin typeface="Bahnschrift" panose="020B0502040204020203" pitchFamily="34" charset="0"/>
              </a:rPr>
              <a:t>elif </a:t>
            </a:r>
            <a:r>
              <a:rPr lang="ro-RO" sz="1200" dirty="0">
                <a:solidFill>
                  <a:schemeClr val="bg1"/>
                </a:solidFill>
                <a:latin typeface="Bahnschrift" panose="020B0502040204020203" pitchFamily="34" charset="0"/>
              </a:rPr>
              <a:t>condiție_elif</a:t>
            </a:r>
            <a:r>
              <a:rPr lang="ro-RO" sz="1200" dirty="0">
                <a:solidFill>
                  <a:srgbClr val="E9E2C5"/>
                </a:solidFill>
                <a:latin typeface="Bahnschrift" panose="020B0502040204020203" pitchFamily="34" charset="0"/>
              </a:rPr>
              <a:t>: </a:t>
            </a:r>
          </a:p>
          <a:p>
            <a:pPr algn="just">
              <a:lnSpc>
                <a:spcPct val="150000"/>
              </a:lnSpc>
            </a:pPr>
            <a:r>
              <a:rPr lang="ro-RO" sz="1200" dirty="0" smtClean="0">
                <a:solidFill>
                  <a:schemeClr val="bg1"/>
                </a:solidFill>
                <a:latin typeface="Bahnschrift" panose="020B0502040204020203" pitchFamily="34" charset="0"/>
              </a:rPr>
              <a:t>    cod_elif</a:t>
            </a:r>
            <a:r>
              <a:rPr lang="ro-RO" sz="1200" dirty="0" smtClean="0">
                <a:solidFill>
                  <a:schemeClr val="accent6">
                    <a:lumMod val="60000"/>
                    <a:lumOff val="40000"/>
                  </a:schemeClr>
                </a:solidFill>
                <a:latin typeface="Bahnschrift" panose="020B0502040204020203" pitchFamily="34" charset="0"/>
              </a:rPr>
              <a:t> </a:t>
            </a:r>
            <a:r>
              <a:rPr lang="ro-RO" sz="1200" dirty="0">
                <a:solidFill>
                  <a:schemeClr val="accent3">
                    <a:lumMod val="60000"/>
                    <a:lumOff val="40000"/>
                  </a:schemeClr>
                </a:solidFill>
                <a:latin typeface="Bahnschrift" panose="020B0502040204020203" pitchFamily="34" charset="0"/>
              </a:rPr>
              <a:t># </a:t>
            </a:r>
            <a:r>
              <a:rPr lang="ro-RO" sz="1200" dirty="0" smtClean="0">
                <a:solidFill>
                  <a:schemeClr val="bg2">
                    <a:lumMod val="75000"/>
                  </a:schemeClr>
                </a:solidFill>
                <a:latin typeface="Bahnschrift" panose="020B0502040204020203" pitchFamily="34" charset="0"/>
              </a:rPr>
              <a:t>Codul </a:t>
            </a:r>
            <a:r>
              <a:rPr lang="ro-RO" sz="1200" dirty="0">
                <a:solidFill>
                  <a:schemeClr val="bg2">
                    <a:lumMod val="75000"/>
                  </a:schemeClr>
                </a:solidFill>
                <a:latin typeface="Bahnschrift" panose="020B0502040204020203" pitchFamily="34" charset="0"/>
              </a:rPr>
              <a:t>va fi executat în situația în care </a:t>
            </a:r>
            <a:r>
              <a:rPr lang="ro-RO" sz="1200" dirty="0">
                <a:solidFill>
                  <a:schemeClr val="bg1">
                    <a:lumMod val="65000"/>
                  </a:schemeClr>
                </a:solidFill>
                <a:latin typeface="Bahnschrift" panose="020B0502040204020203" pitchFamily="34" charset="0"/>
              </a:rPr>
              <a:t>condiția</a:t>
            </a:r>
            <a:r>
              <a:rPr lang="ro-RO" sz="1200" dirty="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elif</a:t>
            </a:r>
            <a:r>
              <a:rPr lang="ro-RO" sz="1200" dirty="0" smtClean="0">
                <a:solidFill>
                  <a:schemeClr val="bg1"/>
                </a:solidFill>
                <a:latin typeface="Bahnschrift" panose="020B0502040204020203" pitchFamily="34" charset="0"/>
              </a:rPr>
              <a:t> </a:t>
            </a:r>
            <a:r>
              <a:rPr lang="ro-RO" sz="1200" dirty="0" smtClean="0">
                <a:solidFill>
                  <a:schemeClr val="bg2">
                    <a:lumMod val="75000"/>
                  </a:schemeClr>
                </a:solidFill>
                <a:latin typeface="Bahnschrift" panose="020B0502040204020203" pitchFamily="34" charset="0"/>
              </a:rPr>
              <a:t>este </a:t>
            </a:r>
            <a:r>
              <a:rPr lang="ro-RO" sz="1200" dirty="0" smtClean="0">
                <a:solidFill>
                  <a:schemeClr val="accent6">
                    <a:lumMod val="60000"/>
                    <a:lumOff val="40000"/>
                  </a:schemeClr>
                </a:solidFill>
                <a:latin typeface="Bahnschrift" panose="020B0502040204020203" pitchFamily="34" charset="0"/>
              </a:rPr>
              <a:t>adevărată. </a:t>
            </a:r>
            <a:r>
              <a:rPr lang="ro-RO" sz="1200" dirty="0">
                <a:solidFill>
                  <a:schemeClr val="accent3">
                    <a:lumMod val="60000"/>
                    <a:lumOff val="40000"/>
                  </a:schemeClr>
                </a:solidFill>
                <a:latin typeface="Bahnschrift" panose="020B0502040204020203" pitchFamily="34" charset="0"/>
              </a:rPr>
              <a:t>D</a:t>
            </a:r>
            <a:r>
              <a:rPr lang="ro-RO" sz="1200" dirty="0" smtClean="0">
                <a:solidFill>
                  <a:schemeClr val="accent3">
                    <a:lumMod val="60000"/>
                    <a:lumOff val="40000"/>
                  </a:schemeClr>
                </a:solidFill>
                <a:latin typeface="Bahnschrift" panose="020B0502040204020203" pitchFamily="34" charset="0"/>
              </a:rPr>
              <a:t>acă este </a:t>
            </a:r>
            <a:r>
              <a:rPr lang="ro-RO" sz="1200" dirty="0" smtClean="0">
                <a:solidFill>
                  <a:srgbClr val="F4A6A6"/>
                </a:solidFill>
                <a:latin typeface="Bahnschrift" panose="020B0502040204020203" pitchFamily="34" charset="0"/>
              </a:rPr>
              <a:t>falsă,</a:t>
            </a:r>
            <a:r>
              <a:rPr lang="ro-RO" sz="1200" dirty="0" smtClean="0">
                <a:solidFill>
                  <a:schemeClr val="accent3">
                    <a:lumMod val="60000"/>
                    <a:lumOff val="40000"/>
                  </a:schemeClr>
                </a:solidFill>
                <a:latin typeface="Bahnschrift" panose="020B0502040204020203" pitchFamily="34" charset="0"/>
              </a:rPr>
              <a:t> </a:t>
            </a:r>
            <a:r>
              <a:rPr lang="ro-RO" sz="1200" dirty="0">
                <a:solidFill>
                  <a:schemeClr val="accent3">
                    <a:lumMod val="60000"/>
                    <a:lumOff val="40000"/>
                  </a:schemeClr>
                </a:solidFill>
                <a:latin typeface="Bahnschrift" panose="020B0502040204020203" pitchFamily="34" charset="0"/>
              </a:rPr>
              <a:t>se va verifica următoarea condiție (</a:t>
            </a:r>
            <a:r>
              <a:rPr lang="ro-RO" sz="1200" dirty="0">
                <a:solidFill>
                  <a:srgbClr val="E9E2C5"/>
                </a:solidFill>
                <a:latin typeface="Bahnschrift" panose="020B0502040204020203" pitchFamily="34" charset="0"/>
              </a:rPr>
              <a:t>elif</a:t>
            </a:r>
            <a:r>
              <a:rPr lang="ro-RO" sz="1200" dirty="0">
                <a:solidFill>
                  <a:schemeClr val="accent3">
                    <a:lumMod val="60000"/>
                    <a:lumOff val="40000"/>
                  </a:schemeClr>
                </a:solidFill>
                <a:latin typeface="Bahnschrift" panose="020B0502040204020203" pitchFamily="34" charset="0"/>
              </a:rPr>
              <a:t> sau </a:t>
            </a:r>
            <a:r>
              <a:rPr lang="ro-RO" sz="1200" dirty="0">
                <a:solidFill>
                  <a:srgbClr val="E9E2C5"/>
                </a:solidFill>
                <a:latin typeface="Bahnschrift" panose="020B0502040204020203" pitchFamily="34" charset="0"/>
              </a:rPr>
              <a:t>else</a:t>
            </a:r>
            <a:r>
              <a:rPr lang="ro-RO" sz="1200" dirty="0">
                <a:solidFill>
                  <a:schemeClr val="accent3">
                    <a:lumMod val="60000"/>
                    <a:lumOff val="40000"/>
                  </a:schemeClr>
                </a:solidFill>
                <a:latin typeface="Bahnschrift" panose="020B0502040204020203" pitchFamily="34" charset="0"/>
              </a:rPr>
              <a:t>) </a:t>
            </a:r>
            <a:endParaRPr lang="ro-RO" sz="1200" dirty="0" smtClean="0">
              <a:solidFill>
                <a:schemeClr val="accent3">
                  <a:lumMod val="60000"/>
                  <a:lumOff val="40000"/>
                </a:schemeClr>
              </a:solidFill>
              <a:latin typeface="Bahnschrift" panose="020B0502040204020203" pitchFamily="34" charset="0"/>
            </a:endParaRPr>
          </a:p>
          <a:p>
            <a:pPr algn="just">
              <a:lnSpc>
                <a:spcPct val="150000"/>
              </a:lnSpc>
            </a:pPr>
            <a:r>
              <a:rPr lang="ro-RO" sz="1200" dirty="0" smtClean="0">
                <a:solidFill>
                  <a:srgbClr val="E9E2C5"/>
                </a:solidFill>
                <a:latin typeface="Bahnschrift" panose="020B0502040204020203" pitchFamily="34" charset="0"/>
              </a:rPr>
              <a:t>else</a:t>
            </a:r>
            <a:r>
              <a:rPr lang="ro-RO" sz="1200" dirty="0">
                <a:solidFill>
                  <a:srgbClr val="E9E2C5"/>
                </a:solidFill>
                <a:latin typeface="Bahnschrift" panose="020B0502040204020203" pitchFamily="34" charset="0"/>
              </a:rPr>
              <a:t>: </a:t>
            </a:r>
            <a:endParaRPr lang="ro-RO" sz="1200" dirty="0" smtClean="0">
              <a:solidFill>
                <a:srgbClr val="E9E2C5"/>
              </a:solidFill>
              <a:latin typeface="Bahnschrift" panose="020B0502040204020203" pitchFamily="34" charset="0"/>
            </a:endParaRPr>
          </a:p>
          <a:p>
            <a:pPr algn="just">
              <a:lnSpc>
                <a:spcPct val="150000"/>
              </a:lnSpc>
            </a:pPr>
            <a:r>
              <a:rPr lang="ro-RO" sz="1200" dirty="0" smtClean="0">
                <a:solidFill>
                  <a:schemeClr val="bg1"/>
                </a:solidFill>
                <a:latin typeface="Bahnschrift" panose="020B0502040204020203" pitchFamily="34" charset="0"/>
              </a:rPr>
              <a:t>cod_else</a:t>
            </a:r>
            <a:r>
              <a:rPr lang="en-US" sz="1200" dirty="0" smtClean="0">
                <a:solidFill>
                  <a:schemeClr val="bg1"/>
                </a:solidFill>
                <a:latin typeface="Bahnschrift" panose="020B0502040204020203" pitchFamily="34" charset="0"/>
              </a:rPr>
              <a:t> </a:t>
            </a:r>
            <a:r>
              <a:rPr lang="ro-RO" sz="1200" dirty="0">
                <a:solidFill>
                  <a:schemeClr val="bg2">
                    <a:lumMod val="75000"/>
                  </a:schemeClr>
                </a:solidFill>
                <a:latin typeface="Bahnschrift" panose="020B0502040204020203" pitchFamily="34" charset="0"/>
              </a:rPr>
              <a:t># </a:t>
            </a:r>
            <a:r>
              <a:rPr lang="ro-RO" sz="1200" dirty="0">
                <a:solidFill>
                  <a:schemeClr val="bg1">
                    <a:lumMod val="65000"/>
                  </a:schemeClr>
                </a:solidFill>
                <a:latin typeface="Bahnschrift" panose="020B0502040204020203" pitchFamily="34" charset="0"/>
              </a:rPr>
              <a:t>Nu </a:t>
            </a:r>
            <a:r>
              <a:rPr lang="ro-RO" sz="1200" dirty="0" smtClean="0">
                <a:solidFill>
                  <a:schemeClr val="bg1">
                    <a:lumMod val="65000"/>
                  </a:schemeClr>
                </a:solidFill>
                <a:latin typeface="Bahnschrift" panose="020B0502040204020203" pitchFamily="34" charset="0"/>
              </a:rPr>
              <a:t>există condiția </a:t>
            </a:r>
            <a:r>
              <a:rPr lang="ro-RO" sz="1200" dirty="0">
                <a:solidFill>
                  <a:srgbClr val="E9E2C5"/>
                </a:solidFill>
                <a:latin typeface="Bahnschrift" panose="020B0502040204020203" pitchFamily="34" charset="0"/>
              </a:rPr>
              <a:t>else</a:t>
            </a:r>
            <a:r>
              <a:rPr lang="ro-RO" sz="1200" dirty="0">
                <a:solidFill>
                  <a:schemeClr val="bg1">
                    <a:lumMod val="65000"/>
                  </a:schemeClr>
                </a:solidFill>
                <a:latin typeface="Bahnschrift" panose="020B0502040204020203" pitchFamily="34" charset="0"/>
              </a:rPr>
              <a:t>, astfel </a:t>
            </a:r>
            <a:r>
              <a:rPr lang="ro-RO" sz="1200" dirty="0" smtClean="0">
                <a:solidFill>
                  <a:schemeClr val="bg1">
                    <a:lumMod val="65000"/>
                  </a:schemeClr>
                </a:solidFill>
                <a:latin typeface="Bahnschrift" panose="020B0502040204020203" pitchFamily="34" charset="0"/>
              </a:rPr>
              <a:t>încât</a:t>
            </a:r>
            <a:r>
              <a:rPr lang="ro-RO" sz="1200" dirty="0">
                <a:solidFill>
                  <a:schemeClr val="bg2">
                    <a:lumMod val="75000"/>
                  </a:schemeClr>
                </a:solidFill>
                <a:latin typeface="Bahnschrift" panose="020B0502040204020203" pitchFamily="34" charset="0"/>
              </a:rPr>
              <a:t> </a:t>
            </a:r>
            <a:r>
              <a:rPr lang="ro-RO" sz="1200" dirty="0" smtClean="0">
                <a:solidFill>
                  <a:schemeClr val="bg2">
                    <a:lumMod val="75000"/>
                  </a:schemeClr>
                </a:solidFill>
                <a:latin typeface="Bahnschrift" panose="020B0502040204020203" pitchFamily="34" charset="0"/>
              </a:rPr>
              <a:t>codul </a:t>
            </a:r>
            <a:r>
              <a:rPr lang="ro-RO" sz="1200" dirty="0">
                <a:solidFill>
                  <a:schemeClr val="bg2">
                    <a:lumMod val="75000"/>
                  </a:schemeClr>
                </a:solidFill>
                <a:latin typeface="Bahnschrift" panose="020B0502040204020203" pitchFamily="34" charset="0"/>
              </a:rPr>
              <a:t>va fi </a:t>
            </a:r>
            <a:r>
              <a:rPr lang="ro-RO" sz="1200" dirty="0" smtClean="0">
                <a:solidFill>
                  <a:schemeClr val="bg2">
                    <a:lumMod val="75000"/>
                  </a:schemeClr>
                </a:solidFill>
                <a:latin typeface="Bahnschrift" panose="020B0502040204020203" pitchFamily="34" charset="0"/>
              </a:rPr>
              <a:t>executat doar </a:t>
            </a:r>
            <a:r>
              <a:rPr lang="ro-RO" sz="1200" dirty="0">
                <a:solidFill>
                  <a:schemeClr val="bg2">
                    <a:lumMod val="75000"/>
                  </a:schemeClr>
                </a:solidFill>
                <a:latin typeface="Bahnschrift" panose="020B0502040204020203" pitchFamily="34" charset="0"/>
              </a:rPr>
              <a:t>în situația în </a:t>
            </a:r>
            <a:r>
              <a:rPr lang="ro-RO" sz="1200" dirty="0" smtClean="0">
                <a:solidFill>
                  <a:schemeClr val="bg2">
                    <a:lumMod val="75000"/>
                  </a:schemeClr>
                </a:solidFill>
                <a:latin typeface="Bahnschrift" panose="020B0502040204020203" pitchFamily="34" charset="0"/>
              </a:rPr>
              <a:t>care atât condiția </a:t>
            </a:r>
            <a:r>
              <a:rPr lang="ro-RO" sz="1200" dirty="0" smtClean="0">
                <a:solidFill>
                  <a:srgbClr val="E9E2C5"/>
                </a:solidFill>
                <a:latin typeface="Bahnschrift" panose="020B0502040204020203" pitchFamily="34" charset="0"/>
              </a:rPr>
              <a:t>if</a:t>
            </a:r>
            <a:r>
              <a:rPr lang="ro-RO" sz="1200" dirty="0" smtClean="0">
                <a:solidFill>
                  <a:schemeClr val="bg2">
                    <a:lumMod val="75000"/>
                  </a:schemeClr>
                </a:solidFill>
                <a:latin typeface="Bahnschrift" panose="020B0502040204020203" pitchFamily="34" charset="0"/>
              </a:rPr>
              <a:t> cât și condițiile </a:t>
            </a:r>
            <a:r>
              <a:rPr lang="ro-RO" sz="1200" dirty="0" smtClean="0">
                <a:solidFill>
                  <a:srgbClr val="E9E2C5"/>
                </a:solidFill>
                <a:latin typeface="Bahnschrift" panose="020B0502040204020203" pitchFamily="34" charset="0"/>
              </a:rPr>
              <a:t>elif </a:t>
            </a:r>
            <a:r>
              <a:rPr lang="ro-RO" sz="1200" dirty="0" smtClean="0">
                <a:solidFill>
                  <a:schemeClr val="bg1">
                    <a:lumMod val="65000"/>
                  </a:schemeClr>
                </a:solidFill>
                <a:latin typeface="Bahnschrift" panose="020B0502040204020203" pitchFamily="34" charset="0"/>
              </a:rPr>
              <a:t>(dacă există) </a:t>
            </a:r>
            <a:r>
              <a:rPr lang="ro-RO" sz="1200" dirty="0" smtClean="0">
                <a:solidFill>
                  <a:schemeClr val="bg2">
                    <a:lumMod val="75000"/>
                  </a:schemeClr>
                </a:solidFill>
                <a:latin typeface="Bahnschrift" panose="020B0502040204020203" pitchFamily="34" charset="0"/>
              </a:rPr>
              <a:t>sunt </a:t>
            </a:r>
            <a:r>
              <a:rPr lang="ro-RO" sz="1200" dirty="0" smtClean="0">
                <a:solidFill>
                  <a:srgbClr val="F4A6A6"/>
                </a:solidFill>
                <a:latin typeface="Bahnschrift" panose="020B0502040204020203" pitchFamily="34" charset="0"/>
              </a:rPr>
              <a:t>false</a:t>
            </a:r>
            <a:endParaRPr lang="en-US" sz="1200" dirty="0">
              <a:solidFill>
                <a:srgbClr val="F4A6A6"/>
              </a:solidFill>
              <a:latin typeface="Bahnschrift" panose="020B0502040204020203" pitchFamily="34" charset="0"/>
            </a:endParaRPr>
          </a:p>
        </p:txBody>
      </p:sp>
      <p:sp>
        <p:nvSpPr>
          <p:cNvPr id="15" name="Rectangle 14"/>
          <p:cNvSpPr/>
          <p:nvPr/>
        </p:nvSpPr>
        <p:spPr>
          <a:xfrm>
            <a:off x="617952" y="3201683"/>
            <a:ext cx="1353724"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Funcții</a:t>
            </a:r>
            <a:endPar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endParaRPr>
          </a:p>
        </p:txBody>
      </p:sp>
      <p:pic>
        <p:nvPicPr>
          <p:cNvPr id="16" name="Picture 15"/>
          <p:cNvPicPr>
            <a:picLocks noChangeAspect="1"/>
          </p:cNvPicPr>
          <p:nvPr/>
        </p:nvPicPr>
        <p:blipFill>
          <a:blip r:embed="rId3" cstate="print">
            <a:lum bright="4000"/>
            <a:extLst>
              <a:ext uri="{28A0092B-C50C-407E-A947-70E740481C1C}">
                <a14:useLocalDpi xmlns:a14="http://schemas.microsoft.com/office/drawing/2010/main" val="0"/>
              </a:ext>
            </a:extLst>
          </a:blip>
          <a:stretch>
            <a:fillRect/>
          </a:stretch>
        </p:blipFill>
        <p:spPr>
          <a:xfrm>
            <a:off x="207738" y="3288088"/>
            <a:ext cx="413260" cy="413260"/>
          </a:xfrm>
          <a:prstGeom prst="rect">
            <a:avLst/>
          </a:prstGeom>
        </p:spPr>
      </p:pic>
      <p:pic>
        <p:nvPicPr>
          <p:cNvPr id="5" name="Picture 4"/>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56261"/>
          <a:stretch/>
        </p:blipFill>
        <p:spPr>
          <a:xfrm rot="1050065">
            <a:off x="10408681" y="5342210"/>
            <a:ext cx="1218686" cy="669894"/>
          </a:xfrm>
          <a:prstGeom prst="rect">
            <a:avLst/>
          </a:prstGeom>
        </p:spPr>
      </p:pic>
      <p:pic>
        <p:nvPicPr>
          <p:cNvPr id="7" name="Picture 6"/>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659039" y="4985072"/>
            <a:ext cx="806024" cy="692084"/>
          </a:xfrm>
          <a:prstGeom prst="rect">
            <a:avLst/>
          </a:prstGeom>
        </p:spPr>
      </p:pic>
      <p:pic>
        <p:nvPicPr>
          <p:cNvPr id="19" name="Picture 18"/>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r="68991"/>
          <a:stretch/>
        </p:blipFill>
        <p:spPr>
          <a:xfrm rot="1050065">
            <a:off x="8737059" y="4650124"/>
            <a:ext cx="863991" cy="669894"/>
          </a:xfrm>
          <a:prstGeom prst="rect">
            <a:avLst/>
          </a:prstGeom>
        </p:spPr>
      </p:pic>
      <p:pic>
        <p:nvPicPr>
          <p:cNvPr id="20" name="Picture 19"/>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r="71227"/>
          <a:stretch/>
        </p:blipFill>
        <p:spPr>
          <a:xfrm rot="20052908">
            <a:off x="8872569" y="5345762"/>
            <a:ext cx="879385" cy="711820"/>
          </a:xfrm>
          <a:prstGeom prst="rect">
            <a:avLst/>
          </a:prstGeom>
        </p:spPr>
      </p:pic>
      <p:pic>
        <p:nvPicPr>
          <p:cNvPr id="21" name="Picture 20"/>
          <p:cNvPicPr>
            <a:picLocks noChangeAspect="1"/>
          </p:cNvPicPr>
          <p:nvPr/>
        </p:nvPicPr>
        <p:blipFill>
          <a:blip r:embed="rId3" cstate="print">
            <a:lum bright="4000"/>
            <a:extLst>
              <a:ext uri="{28A0092B-C50C-407E-A947-70E740481C1C}">
                <a14:useLocalDpi xmlns:a14="http://schemas.microsoft.com/office/drawing/2010/main" val="0"/>
              </a:ext>
            </a:extLst>
          </a:blip>
          <a:stretch>
            <a:fillRect/>
          </a:stretch>
        </p:blipFill>
        <p:spPr>
          <a:xfrm>
            <a:off x="207738" y="222650"/>
            <a:ext cx="413260" cy="413260"/>
          </a:xfrm>
          <a:prstGeom prst="rect">
            <a:avLst/>
          </a:prstGeom>
        </p:spPr>
      </p:pic>
      <p:cxnSp>
        <p:nvCxnSpPr>
          <p:cNvPr id="22" name="Straight Connector 21"/>
          <p:cNvCxnSpPr/>
          <p:nvPr/>
        </p:nvCxnSpPr>
        <p:spPr>
          <a:xfrm flipH="1">
            <a:off x="10465062" y="766134"/>
            <a:ext cx="1" cy="2358066"/>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83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0000"/>
            </a:gs>
            <a:gs pos="16000">
              <a:srgbClr val="060054">
                <a:lumMod val="0"/>
              </a:srgbClr>
            </a:gs>
            <a:gs pos="100000">
              <a:srgbClr val="FFDF1F">
                <a:lumMod val="76000"/>
              </a:srgbClr>
            </a:gs>
            <a:gs pos="89000">
              <a:srgbClr val="1E3002"/>
            </a:gs>
            <a:gs pos="74000">
              <a:srgbClr val="012517"/>
            </a:gs>
            <a:gs pos="57000">
              <a:srgbClr val="022628"/>
            </a:gs>
            <a:gs pos="39000">
              <a:srgbClr val="032237">
                <a:lumMod val="73000"/>
              </a:srgb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1" name="Rectangle 10"/>
          <p:cNvSpPr/>
          <p:nvPr/>
        </p:nvSpPr>
        <p:spPr>
          <a:xfrm>
            <a:off x="620998" y="136892"/>
            <a:ext cx="1074671"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C</a:t>
            </a:r>
            <a:r>
              <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lase</a:t>
            </a:r>
          </a:p>
        </p:txBody>
      </p:sp>
      <p:sp>
        <p:nvSpPr>
          <p:cNvPr id="12" name="TextBox 11"/>
          <p:cNvSpPr txBox="1"/>
          <p:nvPr/>
        </p:nvSpPr>
        <p:spPr>
          <a:xfrm>
            <a:off x="225710" y="733774"/>
            <a:ext cx="11173049" cy="3970318"/>
          </a:xfrm>
          <a:prstGeom prst="rect">
            <a:avLst/>
          </a:prstGeom>
          <a:noFill/>
        </p:spPr>
        <p:txBody>
          <a:bodyPr wrap="square" rtlCol="0">
            <a:spAutoFit/>
          </a:bodyPr>
          <a:lstStyle/>
          <a:p>
            <a:pPr algn="just">
              <a:lnSpc>
                <a:spcPct val="150000"/>
              </a:lnSpc>
            </a:pPr>
            <a:r>
              <a:rPr lang="ro-RO"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Clasele </a:t>
            </a:r>
            <a:r>
              <a:rPr lang="ro-RO" sz="1200" dirty="0" smtClean="0">
                <a:solidFill>
                  <a:schemeClr val="bg1"/>
                </a:solidFill>
                <a:latin typeface="Bahnschrift" panose="020B0502040204020203" pitchFamily="34" charset="0"/>
              </a:rPr>
              <a:t>sunt o </a:t>
            </a:r>
            <a:r>
              <a:rPr lang="en-US" sz="1200" dirty="0" smtClean="0">
                <a:solidFill>
                  <a:schemeClr val="bg1"/>
                </a:solidFill>
                <a:latin typeface="Bahnschrift" panose="020B0502040204020203" pitchFamily="34" charset="0"/>
              </a:rPr>
              <a:t>structur</a:t>
            </a:r>
            <a:r>
              <a:rPr lang="ro-RO" sz="1200" dirty="0" smtClean="0">
                <a:solidFill>
                  <a:schemeClr val="bg1"/>
                </a:solidFill>
                <a:latin typeface="Bahnschrift" panose="020B0502040204020203" pitchFamily="34" charset="0"/>
              </a:rPr>
              <a:t>ă </a:t>
            </a:r>
            <a:r>
              <a:rPr lang="it-IT" sz="1200" dirty="0" smtClean="0">
                <a:solidFill>
                  <a:schemeClr val="bg1"/>
                </a:solidFill>
                <a:latin typeface="Bahnschrift" panose="020B0502040204020203" pitchFamily="34" charset="0"/>
              </a:rPr>
              <a:t>care con</a:t>
            </a:r>
            <a:r>
              <a:rPr lang="ro-RO" sz="1200" dirty="0" smtClean="0">
                <a:solidFill>
                  <a:schemeClr val="bg1"/>
                </a:solidFill>
                <a:latin typeface="Bahnschrift" panose="020B0502040204020203" pitchFamily="34" charset="0"/>
              </a:rPr>
              <a:t>ț</a:t>
            </a:r>
            <a:r>
              <a:rPr lang="it-IT" sz="1200" dirty="0" smtClean="0">
                <a:solidFill>
                  <a:schemeClr val="bg1"/>
                </a:solidFill>
                <a:latin typeface="Bahnschrift" panose="020B0502040204020203" pitchFamily="34" charset="0"/>
              </a:rPr>
              <a:t>ine </a:t>
            </a:r>
            <a:r>
              <a:rPr lang="it-IT" sz="1200" dirty="0">
                <a:solidFill>
                  <a:schemeClr val="bg1"/>
                </a:solidFill>
                <a:latin typeface="Bahnschrift" panose="020B0502040204020203" pitchFamily="34" charset="0"/>
              </a:rPr>
              <a:t>atribute </a:t>
            </a:r>
            <a:r>
              <a:rPr lang="ro-RO" sz="1200" dirty="0" smtClean="0">
                <a:solidFill>
                  <a:schemeClr val="bg1"/>
                </a:solidFill>
                <a:latin typeface="Bahnschrift" panose="020B0502040204020203" pitchFamily="34" charset="0"/>
              </a:rPr>
              <a:t>ș</a:t>
            </a:r>
            <a:r>
              <a:rPr lang="it-IT" sz="1200" dirty="0" smtClean="0">
                <a:solidFill>
                  <a:schemeClr val="bg1"/>
                </a:solidFill>
                <a:latin typeface="Bahnschrift" panose="020B0502040204020203" pitchFamily="34" charset="0"/>
              </a:rPr>
              <a:t>i </a:t>
            </a:r>
            <a:r>
              <a:rPr lang="it-IT" sz="1200" dirty="0">
                <a:solidFill>
                  <a:schemeClr val="bg1"/>
                </a:solidFill>
                <a:latin typeface="Bahnschrift" panose="020B0502040204020203" pitchFamily="34" charset="0"/>
              </a:rPr>
              <a:t>metode ce descriu felul </a:t>
            </a:r>
            <a:r>
              <a:rPr lang="ro-RO" sz="1200" dirty="0" smtClean="0">
                <a:solidFill>
                  <a:schemeClr val="bg1"/>
                </a:solidFill>
                <a:latin typeface="Bahnschrift" panose="020B0502040204020203" pitchFamily="34" charset="0"/>
              </a:rPr>
              <a:t>î</a:t>
            </a:r>
            <a:r>
              <a:rPr lang="it-IT" sz="1200" dirty="0" smtClean="0">
                <a:solidFill>
                  <a:schemeClr val="bg1"/>
                </a:solidFill>
                <a:latin typeface="Bahnschrift" panose="020B0502040204020203" pitchFamily="34" charset="0"/>
              </a:rPr>
              <a:t>n</a:t>
            </a:r>
            <a:r>
              <a:rPr lang="ro-RO" sz="1200" dirty="0" smtClean="0">
                <a:solidFill>
                  <a:schemeClr val="bg1"/>
                </a:solidFill>
                <a:latin typeface="Bahnschrift" panose="020B0502040204020203" pitchFamily="34" charset="0"/>
              </a:rPr>
              <a:t> </a:t>
            </a:r>
            <a:r>
              <a:rPr lang="it-IT" sz="1200" dirty="0" smtClean="0">
                <a:solidFill>
                  <a:schemeClr val="bg1"/>
                </a:solidFill>
                <a:latin typeface="Bahnschrift" panose="020B0502040204020203" pitchFamily="34" charset="0"/>
              </a:rPr>
              <a:t>care </a:t>
            </a:r>
            <a:r>
              <a:rPr lang="it-IT" sz="1200" dirty="0">
                <a:solidFill>
                  <a:schemeClr val="bg1"/>
                </a:solidFill>
                <a:latin typeface="Bahnschrift" panose="020B0502040204020203" pitchFamily="34" charset="0"/>
              </a:rPr>
              <a:t>ar trebui </a:t>
            </a:r>
            <a:r>
              <a:rPr lang="it-IT" sz="1200" dirty="0" smtClean="0">
                <a:solidFill>
                  <a:schemeClr val="bg1"/>
                </a:solidFill>
                <a:latin typeface="Bahnschrift" panose="020B0502040204020203" pitchFamily="34" charset="0"/>
              </a:rPr>
              <a:t>s</a:t>
            </a:r>
            <a:r>
              <a:rPr lang="ro-RO" sz="1200" dirty="0" smtClean="0">
                <a:solidFill>
                  <a:schemeClr val="bg1"/>
                </a:solidFill>
                <a:latin typeface="Bahnschrift" panose="020B0502040204020203" pitchFamily="34" charset="0"/>
              </a:rPr>
              <a:t>ă</a:t>
            </a:r>
            <a:r>
              <a:rPr lang="it-IT" sz="1200" dirty="0" smtClean="0">
                <a:solidFill>
                  <a:schemeClr val="bg1"/>
                </a:solidFill>
                <a:latin typeface="Bahnschrift" panose="020B0502040204020203" pitchFamily="34" charset="0"/>
              </a:rPr>
              <a:t> </a:t>
            </a:r>
            <a:r>
              <a:rPr lang="it-IT" sz="1200" dirty="0">
                <a:solidFill>
                  <a:schemeClr val="bg1"/>
                </a:solidFill>
                <a:latin typeface="Bahnschrift" panose="020B0502040204020203" pitchFamily="34" charset="0"/>
              </a:rPr>
              <a:t>arate </a:t>
            </a:r>
            <a:r>
              <a:rPr lang="ro-RO" sz="1200" dirty="0">
                <a:solidFill>
                  <a:schemeClr val="bg1"/>
                </a:solidFill>
                <a:latin typeface="Bahnschrift" panose="020B0502040204020203" pitchFamily="34" charset="0"/>
              </a:rPr>
              <a:t>ș</a:t>
            </a:r>
            <a:r>
              <a:rPr lang="it-IT" sz="1200" dirty="0" smtClean="0">
                <a:solidFill>
                  <a:schemeClr val="bg1"/>
                </a:solidFill>
                <a:latin typeface="Bahnschrift" panose="020B0502040204020203" pitchFamily="34" charset="0"/>
              </a:rPr>
              <a:t>i s</a:t>
            </a:r>
            <a:r>
              <a:rPr lang="ro-RO" sz="1200" dirty="0" smtClean="0">
                <a:solidFill>
                  <a:schemeClr val="bg1"/>
                </a:solidFill>
                <a:latin typeface="Bahnschrift" panose="020B0502040204020203" pitchFamily="34" charset="0"/>
              </a:rPr>
              <a:t>ă</a:t>
            </a:r>
            <a:r>
              <a:rPr lang="it-IT" sz="1200" dirty="0" smtClean="0">
                <a:solidFill>
                  <a:schemeClr val="bg1"/>
                </a:solidFill>
                <a:latin typeface="Bahnschrift" panose="020B0502040204020203" pitchFamily="34" charset="0"/>
              </a:rPr>
              <a:t> </a:t>
            </a:r>
            <a:r>
              <a:rPr lang="it-IT" sz="1200" dirty="0">
                <a:solidFill>
                  <a:schemeClr val="bg1"/>
                </a:solidFill>
                <a:latin typeface="Bahnschrift" panose="020B0502040204020203" pitchFamily="34" charset="0"/>
              </a:rPr>
              <a:t>se comporte o entitate din </a:t>
            </a:r>
            <a:r>
              <a:rPr lang="it-IT" sz="1200" dirty="0" smtClean="0">
                <a:solidFill>
                  <a:schemeClr val="bg1"/>
                </a:solidFill>
                <a:latin typeface="Bahnschrift" panose="020B0502040204020203" pitchFamily="34" charset="0"/>
              </a:rPr>
              <a:t>via</a:t>
            </a:r>
            <a:r>
              <a:rPr lang="ro-RO" sz="1200" dirty="0" smtClean="0">
                <a:solidFill>
                  <a:schemeClr val="bg1"/>
                </a:solidFill>
                <a:latin typeface="Bahnschrift" panose="020B0502040204020203" pitchFamily="34" charset="0"/>
              </a:rPr>
              <a:t>ț</a:t>
            </a:r>
            <a:r>
              <a:rPr lang="it-IT" sz="1200" dirty="0" smtClean="0">
                <a:solidFill>
                  <a:schemeClr val="bg1"/>
                </a:solidFill>
                <a:latin typeface="Bahnschrift" panose="020B0502040204020203" pitchFamily="34" charset="0"/>
              </a:rPr>
              <a:t>a real</a:t>
            </a:r>
            <a:r>
              <a:rPr lang="ro-RO" sz="1200" dirty="0" smtClean="0">
                <a:solidFill>
                  <a:schemeClr val="bg1"/>
                </a:solidFill>
                <a:latin typeface="Bahnschrift" panose="020B0502040204020203" pitchFamily="34" charset="0"/>
              </a:rPr>
              <a:t>ă. Acestea pot fi privite ca o rețetă pentru un anumit produs. Cu această rețetă putem să pregătim câte produse (obiecte) dorim din tipul respectiv. </a:t>
            </a:r>
            <a:r>
              <a:rPr lang="ro-RO" sz="1200" dirty="0" smtClean="0">
                <a:solidFill>
                  <a:srgbClr val="E9E2C5"/>
                </a:solidFill>
                <a:latin typeface="Bahnschrift" panose="020B0502040204020203" pitchFamily="34" charset="0"/>
              </a:rPr>
              <a:t>Obiectele</a:t>
            </a:r>
            <a:r>
              <a:rPr lang="ro-RO" sz="1200" dirty="0" smtClean="0">
                <a:solidFill>
                  <a:schemeClr val="bg1"/>
                </a:solidFill>
                <a:latin typeface="Bahnschrift" panose="020B0502040204020203" pitchFamily="34" charset="0"/>
              </a:rPr>
              <a:t> reprezintă instanțe ale clasei </a:t>
            </a:r>
            <a:r>
              <a:rPr lang="ro-RO" sz="1200" dirty="0">
                <a:solidFill>
                  <a:schemeClr val="bg1"/>
                </a:solidFill>
                <a:latin typeface="Bahnschrift" panose="020B0502040204020203" pitchFamily="34" charset="0"/>
              </a:rPr>
              <a:t>respective și pot </a:t>
            </a:r>
            <a:r>
              <a:rPr lang="ro-RO" sz="1200" dirty="0" smtClean="0">
                <a:solidFill>
                  <a:schemeClr val="bg1"/>
                </a:solidFill>
                <a:latin typeface="Bahnschrift" panose="020B0502040204020203" pitchFamily="34" charset="0"/>
              </a:rPr>
              <a:t>să </a:t>
            </a:r>
            <a:r>
              <a:rPr lang="ro-RO" sz="1200" dirty="0">
                <a:solidFill>
                  <a:schemeClr val="bg1"/>
                </a:solidFill>
                <a:latin typeface="Bahnschrift" panose="020B0502040204020203" pitchFamily="34" charset="0"/>
              </a:rPr>
              <a:t>aibă diferite valori pentru atributele clasei </a:t>
            </a:r>
            <a:r>
              <a:rPr lang="ro-RO" sz="1200" dirty="0" smtClean="0">
                <a:solidFill>
                  <a:schemeClr val="bg1"/>
                </a:solidFill>
                <a:latin typeface="Bahnschrift" panose="020B0502040204020203" pitchFamily="34" charset="0"/>
              </a:rPr>
              <a:t>(ex: culoare</a:t>
            </a:r>
            <a:r>
              <a:rPr lang="ro-RO" sz="1200" dirty="0">
                <a:solidFill>
                  <a:schemeClr val="bg1"/>
                </a:solidFill>
                <a:latin typeface="Bahnschrift" panose="020B0502040204020203" pitchFamily="34" charset="0"/>
              </a:rPr>
              <a:t>, miros, gust etc.) </a:t>
            </a:r>
            <a:r>
              <a:rPr lang="ro-RO" sz="1200" dirty="0" smtClean="0">
                <a:solidFill>
                  <a:schemeClr val="bg1"/>
                </a:solidFill>
                <a:latin typeface="Bahnschrift" panose="020B0502040204020203" pitchFamily="34" charset="0"/>
              </a:rPr>
              <a:t>și pot </a:t>
            </a:r>
            <a:r>
              <a:rPr lang="ro-RO" sz="1200" dirty="0">
                <a:solidFill>
                  <a:schemeClr val="bg1"/>
                </a:solidFill>
                <a:latin typeface="Bahnschrift" panose="020B0502040204020203" pitchFamily="34" charset="0"/>
              </a:rPr>
              <a:t>folosi metodele </a:t>
            </a:r>
            <a:r>
              <a:rPr lang="ro-RO" sz="1200" dirty="0" smtClean="0">
                <a:solidFill>
                  <a:schemeClr val="bg1"/>
                </a:solidFill>
                <a:latin typeface="Bahnschrift" panose="020B0502040204020203" pitchFamily="34" charset="0"/>
              </a:rPr>
              <a:t>declarate/funcțiile clasei (ex: prăjire, fierbere, etc.). Exemplu de clasă și obiecte:</a:t>
            </a:r>
            <a:endParaRPr lang="ro-RO" sz="1600" dirty="0" smtClean="0">
              <a:solidFill>
                <a:schemeClr val="bg1"/>
              </a:solidFill>
              <a:latin typeface="Bahnschrift" panose="020B0502040204020203" pitchFamily="34" charset="0"/>
            </a:endParaRPr>
          </a:p>
          <a:p>
            <a:pPr algn="just">
              <a:lnSpc>
                <a:spcPct val="150000"/>
              </a:lnSpc>
            </a:pPr>
            <a:r>
              <a:rPr lang="ro-RO" sz="1200" dirty="0" smtClean="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class Dreptunghi():</a:t>
            </a:r>
            <a:r>
              <a:rPr lang="ro-RO" sz="1200" dirty="0" smtClean="0">
                <a:solidFill>
                  <a:schemeClr val="bg1"/>
                </a:solidFill>
                <a:latin typeface="Bahnschrift" panose="020B0502040204020203" pitchFamily="34" charset="0"/>
              </a:rPr>
              <a:t> </a:t>
            </a:r>
            <a:endParaRPr lang="ro-RO" sz="1200" dirty="0" smtClean="0">
              <a:solidFill>
                <a:schemeClr val="bg2">
                  <a:lumMod val="90000"/>
                </a:schemeClr>
              </a:solidFill>
              <a:latin typeface="Bahnschrift" panose="020B0502040204020203" pitchFamily="34" charset="0"/>
            </a:endParaRPr>
          </a:p>
          <a:p>
            <a:pPr algn="just">
              <a:lnSpc>
                <a:spcPct val="150000"/>
              </a:lnSpc>
            </a:pPr>
            <a:r>
              <a:rPr lang="ro-RO"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   </a:t>
            </a:r>
            <a:r>
              <a:rPr lang="en-US" sz="1200" dirty="0" smtClean="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__init__(self, lungime, </a:t>
            </a:r>
            <a:r>
              <a:rPr lang="ro-RO" sz="1200" dirty="0">
                <a:solidFill>
                  <a:srgbClr val="E9E2C5"/>
                </a:solidFill>
                <a:latin typeface="Bahnschrift" panose="020B0502040204020203" pitchFamily="34" charset="0"/>
              </a:rPr>
              <a:t>latime): </a:t>
            </a:r>
            <a:r>
              <a:rPr lang="ro-RO" sz="1200" dirty="0">
                <a:solidFill>
                  <a:schemeClr val="bg2">
                    <a:lumMod val="90000"/>
                  </a:schemeClr>
                </a:solidFill>
                <a:latin typeface="Bahnschrift" panose="020B0502040204020203" pitchFamily="34" charset="0"/>
              </a:rPr>
              <a:t># Constructor: acesta </a:t>
            </a:r>
            <a:r>
              <a:rPr lang="ro-RO" sz="1200" dirty="0" smtClean="0">
                <a:solidFill>
                  <a:schemeClr val="bg2">
                    <a:lumMod val="90000"/>
                  </a:schemeClr>
                </a:solidFill>
                <a:latin typeface="Bahnschrift" panose="020B0502040204020203" pitchFamily="34" charset="0"/>
              </a:rPr>
              <a:t>asigură că setăm date fără </a:t>
            </a:r>
            <a:r>
              <a:rPr lang="ro-RO" sz="1200" dirty="0">
                <a:solidFill>
                  <a:schemeClr val="bg2">
                    <a:lumMod val="90000"/>
                  </a:schemeClr>
                </a:solidFill>
                <a:latin typeface="Bahnschrift" panose="020B0502040204020203" pitchFamily="34" charset="0"/>
              </a:rPr>
              <a:t>de care obiectul nu are </a:t>
            </a:r>
            <a:r>
              <a:rPr lang="ro-RO" sz="1200" dirty="0" smtClean="0">
                <a:solidFill>
                  <a:schemeClr val="bg2">
                    <a:lumMod val="90000"/>
                  </a:schemeClr>
                </a:solidFill>
                <a:latin typeface="Bahnschrift" panose="020B0502040204020203" pitchFamily="34" charset="0"/>
              </a:rPr>
              <a:t>sens</a:t>
            </a:r>
          </a:p>
          <a:p>
            <a:pPr algn="just">
              <a:lnSpc>
                <a:spcPct val="150000"/>
              </a:lnSpc>
            </a:pPr>
            <a:r>
              <a:rPr lang="ro-RO"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self.lungime = lungime </a:t>
            </a:r>
            <a:r>
              <a:rPr lang="ro-RO" sz="1200" dirty="0" smtClean="0">
                <a:solidFill>
                  <a:schemeClr val="bg2">
                    <a:lumMod val="90000"/>
                  </a:schemeClr>
                </a:solidFill>
                <a:latin typeface="Bahnschrift" panose="020B0502040204020203" pitchFamily="34" charset="0"/>
              </a:rPr>
              <a:t># Atribute: acestea vor primi valori la instanțierea obiectelor</a:t>
            </a:r>
          </a:p>
          <a:p>
            <a:pPr algn="just">
              <a:lnSpc>
                <a:spcPct val="150000"/>
              </a:lnSpc>
            </a:pPr>
            <a:r>
              <a:rPr lang="ro-RO" sz="1200" dirty="0" smtClean="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self.latime = latime</a:t>
            </a:r>
          </a:p>
          <a:p>
            <a:pPr algn="just">
              <a:lnSpc>
                <a:spcPct val="150000"/>
              </a:lnSpc>
            </a:pPr>
            <a:endParaRPr lang="ro-RO" sz="1200" dirty="0" smtClean="0">
              <a:solidFill>
                <a:srgbClr val="E9E2C5"/>
              </a:solidFill>
              <a:latin typeface="Bahnschrift" panose="020B0502040204020203" pitchFamily="34" charset="0"/>
            </a:endParaRPr>
          </a:p>
          <a:p>
            <a:pPr algn="just">
              <a:lnSpc>
                <a:spcPct val="150000"/>
              </a:lnSpc>
            </a:pPr>
            <a:r>
              <a:rPr lang="ro-RO" sz="1200" dirty="0">
                <a:solidFill>
                  <a:srgbClr val="E9E2C5"/>
                </a:solidFill>
                <a:latin typeface="Bahnschrift" panose="020B0502040204020203" pitchFamily="34" charset="0"/>
              </a:rPr>
              <a:t> </a:t>
            </a:r>
            <a:r>
              <a:rPr lang="ro-RO" sz="1200" dirty="0" smtClean="0">
                <a:solidFill>
                  <a:srgbClr val="E9E2C5"/>
                </a:solidFill>
                <a:latin typeface="Bahnschrift" panose="020B0502040204020203" pitchFamily="34" charset="0"/>
              </a:rPr>
              <a:t>   </a:t>
            </a:r>
            <a:r>
              <a:rPr lang="en-US" sz="1200" dirty="0" smtClean="0">
                <a:solidFill>
                  <a:srgbClr val="E9E2C5"/>
                </a:solidFill>
                <a:latin typeface="Bahnschrift" panose="020B0502040204020203" pitchFamily="34" charset="0"/>
              </a:rPr>
              <a:t>    </a:t>
            </a:r>
            <a:r>
              <a:rPr lang="ro-RO" sz="1200" dirty="0" smtClean="0">
                <a:solidFill>
                  <a:srgbClr val="E9E2C5"/>
                </a:solidFill>
                <a:latin typeface="Bahnschrift" panose="020B0502040204020203" pitchFamily="34" charset="0"/>
              </a:rPr>
              <a:t>def aria():</a:t>
            </a:r>
            <a:r>
              <a:rPr lang="ro-RO" sz="1200" dirty="0" smtClean="0">
                <a:solidFill>
                  <a:schemeClr val="bg1"/>
                </a:solidFill>
                <a:latin typeface="Bahnschrift" panose="020B0502040204020203" pitchFamily="34" charset="0"/>
              </a:rPr>
              <a:t> </a:t>
            </a:r>
            <a:r>
              <a:rPr lang="ro-RO" sz="1200" dirty="0" smtClean="0">
                <a:solidFill>
                  <a:schemeClr val="bg2">
                    <a:lumMod val="90000"/>
                  </a:schemeClr>
                </a:solidFill>
                <a:latin typeface="Bahnschrift" panose="020B0502040204020203" pitchFamily="34" charset="0"/>
              </a:rPr>
              <a:t># Metodă</a:t>
            </a:r>
            <a:r>
              <a:rPr lang="en-US" sz="1200" dirty="0" smtClean="0">
                <a:solidFill>
                  <a:schemeClr val="bg2">
                    <a:lumMod val="90000"/>
                  </a:schemeClr>
                </a:solidFill>
                <a:latin typeface="Bahnschrift" panose="020B0502040204020203" pitchFamily="34" charset="0"/>
              </a:rPr>
              <a:t> a </a:t>
            </a:r>
            <a:r>
              <a:rPr lang="ro-RO" sz="1200" dirty="0" smtClean="0">
                <a:solidFill>
                  <a:schemeClr val="bg2">
                    <a:lumMod val="90000"/>
                  </a:schemeClr>
                </a:solidFill>
                <a:latin typeface="Bahnschrift" panose="020B0502040204020203" pitchFamily="34" charset="0"/>
              </a:rPr>
              <a:t>clasei Dreptunghi</a:t>
            </a:r>
            <a:r>
              <a:rPr lang="en-US" sz="1200" dirty="0" smtClean="0">
                <a:solidFill>
                  <a:schemeClr val="bg2">
                    <a:lumMod val="90000"/>
                  </a:schemeClr>
                </a:solidFill>
                <a:latin typeface="Bahnschrift" panose="020B0502040204020203" pitchFamily="34" charset="0"/>
              </a:rPr>
              <a:t> </a:t>
            </a:r>
            <a:r>
              <a:rPr lang="ro-RO" sz="1200" dirty="0" smtClean="0">
                <a:solidFill>
                  <a:schemeClr val="bg2">
                    <a:lumMod val="90000"/>
                  </a:schemeClr>
                </a:solidFill>
                <a:latin typeface="Bahnschrift" panose="020B0502040204020203" pitchFamily="34" charset="0"/>
              </a:rPr>
              <a:t>: aceasta poate fi apelată pentru a calcula aria obiectelor clasei</a:t>
            </a:r>
          </a:p>
          <a:p>
            <a:pPr algn="just">
              <a:lnSpc>
                <a:spcPct val="150000"/>
              </a:lnSpc>
            </a:pPr>
            <a:r>
              <a:rPr lang="ro-RO"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       </a:t>
            </a:r>
            <a:r>
              <a:rPr lang="en-US" sz="1200" dirty="0" smtClean="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return self.lungime * self.latime</a:t>
            </a:r>
            <a:endParaRPr lang="en-US" sz="1200" dirty="0" smtClean="0">
              <a:solidFill>
                <a:srgbClr val="E9E2C5"/>
              </a:solidFill>
              <a:latin typeface="Bahnschrift" panose="020B0502040204020203" pitchFamily="34" charset="0"/>
            </a:endParaRPr>
          </a:p>
          <a:p>
            <a:pPr algn="just">
              <a:lnSpc>
                <a:spcPct val="150000"/>
              </a:lnSpc>
            </a:pPr>
            <a:endParaRPr lang="ro-RO" sz="1200" dirty="0" smtClean="0">
              <a:solidFill>
                <a:srgbClr val="E9E2C5"/>
              </a:solidFill>
              <a:latin typeface="Bahnschrift" panose="020B0502040204020203" pitchFamily="34" charset="0"/>
            </a:endParaRPr>
          </a:p>
          <a:p>
            <a:pPr algn="just">
              <a:lnSpc>
                <a:spcPct val="150000"/>
              </a:lnSpc>
            </a:pPr>
            <a:r>
              <a:rPr lang="ro-RO" sz="1200" dirty="0">
                <a:solidFill>
                  <a:srgbClr val="E9E2C5"/>
                </a:solidFill>
                <a:latin typeface="Bahnschrift" panose="020B0502040204020203" pitchFamily="34" charset="0"/>
              </a:rPr>
              <a:t> </a:t>
            </a:r>
            <a:r>
              <a:rPr lang="ro-RO" sz="1200" dirty="0" smtClean="0">
                <a:solidFill>
                  <a:srgbClr val="E9E2C5"/>
                </a:solidFill>
                <a:latin typeface="Bahnschrift" panose="020B0502040204020203" pitchFamily="34" charset="0"/>
              </a:rPr>
              <a:t>   dreptunghi = Dreptunghi (10, 6)</a:t>
            </a:r>
            <a:r>
              <a:rPr lang="ro-RO" sz="1200" dirty="0" smtClean="0">
                <a:solidFill>
                  <a:schemeClr val="bg1"/>
                </a:solidFill>
                <a:latin typeface="Bahnschrift" panose="020B0502040204020203" pitchFamily="34" charset="0"/>
              </a:rPr>
              <a:t> </a:t>
            </a:r>
            <a:r>
              <a:rPr lang="ro-RO" sz="1200" dirty="0" smtClean="0">
                <a:solidFill>
                  <a:schemeClr val="bg2">
                    <a:lumMod val="90000"/>
                  </a:schemeClr>
                </a:solidFill>
                <a:latin typeface="Bahnschrift" panose="020B0502040204020203" pitchFamily="34" charset="0"/>
              </a:rPr>
              <a:t># obiect al clasei dreptunghi care are valorile atributelor lungime, lățime 10 și 6</a:t>
            </a:r>
          </a:p>
          <a:p>
            <a:pPr algn="just">
              <a:lnSpc>
                <a:spcPct val="150000"/>
              </a:lnSpc>
            </a:pPr>
            <a:r>
              <a:rPr lang="ro-RO"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aria(dreptunghi)</a:t>
            </a:r>
            <a:r>
              <a:rPr lang="ro-RO" sz="1200" dirty="0" smtClean="0">
                <a:solidFill>
                  <a:schemeClr val="bg1"/>
                </a:solidFill>
                <a:latin typeface="Bahnschrift" panose="020B0502040204020203" pitchFamily="34" charset="0"/>
              </a:rPr>
              <a:t> </a:t>
            </a:r>
            <a:r>
              <a:rPr lang="ro-RO" sz="1200" dirty="0" smtClean="0">
                <a:solidFill>
                  <a:schemeClr val="bg2">
                    <a:lumMod val="90000"/>
                  </a:schemeClr>
                </a:solidFill>
                <a:latin typeface="Bahnschrift" panose="020B0502040204020203" pitchFamily="34" charset="0"/>
              </a:rPr>
              <a:t># apelarea metodei clasei care calculează aria obiectelor</a:t>
            </a:r>
            <a:endParaRPr lang="ro-RO" sz="1200" dirty="0">
              <a:solidFill>
                <a:schemeClr val="bg2">
                  <a:lumMod val="90000"/>
                </a:schemeClr>
              </a:solidFill>
              <a:latin typeface="Bahnschrift" panose="020B0502040204020203" pitchFamily="34" charset="0"/>
            </a:endParaRPr>
          </a:p>
        </p:txBody>
      </p:sp>
      <p:sp>
        <p:nvSpPr>
          <p:cNvPr id="8" name="Rectangle 7"/>
          <p:cNvSpPr/>
          <p:nvPr/>
        </p:nvSpPr>
        <p:spPr>
          <a:xfrm>
            <a:off x="638970" y="4704091"/>
            <a:ext cx="1870517"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Selectori</a:t>
            </a:r>
            <a:endPar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endParaRPr>
          </a:p>
        </p:txBody>
      </p:sp>
      <p:sp>
        <p:nvSpPr>
          <p:cNvPr id="9" name="TextBox 8"/>
          <p:cNvSpPr txBox="1"/>
          <p:nvPr/>
        </p:nvSpPr>
        <p:spPr>
          <a:xfrm>
            <a:off x="225710" y="5288867"/>
            <a:ext cx="11173049" cy="1200329"/>
          </a:xfrm>
          <a:prstGeom prst="rect">
            <a:avLst/>
          </a:prstGeom>
          <a:noFill/>
        </p:spPr>
        <p:txBody>
          <a:bodyPr wrap="square" rtlCol="0">
            <a:spAutoFit/>
          </a:bodyPr>
          <a:lstStyle/>
          <a:p>
            <a:pPr algn="just">
              <a:lnSpc>
                <a:spcPct val="150000"/>
              </a:lnSpc>
            </a:pPr>
            <a:r>
              <a:rPr lang="ro-RO"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   Un </a:t>
            </a:r>
            <a:r>
              <a:rPr lang="ro-RO" sz="1200" dirty="0" smtClean="0">
                <a:solidFill>
                  <a:srgbClr val="E9E2C5"/>
                </a:solidFill>
                <a:latin typeface="Bahnschrift" panose="020B0502040204020203" pitchFamily="34" charset="0"/>
              </a:rPr>
              <a:t>selector</a:t>
            </a: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este un </a:t>
            </a:r>
            <a:r>
              <a:rPr lang="ro-RO" sz="1200" dirty="0">
                <a:solidFill>
                  <a:srgbClr val="E9E2C5"/>
                </a:solidFill>
                <a:latin typeface="Bahnschrift" panose="020B0502040204020203" pitchFamily="34" charset="0"/>
              </a:rPr>
              <a:t>obiect</a:t>
            </a:r>
            <a:r>
              <a:rPr lang="ro-RO" sz="1200" dirty="0">
                <a:solidFill>
                  <a:schemeClr val="bg1"/>
                </a:solidFill>
                <a:latin typeface="Bahnschrift" panose="020B0502040204020203" pitchFamily="34" charset="0"/>
              </a:rPr>
              <a:t> utilizat pentru a alege un element dintr-o colecție de date/dintr-un document web. În Python, există mai multe tipuri de selectori disponibili, printre </a:t>
            </a:r>
            <a:r>
              <a:rPr lang="ro-RO" sz="1200" dirty="0" smtClean="0">
                <a:solidFill>
                  <a:schemeClr val="bg1"/>
                </a:solidFill>
                <a:latin typeface="Bahnschrift" panose="020B0502040204020203" pitchFamily="34" charset="0"/>
              </a:rPr>
              <a:t>care </a:t>
            </a:r>
            <a:r>
              <a:rPr lang="ro-RO" sz="1200" dirty="0" smtClean="0">
                <a:solidFill>
                  <a:srgbClr val="E9E2C5"/>
                </a:solidFill>
                <a:latin typeface="Bahnschrift" panose="020B0502040204020203" pitchFamily="34" charset="0"/>
              </a:rPr>
              <a:t>index, slice </a:t>
            </a:r>
            <a:r>
              <a:rPr lang="ro-RO" sz="1200" dirty="0">
                <a:solidFill>
                  <a:srgbClr val="E9E2C5"/>
                </a:solidFill>
                <a:latin typeface="Bahnschrift" panose="020B0502040204020203" pitchFamily="34" charset="0"/>
              </a:rPr>
              <a:t>ș</a:t>
            </a:r>
            <a:r>
              <a:rPr lang="ro-RO" sz="1200" dirty="0" smtClean="0">
                <a:solidFill>
                  <a:srgbClr val="E9E2C5"/>
                </a:solidFill>
                <a:latin typeface="Bahnschrift" panose="020B0502040204020203" pitchFamily="34" charset="0"/>
              </a:rPr>
              <a:t>i cheie</a:t>
            </a:r>
            <a:r>
              <a:rPr lang="ro-RO" sz="1200" dirty="0" smtClean="0">
                <a:solidFill>
                  <a:schemeClr val="bg1"/>
                </a:solidFill>
                <a:latin typeface="Bahnschrift" panose="020B0502040204020203" pitchFamily="34" charset="0"/>
              </a:rPr>
              <a:t>.</a:t>
            </a:r>
          </a:p>
          <a:p>
            <a:pPr algn="just">
              <a:lnSpc>
                <a:spcPct val="150000"/>
              </a:lnSpc>
            </a:pPr>
            <a:r>
              <a:rPr lang="ro-RO" sz="1200" dirty="0">
                <a:solidFill>
                  <a:schemeClr val="bg1"/>
                </a:solidFill>
                <a:latin typeface="Bahnschrift" panose="020B0502040204020203" pitchFamily="34" charset="0"/>
              </a:rPr>
              <a:t>    Selectorii de elemente web (folosiți în biblioteca </a:t>
            </a:r>
            <a:r>
              <a:rPr lang="ro-RO" sz="1200" dirty="0" smtClean="0">
                <a:solidFill>
                  <a:srgbClr val="E9E2C5"/>
                </a:solidFill>
                <a:latin typeface="Bahnschrift" panose="020B0502040204020203" pitchFamily="34" charset="0"/>
              </a:rPr>
              <a:t>Selenium</a:t>
            </a:r>
            <a:r>
              <a:rPr lang="ro-RO" sz="1200" dirty="0" smtClean="0">
                <a:solidFill>
                  <a:schemeClr val="bg1"/>
                </a:solidFill>
                <a:latin typeface="Bahnschrift" panose="020B0502040204020203" pitchFamily="34" charset="0"/>
              </a:rPr>
              <a:t>) sunt </a:t>
            </a:r>
            <a:r>
              <a:rPr lang="ro-RO" sz="1200" dirty="0">
                <a:solidFill>
                  <a:schemeClr val="bg1"/>
                </a:solidFill>
                <a:latin typeface="Bahnschrift" panose="020B0502040204020203" pitchFamily="34" charset="0"/>
              </a:rPr>
              <a:t>utilizați pentru a identifica și selecta elemente specifice dintr-un document web, folosind diferite metode, cum ar fi identificarea după </a:t>
            </a:r>
            <a:r>
              <a:rPr lang="ro-RO" sz="1200" dirty="0">
                <a:solidFill>
                  <a:srgbClr val="E9E2C5"/>
                </a:solidFill>
                <a:latin typeface="Bahnschrift" panose="020B0502040204020203" pitchFamily="34" charset="0"/>
              </a:rPr>
              <a:t>ID, clasă, nume sau XPath</a:t>
            </a:r>
            <a:r>
              <a:rPr lang="ro-RO" sz="1200" dirty="0">
                <a:solidFill>
                  <a:schemeClr val="bg1"/>
                </a:solidFill>
                <a:latin typeface="Bahnschrift" panose="020B0502040204020203" pitchFamily="34" charset="0"/>
              </a:rPr>
              <a:t>.</a:t>
            </a:r>
            <a:endParaRPr lang="ro-RO" sz="1200" dirty="0">
              <a:solidFill>
                <a:schemeClr val="bg2">
                  <a:lumMod val="90000"/>
                </a:schemeClr>
              </a:solidFill>
              <a:latin typeface="Bahnschrift" panose="020B0502040204020203" pitchFamily="34" charset="0"/>
            </a:endParaRPr>
          </a:p>
        </p:txBody>
      </p:sp>
      <p:pic>
        <p:nvPicPr>
          <p:cNvPr id="10" name="Picture 9"/>
          <p:cNvPicPr>
            <a:picLocks noChangeAspect="1"/>
          </p:cNvPicPr>
          <p:nvPr/>
        </p:nvPicPr>
        <p:blipFill>
          <a:blip r:embed="rId2" cstate="print">
            <a:lum bright="4000"/>
            <a:extLst>
              <a:ext uri="{28A0092B-C50C-407E-A947-70E740481C1C}">
                <a14:useLocalDpi xmlns:a14="http://schemas.microsoft.com/office/drawing/2010/main" val="0"/>
              </a:ext>
            </a:extLst>
          </a:blip>
          <a:stretch>
            <a:fillRect/>
          </a:stretch>
        </p:blipFill>
        <p:spPr>
          <a:xfrm>
            <a:off x="225710" y="4789849"/>
            <a:ext cx="413260" cy="413260"/>
          </a:xfrm>
          <a:prstGeom prst="rect">
            <a:avLst/>
          </a:prstGeom>
        </p:spPr>
      </p:pic>
      <p:pic>
        <p:nvPicPr>
          <p:cNvPr id="13" name="Picture 12"/>
          <p:cNvPicPr>
            <a:picLocks noChangeAspect="1"/>
          </p:cNvPicPr>
          <p:nvPr/>
        </p:nvPicPr>
        <p:blipFill>
          <a:blip r:embed="rId2" cstate="print">
            <a:lum bright="4000"/>
            <a:extLst>
              <a:ext uri="{28A0092B-C50C-407E-A947-70E740481C1C}">
                <a14:useLocalDpi xmlns:a14="http://schemas.microsoft.com/office/drawing/2010/main" val="0"/>
              </a:ext>
            </a:extLst>
          </a:blip>
          <a:stretch>
            <a:fillRect/>
          </a:stretch>
        </p:blipFill>
        <p:spPr>
          <a:xfrm>
            <a:off x="207738" y="222650"/>
            <a:ext cx="413260" cy="413260"/>
          </a:xfrm>
          <a:prstGeom prst="rect">
            <a:avLst/>
          </a:prstGeom>
        </p:spPr>
      </p:pic>
    </p:spTree>
    <p:extLst>
      <p:ext uri="{BB962C8B-B14F-4D97-AF65-F5344CB8AC3E}">
        <p14:creationId xmlns:p14="http://schemas.microsoft.com/office/powerpoint/2010/main" val="189907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0000"/>
            </a:gs>
            <a:gs pos="16000">
              <a:srgbClr val="060054">
                <a:lumMod val="0"/>
              </a:srgbClr>
            </a:gs>
            <a:gs pos="100000">
              <a:srgbClr val="FFDF1F">
                <a:lumMod val="76000"/>
              </a:srgbClr>
            </a:gs>
            <a:gs pos="89000">
              <a:srgbClr val="1E3002"/>
            </a:gs>
            <a:gs pos="74000">
              <a:srgbClr val="012517"/>
            </a:gs>
            <a:gs pos="57000">
              <a:srgbClr val="022628"/>
            </a:gs>
            <a:gs pos="39000">
              <a:srgbClr val="032237">
                <a:lumMod val="73000"/>
              </a:srgb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1" name="Rectangle 10"/>
          <p:cNvSpPr/>
          <p:nvPr/>
        </p:nvSpPr>
        <p:spPr>
          <a:xfrm>
            <a:off x="627595" y="4106432"/>
            <a:ext cx="5492916"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Test-Driven Development</a:t>
            </a:r>
            <a:endParaRPr lang="en-US"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endParaRPr>
          </a:p>
        </p:txBody>
      </p:sp>
      <p:sp>
        <p:nvSpPr>
          <p:cNvPr id="12" name="TextBox 11"/>
          <p:cNvSpPr txBox="1"/>
          <p:nvPr/>
        </p:nvSpPr>
        <p:spPr>
          <a:xfrm>
            <a:off x="122572" y="4677305"/>
            <a:ext cx="5751619" cy="2031325"/>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TDD </a:t>
            </a:r>
            <a:r>
              <a:rPr lang="ro-RO" sz="1200" dirty="0" smtClean="0">
                <a:solidFill>
                  <a:schemeClr val="bg1"/>
                </a:solidFill>
                <a:latin typeface="Bahnschrift" panose="020B0502040204020203" pitchFamily="34" charset="0"/>
              </a:rPr>
              <a:t>este </a:t>
            </a:r>
            <a:r>
              <a:rPr lang="ro-RO" sz="1200" dirty="0">
                <a:solidFill>
                  <a:schemeClr val="bg1"/>
                </a:solidFill>
                <a:latin typeface="Bahnschrift" panose="020B0502040204020203" pitchFamily="34" charset="0"/>
              </a:rPr>
              <a:t>o metodă de dezvoltare software care se concentrează pe scrierea de teste automate pentru fiecare funcționalitate </a:t>
            </a:r>
            <a:r>
              <a:rPr lang="ro-RO" sz="1200" dirty="0">
                <a:solidFill>
                  <a:srgbClr val="E9E2C5"/>
                </a:solidFill>
                <a:latin typeface="Bahnschrift" panose="020B0502040204020203" pitchFamily="34" charset="0"/>
              </a:rPr>
              <a:t>înainte de a se scrie codul efectiv</a:t>
            </a:r>
            <a:r>
              <a:rPr lang="ro-RO" sz="1200" dirty="0">
                <a:solidFill>
                  <a:schemeClr val="bg1"/>
                </a:solidFill>
                <a:latin typeface="Bahnschrift" panose="020B0502040204020203" pitchFamily="34" charset="0"/>
              </a:rPr>
              <a:t>. Aceasta ajută la identificarea erorilor într-un stadiu </a:t>
            </a:r>
            <a:r>
              <a:rPr lang="ro-RO" sz="1200" dirty="0">
                <a:solidFill>
                  <a:srgbClr val="E9E2C5"/>
                </a:solidFill>
                <a:latin typeface="Bahnschrift" panose="020B0502040204020203" pitchFamily="34" charset="0"/>
              </a:rPr>
              <a:t>incipient</a:t>
            </a:r>
            <a:r>
              <a:rPr lang="ro-RO" sz="1200" dirty="0">
                <a:solidFill>
                  <a:schemeClr val="bg1"/>
                </a:solidFill>
                <a:latin typeface="Bahnschrift" panose="020B0502040204020203" pitchFamily="34" charset="0"/>
              </a:rPr>
              <a:t>, îmbunătățind calitatea software-ului și reducând timpul necesar pentru debug. În plus, </a:t>
            </a:r>
            <a:r>
              <a:rPr lang="ro-RO" sz="1200" dirty="0" smtClean="0">
                <a:solidFill>
                  <a:schemeClr val="bg1"/>
                </a:solidFill>
                <a:latin typeface="Bahnschrift" panose="020B0502040204020203" pitchFamily="34" charset="0"/>
              </a:rPr>
              <a:t>TDD încurajează crearea </a:t>
            </a:r>
            <a:r>
              <a:rPr lang="ro-RO" sz="1200" dirty="0">
                <a:solidFill>
                  <a:schemeClr val="bg1"/>
                </a:solidFill>
                <a:latin typeface="Bahnschrift" panose="020B0502040204020203" pitchFamily="34" charset="0"/>
              </a:rPr>
              <a:t>unui design modular și clar al software-ului și poate îmbunătăți comunicarea și colaborarea între </a:t>
            </a:r>
            <a:r>
              <a:rPr lang="ro-RO" sz="1200" dirty="0" smtClean="0">
                <a:solidFill>
                  <a:schemeClr val="bg1"/>
                </a:solidFill>
                <a:latin typeface="Bahnschrift" panose="020B0502040204020203" pitchFamily="34" charset="0"/>
              </a:rPr>
              <a:t>membrii </a:t>
            </a:r>
            <a:r>
              <a:rPr lang="ro-RO" sz="1200" dirty="0">
                <a:solidFill>
                  <a:schemeClr val="bg1"/>
                </a:solidFill>
                <a:latin typeface="Bahnschrift" panose="020B0502040204020203" pitchFamily="34" charset="0"/>
              </a:rPr>
              <a:t>echipei de dezvoltare</a:t>
            </a:r>
            <a:r>
              <a:rPr lang="ro-RO" sz="1200" dirty="0" smtClean="0">
                <a:solidFill>
                  <a:schemeClr val="bg1"/>
                </a:solidFill>
                <a:latin typeface="Bahnschrift" panose="020B0502040204020203" pitchFamily="34" charset="0"/>
              </a:rPr>
              <a:t>.</a:t>
            </a:r>
            <a:endParaRPr lang="ro-RO" sz="1200" dirty="0">
              <a:solidFill>
                <a:schemeClr val="bg1"/>
              </a:solidFill>
              <a:latin typeface="Bahnschrift" panose="020B0502040204020203" pitchFamily="34" charset="0"/>
            </a:endParaRPr>
          </a:p>
        </p:txBody>
      </p:sp>
      <p:pic>
        <p:nvPicPr>
          <p:cNvPr id="14" name="Picture 13"/>
          <p:cNvPicPr>
            <a:picLocks noChangeAspect="1"/>
          </p:cNvPicPr>
          <p:nvPr/>
        </p:nvPicPr>
        <p:blipFill>
          <a:blip r:embed="rId2" cstate="print">
            <a:lum bright="4000"/>
            <a:extLst>
              <a:ext uri="{28A0092B-C50C-407E-A947-70E740481C1C}">
                <a14:useLocalDpi xmlns:a14="http://schemas.microsoft.com/office/drawing/2010/main" val="0"/>
              </a:ext>
            </a:extLst>
          </a:blip>
          <a:stretch>
            <a:fillRect/>
          </a:stretch>
        </p:blipFill>
        <p:spPr>
          <a:xfrm>
            <a:off x="207738" y="4194613"/>
            <a:ext cx="431724" cy="413260"/>
          </a:xfrm>
          <a:prstGeom prst="rect">
            <a:avLst/>
          </a:prstGeom>
        </p:spPr>
      </p:pic>
      <p:sp>
        <p:nvSpPr>
          <p:cNvPr id="17" name="Rectangle 16"/>
          <p:cNvSpPr/>
          <p:nvPr/>
        </p:nvSpPr>
        <p:spPr>
          <a:xfrm>
            <a:off x="618363" y="132084"/>
            <a:ext cx="10626216"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pt-BR"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API</a:t>
            </a:r>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 </a:t>
            </a:r>
            <a:r>
              <a:rPr lang="pt-BR"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(Interfața de Programare a Aplicațiilor) </a:t>
            </a:r>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 </a:t>
            </a:r>
            <a:endPar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endParaRPr>
          </a:p>
        </p:txBody>
      </p:sp>
      <p:pic>
        <p:nvPicPr>
          <p:cNvPr id="18" name="Picture 17"/>
          <p:cNvPicPr>
            <a:picLocks noChangeAspect="1"/>
          </p:cNvPicPr>
          <p:nvPr/>
        </p:nvPicPr>
        <p:blipFill>
          <a:blip r:embed="rId2" cstate="print">
            <a:lum bright="4000"/>
            <a:extLst>
              <a:ext uri="{28A0092B-C50C-407E-A947-70E740481C1C}">
                <a14:useLocalDpi xmlns:a14="http://schemas.microsoft.com/office/drawing/2010/main" val="0"/>
              </a:ext>
            </a:extLst>
          </a:blip>
          <a:stretch>
            <a:fillRect/>
          </a:stretch>
        </p:blipFill>
        <p:spPr>
          <a:xfrm>
            <a:off x="207738" y="222650"/>
            <a:ext cx="413260" cy="413260"/>
          </a:xfrm>
          <a:prstGeom prst="rect">
            <a:avLst/>
          </a:prstGeom>
        </p:spPr>
      </p:pic>
      <p:sp>
        <p:nvSpPr>
          <p:cNvPr id="19" name="TextBox 18"/>
          <p:cNvSpPr txBox="1"/>
          <p:nvPr/>
        </p:nvSpPr>
        <p:spPr>
          <a:xfrm>
            <a:off x="209526" y="637291"/>
            <a:ext cx="11809640" cy="923330"/>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    API</a:t>
            </a: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este </a:t>
            </a:r>
            <a:r>
              <a:rPr lang="ro-RO" sz="1200" dirty="0">
                <a:solidFill>
                  <a:schemeClr val="bg1"/>
                </a:solidFill>
                <a:latin typeface="Bahnschrift" panose="020B0502040204020203" pitchFamily="34" charset="0"/>
              </a:rPr>
              <a:t>un mod prin care două sau mai multe aplicații software pot comunica și colabora între ele, prin definirea unor reguli și protocoale standard de comunicare. Prin </a:t>
            </a:r>
            <a:r>
              <a:rPr lang="ro-RO" sz="1200" dirty="0" smtClean="0">
                <a:solidFill>
                  <a:schemeClr val="bg1"/>
                </a:solidFill>
                <a:latin typeface="Bahnschrift" panose="020B0502040204020203" pitchFamily="34" charset="0"/>
              </a:rPr>
              <a:t>intermediul API, aplicațiile pot trimite și primi date într-un mod consistent și sigur, fără a fi nevoie de o cunoaștere detaliată a codului </a:t>
            </a:r>
            <a:r>
              <a:rPr lang="ro-RO" sz="1200" dirty="0">
                <a:solidFill>
                  <a:schemeClr val="bg1"/>
                </a:solidFill>
                <a:latin typeface="Bahnschrift" panose="020B0502040204020203" pitchFamily="34" charset="0"/>
              </a:rPr>
              <a:t>sursă sau a funcționării interne a celorlalte aplicații</a:t>
            </a:r>
            <a:r>
              <a:rPr lang="ro-RO" sz="1200" dirty="0" smtClean="0">
                <a:solidFill>
                  <a:schemeClr val="bg1"/>
                </a:solidFill>
                <a:latin typeface="Bahnschrift" panose="020B0502040204020203" pitchFamily="34" charset="0"/>
              </a:rPr>
              <a:t>.</a:t>
            </a:r>
            <a:endParaRPr lang="en-US" sz="1200" dirty="0">
              <a:solidFill>
                <a:schemeClr val="bg1"/>
              </a:solidFill>
              <a:latin typeface="Bahnschrift" panose="020B0502040204020203" pitchFamily="34" charset="0"/>
            </a:endParaRPr>
          </a:p>
        </p:txBody>
      </p:sp>
      <p:sp>
        <p:nvSpPr>
          <p:cNvPr id="31" name="Rectangle 30"/>
          <p:cNvSpPr/>
          <p:nvPr/>
        </p:nvSpPr>
        <p:spPr>
          <a:xfrm>
            <a:off x="6376877" y="4115097"/>
            <a:ext cx="5358446"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Behavior-Driven Development</a:t>
            </a:r>
            <a:endParaRPr lang="en-US"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endParaRPr>
          </a:p>
        </p:txBody>
      </p:sp>
      <p:sp>
        <p:nvSpPr>
          <p:cNvPr id="32" name="TextBox 31"/>
          <p:cNvSpPr txBox="1"/>
          <p:nvPr/>
        </p:nvSpPr>
        <p:spPr>
          <a:xfrm>
            <a:off x="5859987" y="4654252"/>
            <a:ext cx="6159178" cy="2031325"/>
          </a:xfrm>
          <a:prstGeom prst="rect">
            <a:avLst/>
          </a:prstGeom>
          <a:noFill/>
        </p:spPr>
        <p:txBody>
          <a:bodyPr wrap="square" rtlCol="0">
            <a:spAutoFit/>
          </a:bodyPr>
          <a:lstStyle/>
          <a:p>
            <a:pPr algn="just">
              <a:lnSpc>
                <a:spcPct val="150000"/>
              </a:lnSpc>
            </a:pPr>
            <a:r>
              <a:rPr lang="ro-RO" sz="1200" dirty="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BDD</a:t>
            </a:r>
            <a:r>
              <a:rPr lang="en-US"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este o metodă de dezvoltare software care se concentrează pe </a:t>
            </a:r>
            <a:r>
              <a:rPr lang="ro-RO" sz="1200" dirty="0" smtClean="0">
                <a:solidFill>
                  <a:srgbClr val="E9E2C5"/>
                </a:solidFill>
                <a:latin typeface="Bahnschrift" panose="020B0502040204020203" pitchFamily="34" charset="0"/>
              </a:rPr>
              <a:t>comportamentul produsului finit </a:t>
            </a:r>
            <a:r>
              <a:rPr lang="ro-RO" sz="1200" dirty="0" smtClean="0">
                <a:solidFill>
                  <a:schemeClr val="bg1"/>
                </a:solidFill>
                <a:latin typeface="Bahnschrift" panose="020B0502040204020203" pitchFamily="34" charset="0"/>
              </a:rPr>
              <a:t>și pe testarea lui într-un mod clar și ușor de înțeles pentru toți membrii echipei. Această abordare încurajează colaborarea între dezvoltatori, testeri și membrii non-tehnici ai echipei pentru a asigura o înțelegere mai bună a funcționalității software-ului și pentru a scrie teste care să reflecte </a:t>
            </a:r>
            <a:r>
              <a:rPr lang="ro-RO" sz="1200" dirty="0" smtClean="0">
                <a:solidFill>
                  <a:srgbClr val="E9E2C5"/>
                </a:solidFill>
                <a:latin typeface="Bahnschrift" panose="020B0502040204020203" pitchFamily="34" charset="0"/>
              </a:rPr>
              <a:t>comportamentul așteptat al produsului. </a:t>
            </a:r>
            <a:r>
              <a:rPr lang="ro-RO" sz="1200" dirty="0" smtClean="0">
                <a:solidFill>
                  <a:schemeClr val="bg1"/>
                </a:solidFill>
                <a:latin typeface="Bahnschrift" panose="020B0502040204020203" pitchFamily="34" charset="0"/>
              </a:rPr>
              <a:t>Prin utilizarea BDD, membrii echipei pot îmbunătăți comunicarea și colaborarea, ceea ce poate duce la o îmbunătățire a calității software-ului. </a:t>
            </a:r>
            <a:endParaRPr lang="en-US" sz="1200" dirty="0">
              <a:solidFill>
                <a:schemeClr val="bg1"/>
              </a:solidFill>
              <a:latin typeface="Bahnschrift" panose="020B0502040204020203" pitchFamily="34" charset="0"/>
            </a:endParaRPr>
          </a:p>
        </p:txBody>
      </p:sp>
      <p:pic>
        <p:nvPicPr>
          <p:cNvPr id="33" name="Picture 32"/>
          <p:cNvPicPr>
            <a:picLocks noChangeAspect="1"/>
          </p:cNvPicPr>
          <p:nvPr/>
        </p:nvPicPr>
        <p:blipFill>
          <a:blip r:embed="rId2" cstate="print">
            <a:lum bright="4000"/>
            <a:extLst>
              <a:ext uri="{28A0092B-C50C-407E-A947-70E740481C1C}">
                <a14:useLocalDpi xmlns:a14="http://schemas.microsoft.com/office/drawing/2010/main" val="0"/>
              </a:ext>
            </a:extLst>
          </a:blip>
          <a:stretch>
            <a:fillRect/>
          </a:stretch>
        </p:blipFill>
        <p:spPr>
          <a:xfrm>
            <a:off x="5940703" y="4200855"/>
            <a:ext cx="413260" cy="413260"/>
          </a:xfrm>
          <a:prstGeom prst="rect">
            <a:avLst/>
          </a:prstGeom>
        </p:spPr>
      </p:pic>
      <p:sp>
        <p:nvSpPr>
          <p:cNvPr id="16" name="Rectangle 15"/>
          <p:cNvSpPr/>
          <p:nvPr/>
        </p:nvSpPr>
        <p:spPr>
          <a:xfrm>
            <a:off x="618363" y="1525994"/>
            <a:ext cx="5590903"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Metode HTTP</a:t>
            </a:r>
            <a:endPar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endParaRPr>
          </a:p>
        </p:txBody>
      </p:sp>
      <p:sp>
        <p:nvSpPr>
          <p:cNvPr id="20" name="TextBox 19"/>
          <p:cNvSpPr txBox="1"/>
          <p:nvPr/>
        </p:nvSpPr>
        <p:spPr>
          <a:xfrm>
            <a:off x="122572" y="2031404"/>
            <a:ext cx="5751619" cy="2031325"/>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    Există </a:t>
            </a:r>
            <a:r>
              <a:rPr lang="ro-RO" sz="1200" dirty="0">
                <a:solidFill>
                  <a:schemeClr val="bg1"/>
                </a:solidFill>
                <a:latin typeface="Bahnschrift" panose="020B0502040204020203" pitchFamily="34" charset="0"/>
              </a:rPr>
              <a:t>opt </a:t>
            </a:r>
            <a:r>
              <a:rPr lang="ro-RO" sz="1200" dirty="0" smtClean="0">
                <a:solidFill>
                  <a:schemeClr val="bg1"/>
                </a:solidFill>
                <a:latin typeface="Bahnschrift" panose="020B0502040204020203" pitchFamily="34" charset="0"/>
              </a:rPr>
              <a:t>metode </a:t>
            </a:r>
            <a:r>
              <a:rPr lang="ro-RO" sz="1200" dirty="0">
                <a:solidFill>
                  <a:schemeClr val="bg1"/>
                </a:solidFill>
                <a:latin typeface="Bahnschrift" panose="020B0502040204020203" pitchFamily="34" charset="0"/>
              </a:rPr>
              <a:t>principale</a:t>
            </a:r>
            <a:r>
              <a:rPr lang="ro-RO" sz="1200" dirty="0" smtClean="0">
                <a:solidFill>
                  <a:schemeClr val="bg1"/>
                </a:solidFill>
                <a:latin typeface="Bahnschrift" panose="020B0502040204020203" pitchFamily="34" charset="0"/>
              </a:rPr>
              <a:t> HTTP</a:t>
            </a:r>
            <a:r>
              <a:rPr lang="ro-RO" sz="1200" dirty="0" smtClean="0">
                <a:solidFill>
                  <a:srgbClr val="E9E2C5"/>
                </a:solidFill>
                <a:latin typeface="Bahnschrift" panose="020B0502040204020203" pitchFamily="34" charset="0"/>
              </a:rPr>
              <a:t>: </a:t>
            </a:r>
          </a:p>
          <a:p>
            <a:pPr marL="285750" indent="-285750" algn="just">
              <a:lnSpc>
                <a:spcPct val="150000"/>
              </a:lnSpc>
              <a:buFont typeface="Arial" panose="020B0604020202020204" pitchFamily="34" charset="0"/>
              <a:buChar char="•"/>
            </a:pPr>
            <a:r>
              <a:rPr lang="ro-RO" sz="1200" b="1" dirty="0">
                <a:solidFill>
                  <a:srgbClr val="E9E2C5"/>
                </a:solidFill>
                <a:latin typeface="Bahnschrift" panose="020B0502040204020203" pitchFamily="34" charset="0"/>
              </a:rPr>
              <a:t>GET</a:t>
            </a:r>
            <a:r>
              <a:rPr lang="ro-RO" sz="1200" dirty="0">
                <a:solidFill>
                  <a:schemeClr val="bg1"/>
                </a:solidFill>
                <a:latin typeface="Bahnschrift" panose="020B0502040204020203" pitchFamily="34" charset="0"/>
              </a:rPr>
              <a:t> - utilizat pentru a solicita resurse de la un </a:t>
            </a:r>
            <a:r>
              <a:rPr lang="ro-RO" sz="1200" dirty="0" smtClean="0">
                <a:solidFill>
                  <a:schemeClr val="bg1"/>
                </a:solidFill>
                <a:latin typeface="Bahnschrift" panose="020B0502040204020203" pitchFamily="34" charset="0"/>
              </a:rPr>
              <a:t>server, precum pagini </a:t>
            </a:r>
            <a:r>
              <a:rPr lang="ro-RO" sz="1200" dirty="0">
                <a:solidFill>
                  <a:schemeClr val="bg1"/>
                </a:solidFill>
                <a:latin typeface="Bahnschrift" panose="020B0502040204020203" pitchFamily="34" charset="0"/>
              </a:rPr>
              <a:t>web sau imagini);</a:t>
            </a:r>
          </a:p>
          <a:p>
            <a:pPr marL="285750" indent="-285750" algn="just">
              <a:lnSpc>
                <a:spcPct val="150000"/>
              </a:lnSpc>
              <a:buFont typeface="Arial" panose="020B0604020202020204" pitchFamily="34" charset="0"/>
              <a:buChar char="•"/>
            </a:pPr>
            <a:r>
              <a:rPr lang="ro-RO" sz="1200" b="1" dirty="0" smtClean="0">
                <a:solidFill>
                  <a:srgbClr val="E9E2C5"/>
                </a:solidFill>
                <a:latin typeface="Bahnschrift" panose="020B0502040204020203" pitchFamily="34" charset="0"/>
              </a:rPr>
              <a:t>POST</a:t>
            </a:r>
            <a:r>
              <a:rPr lang="ro-RO" sz="1200" dirty="0" smtClean="0">
                <a:solidFill>
                  <a:schemeClr val="bg1"/>
                </a:solidFill>
                <a:latin typeface="Bahnschrift" panose="020B0502040204020203" pitchFamily="34" charset="0"/>
              </a:rPr>
              <a:t> -  </a:t>
            </a:r>
            <a:r>
              <a:rPr lang="ro-RO" sz="1200" dirty="0">
                <a:solidFill>
                  <a:schemeClr val="bg1"/>
                </a:solidFill>
                <a:latin typeface="Bahnschrift" panose="020B0502040204020203" pitchFamily="34" charset="0"/>
              </a:rPr>
              <a:t>utilizat pentru a trimite date către server, de exemplu prin intermediul unui formular </a:t>
            </a:r>
            <a:r>
              <a:rPr lang="ro-RO" sz="1200" dirty="0" smtClean="0">
                <a:solidFill>
                  <a:schemeClr val="bg1"/>
                </a:solidFill>
                <a:latin typeface="Bahnschrift" panose="020B0502040204020203" pitchFamily="34" charset="0"/>
              </a:rPr>
              <a:t>web</a:t>
            </a:r>
            <a:r>
              <a:rPr lang="ro-RO" sz="1200" dirty="0">
                <a:solidFill>
                  <a:schemeClr val="bg1"/>
                </a:solidFill>
                <a:latin typeface="Bahnschrift" panose="020B0502040204020203" pitchFamily="34" charset="0"/>
              </a:rPr>
              <a:t>;</a:t>
            </a:r>
            <a:endParaRPr lang="ro-RO" sz="1200" dirty="0" smtClean="0">
              <a:solidFill>
                <a:schemeClr val="bg1"/>
              </a:solidFill>
              <a:latin typeface="Bahnschrift" panose="020B0502040204020203" pitchFamily="34" charset="0"/>
            </a:endParaRPr>
          </a:p>
          <a:p>
            <a:pPr marL="285750" indent="-285750" algn="just">
              <a:lnSpc>
                <a:spcPct val="150000"/>
              </a:lnSpc>
              <a:buFont typeface="Arial" panose="020B0604020202020204" pitchFamily="34" charset="0"/>
              <a:buChar char="•"/>
            </a:pPr>
            <a:r>
              <a:rPr lang="ro-RO" sz="1200" b="1" dirty="0" smtClean="0">
                <a:solidFill>
                  <a:srgbClr val="E9E2C5"/>
                </a:solidFill>
                <a:latin typeface="Bahnschrift" panose="020B0502040204020203" pitchFamily="34" charset="0"/>
              </a:rPr>
              <a:t>PUT</a:t>
            </a: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a:t>
            </a: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utilizat pentru a actualiza </a:t>
            </a:r>
            <a:r>
              <a:rPr lang="ro-RO" sz="1200" dirty="0" smtClean="0">
                <a:solidFill>
                  <a:schemeClr val="bg1"/>
                </a:solidFill>
                <a:latin typeface="Bahnschrift" panose="020B0502040204020203" pitchFamily="34" charset="0"/>
              </a:rPr>
              <a:t>sau </a:t>
            </a:r>
            <a:r>
              <a:rPr lang="ro-RO" sz="1200" dirty="0">
                <a:solidFill>
                  <a:schemeClr val="bg1"/>
                </a:solidFill>
                <a:latin typeface="Bahnschrift" panose="020B0502040204020203" pitchFamily="34" charset="0"/>
              </a:rPr>
              <a:t>crea </a:t>
            </a:r>
            <a:r>
              <a:rPr lang="ro-RO" sz="1200" dirty="0" smtClean="0">
                <a:solidFill>
                  <a:schemeClr val="bg1"/>
                </a:solidFill>
                <a:latin typeface="Bahnschrift" panose="020B0502040204020203" pitchFamily="34" charset="0"/>
              </a:rPr>
              <a:t>resurse pe server;</a:t>
            </a:r>
          </a:p>
          <a:p>
            <a:pPr marL="285750" indent="-285750" algn="just">
              <a:lnSpc>
                <a:spcPct val="150000"/>
              </a:lnSpc>
              <a:buFont typeface="Arial" panose="020B0604020202020204" pitchFamily="34" charset="0"/>
              <a:buChar char="•"/>
            </a:pPr>
            <a:r>
              <a:rPr lang="ro-RO" sz="1200" b="1" dirty="0" smtClean="0">
                <a:solidFill>
                  <a:srgbClr val="E9E2C5"/>
                </a:solidFill>
                <a:latin typeface="Bahnschrift" panose="020B0502040204020203" pitchFamily="34" charset="0"/>
              </a:rPr>
              <a:t>DELETE</a:t>
            </a: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a:t>
            </a: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utilizat pentru a șterge resursele de pe </a:t>
            </a:r>
            <a:r>
              <a:rPr lang="ro-RO" sz="1200" dirty="0" smtClean="0">
                <a:solidFill>
                  <a:schemeClr val="bg1"/>
                </a:solidFill>
                <a:latin typeface="Bahnschrift" panose="020B0502040204020203" pitchFamily="34" charset="0"/>
              </a:rPr>
              <a:t>server</a:t>
            </a:r>
            <a:r>
              <a:rPr lang="ro-RO" sz="1200" dirty="0">
                <a:solidFill>
                  <a:schemeClr val="bg1"/>
                </a:solidFill>
                <a:latin typeface="Bahnschrift" panose="020B0502040204020203" pitchFamily="34" charset="0"/>
              </a:rPr>
              <a:t>;</a:t>
            </a:r>
            <a:endParaRPr lang="ro-RO" sz="1200" dirty="0" smtClean="0">
              <a:solidFill>
                <a:schemeClr val="bg1"/>
              </a:solidFill>
              <a:latin typeface="Bahnschrift" panose="020B0502040204020203" pitchFamily="34" charset="0"/>
            </a:endParaRPr>
          </a:p>
        </p:txBody>
      </p:sp>
      <p:pic>
        <p:nvPicPr>
          <p:cNvPr id="21" name="Picture 20"/>
          <p:cNvPicPr>
            <a:picLocks noChangeAspect="1"/>
          </p:cNvPicPr>
          <p:nvPr/>
        </p:nvPicPr>
        <p:blipFill>
          <a:blip r:embed="rId2" cstate="print">
            <a:lum bright="4000"/>
            <a:extLst>
              <a:ext uri="{28A0092B-C50C-407E-A947-70E740481C1C}">
                <a14:useLocalDpi xmlns:a14="http://schemas.microsoft.com/office/drawing/2010/main" val="0"/>
              </a:ext>
            </a:extLst>
          </a:blip>
          <a:stretch>
            <a:fillRect/>
          </a:stretch>
        </p:blipFill>
        <p:spPr>
          <a:xfrm>
            <a:off x="207738" y="1618144"/>
            <a:ext cx="413260" cy="413260"/>
          </a:xfrm>
          <a:prstGeom prst="rect">
            <a:avLst/>
          </a:prstGeom>
        </p:spPr>
      </p:pic>
      <p:sp>
        <p:nvSpPr>
          <p:cNvPr id="22" name="TextBox 21"/>
          <p:cNvSpPr txBox="1"/>
          <p:nvPr/>
        </p:nvSpPr>
        <p:spPr>
          <a:xfrm>
            <a:off x="5859987" y="2083772"/>
            <a:ext cx="6087694" cy="203132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ro-RO" sz="1200" b="1" dirty="0" smtClean="0">
                <a:solidFill>
                  <a:schemeClr val="bg1"/>
                </a:solidFill>
                <a:latin typeface="Bahnschrift" panose="020B0502040204020203" pitchFamily="34" charset="0"/>
              </a:rPr>
              <a:t>HEAD</a:t>
            </a:r>
            <a:r>
              <a:rPr lang="ro-RO" sz="1200" dirty="0" smtClean="0">
                <a:solidFill>
                  <a:schemeClr val="bg1"/>
                </a:solidFill>
                <a:latin typeface="Bahnschrift" panose="020B0502040204020203" pitchFamily="34" charset="0"/>
              </a:rPr>
              <a:t> - </a:t>
            </a:r>
            <a:r>
              <a:rPr lang="ro-RO" sz="1200" dirty="0">
                <a:solidFill>
                  <a:schemeClr val="bg1"/>
                </a:solidFill>
                <a:latin typeface="Bahnschrift" panose="020B0502040204020203" pitchFamily="34" charset="0"/>
              </a:rPr>
              <a:t>utilizat pentru a obține informații despre o resursă fără a o </a:t>
            </a:r>
            <a:r>
              <a:rPr lang="ro-RO" sz="1200" dirty="0" smtClean="0">
                <a:solidFill>
                  <a:schemeClr val="bg1"/>
                </a:solidFill>
                <a:latin typeface="Bahnschrift" panose="020B0502040204020203" pitchFamily="34" charset="0"/>
              </a:rPr>
              <a:t>descărca;</a:t>
            </a:r>
            <a:endParaRPr lang="ro-RO" sz="1200" dirty="0">
              <a:solidFill>
                <a:schemeClr val="bg1"/>
              </a:solidFill>
              <a:latin typeface="Bahnschrift" panose="020B0502040204020203" pitchFamily="34" charset="0"/>
            </a:endParaRPr>
          </a:p>
          <a:p>
            <a:pPr marL="285750" indent="-285750" algn="just">
              <a:lnSpc>
                <a:spcPct val="150000"/>
              </a:lnSpc>
              <a:buFont typeface="Arial" panose="020B0604020202020204" pitchFamily="34" charset="0"/>
              <a:buChar char="•"/>
            </a:pPr>
            <a:r>
              <a:rPr lang="ro-RO" sz="1200" b="1" dirty="0">
                <a:solidFill>
                  <a:schemeClr val="bg1"/>
                </a:solidFill>
                <a:latin typeface="Bahnschrift" panose="020B0502040204020203" pitchFamily="34" charset="0"/>
              </a:rPr>
              <a:t>OPTIONS</a:t>
            </a:r>
            <a:r>
              <a:rPr lang="ro-RO"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utilizat pentru a obține informații despre metodele acceptate de server pentru o anumită </a:t>
            </a:r>
            <a:r>
              <a:rPr lang="ro-RO" sz="1200" dirty="0" smtClean="0">
                <a:solidFill>
                  <a:schemeClr val="bg1"/>
                </a:solidFill>
                <a:latin typeface="Bahnschrift" panose="020B0502040204020203" pitchFamily="34" charset="0"/>
              </a:rPr>
              <a:t>resursă;</a:t>
            </a:r>
            <a:endParaRPr lang="ro-RO" sz="1200" dirty="0">
              <a:solidFill>
                <a:schemeClr val="bg1"/>
              </a:solidFill>
              <a:latin typeface="Bahnschrift" panose="020B0502040204020203" pitchFamily="34" charset="0"/>
            </a:endParaRPr>
          </a:p>
          <a:p>
            <a:pPr marL="285750" indent="-285750" algn="just">
              <a:lnSpc>
                <a:spcPct val="150000"/>
              </a:lnSpc>
              <a:buFont typeface="Arial" panose="020B0604020202020204" pitchFamily="34" charset="0"/>
              <a:buChar char="•"/>
            </a:pPr>
            <a:r>
              <a:rPr lang="ro-RO" sz="1200" b="1" dirty="0">
                <a:solidFill>
                  <a:schemeClr val="bg1"/>
                </a:solidFill>
                <a:latin typeface="Bahnschrift" panose="020B0502040204020203" pitchFamily="34" charset="0"/>
              </a:rPr>
              <a:t>TRACE</a:t>
            </a:r>
            <a:r>
              <a:rPr lang="ro-RO"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utilizat pentru a obține informații despre modul în care un mesaj HTTP este manipulat de server în timpul </a:t>
            </a:r>
            <a:r>
              <a:rPr lang="ro-RO" sz="1200" dirty="0" smtClean="0">
                <a:solidFill>
                  <a:schemeClr val="bg1"/>
                </a:solidFill>
                <a:latin typeface="Bahnschrift" panose="020B0502040204020203" pitchFamily="34" charset="0"/>
              </a:rPr>
              <a:t>tranzacționării;</a:t>
            </a:r>
            <a:endParaRPr lang="ro-RO" sz="1200" dirty="0">
              <a:solidFill>
                <a:schemeClr val="bg1"/>
              </a:solidFill>
              <a:latin typeface="Bahnschrift" panose="020B0502040204020203" pitchFamily="34" charset="0"/>
            </a:endParaRPr>
          </a:p>
          <a:p>
            <a:pPr marL="285750" indent="-285750" algn="just">
              <a:lnSpc>
                <a:spcPct val="150000"/>
              </a:lnSpc>
              <a:buFont typeface="Arial" panose="020B0604020202020204" pitchFamily="34" charset="0"/>
              <a:buChar char="•"/>
            </a:pPr>
            <a:r>
              <a:rPr lang="ro-RO" sz="1200" b="1" dirty="0">
                <a:solidFill>
                  <a:schemeClr val="bg1"/>
                </a:solidFill>
                <a:latin typeface="Bahnschrift" panose="020B0502040204020203" pitchFamily="34" charset="0"/>
              </a:rPr>
              <a:t>CONNECT</a:t>
            </a:r>
            <a:r>
              <a:rPr lang="ro-RO" sz="1200" dirty="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utilizat pentru a stabili o conexiune la un server proxy pentru a permite traficul HTTPS prin intermediul </a:t>
            </a:r>
            <a:r>
              <a:rPr lang="ro-RO" sz="1200" dirty="0" smtClean="0">
                <a:solidFill>
                  <a:schemeClr val="bg1"/>
                </a:solidFill>
                <a:latin typeface="Bahnschrift" panose="020B0502040204020203" pitchFamily="34" charset="0"/>
              </a:rPr>
              <a:t>acestuia</a:t>
            </a:r>
            <a:r>
              <a:rPr lang="ro-RO" sz="1200" dirty="0">
                <a:solidFill>
                  <a:schemeClr val="bg1"/>
                </a:solidFill>
                <a:latin typeface="Bahnschrift" panose="020B0502040204020203" pitchFamily="34" charset="0"/>
              </a:rPr>
              <a:t>.</a:t>
            </a:r>
          </a:p>
        </p:txBody>
      </p:sp>
    </p:spTree>
    <p:extLst>
      <p:ext uri="{BB962C8B-B14F-4D97-AF65-F5344CB8AC3E}">
        <p14:creationId xmlns:p14="http://schemas.microsoft.com/office/powerpoint/2010/main" val="471081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0000"/>
            </a:gs>
            <a:gs pos="16000">
              <a:srgbClr val="060054">
                <a:lumMod val="0"/>
              </a:srgbClr>
            </a:gs>
            <a:gs pos="100000">
              <a:srgbClr val="FFDF1F">
                <a:lumMod val="76000"/>
              </a:srgbClr>
            </a:gs>
            <a:gs pos="89000">
              <a:srgbClr val="1E3002"/>
            </a:gs>
            <a:gs pos="74000">
              <a:srgbClr val="012517"/>
            </a:gs>
            <a:gs pos="57000">
              <a:srgbClr val="022628"/>
            </a:gs>
            <a:gs pos="39000">
              <a:srgbClr val="032237">
                <a:lumMod val="73000"/>
              </a:srgb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5" name="Folded Corner 14"/>
          <p:cNvSpPr/>
          <p:nvPr/>
        </p:nvSpPr>
        <p:spPr>
          <a:xfrm>
            <a:off x="2038664" y="1793779"/>
            <a:ext cx="7888147" cy="4399653"/>
          </a:xfrm>
          <a:prstGeom prst="foldedCorner">
            <a:avLst/>
          </a:prstGeom>
          <a:gradFill>
            <a:gsLst>
              <a:gs pos="0">
                <a:srgbClr val="8CBF44">
                  <a:alpha val="59000"/>
                </a:srgbClr>
              </a:gs>
              <a:gs pos="0">
                <a:srgbClr val="060054">
                  <a:lumMod val="0"/>
                  <a:alpha val="6000"/>
                </a:srgbClr>
              </a:gs>
              <a:gs pos="100000">
                <a:srgbClr val="FFDF1F">
                  <a:lumMod val="76000"/>
                  <a:alpha val="14000"/>
                </a:srgbClr>
              </a:gs>
              <a:gs pos="62000">
                <a:srgbClr val="868109">
                  <a:alpha val="4000"/>
                </a:srgbClr>
              </a:gs>
              <a:gs pos="97000">
                <a:srgbClr val="1E3002">
                  <a:alpha val="5000"/>
                </a:srgbClr>
              </a:gs>
              <a:gs pos="84000">
                <a:srgbClr val="012517">
                  <a:alpha val="6000"/>
                </a:srgbClr>
              </a:gs>
              <a:gs pos="39000">
                <a:srgbClr val="1B771D">
                  <a:alpha val="10000"/>
                </a:srgbClr>
              </a:gs>
              <a:gs pos="0">
                <a:schemeClr val="accent6">
                  <a:lumMod val="75000"/>
                  <a:alpha val="18000"/>
                </a:schemeClr>
              </a:gs>
            </a:gsLst>
            <a:path path="circle">
              <a:fillToRect t="100000" r="100000"/>
            </a:path>
          </a:gradFill>
          <a:ln w="193675" cmpd="thickThin">
            <a:solidFill>
              <a:srgbClr val="8CBF44">
                <a:alpha val="14000"/>
              </a:srgbClr>
            </a:solidFill>
            <a:tailEnd type="none" w="sm" len="sm"/>
          </a:ln>
          <a:effectLst>
            <a:outerShdw dist="50800" dir="5400000" algn="ctr" rotWithShape="0">
              <a:srgbClr val="000000"/>
            </a:outerShdw>
            <a:reflection blurRad="139700" stA="85000" endPos="1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5848" y="76652"/>
            <a:ext cx="9773781"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pPr algn="ctr"/>
            <a:r>
              <a:rPr lang="en-US"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Behavior – Driven Development (BDD</a:t>
            </a:r>
            <a:r>
              <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 – </a:t>
            </a:r>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elefant.ro</a:t>
            </a:r>
          </a:p>
        </p:txBody>
      </p:sp>
      <p:sp>
        <p:nvSpPr>
          <p:cNvPr id="12" name="TextBox 11"/>
          <p:cNvSpPr txBox="1"/>
          <p:nvPr/>
        </p:nvSpPr>
        <p:spPr>
          <a:xfrm>
            <a:off x="365847" y="768319"/>
            <a:ext cx="10349043" cy="646331"/>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    Proiectul realizat testează</a:t>
            </a:r>
            <a:r>
              <a:rPr lang="en-US" sz="1200" dirty="0" smtClean="0">
                <a:solidFill>
                  <a:schemeClr val="bg1"/>
                </a:solidFill>
                <a:latin typeface="Bahnschrift" panose="020B0502040204020203" pitchFamily="34" charset="0"/>
              </a:rPr>
              <a:t> </a:t>
            </a:r>
            <a:r>
              <a:rPr lang="en-US" sz="1200" dirty="0" smtClean="0">
                <a:solidFill>
                  <a:srgbClr val="E9E2C5"/>
                </a:solidFill>
                <a:latin typeface="Bahnschrift" panose="020B0502040204020203" pitchFamily="34" charset="0"/>
              </a:rPr>
              <a:t>minimal</a:t>
            </a:r>
            <a:r>
              <a:rPr lang="ro-RO" sz="1200" dirty="0" smtClean="0">
                <a:solidFill>
                  <a:srgbClr val="E9E2C5"/>
                </a:solidFill>
                <a:latin typeface="Bahnschrift" panose="020B0502040204020203" pitchFamily="34" charset="0"/>
              </a:rPr>
              <a:t> </a:t>
            </a:r>
            <a:r>
              <a:rPr lang="ro-RO" sz="1200" dirty="0" smtClean="0">
                <a:solidFill>
                  <a:schemeClr val="bg1"/>
                </a:solidFill>
                <a:latin typeface="Bahnschrift" panose="020B0502040204020203" pitchFamily="34" charset="0"/>
              </a:rPr>
              <a:t>funcționalitățile</a:t>
            </a:r>
            <a:r>
              <a:rPr lang="en-US" sz="1200" dirty="0" smtClean="0">
                <a:solidFill>
                  <a:schemeClr val="bg1"/>
                </a:solidFill>
                <a:latin typeface="Bahnschrift" panose="020B0502040204020203" pitchFamily="34" charset="0"/>
              </a:rPr>
              <a:t> de </a:t>
            </a:r>
            <a:r>
              <a:rPr lang="en-US" sz="1200" dirty="0" smtClean="0">
                <a:solidFill>
                  <a:srgbClr val="E9E2C5"/>
                </a:solidFill>
                <a:latin typeface="Bahnschrift" panose="020B0502040204020203" pitchFamily="34" charset="0"/>
              </a:rPr>
              <a:t>login/logout</a:t>
            </a:r>
            <a:r>
              <a:rPr lang="en-US" sz="1200" dirty="0" smtClean="0">
                <a:solidFill>
                  <a:schemeClr val="bg1"/>
                </a:solidFill>
                <a:latin typeface="Bahnschrift" panose="020B0502040204020203" pitchFamily="34" charset="0"/>
              </a:rPr>
              <a:t>, </a:t>
            </a:r>
            <a:r>
              <a:rPr lang="en-US" sz="1200" dirty="0" smtClean="0">
                <a:solidFill>
                  <a:srgbClr val="E9E2C5"/>
                </a:solidFill>
                <a:latin typeface="Bahnschrift" panose="020B0502040204020203" pitchFamily="34" charset="0"/>
              </a:rPr>
              <a:t>search</a:t>
            </a:r>
            <a:r>
              <a:rPr lang="en-US" sz="1200" dirty="0" smtClean="0">
                <a:solidFill>
                  <a:schemeClr val="bg1"/>
                </a:solidFill>
                <a:latin typeface="Bahnschrift" panose="020B0502040204020203" pitchFamily="34" charset="0"/>
              </a:rPr>
              <a:t>, </a:t>
            </a:r>
            <a:r>
              <a:rPr lang="en-US" sz="1200" dirty="0" smtClean="0">
                <a:solidFill>
                  <a:srgbClr val="E9E2C5"/>
                </a:solidFill>
                <a:latin typeface="Bahnschrift" panose="020B0502040204020203" pitchFamily="34" charset="0"/>
              </a:rPr>
              <a:t>shopping cart</a:t>
            </a:r>
            <a:r>
              <a:rPr lang="ro-RO" sz="1200" dirty="0" smtClean="0">
                <a:solidFill>
                  <a:srgbClr val="E9E2C5"/>
                </a:solidFill>
                <a:latin typeface="Bahnschrift" panose="020B0502040204020203" pitchFamily="34" charset="0"/>
              </a:rPr>
              <a:t> </a:t>
            </a:r>
            <a:r>
              <a:rPr lang="ro-RO" sz="1200" dirty="0" smtClean="0">
                <a:solidFill>
                  <a:schemeClr val="bg1"/>
                </a:solidFill>
                <a:latin typeface="Bahnschrift" panose="020B0502040204020203" pitchFamily="34" charset="0"/>
              </a:rPr>
              <a:t>și</a:t>
            </a:r>
            <a:r>
              <a:rPr lang="en-US" sz="1200" dirty="0" smtClean="0">
                <a:solidFill>
                  <a:schemeClr val="bg1"/>
                </a:solidFill>
                <a:latin typeface="Bahnschrift" panose="020B0502040204020203" pitchFamily="34" charset="0"/>
              </a:rPr>
              <a:t> </a:t>
            </a:r>
            <a:r>
              <a:rPr lang="en-US" sz="1200" dirty="0" smtClean="0">
                <a:solidFill>
                  <a:srgbClr val="E9E2C5"/>
                </a:solidFill>
                <a:latin typeface="Bahnschrift" panose="020B0502040204020203" pitchFamily="34" charset="0"/>
              </a:rPr>
              <a:t>delete account </a:t>
            </a:r>
            <a:r>
              <a:rPr lang="en-US" sz="1200" dirty="0" smtClean="0">
                <a:solidFill>
                  <a:schemeClr val="bg1"/>
                </a:solidFill>
                <a:latin typeface="Bahnschrift" panose="020B0502040204020203" pitchFamily="34" charset="0"/>
              </a:rPr>
              <a:t>ale</a:t>
            </a:r>
            <a:r>
              <a:rPr lang="ro-RO" sz="1200" dirty="0" smtClean="0">
                <a:solidFill>
                  <a:schemeClr val="bg1"/>
                </a:solidFill>
                <a:latin typeface="Bahnschrift" panose="020B0502040204020203" pitchFamily="34" charset="0"/>
              </a:rPr>
              <a:t> platformei web </a:t>
            </a:r>
            <a:r>
              <a:rPr lang="ro-RO" sz="1200" dirty="0" smtClean="0">
                <a:solidFill>
                  <a:schemeClr val="accent6">
                    <a:lumMod val="60000"/>
                    <a:lumOff val="40000"/>
                  </a:schemeClr>
                </a:solidFill>
                <a:latin typeface="Bahnschrift" panose="020B0502040204020203" pitchFamily="34" charset="0"/>
              </a:rPr>
              <a:t>elefant.ro</a:t>
            </a:r>
            <a:r>
              <a:rPr lang="ro-RO" sz="1200" dirty="0" smtClean="0">
                <a:solidFill>
                  <a:schemeClr val="bg1"/>
                </a:solidFill>
                <a:latin typeface="Bahnschrift" panose="020B0502040204020203" pitchFamily="34" charset="0"/>
              </a:rPr>
              <a:t>. Acesta poate fi accesat utilizând link-ul:</a:t>
            </a:r>
            <a:r>
              <a:rPr lang="ro-RO" sz="1200" dirty="0">
                <a:solidFill>
                  <a:schemeClr val="bg1"/>
                </a:solidFill>
                <a:latin typeface="Bahnschrift" panose="020B0502040204020203" pitchFamily="34" charset="0"/>
              </a:rPr>
              <a:t> </a:t>
            </a:r>
            <a:r>
              <a:rPr lang="en-US" sz="1200" dirty="0">
                <a:solidFill>
                  <a:schemeClr val="bg1"/>
                </a:solidFill>
                <a:latin typeface="Bahnschrift" panose="020B0502040204020203" pitchFamily="34" charset="0"/>
                <a:hlinkClick r:id="rId2"/>
              </a:rPr>
              <a:t>https://</a:t>
            </a:r>
            <a:r>
              <a:rPr lang="en-US" sz="1200" dirty="0" smtClean="0">
                <a:solidFill>
                  <a:schemeClr val="bg1"/>
                </a:solidFill>
                <a:latin typeface="Bahnschrift" panose="020B0502040204020203" pitchFamily="34" charset="0"/>
                <a:hlinkClick r:id="rId2"/>
              </a:rPr>
              <a:t>github.com/gHINDAOANUiUSTIN/Proiect-final</a:t>
            </a: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sau </a:t>
            </a:r>
            <a:r>
              <a:rPr lang="ro-RO" sz="1200" dirty="0" smtClean="0">
                <a:solidFill>
                  <a:srgbClr val="E9E2C5"/>
                </a:solidFill>
                <a:latin typeface="Bahnschrift" panose="020B0502040204020203" pitchFamily="34" charset="0"/>
              </a:rPr>
              <a:t>QR code-ul</a:t>
            </a:r>
            <a:r>
              <a:rPr lang="ro-RO" sz="1200" dirty="0" smtClean="0">
                <a:solidFill>
                  <a:schemeClr val="bg1"/>
                </a:solidFill>
                <a:latin typeface="Bahnschrift" panose="020B0502040204020203" pitchFamily="34" charset="0"/>
              </a:rPr>
              <a:t>.</a:t>
            </a: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8375" y="568681"/>
            <a:ext cx="829904" cy="827053"/>
          </a:xfrm>
          <a:prstGeom prst="rect">
            <a:avLst/>
          </a:prstGeom>
        </p:spPr>
      </p:pic>
      <p:sp>
        <p:nvSpPr>
          <p:cNvPr id="29" name="Rectangle 28"/>
          <p:cNvSpPr/>
          <p:nvPr/>
        </p:nvSpPr>
        <p:spPr>
          <a:xfrm>
            <a:off x="2430528" y="1793779"/>
            <a:ext cx="4582668"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ro-RO" sz="3200" b="1" dirty="0">
                <a:ln w="13462">
                  <a:solidFill>
                    <a:schemeClr val="accent3">
                      <a:alpha val="45000"/>
                    </a:schemeClr>
                  </a:solidFill>
                  <a:prstDash val="solid"/>
                </a:ln>
                <a:solidFill>
                  <a:schemeClr val="accent6">
                    <a:lumMod val="75000"/>
                  </a:schemeClr>
                </a:solidFill>
                <a:effectLst>
                  <a:outerShdw blurRad="60007" dist="310007" dir="7680000" sy="30000" kx="1300200" algn="ctr" rotWithShape="0">
                    <a:prstClr val="black">
                      <a:alpha val="32000"/>
                    </a:prstClr>
                  </a:outerShdw>
                </a:effectLst>
              </a:rPr>
              <a:t>https</a:t>
            </a:r>
            <a:r>
              <a:rPr lang="ro-RO" sz="3200" b="1" dirty="0">
                <a:ln w="13462">
                  <a:solidFill>
                    <a:schemeClr val="accent3">
                      <a:alpha val="45000"/>
                    </a:schemeClr>
                  </a:solidFill>
                  <a:prstDash val="solid"/>
                </a:ln>
                <a:solidFill>
                  <a:schemeClr val="accent6">
                    <a:lumMod val="75000"/>
                  </a:schemeClr>
                </a:solidFill>
                <a:effectLst>
                  <a:glow rad="63500">
                    <a:schemeClr val="accent4">
                      <a:lumMod val="40000"/>
                      <a:lumOff val="60000"/>
                      <a:alpha val="19000"/>
                    </a:schemeClr>
                  </a:glow>
                  <a:outerShdw blurRad="60007" dist="310007" dir="7680000" sy="30000" kx="1300200" algn="ctr" rotWithShape="0">
                    <a:prstClr val="black">
                      <a:alpha val="32000"/>
                    </a:prstClr>
                  </a:outerShdw>
                </a:effectLst>
              </a:rPr>
              <a:t>://</a:t>
            </a:r>
            <a:r>
              <a:rPr lang="ro-RO" sz="3200" b="1" dirty="0">
                <a:ln w="13462">
                  <a:solidFill>
                    <a:schemeClr val="accent3">
                      <a:alpha val="45000"/>
                    </a:schemeClr>
                  </a:solidFill>
                  <a:prstDash val="solid"/>
                </a:ln>
                <a:solidFill>
                  <a:schemeClr val="accent6">
                    <a:lumMod val="75000"/>
                  </a:schemeClr>
                </a:solidFill>
                <a:effectLst>
                  <a:outerShdw blurRad="60007" dist="310007" dir="7680000" sy="30000" kx="1300200" algn="ctr" rotWithShape="0">
                    <a:prstClr val="black">
                      <a:alpha val="32000"/>
                    </a:prstClr>
                  </a:outerShdw>
                </a:effectLst>
              </a:rPr>
              <a:t>www.elefant.ro</a:t>
            </a:r>
            <a:r>
              <a:rPr lang="ro-RO" sz="3200" b="1" dirty="0">
                <a:ln w="13462">
                  <a:solidFill>
                    <a:schemeClr val="accent3">
                      <a:alpha val="45000"/>
                    </a:schemeClr>
                  </a:solidFill>
                  <a:prstDash val="solid"/>
                </a:ln>
                <a:solidFill>
                  <a:schemeClr val="accent6">
                    <a:lumMod val="75000"/>
                  </a:schemeClr>
                </a:solidFill>
                <a:effectLst>
                  <a:glow rad="63500">
                    <a:schemeClr val="accent4">
                      <a:lumMod val="40000"/>
                      <a:lumOff val="60000"/>
                      <a:alpha val="19000"/>
                    </a:schemeClr>
                  </a:glow>
                  <a:outerShdw blurRad="60007" dist="310007" dir="7680000" sy="30000" kx="1300200" algn="ctr" rotWithShape="0">
                    <a:prstClr val="black">
                      <a:alpha val="32000"/>
                    </a:prstClr>
                  </a:outerShdw>
                </a:effectLst>
              </a:rPr>
              <a:t>/ </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50964" y="1922197"/>
            <a:ext cx="340523" cy="34052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5293" y="2432304"/>
            <a:ext cx="7654887" cy="1808770"/>
          </a:xfrm>
          <a:prstGeom prst="rect">
            <a:avLst/>
          </a:prstGeom>
          <a:ln>
            <a:noFill/>
          </a:ln>
          <a:effectLst>
            <a:outerShdw blurRad="292100" dist="139700" dir="2700000" algn="tl" rotWithShape="0">
              <a:srgbClr val="333333">
                <a:alpha val="65000"/>
              </a:srgbClr>
            </a:outerShdw>
          </a:effectLst>
        </p:spPr>
      </p:pic>
      <p:sp>
        <p:nvSpPr>
          <p:cNvPr id="42" name="TextBox 41"/>
          <p:cNvSpPr txBox="1"/>
          <p:nvPr/>
        </p:nvSpPr>
        <p:spPr>
          <a:xfrm>
            <a:off x="2088860" y="4241074"/>
            <a:ext cx="7768204" cy="1200329"/>
          </a:xfrm>
          <a:prstGeom prst="rect">
            <a:avLst/>
          </a:prstGeom>
          <a:solidFill>
            <a:schemeClr val="accent1">
              <a:lumMod val="40000"/>
              <a:lumOff val="60000"/>
              <a:alpha val="1000"/>
            </a:schemeClr>
          </a:solidFill>
          <a:ln w="0">
            <a:noFill/>
          </a:ln>
          <a:effectLst>
            <a:glow rad="698500">
              <a:schemeClr val="accent6">
                <a:lumMod val="75000"/>
                <a:alpha val="10000"/>
              </a:schemeClr>
            </a:glow>
            <a:softEdge rad="317500"/>
          </a:effectLst>
          <a:scene3d>
            <a:camera prst="orthographicFront"/>
            <a:lightRig rig="threePt" dir="t"/>
          </a:scene3d>
          <a:sp3d>
            <a:bevelT w="114300" prst="artDeco"/>
          </a:sp3d>
        </p:spPr>
        <p:txBody>
          <a:bodyPr wrap="square" rtlCol="0">
            <a:spAutoFit/>
          </a:bodyPr>
          <a:lstStyle/>
          <a:p>
            <a:pPr algn="just">
              <a:lnSpc>
                <a:spcPct val="150000"/>
              </a:lnSpc>
            </a:pPr>
            <a:r>
              <a:rPr lang="ro-RO" sz="1200" dirty="0">
                <a:solidFill>
                  <a:schemeClr val="accent6">
                    <a:lumMod val="60000"/>
                    <a:lumOff val="40000"/>
                  </a:schemeClr>
                </a:solidFill>
                <a:latin typeface="Bahnschrift" panose="020B0502040204020203" pitchFamily="34" charset="0"/>
              </a:rPr>
              <a:t>Elefant.ro</a:t>
            </a:r>
            <a:r>
              <a:rPr lang="ro-RO" sz="1200" dirty="0">
                <a:solidFill>
                  <a:schemeClr val="bg1"/>
                </a:solidFill>
                <a:latin typeface="Bahnschrift" panose="020B0502040204020203" pitchFamily="34" charset="0"/>
              </a:rPr>
              <a:t> este o platformă </a:t>
            </a:r>
            <a:r>
              <a:rPr lang="ro-RO" sz="1200" dirty="0" smtClean="0">
                <a:solidFill>
                  <a:schemeClr val="bg1"/>
                </a:solidFill>
                <a:latin typeface="Bahnschrift" panose="020B0502040204020203" pitchFamily="34" charset="0"/>
              </a:rPr>
              <a:t>online de </a:t>
            </a:r>
            <a:r>
              <a:rPr lang="ro-RO" sz="1200" dirty="0">
                <a:solidFill>
                  <a:schemeClr val="bg1"/>
                </a:solidFill>
                <a:latin typeface="Bahnschrift" panose="020B0502040204020203" pitchFamily="34" charset="0"/>
              </a:rPr>
              <a:t>comerț electronic cu accent principal pe vânzarea de cărți, dar care se extinde și în alte domenii precum: parfumuri, cosmetice, jucării, accesorii IT, ceasuri, obiecte decorative pentru casă și grădină și multe altele. Având o lansare promițătoare, elefant.ro prezintă similarități cu modelul de afacere al Amazon-ului, care a servit drept sursă de inspirație pentru antreprenorii români.</a:t>
            </a:r>
            <a:endParaRPr lang="ro-RO" sz="1200" dirty="0" smtClean="0">
              <a:solidFill>
                <a:schemeClr val="bg1"/>
              </a:solidFill>
              <a:latin typeface="Bahnschrift" panose="020B0502040204020203"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59564" y="599298"/>
            <a:ext cx="762879" cy="762879"/>
          </a:xfrm>
          <a:prstGeom prst="rect">
            <a:avLst/>
          </a:prstGeom>
        </p:spPr>
      </p:pic>
    </p:spTree>
    <p:extLst>
      <p:ext uri="{BB962C8B-B14F-4D97-AF65-F5344CB8AC3E}">
        <p14:creationId xmlns:p14="http://schemas.microsoft.com/office/powerpoint/2010/main" val="416092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0000"/>
            </a:gs>
            <a:gs pos="16000">
              <a:srgbClr val="060054">
                <a:lumMod val="0"/>
              </a:srgbClr>
            </a:gs>
            <a:gs pos="100000">
              <a:srgbClr val="FFDF1F">
                <a:lumMod val="76000"/>
              </a:srgbClr>
            </a:gs>
            <a:gs pos="89000">
              <a:srgbClr val="1E3002"/>
            </a:gs>
            <a:gs pos="74000">
              <a:srgbClr val="012517"/>
            </a:gs>
            <a:gs pos="57000">
              <a:srgbClr val="022628"/>
            </a:gs>
            <a:gs pos="39000">
              <a:srgbClr val="032237">
                <a:lumMod val="73000"/>
              </a:srgb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11" name="TextBox 110"/>
          <p:cNvSpPr txBox="1"/>
          <p:nvPr/>
        </p:nvSpPr>
        <p:spPr>
          <a:xfrm>
            <a:off x="843618" y="6172697"/>
            <a:ext cx="10499462" cy="646331"/>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Adițional au fost adaugate fișierele </a:t>
            </a:r>
            <a:r>
              <a:rPr lang="ro-RO" sz="1200" dirty="0" smtClean="0">
                <a:solidFill>
                  <a:srgbClr val="E9E2C5"/>
                </a:solidFill>
                <a:latin typeface="Bahnschrift" panose="020B0502040204020203" pitchFamily="34" charset="0"/>
              </a:rPr>
              <a:t>requirements.txt </a:t>
            </a:r>
            <a:r>
              <a:rPr lang="ro-RO" sz="1200" dirty="0" smtClean="0">
                <a:solidFill>
                  <a:schemeClr val="bg1"/>
                </a:solidFill>
                <a:latin typeface="Bahnschrift" panose="020B0502040204020203" pitchFamily="34" charset="0"/>
              </a:rPr>
              <a:t>și </a:t>
            </a:r>
            <a:r>
              <a:rPr lang="ro-RO" sz="1200" dirty="0" smtClean="0">
                <a:solidFill>
                  <a:srgbClr val="E9E2C5"/>
                </a:solidFill>
                <a:latin typeface="Bahnschrift" panose="020B0502040204020203" pitchFamily="34" charset="0"/>
              </a:rPr>
              <a:t>READ ME.txt </a:t>
            </a:r>
            <a:r>
              <a:rPr lang="ro-RO" sz="1200" dirty="0" smtClean="0">
                <a:solidFill>
                  <a:schemeClr val="bg1"/>
                </a:solidFill>
                <a:latin typeface="Bahnschrift" panose="020B0502040204020203" pitchFamily="34" charset="0"/>
              </a:rPr>
              <a:t>care asistă utilizatorul </a:t>
            </a:r>
            <a:r>
              <a:rPr lang="en-US" sz="1200" dirty="0" smtClean="0">
                <a:solidFill>
                  <a:schemeClr val="bg1"/>
                </a:solidFill>
                <a:latin typeface="Bahnschrift" panose="020B0502040204020203" pitchFamily="34" charset="0"/>
              </a:rPr>
              <a:t>s</a:t>
            </a:r>
            <a:r>
              <a:rPr lang="ro-RO" sz="1200" dirty="0" smtClean="0">
                <a:solidFill>
                  <a:schemeClr val="bg1"/>
                </a:solidFill>
                <a:latin typeface="Bahnschrift" panose="020B0502040204020203" pitchFamily="34" charset="0"/>
              </a:rPr>
              <a:t>ă pregătească sistemul pentru rularea testelor și oferă instrucțiuni detaliate de rulare. De asemenea, au fost adaugate fișierele </a:t>
            </a:r>
            <a:r>
              <a:rPr lang="ro-RO" sz="1200" dirty="0" smtClean="0">
                <a:solidFill>
                  <a:srgbClr val="E9E2C5"/>
                </a:solidFill>
                <a:latin typeface="Bahnschrift" panose="020B0502040204020203" pitchFamily="34" charset="0"/>
              </a:rPr>
              <a:t>utils.py</a:t>
            </a:r>
            <a:r>
              <a:rPr lang="ro-RO" sz="1200" dirty="0" smtClean="0">
                <a:solidFill>
                  <a:schemeClr val="bg1"/>
                </a:solidFill>
                <a:latin typeface="Bahnschrift" panose="020B0502040204020203" pitchFamily="34" charset="0"/>
              </a:rPr>
              <a:t> și </a:t>
            </a:r>
            <a:r>
              <a:rPr lang="ro-RO" sz="1200" dirty="0" smtClean="0">
                <a:solidFill>
                  <a:srgbClr val="E9E2C5"/>
                </a:solidFill>
                <a:latin typeface="Bahnschrift" panose="020B0502040204020203" pitchFamily="34" charset="0"/>
              </a:rPr>
              <a:t>valid_accounts.py</a:t>
            </a:r>
            <a:r>
              <a:rPr lang="ro-RO" sz="1200" dirty="0" smtClean="0">
                <a:solidFill>
                  <a:schemeClr val="bg1"/>
                </a:solidFill>
                <a:latin typeface="Bahnschrift" panose="020B0502040204020203" pitchFamily="34" charset="0"/>
              </a:rPr>
              <a:t> care gestionează conturile valide.</a:t>
            </a:r>
          </a:p>
        </p:txBody>
      </p:sp>
      <p:sp>
        <p:nvSpPr>
          <p:cNvPr id="8" name="Up-Down Arrow 7"/>
          <p:cNvSpPr/>
          <p:nvPr/>
        </p:nvSpPr>
        <p:spPr>
          <a:xfrm>
            <a:off x="6442351" y="1821840"/>
            <a:ext cx="879566" cy="2086187"/>
          </a:xfrm>
          <a:prstGeom prst="upDownArrow">
            <a:avLst/>
          </a:prstGeom>
          <a:solidFill>
            <a:schemeClr val="accent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810646" y="5606354"/>
            <a:ext cx="2016064" cy="276999"/>
          </a:xfrm>
          <a:prstGeom prst="rect">
            <a:avLst/>
          </a:prstGeom>
          <a:noFill/>
        </p:spPr>
        <p:txBody>
          <a:bodyPr wrap="square" rtlCol="0">
            <a:spAutoFit/>
          </a:bodyPr>
          <a:lstStyle/>
          <a:p>
            <a:pPr algn="just"/>
            <a:r>
              <a:rPr lang="ro-RO" sz="1200" dirty="0" smtClean="0">
                <a:solidFill>
                  <a:schemeClr val="bg1"/>
                </a:solidFill>
                <a:latin typeface="Bahnschrift" panose="020B0502040204020203" pitchFamily="34" charset="0"/>
              </a:rPr>
              <a:t>Fișierul </a:t>
            </a:r>
            <a:r>
              <a:rPr lang="ro-RO" sz="1200" dirty="0" smtClean="0">
                <a:solidFill>
                  <a:srgbClr val="E9E2C5"/>
                </a:solidFill>
                <a:latin typeface="Bahnschrift" panose="020B0502040204020203" pitchFamily="34" charset="0"/>
              </a:rPr>
              <a:t>environment.py</a:t>
            </a:r>
            <a:r>
              <a:rPr lang="ro-RO" sz="1200" dirty="0" smtClean="0">
                <a:solidFill>
                  <a:schemeClr val="bg1"/>
                </a:solidFill>
                <a:latin typeface="Bahnschrift" panose="020B0502040204020203" pitchFamily="34" charset="0"/>
              </a:rPr>
              <a:t>. </a:t>
            </a:r>
            <a:endParaRPr lang="en-US" sz="1200" dirty="0" smtClean="0">
              <a:solidFill>
                <a:schemeClr val="bg1"/>
              </a:solidFill>
              <a:latin typeface="Bahnschrift" panose="020B0502040204020203" pitchFamily="34" charset="0"/>
            </a:endParaRPr>
          </a:p>
        </p:txBody>
      </p:sp>
      <p:sp>
        <p:nvSpPr>
          <p:cNvPr id="110" name="Rectangle 109"/>
          <p:cNvSpPr/>
          <p:nvPr/>
        </p:nvSpPr>
        <p:spPr>
          <a:xfrm>
            <a:off x="868032" y="5658564"/>
            <a:ext cx="1698269" cy="182449"/>
          </a:xfrm>
          <a:prstGeom prst="rect">
            <a:avLst/>
          </a:prstGeom>
          <a:solidFill>
            <a:srgbClr val="FF000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2752991" y="2022221"/>
            <a:ext cx="8631780" cy="646331"/>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Directorul </a:t>
            </a:r>
            <a:r>
              <a:rPr lang="ro-RO" sz="1200" dirty="0" smtClean="0">
                <a:solidFill>
                  <a:srgbClr val="E9E2C5"/>
                </a:solidFill>
                <a:latin typeface="Bahnschrift" panose="020B0502040204020203" pitchFamily="34" charset="0"/>
              </a:rPr>
              <a:t>steps</a:t>
            </a:r>
            <a:r>
              <a:rPr lang="ro-RO" sz="1200" dirty="0" smtClean="0">
                <a:solidFill>
                  <a:schemeClr val="bg1"/>
                </a:solidFill>
                <a:latin typeface="Bahnschrift" panose="020B0502040204020203" pitchFamily="34" charset="0"/>
              </a:rPr>
              <a:t>. Acesta conține fișiere de tip </a:t>
            </a:r>
            <a:r>
              <a:rPr lang="ro-RO" sz="1200" dirty="0" smtClean="0">
                <a:solidFill>
                  <a:srgbClr val="E9E2C5"/>
                </a:solidFill>
                <a:latin typeface="Bahnschrift" panose="020B0502040204020203" pitchFamily="34" charset="0"/>
              </a:rPr>
              <a:t>.py </a:t>
            </a:r>
            <a:r>
              <a:rPr lang="ro-RO" sz="1200" dirty="0" smtClean="0">
                <a:solidFill>
                  <a:schemeClr val="bg1"/>
                </a:solidFill>
                <a:latin typeface="Bahnschrift" panose="020B0502040204020203" pitchFamily="34" charset="0"/>
              </a:rPr>
              <a:t>ce fac legătura între clasele paginilor și scenariile</a:t>
            </a:r>
            <a:r>
              <a:rPr lang="ro-RO" sz="1200" dirty="0" smtClean="0">
                <a:solidFill>
                  <a:srgbClr val="E9E2C5"/>
                </a:solidFill>
                <a:latin typeface="Bahnschrift" panose="020B0502040204020203" pitchFamily="34" charset="0"/>
              </a:rPr>
              <a:t> </a:t>
            </a:r>
            <a:r>
              <a:rPr lang="ro-RO" sz="1200" dirty="0" smtClean="0">
                <a:solidFill>
                  <a:schemeClr val="bg1"/>
                </a:solidFill>
                <a:latin typeface="Bahnschrift" panose="020B0502040204020203" pitchFamily="34" charset="0"/>
              </a:rPr>
              <a:t>din</a:t>
            </a:r>
            <a:r>
              <a:rPr lang="ro-RO" sz="1200" dirty="0" smtClean="0">
                <a:solidFill>
                  <a:srgbClr val="E9E2C5"/>
                </a:solidFill>
                <a:latin typeface="Bahnschrift" panose="020B0502040204020203" pitchFamily="34" charset="0"/>
              </a:rPr>
              <a:t> </a:t>
            </a:r>
            <a:r>
              <a:rPr lang="ro-RO" sz="1200" dirty="0" smtClean="0">
                <a:solidFill>
                  <a:schemeClr val="bg1"/>
                </a:solidFill>
                <a:latin typeface="Bahnschrift" panose="020B0502040204020203" pitchFamily="34" charset="0"/>
              </a:rPr>
              <a:t>features. Aici se realizează automatizarea prin </a:t>
            </a:r>
            <a:r>
              <a:rPr lang="ro-RO" sz="1200" dirty="0" smtClean="0">
                <a:solidFill>
                  <a:srgbClr val="E9E2C5"/>
                </a:solidFill>
                <a:latin typeface="Bahnschrift" panose="020B0502040204020203" pitchFamily="34" charset="0"/>
              </a:rPr>
              <a:t>apelarea metodelor </a:t>
            </a:r>
            <a:r>
              <a:rPr lang="ro-RO" sz="1200" dirty="0" smtClean="0">
                <a:solidFill>
                  <a:schemeClr val="bg1"/>
                </a:solidFill>
                <a:latin typeface="Bahnschrift" panose="020B0502040204020203" pitchFamily="34" charset="0"/>
              </a:rPr>
              <a:t>definite în </a:t>
            </a:r>
            <a:r>
              <a:rPr lang="ro-RO" sz="1200" dirty="0" smtClean="0">
                <a:solidFill>
                  <a:srgbClr val="E9E2C5"/>
                </a:solidFill>
                <a:latin typeface="Bahnschrift" panose="020B0502040204020203" pitchFamily="34" charset="0"/>
              </a:rPr>
              <a:t>pages.</a:t>
            </a:r>
            <a:endParaRPr lang="ro-RO" sz="1200" dirty="0" smtClean="0">
              <a:solidFill>
                <a:schemeClr val="bg1"/>
              </a:solidFill>
              <a:latin typeface="Bahnschrift" panose="020B0502040204020203" pitchFamily="34" charset="0"/>
            </a:endParaRPr>
          </a:p>
        </p:txBody>
      </p:sp>
      <p:sp>
        <p:nvSpPr>
          <p:cNvPr id="11" name="Rectangle 10"/>
          <p:cNvSpPr/>
          <p:nvPr/>
        </p:nvSpPr>
        <p:spPr>
          <a:xfrm>
            <a:off x="365848" y="76652"/>
            <a:ext cx="9773781"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pPr algn="ctr"/>
            <a:r>
              <a:rPr lang="en-US" sz="3200" b="1" dirty="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Behavior – Driven Development (BDD</a:t>
            </a:r>
            <a:r>
              <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 – </a:t>
            </a:r>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elefant.ro</a:t>
            </a:r>
          </a:p>
        </p:txBody>
      </p:sp>
      <p:sp>
        <p:nvSpPr>
          <p:cNvPr id="31" name="TextBox 30"/>
          <p:cNvSpPr txBox="1"/>
          <p:nvPr/>
        </p:nvSpPr>
        <p:spPr>
          <a:xfrm>
            <a:off x="843618" y="847134"/>
            <a:ext cx="1725793" cy="338554"/>
          </a:xfrm>
          <a:prstGeom prst="rect">
            <a:avLst/>
          </a:prstGeom>
          <a:noFill/>
        </p:spPr>
        <p:txBody>
          <a:bodyPr wrap="square" rtlCol="0">
            <a:spAutoFit/>
          </a:bodyPr>
          <a:lstStyle/>
          <a:p>
            <a:pPr algn="just"/>
            <a:r>
              <a:rPr lang="ro-RO" sz="1600" dirty="0" smtClean="0">
                <a:solidFill>
                  <a:schemeClr val="bg1"/>
                </a:solidFill>
                <a:latin typeface="Bahnschrift" panose="020B0502040204020203" pitchFamily="34" charset="0"/>
              </a:rPr>
              <a:t>Structură:</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775" y="1453488"/>
            <a:ext cx="1591873" cy="2126060"/>
          </a:xfrm>
          <a:prstGeom prst="rect">
            <a:avLst/>
          </a:prstGeom>
        </p:spPr>
      </p:pic>
      <p:sp>
        <p:nvSpPr>
          <p:cNvPr id="17" name="Rectangle 16"/>
          <p:cNvSpPr/>
          <p:nvPr/>
        </p:nvSpPr>
        <p:spPr>
          <a:xfrm>
            <a:off x="664775" y="1453488"/>
            <a:ext cx="1591873" cy="222898"/>
          </a:xfrm>
          <a:prstGeom prst="rect">
            <a:avLst/>
          </a:prstGeom>
          <a:solidFill>
            <a:srgbClr val="48064A">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64775" y="1664195"/>
            <a:ext cx="1591873" cy="209007"/>
          </a:xfrm>
          <a:prstGeom prst="rect">
            <a:avLst/>
          </a:prstGeom>
          <a:solidFill>
            <a:srgbClr val="01035F">
              <a:alpha val="4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64775" y="2726622"/>
            <a:ext cx="1591955" cy="197695"/>
          </a:xfrm>
          <a:prstGeom prst="rect">
            <a:avLst/>
          </a:prstGeom>
          <a:solidFill>
            <a:schemeClr val="accent2">
              <a:lumMod val="7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64190" y="2922769"/>
            <a:ext cx="1592457" cy="212087"/>
          </a:xfrm>
          <a:prstGeom prst="rect">
            <a:avLst/>
          </a:prstGeom>
          <a:solidFill>
            <a:srgbClr val="54040A">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64774" y="1872533"/>
            <a:ext cx="1591873" cy="209007"/>
          </a:xfrm>
          <a:prstGeom prst="rect">
            <a:avLst/>
          </a:prstGeom>
          <a:solidFill>
            <a:srgbClr val="003582">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58728" y="2281750"/>
            <a:ext cx="1591873" cy="226551"/>
          </a:xfrm>
          <a:prstGeom prst="rect">
            <a:avLst/>
          </a:prstGeom>
          <a:solidFill>
            <a:srgbClr val="1B771D">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48060" y="2062327"/>
            <a:ext cx="1602541" cy="234886"/>
          </a:xfrm>
          <a:prstGeom prst="rect">
            <a:avLst/>
          </a:prstGeom>
          <a:solidFill>
            <a:srgbClr val="075261">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64440" y="2508301"/>
            <a:ext cx="1591955" cy="213354"/>
          </a:xfrm>
          <a:prstGeom prst="rect">
            <a:avLst/>
          </a:prstGeom>
          <a:solidFill>
            <a:srgbClr val="FFFF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48060" y="3134856"/>
            <a:ext cx="1602541" cy="44469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p:cNvPicPr>
            <a:picLocks noChangeAspect="1"/>
          </p:cNvPicPr>
          <p:nvPr/>
        </p:nvPicPr>
        <p:blipFill>
          <a:blip r:embed="rId3" cstate="print">
            <a:lum bright="4000"/>
            <a:extLst>
              <a:ext uri="{28A0092B-C50C-407E-A947-70E740481C1C}">
                <a14:useLocalDpi xmlns:a14="http://schemas.microsoft.com/office/drawing/2010/main" val="0"/>
              </a:ext>
            </a:extLst>
          </a:blip>
          <a:stretch>
            <a:fillRect/>
          </a:stretch>
        </p:blipFill>
        <p:spPr>
          <a:xfrm>
            <a:off x="643376" y="946298"/>
            <a:ext cx="204026" cy="204026"/>
          </a:xfrm>
          <a:prstGeom prst="rect">
            <a:avLst/>
          </a:prstGeom>
        </p:spPr>
      </p:pic>
      <p:sp>
        <p:nvSpPr>
          <p:cNvPr id="58" name="TextBox 57"/>
          <p:cNvSpPr txBox="1"/>
          <p:nvPr/>
        </p:nvSpPr>
        <p:spPr>
          <a:xfrm>
            <a:off x="2755773" y="953787"/>
            <a:ext cx="8587307" cy="646331"/>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Directorul </a:t>
            </a:r>
            <a:r>
              <a:rPr lang="ro-RO" sz="1200" dirty="0" smtClean="0">
                <a:solidFill>
                  <a:srgbClr val="E9E2C5"/>
                </a:solidFill>
                <a:latin typeface="Bahnschrift" panose="020B0502040204020203" pitchFamily="34" charset="0"/>
              </a:rPr>
              <a:t>features</a:t>
            </a:r>
            <a:r>
              <a:rPr lang="ro-RO" sz="1200" dirty="0" smtClean="0">
                <a:solidFill>
                  <a:schemeClr val="bg1"/>
                </a:solidFill>
                <a:latin typeface="Bahnschrift" panose="020B0502040204020203" pitchFamily="34" charset="0"/>
              </a:rPr>
              <a:t>. Acesta conține fișiere de tip </a:t>
            </a:r>
            <a:r>
              <a:rPr lang="ro-RO" sz="1200" dirty="0" smtClean="0">
                <a:solidFill>
                  <a:srgbClr val="E9E2C5"/>
                </a:solidFill>
                <a:latin typeface="Bahnschrift" panose="020B0502040204020203" pitchFamily="34" charset="0"/>
              </a:rPr>
              <a:t>.feature </a:t>
            </a:r>
            <a:r>
              <a:rPr lang="ro-RO" sz="1200" dirty="0" smtClean="0">
                <a:solidFill>
                  <a:schemeClr val="bg1"/>
                </a:solidFill>
                <a:latin typeface="Bahnschrift" panose="020B0502040204020203" pitchFamily="34" charset="0"/>
              </a:rPr>
              <a:t>în care sunt scrise scenariile de testare împărțite pe funcționalități. De exemplu,</a:t>
            </a:r>
            <a:r>
              <a:rPr lang="ro-RO" sz="1200" dirty="0">
                <a:solidFill>
                  <a:schemeClr val="bg1"/>
                </a:solidFill>
                <a:latin typeface="Bahnschrift" panose="020B0502040204020203" pitchFamily="34" charset="0"/>
              </a:rPr>
              <a:t> </a:t>
            </a:r>
            <a:r>
              <a:rPr lang="ro-RO" sz="1200" dirty="0" smtClean="0">
                <a:solidFill>
                  <a:srgbClr val="E9E2C5"/>
                </a:solidFill>
                <a:latin typeface="Bahnschrift" panose="020B0502040204020203" pitchFamily="34" charset="0"/>
              </a:rPr>
              <a:t>login.feature</a:t>
            </a:r>
            <a:r>
              <a:rPr lang="ro-RO" sz="1200" dirty="0" smtClean="0">
                <a:solidFill>
                  <a:schemeClr val="bg1"/>
                </a:solidFill>
                <a:latin typeface="Bahnschrift" panose="020B0502040204020203" pitchFamily="34" charset="0"/>
              </a:rPr>
              <a:t> conține scenariile funcționalității de login/logout.</a:t>
            </a:r>
          </a:p>
        </p:txBody>
      </p:sp>
      <p:sp>
        <p:nvSpPr>
          <p:cNvPr id="59" name="Rectangle 58"/>
          <p:cNvSpPr/>
          <p:nvPr/>
        </p:nvSpPr>
        <p:spPr>
          <a:xfrm>
            <a:off x="2790375" y="1033918"/>
            <a:ext cx="1502628" cy="227374"/>
          </a:xfrm>
          <a:prstGeom prst="rect">
            <a:avLst/>
          </a:prstGeom>
          <a:solidFill>
            <a:srgbClr val="8A0C57">
              <a:alpha val="2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2800" y="1092307"/>
            <a:ext cx="191808" cy="160023"/>
          </a:xfrm>
          <a:prstGeom prst="rect">
            <a:avLst/>
          </a:prstGeom>
        </p:spPr>
      </p:pic>
      <p:sp>
        <p:nvSpPr>
          <p:cNvPr id="80" name="Rectangle 79"/>
          <p:cNvSpPr/>
          <p:nvPr/>
        </p:nvSpPr>
        <p:spPr>
          <a:xfrm>
            <a:off x="2764884" y="2110930"/>
            <a:ext cx="1214933" cy="218266"/>
          </a:xfrm>
          <a:prstGeom prst="rect">
            <a:avLst/>
          </a:prstGeom>
          <a:solidFill>
            <a:srgbClr val="2D62B7">
              <a:alpha val="2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4562" y="2156754"/>
            <a:ext cx="193988" cy="160023"/>
          </a:xfrm>
          <a:prstGeom prst="rect">
            <a:avLst/>
          </a:prstGeom>
        </p:spPr>
      </p:pic>
      <p:sp>
        <p:nvSpPr>
          <p:cNvPr id="82" name="TextBox 81"/>
          <p:cNvSpPr txBox="1"/>
          <p:nvPr/>
        </p:nvSpPr>
        <p:spPr>
          <a:xfrm>
            <a:off x="801692" y="5138512"/>
            <a:ext cx="7268782" cy="276999"/>
          </a:xfrm>
          <a:prstGeom prst="rect">
            <a:avLst/>
          </a:prstGeom>
          <a:noFill/>
        </p:spPr>
        <p:txBody>
          <a:bodyPr wrap="square" rtlCol="0">
            <a:spAutoFit/>
          </a:bodyPr>
          <a:lstStyle/>
          <a:p>
            <a:r>
              <a:rPr lang="ro-RO" sz="1200" dirty="0" smtClean="0">
                <a:solidFill>
                  <a:schemeClr val="bg1"/>
                </a:solidFill>
                <a:latin typeface="Bahnschrift" panose="020B0502040204020203" pitchFamily="34" charset="0"/>
              </a:rPr>
              <a:t>Fișierul </a:t>
            </a:r>
            <a:r>
              <a:rPr lang="ro-RO" sz="1200" dirty="0" smtClean="0">
                <a:solidFill>
                  <a:srgbClr val="E9E2C5"/>
                </a:solidFill>
                <a:latin typeface="Bahnschrift" panose="020B0502040204020203" pitchFamily="34" charset="0"/>
              </a:rPr>
              <a:t>browser.py</a:t>
            </a:r>
            <a:r>
              <a:rPr lang="ro-RO" sz="1200" dirty="0" smtClean="0">
                <a:solidFill>
                  <a:schemeClr val="bg1"/>
                </a:solidFill>
                <a:latin typeface="Bahnschrift" panose="020B0502040204020203" pitchFamily="34" charset="0"/>
              </a:rPr>
              <a:t>. Acesta conține clasa </a:t>
            </a:r>
            <a:r>
              <a:rPr lang="ro-RO" sz="1200" dirty="0" smtClean="0">
                <a:solidFill>
                  <a:srgbClr val="E9E2C5"/>
                </a:solidFill>
                <a:latin typeface="Bahnschrift" panose="020B0502040204020203" pitchFamily="34" charset="0"/>
              </a:rPr>
              <a:t>Browser</a:t>
            </a:r>
            <a:r>
              <a:rPr lang="ro-RO" sz="1200" dirty="0" smtClean="0">
                <a:solidFill>
                  <a:schemeClr val="bg1"/>
                </a:solidFill>
                <a:latin typeface="Bahnschrift" panose="020B0502040204020203" pitchFamily="34" charset="0"/>
              </a:rPr>
              <a:t>, care gestionează interacțiunea cu </a:t>
            </a:r>
            <a:r>
              <a:rPr lang="ro-RO" sz="1200" dirty="0">
                <a:solidFill>
                  <a:schemeClr val="bg1"/>
                </a:solidFill>
                <a:latin typeface="Bahnschrift" panose="020B0502040204020203" pitchFamily="34" charset="0"/>
              </a:rPr>
              <a:t>browser-ul</a:t>
            </a:r>
            <a:r>
              <a:rPr lang="ro-RO" sz="1200" dirty="0" smtClean="0">
                <a:solidFill>
                  <a:schemeClr val="bg1"/>
                </a:solidFill>
                <a:latin typeface="Bahnschrift" panose="020B0502040204020203" pitchFamily="34" charset="0"/>
              </a:rPr>
              <a:t>. </a:t>
            </a:r>
          </a:p>
        </p:txBody>
      </p:sp>
      <p:sp>
        <p:nvSpPr>
          <p:cNvPr id="83" name="Rectangle 82"/>
          <p:cNvSpPr/>
          <p:nvPr/>
        </p:nvSpPr>
        <p:spPr>
          <a:xfrm>
            <a:off x="855650" y="5191366"/>
            <a:ext cx="1397653" cy="177979"/>
          </a:xfrm>
          <a:prstGeom prst="rect">
            <a:avLst/>
          </a:prstGeom>
          <a:solidFill>
            <a:schemeClr val="accent2">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540" y="5201910"/>
            <a:ext cx="160023" cy="160023"/>
          </a:xfrm>
          <a:prstGeom prst="rect">
            <a:avLst/>
          </a:prstGeom>
        </p:spPr>
      </p:pic>
      <p:sp>
        <p:nvSpPr>
          <p:cNvPr id="85" name="TextBox 84"/>
          <p:cNvSpPr txBox="1"/>
          <p:nvPr/>
        </p:nvSpPr>
        <p:spPr>
          <a:xfrm>
            <a:off x="810647" y="4314646"/>
            <a:ext cx="10532434" cy="608821"/>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Directorul </a:t>
            </a:r>
            <a:r>
              <a:rPr lang="ro-RO" sz="1200" dirty="0" smtClean="0">
                <a:solidFill>
                  <a:srgbClr val="E9E2C5"/>
                </a:solidFill>
                <a:latin typeface="Bahnschrift" panose="020B0502040204020203" pitchFamily="34" charset="0"/>
              </a:rPr>
              <a:t>pages</a:t>
            </a:r>
            <a:r>
              <a:rPr lang="ro-RO" sz="1200" dirty="0" smtClean="0">
                <a:solidFill>
                  <a:schemeClr val="bg1"/>
                </a:solidFill>
                <a:latin typeface="Bahnschrift" panose="020B0502040204020203" pitchFamily="34" charset="0"/>
              </a:rPr>
              <a:t>. Acesta conține fișiere de tip </a:t>
            </a:r>
            <a:r>
              <a:rPr lang="ro-RO" sz="1200" dirty="0" smtClean="0">
                <a:solidFill>
                  <a:srgbClr val="E9E2C5"/>
                </a:solidFill>
                <a:latin typeface="Bahnschrift" panose="020B0502040204020203" pitchFamily="34" charset="0"/>
              </a:rPr>
              <a:t>.py </a:t>
            </a:r>
            <a:r>
              <a:rPr lang="ro-RO" sz="1200" dirty="0" smtClean="0">
                <a:solidFill>
                  <a:schemeClr val="bg1"/>
                </a:solidFill>
                <a:latin typeface="Bahnschrift" panose="020B0502040204020203" pitchFamily="34" charset="0"/>
              </a:rPr>
              <a:t>cu toate paginile și metodele folosite. Fiecare pagină corespunde unei clase ce moștenește clasa </a:t>
            </a:r>
            <a:r>
              <a:rPr lang="ro-RO" sz="1200" dirty="0" smtClean="0">
                <a:solidFill>
                  <a:srgbClr val="E9E2C5"/>
                </a:solidFill>
                <a:latin typeface="Bahnschrift" panose="020B0502040204020203" pitchFamily="34" charset="0"/>
              </a:rPr>
              <a:t>Browser</a:t>
            </a:r>
            <a:r>
              <a:rPr lang="ro-RO" sz="1200" dirty="0" smtClean="0">
                <a:solidFill>
                  <a:schemeClr val="bg1"/>
                </a:solidFill>
                <a:latin typeface="Bahnschrift" panose="020B0502040204020203" pitchFamily="34" charset="0"/>
              </a:rPr>
              <a:t>. Moștenirea se realizează prin intermediul clasei </a:t>
            </a:r>
            <a:r>
              <a:rPr lang="ro-RO" sz="1200" dirty="0" smtClean="0">
                <a:solidFill>
                  <a:srgbClr val="E9E2C5"/>
                </a:solidFill>
                <a:latin typeface="Bahnschrift" panose="020B0502040204020203" pitchFamily="34" charset="0"/>
              </a:rPr>
              <a:t>BasePage</a:t>
            </a:r>
            <a:r>
              <a:rPr lang="ro-RO" sz="1200" dirty="0" smtClean="0">
                <a:solidFill>
                  <a:schemeClr val="bg1"/>
                </a:solidFill>
                <a:latin typeface="Bahnschrift" panose="020B0502040204020203" pitchFamily="34" charset="0"/>
              </a:rPr>
              <a:t>, care conține metodele universale. </a:t>
            </a:r>
          </a:p>
        </p:txBody>
      </p:sp>
      <p:sp>
        <p:nvSpPr>
          <p:cNvPr id="86" name="Rectangle 85"/>
          <p:cNvSpPr/>
          <p:nvPr/>
        </p:nvSpPr>
        <p:spPr>
          <a:xfrm>
            <a:off x="868032" y="4409607"/>
            <a:ext cx="1207630" cy="219155"/>
          </a:xfrm>
          <a:prstGeom prst="rect">
            <a:avLst/>
          </a:prstGeom>
          <a:solidFill>
            <a:srgbClr val="150060">
              <a:alpha val="2823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540" y="4441369"/>
            <a:ext cx="160023" cy="160023"/>
          </a:xfrm>
          <a:prstGeom prst="rect">
            <a:avLst/>
          </a:prstGeom>
        </p:spPr>
      </p:pic>
      <p:sp>
        <p:nvSpPr>
          <p:cNvPr id="99" name="TextBox 98"/>
          <p:cNvSpPr txBox="1"/>
          <p:nvPr/>
        </p:nvSpPr>
        <p:spPr>
          <a:xfrm>
            <a:off x="2765495" y="2961353"/>
            <a:ext cx="3078479" cy="1200329"/>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Fișierul </a:t>
            </a:r>
            <a:r>
              <a:rPr lang="ro-RO" sz="1200" dirty="0" smtClean="0">
                <a:solidFill>
                  <a:srgbClr val="E9E2C5"/>
                </a:solidFill>
                <a:latin typeface="Bahnschrift" panose="020B0502040204020203" pitchFamily="34" charset="0"/>
              </a:rPr>
              <a:t>behave.ini.</a:t>
            </a:r>
            <a:r>
              <a:rPr lang="ro-RO" sz="1200" dirty="0" smtClean="0">
                <a:solidFill>
                  <a:schemeClr val="bg1"/>
                </a:solidFill>
                <a:latin typeface="Bahnschrift" panose="020B0502040204020203" pitchFamily="34" charset="0"/>
              </a:rPr>
              <a:t> Acesta ajută </a:t>
            </a:r>
            <a:r>
              <a:rPr lang="ro-RO" sz="1200" dirty="0">
                <a:solidFill>
                  <a:schemeClr val="bg1"/>
                </a:solidFill>
                <a:latin typeface="Bahnschrift" panose="020B0502040204020203" pitchFamily="34" charset="0"/>
              </a:rPr>
              <a:t>la configurarea și personalizarea proiectului </a:t>
            </a:r>
            <a:r>
              <a:rPr lang="ro-RO" sz="1200" dirty="0">
                <a:solidFill>
                  <a:srgbClr val="E9E2C5"/>
                </a:solidFill>
                <a:latin typeface="Bahnschrift" panose="020B0502040204020203" pitchFamily="34" charset="0"/>
              </a:rPr>
              <a:t>BDD</a:t>
            </a:r>
            <a:r>
              <a:rPr lang="ro-RO" sz="1200" dirty="0">
                <a:solidFill>
                  <a:schemeClr val="bg1"/>
                </a:solidFill>
                <a:latin typeface="Bahnschrift" panose="020B0502040204020203" pitchFamily="34" charset="0"/>
              </a:rPr>
              <a:t>, facilitând procesul de </a:t>
            </a:r>
            <a:r>
              <a:rPr lang="ro-RO" sz="1200" dirty="0">
                <a:solidFill>
                  <a:srgbClr val="E9E2C5"/>
                </a:solidFill>
                <a:latin typeface="Bahnschrift" panose="020B0502040204020203" pitchFamily="34" charset="0"/>
              </a:rPr>
              <a:t>automatizare</a:t>
            </a:r>
            <a:r>
              <a:rPr lang="ro-RO" sz="1200" dirty="0">
                <a:solidFill>
                  <a:schemeClr val="bg1"/>
                </a:solidFill>
                <a:latin typeface="Bahnschrift" panose="020B0502040204020203" pitchFamily="34" charset="0"/>
              </a:rPr>
              <a:t> a </a:t>
            </a:r>
            <a:r>
              <a:rPr lang="ro-RO" sz="1200" dirty="0" smtClean="0">
                <a:solidFill>
                  <a:schemeClr val="bg1"/>
                </a:solidFill>
                <a:latin typeface="Bahnschrift" panose="020B0502040204020203" pitchFamily="34" charset="0"/>
              </a:rPr>
              <a:t>testelor</a:t>
            </a:r>
            <a:r>
              <a:rPr lang="en-US" sz="1200" dirty="0" smtClean="0">
                <a:solidFill>
                  <a:schemeClr val="bg1"/>
                </a:solidFill>
                <a:latin typeface="Bahnschrift" panose="020B0502040204020203" pitchFamily="34" charset="0"/>
              </a:rPr>
              <a:t>.</a:t>
            </a:r>
            <a:endParaRPr lang="ro-RO" sz="1200" dirty="0" smtClean="0">
              <a:solidFill>
                <a:schemeClr val="bg1"/>
              </a:solidFill>
              <a:latin typeface="Bahnschrift" panose="020B0502040204020203" pitchFamily="34" charset="0"/>
            </a:endParaRPr>
          </a:p>
        </p:txBody>
      </p:sp>
      <p:sp>
        <p:nvSpPr>
          <p:cNvPr id="100" name="TextBox 99"/>
          <p:cNvSpPr txBox="1"/>
          <p:nvPr/>
        </p:nvSpPr>
        <p:spPr>
          <a:xfrm>
            <a:off x="8288043" y="2926747"/>
            <a:ext cx="3055038" cy="1200329"/>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Fișierul </a:t>
            </a:r>
            <a:r>
              <a:rPr lang="ro-RO" sz="1200" dirty="0" smtClean="0">
                <a:solidFill>
                  <a:srgbClr val="E9E2C5"/>
                </a:solidFill>
                <a:latin typeface="Bahnschrift" panose="020B0502040204020203" pitchFamily="34" charset="0"/>
              </a:rPr>
              <a:t>behave-report.html.</a:t>
            </a:r>
            <a:r>
              <a:rPr lang="ro-RO" sz="1200" dirty="0" smtClean="0">
                <a:solidFill>
                  <a:schemeClr val="bg1"/>
                </a:solidFill>
                <a:latin typeface="Bahnschrift" panose="020B0502040204020203" pitchFamily="34" charset="0"/>
              </a:rPr>
              <a:t> Acesta înregistrează raportul testelor după rulare, conform configurării din fișierul </a:t>
            </a:r>
            <a:r>
              <a:rPr lang="ro-RO" sz="1200" dirty="0" smtClean="0">
                <a:solidFill>
                  <a:srgbClr val="E9E2C5"/>
                </a:solidFill>
                <a:latin typeface="Bahnschrift" panose="020B0502040204020203" pitchFamily="34" charset="0"/>
              </a:rPr>
              <a:t>behave.ini</a:t>
            </a:r>
            <a:r>
              <a:rPr lang="ro-RO" sz="1200" dirty="0" smtClean="0">
                <a:solidFill>
                  <a:schemeClr val="bg1"/>
                </a:solidFill>
                <a:latin typeface="Bahnschrift" panose="020B0502040204020203" pitchFamily="34" charset="0"/>
              </a:rPr>
              <a:t>.</a:t>
            </a:r>
          </a:p>
        </p:txBody>
      </p:sp>
      <p:sp>
        <p:nvSpPr>
          <p:cNvPr id="101" name="Rectangle 100"/>
          <p:cNvSpPr/>
          <p:nvPr/>
        </p:nvSpPr>
        <p:spPr>
          <a:xfrm>
            <a:off x="2828728" y="3038763"/>
            <a:ext cx="1464275" cy="221633"/>
          </a:xfrm>
          <a:prstGeom prst="rect">
            <a:avLst/>
          </a:prstGeom>
          <a:solidFill>
            <a:srgbClr val="7FE67A">
              <a:alpha val="2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8342340" y="3022852"/>
            <a:ext cx="2212840" cy="221564"/>
          </a:xfrm>
          <a:prstGeom prst="rect">
            <a:avLst/>
          </a:prstGeom>
          <a:solidFill>
            <a:srgbClr val="FFFF0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Picture 1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463" y="6311539"/>
            <a:ext cx="223635" cy="156295"/>
          </a:xfrm>
          <a:prstGeom prst="rect">
            <a:avLst/>
          </a:prstGeom>
        </p:spPr>
      </p:pic>
      <p:pic>
        <p:nvPicPr>
          <p:cNvPr id="113" name="Picture 1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376" y="5676712"/>
            <a:ext cx="160023" cy="160023"/>
          </a:xfrm>
          <a:prstGeom prst="rect">
            <a:avLst/>
          </a:prstGeom>
        </p:spPr>
      </p:pic>
      <p:sp>
        <p:nvSpPr>
          <p:cNvPr id="114" name="TextBox 113"/>
          <p:cNvSpPr txBox="1"/>
          <p:nvPr/>
        </p:nvSpPr>
        <p:spPr>
          <a:xfrm>
            <a:off x="2477628" y="5568602"/>
            <a:ext cx="8809011" cy="646331"/>
          </a:xfrm>
          <a:prstGeom prst="rect">
            <a:avLst/>
          </a:prstGeom>
          <a:noFill/>
        </p:spPr>
        <p:txBody>
          <a:bodyPr wrap="square" rtlCol="0">
            <a:spAutoFit/>
          </a:bodyPr>
          <a:lstStyle/>
          <a:p>
            <a:pPr algn="just">
              <a:lnSpc>
                <a:spcPct val="150000"/>
              </a:lnSpc>
            </a:pPr>
            <a:r>
              <a:rPr lang="ro-RO" sz="1200" dirty="0">
                <a:solidFill>
                  <a:schemeClr val="bg1"/>
                </a:solidFill>
                <a:latin typeface="Bahnschrift" panose="020B0502040204020203" pitchFamily="34" charset="0"/>
              </a:rPr>
              <a:t>Acesta </a:t>
            </a:r>
            <a:r>
              <a:rPr lang="ro-RO" sz="1200" dirty="0" smtClean="0">
                <a:solidFill>
                  <a:schemeClr val="bg1"/>
                </a:solidFill>
                <a:latin typeface="Bahnschrift" panose="020B0502040204020203" pitchFamily="34" charset="0"/>
              </a:rPr>
              <a:t>instanțiază obiectele </a:t>
            </a:r>
            <a:r>
              <a:rPr lang="ro-RO" sz="1200" dirty="0">
                <a:solidFill>
                  <a:schemeClr val="bg1"/>
                </a:solidFill>
                <a:latin typeface="Bahnschrift" panose="020B0502040204020203" pitchFamily="34" charset="0"/>
              </a:rPr>
              <a:t>claselor </a:t>
            </a:r>
            <a:r>
              <a:rPr lang="ro-RO" sz="1200" dirty="0" smtClean="0">
                <a:solidFill>
                  <a:schemeClr val="bg1"/>
                </a:solidFill>
                <a:latin typeface="Bahnschrift" panose="020B0502040204020203" pitchFamily="34" charset="0"/>
              </a:rPr>
              <a:t>din pages </a:t>
            </a:r>
            <a:r>
              <a:rPr lang="ro-RO" sz="1200" dirty="0">
                <a:solidFill>
                  <a:schemeClr val="bg1"/>
                </a:solidFill>
                <a:latin typeface="Bahnschrift" panose="020B0502040204020203" pitchFamily="34" charset="0"/>
              </a:rPr>
              <a:t>folosindu-se de variabila </a:t>
            </a:r>
            <a:r>
              <a:rPr lang="ro-RO" sz="1200" dirty="0" smtClean="0">
                <a:solidFill>
                  <a:srgbClr val="E9E2C5"/>
                </a:solidFill>
                <a:latin typeface="Bahnschrift" panose="020B0502040204020203" pitchFamily="34" charset="0"/>
              </a:rPr>
              <a:t>context</a:t>
            </a:r>
            <a:r>
              <a:rPr lang="ro-RO" sz="1200" dirty="0" smtClean="0">
                <a:solidFill>
                  <a:schemeClr val="bg1"/>
                </a:solidFill>
                <a:latin typeface="Bahnschrift" panose="020B0502040204020203" pitchFamily="34" charset="0"/>
              </a:rPr>
              <a:t> și de funcțiile de </a:t>
            </a:r>
            <a:r>
              <a:rPr lang="ro-RO" sz="1200" dirty="0" smtClean="0">
                <a:solidFill>
                  <a:srgbClr val="E9E2C5"/>
                </a:solidFill>
                <a:latin typeface="Bahnschrift" panose="020B0502040204020203" pitchFamily="34" charset="0"/>
              </a:rPr>
              <a:t>Setup (before_all) </a:t>
            </a:r>
          </a:p>
          <a:p>
            <a:pPr algn="just">
              <a:lnSpc>
                <a:spcPct val="150000"/>
              </a:lnSpc>
            </a:pPr>
            <a:r>
              <a:rPr lang="ro-RO" sz="1200" dirty="0" smtClean="0">
                <a:solidFill>
                  <a:schemeClr val="bg1"/>
                </a:solidFill>
                <a:latin typeface="Bahnschrift" panose="020B0502040204020203" pitchFamily="34" charset="0"/>
              </a:rPr>
              <a:t>și </a:t>
            </a:r>
            <a:r>
              <a:rPr lang="ro-RO" sz="1200" dirty="0" smtClean="0">
                <a:solidFill>
                  <a:srgbClr val="E9E2C5"/>
                </a:solidFill>
                <a:latin typeface="Bahnschrift" panose="020B0502040204020203" pitchFamily="34" charset="0"/>
              </a:rPr>
              <a:t>Teardown </a:t>
            </a:r>
            <a:r>
              <a:rPr lang="ro-RO" sz="1200" dirty="0">
                <a:solidFill>
                  <a:srgbClr val="E9E2C5"/>
                </a:solidFill>
                <a:latin typeface="Bahnschrift" panose="020B0502040204020203" pitchFamily="34" charset="0"/>
              </a:rPr>
              <a:t>(after_all</a:t>
            </a:r>
            <a:r>
              <a:rPr lang="ro-RO" sz="1200" dirty="0" smtClean="0">
                <a:solidFill>
                  <a:srgbClr val="E9E2C5"/>
                </a:solidFill>
                <a:latin typeface="Bahnschrift" panose="020B0502040204020203" pitchFamily="34" charset="0"/>
              </a:rPr>
              <a:t>).</a:t>
            </a:r>
            <a:endParaRPr lang="ro-RO" sz="1200" dirty="0">
              <a:solidFill>
                <a:srgbClr val="E9E2C5"/>
              </a:solidFill>
              <a:latin typeface="Bahnschrift" panose="020B0502040204020203" pitchFamily="34" charset="0"/>
            </a:endParaRPr>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1694" y="1580637"/>
            <a:ext cx="1682951" cy="298706"/>
          </a:xfrm>
          <a:prstGeom prst="rect">
            <a:avLst/>
          </a:prstGeom>
        </p:spPr>
      </p:pic>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0404" y="2763233"/>
            <a:ext cx="1611700" cy="308624"/>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8144" y="3866548"/>
            <a:ext cx="2118094" cy="330952"/>
          </a:xfrm>
          <a:prstGeom prst="rect">
            <a:avLst/>
          </a:prstGeom>
        </p:spPr>
      </p:pic>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42104" y="5186035"/>
            <a:ext cx="2328874" cy="195089"/>
          </a:xfrm>
          <a:prstGeom prst="rect">
            <a:avLst/>
          </a:prstGeom>
        </p:spPr>
      </p:pic>
      <p:pic>
        <p:nvPicPr>
          <p:cNvPr id="3" name="Picture 2"/>
          <p:cNvPicPr>
            <a:picLocks noChangeAspect="1"/>
          </p:cNvPicPr>
          <p:nvPr/>
        </p:nvPicPr>
        <p:blipFill rotWithShape="1">
          <a:blip r:embed="rId10">
            <a:extLst>
              <a:ext uri="{28A0092B-C50C-407E-A947-70E740481C1C}">
                <a14:useLocalDpi xmlns:a14="http://schemas.microsoft.com/office/drawing/2010/main" val="0"/>
              </a:ext>
            </a:extLst>
          </a:blip>
          <a:srcRect l="3266" t="13190" r="60025"/>
          <a:stretch/>
        </p:blipFill>
        <p:spPr>
          <a:xfrm>
            <a:off x="650259" y="3583042"/>
            <a:ext cx="1598141" cy="380410"/>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6381" y="3084393"/>
            <a:ext cx="193988" cy="160023"/>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0604" y="3053990"/>
            <a:ext cx="193988" cy="160023"/>
          </a:xfrm>
          <a:prstGeom prst="rect">
            <a:avLst/>
          </a:prstGeom>
        </p:spPr>
      </p:pic>
    </p:spTree>
    <p:extLst>
      <p:ext uri="{BB962C8B-B14F-4D97-AF65-F5344CB8AC3E}">
        <p14:creationId xmlns:p14="http://schemas.microsoft.com/office/powerpoint/2010/main" val="2047870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0000"/>
            </a:gs>
            <a:gs pos="16000">
              <a:srgbClr val="060054">
                <a:lumMod val="0"/>
              </a:srgbClr>
            </a:gs>
            <a:gs pos="100000">
              <a:srgbClr val="FFDF1F">
                <a:lumMod val="76000"/>
              </a:srgbClr>
            </a:gs>
            <a:gs pos="89000">
              <a:srgbClr val="1E3002"/>
            </a:gs>
            <a:gs pos="74000">
              <a:srgbClr val="012517"/>
            </a:gs>
            <a:gs pos="57000">
              <a:srgbClr val="022628"/>
            </a:gs>
            <a:gs pos="39000">
              <a:srgbClr val="032237">
                <a:lumMod val="73000"/>
              </a:srgb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31" name="TextBox 30"/>
          <p:cNvSpPr txBox="1"/>
          <p:nvPr/>
        </p:nvSpPr>
        <p:spPr>
          <a:xfrm>
            <a:off x="191745" y="1311964"/>
            <a:ext cx="5837689" cy="1477328"/>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    Pentru </a:t>
            </a:r>
            <a:r>
              <a:rPr lang="ro-RO" sz="1200" dirty="0">
                <a:solidFill>
                  <a:schemeClr val="bg1"/>
                </a:solidFill>
                <a:latin typeface="Bahnschrift" panose="020B0502040204020203" pitchFamily="34" charset="0"/>
              </a:rPr>
              <a:t>scrierea codului, am ales IDE-ul </a:t>
            </a:r>
            <a:r>
              <a:rPr lang="ro-RO" sz="1200" dirty="0">
                <a:solidFill>
                  <a:srgbClr val="E9E2C5"/>
                </a:solidFill>
                <a:latin typeface="Bahnschrift" panose="020B0502040204020203" pitchFamily="34" charset="0"/>
              </a:rPr>
              <a:t>PyCharm Comunity</a:t>
            </a: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care este o soluție gratuită și ușor de utilizat pentru dezvoltarea Python. PyCharm vine </a:t>
            </a:r>
            <a:r>
              <a:rPr lang="ro-RO" sz="1200" dirty="0" smtClean="0">
                <a:solidFill>
                  <a:schemeClr val="bg1"/>
                </a:solidFill>
                <a:latin typeface="Bahnschrift" panose="020B0502040204020203" pitchFamily="34" charset="0"/>
              </a:rPr>
              <a:t>cu o gamă largă de caracteristici cum ar fi autocompletarea de cod, depanarea, integrarea cu sistemul de control al versiunii și multe altele, făcând astfel </a:t>
            </a:r>
            <a:r>
              <a:rPr lang="ro-RO" sz="1200" dirty="0">
                <a:solidFill>
                  <a:schemeClr val="bg1"/>
                </a:solidFill>
                <a:latin typeface="Bahnschrift" panose="020B0502040204020203" pitchFamily="34" charset="0"/>
              </a:rPr>
              <a:t>dezvoltarea și testarea codului mult mai ușoare</a:t>
            </a:r>
            <a:r>
              <a:rPr lang="ro-RO" sz="1200" dirty="0" smtClean="0">
                <a:solidFill>
                  <a:schemeClr val="bg1"/>
                </a:solidFill>
                <a:latin typeface="Bahnschrift" panose="020B0502040204020203" pitchFamily="34" charset="0"/>
              </a:rPr>
              <a:t>.</a:t>
            </a:r>
          </a:p>
        </p:txBody>
      </p:sp>
      <p:sp>
        <p:nvSpPr>
          <p:cNvPr id="21" name="Rectangle 20"/>
          <p:cNvSpPr/>
          <p:nvPr/>
        </p:nvSpPr>
        <p:spPr>
          <a:xfrm>
            <a:off x="605007" y="127024"/>
            <a:ext cx="3832933" cy="584775"/>
          </a:xfrm>
          <a:prstGeom prst="rect">
            <a:avLst/>
          </a:prstGeom>
          <a:noFill/>
        </p:spPr>
        <p:style>
          <a:lnRef idx="0">
            <a:schemeClr val="dk1"/>
          </a:lnRef>
          <a:fillRef idx="3">
            <a:schemeClr val="dk1"/>
          </a:fillRef>
          <a:effectRef idx="3">
            <a:schemeClr val="dk1"/>
          </a:effectRef>
          <a:fontRef idx="minor">
            <a:schemeClr val="lt1"/>
          </a:fontRef>
        </p:style>
        <p:txBody>
          <a:bodyPr wrap="square" lIns="91440" tIns="45720" rIns="91440" bIns="45720">
            <a:spAutoFit/>
            <a:sp3d extrusionH="57150">
              <a:bevelT w="57150" h="38100" prst="artDeco"/>
            </a:sp3d>
          </a:bodyPr>
          <a:lstStyle/>
          <a:p>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Limbaj</a:t>
            </a:r>
            <a:r>
              <a:rPr lang="en-US"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a:t>
            </a:r>
            <a:r>
              <a:rPr lang="ro-RO" sz="3200" b="1" dirty="0" smtClean="0">
                <a:ln w="13462">
                  <a:solidFill>
                    <a:schemeClr val="accent3">
                      <a:alpha val="45000"/>
                    </a:schemeClr>
                  </a:solidFill>
                  <a:prstDash val="solid"/>
                </a:ln>
                <a:solidFill>
                  <a:srgbClr val="00B0F0"/>
                </a:solidFill>
                <a:effectLst>
                  <a:glow rad="63500">
                    <a:srgbClr val="FFFF00">
                      <a:alpha val="14000"/>
                    </a:srgbClr>
                  </a:glow>
                  <a:outerShdw blurRad="60007" dist="310007" dir="7680000" sy="30000" kx="1300200" algn="ctr" rotWithShape="0">
                    <a:prstClr val="black">
                      <a:alpha val="32000"/>
                    </a:prstClr>
                  </a:outerShdw>
                </a:effectLst>
              </a:rPr>
              <a:t> IDE și librării</a:t>
            </a:r>
          </a:p>
        </p:txBody>
      </p:sp>
      <p:sp>
        <p:nvSpPr>
          <p:cNvPr id="22" name="TextBox 21"/>
          <p:cNvSpPr txBox="1"/>
          <p:nvPr/>
        </p:nvSpPr>
        <p:spPr>
          <a:xfrm>
            <a:off x="191746" y="633911"/>
            <a:ext cx="5837688" cy="646331"/>
          </a:xfrm>
          <a:prstGeom prst="rect">
            <a:avLst/>
          </a:prstGeom>
          <a:noFill/>
        </p:spPr>
        <p:txBody>
          <a:bodyPr wrap="square" rtlCol="0">
            <a:spAutoFit/>
          </a:bodyPr>
          <a:lstStyle/>
          <a:p>
            <a:pPr algn="just">
              <a:lnSpc>
                <a:spcPct val="150000"/>
              </a:lnSpc>
            </a:pPr>
            <a:r>
              <a:rPr lang="ro-RO" sz="1200" dirty="0" smtClean="0">
                <a:solidFill>
                  <a:schemeClr val="bg1"/>
                </a:solidFill>
                <a:latin typeface="Bahnschrift" panose="020B0502040204020203" pitchFamily="34" charset="0"/>
              </a:rPr>
              <a:t>    Pentru realizarea acestui proiect, am folosit </a:t>
            </a:r>
            <a:r>
              <a:rPr lang="ro-RO" sz="1200" dirty="0" smtClean="0">
                <a:solidFill>
                  <a:srgbClr val="E9E2C5"/>
                </a:solidFill>
                <a:latin typeface="Bahnschrift" panose="020B0502040204020203" pitchFamily="34" charset="0"/>
              </a:rPr>
              <a:t>Python</a:t>
            </a:r>
            <a:r>
              <a:rPr lang="ro-RO" sz="1200" dirty="0" smtClean="0">
                <a:solidFill>
                  <a:schemeClr val="bg1"/>
                </a:solidFill>
                <a:latin typeface="Bahnschrift" panose="020B0502040204020203" pitchFamily="34" charset="0"/>
              </a:rPr>
              <a:t>, care </a:t>
            </a:r>
            <a:r>
              <a:rPr lang="ro-RO" sz="1200" dirty="0">
                <a:solidFill>
                  <a:schemeClr val="bg1"/>
                </a:solidFill>
                <a:latin typeface="Bahnschrift" panose="020B0502040204020203" pitchFamily="34" charset="0"/>
              </a:rPr>
              <a:t>este un limbaj de programare interpretat, orientat pe obiecte</a:t>
            </a:r>
            <a:r>
              <a:rPr lang="ro-RO" sz="1200" dirty="0" smtClean="0">
                <a:solidFill>
                  <a:schemeClr val="bg1"/>
                </a:solidFill>
                <a:latin typeface="Bahnschrift" panose="020B0502040204020203" pitchFamily="34" charset="0"/>
              </a:rPr>
              <a:t>, foarte popular și ușor de învățat. </a:t>
            </a:r>
            <a:endParaRPr lang="ro-RO" sz="1200" dirty="0">
              <a:solidFill>
                <a:schemeClr val="bg1"/>
              </a:solidFill>
              <a:latin typeface="Bahnschrift" panose="020B0502040204020203"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4174" y="2426659"/>
            <a:ext cx="394355" cy="394355"/>
          </a:xfrm>
          <a:prstGeom prst="rect">
            <a:avLst/>
          </a:prstGeom>
        </p:spPr>
      </p:pic>
      <p:sp>
        <p:nvSpPr>
          <p:cNvPr id="27" name="TextBox 26"/>
          <p:cNvSpPr txBox="1"/>
          <p:nvPr/>
        </p:nvSpPr>
        <p:spPr>
          <a:xfrm>
            <a:off x="191745" y="2821014"/>
            <a:ext cx="5837689" cy="1200329"/>
          </a:xfrm>
          <a:prstGeom prst="rect">
            <a:avLst/>
          </a:prstGeom>
          <a:noFill/>
        </p:spPr>
        <p:txBody>
          <a:bodyPr wrap="square" rtlCol="0">
            <a:spAutoFit/>
          </a:bodyPr>
          <a:lstStyle/>
          <a:p>
            <a:pPr algn="just">
              <a:lnSpc>
                <a:spcPct val="150000"/>
              </a:lnSpc>
            </a:pPr>
            <a:r>
              <a:rPr lang="en-US" sz="1200" dirty="0">
                <a:solidFill>
                  <a:schemeClr val="bg1"/>
                </a:solidFill>
                <a:latin typeface="Bahnschrift" panose="020B0502040204020203" pitchFamily="34" charset="0"/>
              </a:rPr>
              <a:t> </a:t>
            </a: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Librăriile utilizate în acest proiect sunt:</a:t>
            </a:r>
            <a:r>
              <a:rPr lang="en-US" sz="1200" dirty="0" smtClean="0">
                <a:solidFill>
                  <a:schemeClr val="bg1"/>
                </a:solidFill>
                <a:latin typeface="Bahnschrift" panose="020B0502040204020203" pitchFamily="34" charset="0"/>
              </a:rPr>
              <a:t> </a:t>
            </a:r>
            <a:r>
              <a:rPr lang="ro-RO" sz="1200" b="1" dirty="0" smtClean="0">
                <a:solidFill>
                  <a:srgbClr val="E9E2C5"/>
                </a:solidFill>
                <a:latin typeface="Bahnschrift" panose="020B0502040204020203" pitchFamily="34" charset="0"/>
              </a:rPr>
              <a:t>behave</a:t>
            </a: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pentru BDD, </a:t>
            </a:r>
            <a:r>
              <a:rPr lang="ro-RO" sz="1200" b="1" dirty="0" smtClean="0">
                <a:solidFill>
                  <a:srgbClr val="E9E2C5"/>
                </a:solidFill>
                <a:latin typeface="Bahnschrift" panose="020B0502040204020203" pitchFamily="34" charset="0"/>
              </a:rPr>
              <a:t>Gherkin</a:t>
            </a: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pentru specificarea scenariilor, </a:t>
            </a:r>
            <a:r>
              <a:rPr lang="ro-RO" sz="1200" b="1" dirty="0" smtClean="0">
                <a:solidFill>
                  <a:srgbClr val="E9E2C5"/>
                </a:solidFill>
                <a:latin typeface="Bahnschrift" panose="020B0502040204020203" pitchFamily="34" charset="0"/>
              </a:rPr>
              <a:t>Selenium</a:t>
            </a:r>
            <a:r>
              <a:rPr lang="ro-RO" sz="1200" dirty="0" smtClean="0">
                <a:solidFill>
                  <a:schemeClr val="bg1"/>
                </a:solidFill>
                <a:latin typeface="Bahnschrift" panose="020B0502040204020203" pitchFamily="34" charset="0"/>
              </a:rPr>
              <a:t> </a:t>
            </a:r>
            <a:r>
              <a:rPr lang="ro-RO" sz="1200" dirty="0">
                <a:solidFill>
                  <a:schemeClr val="bg1"/>
                </a:solidFill>
                <a:latin typeface="Bahnschrift" panose="020B0502040204020203" pitchFamily="34" charset="0"/>
              </a:rPr>
              <a:t>pentru interacțiunea cu site-ul și </a:t>
            </a:r>
            <a:r>
              <a:rPr lang="ro-RO" sz="1200" b="1" dirty="0">
                <a:solidFill>
                  <a:srgbClr val="E9E2C5"/>
                </a:solidFill>
                <a:latin typeface="Bahnschrift" panose="020B0502040204020203" pitchFamily="34" charset="0"/>
              </a:rPr>
              <a:t>webdriver-manager</a:t>
            </a:r>
            <a:r>
              <a:rPr lang="ro-RO" sz="1200" dirty="0">
                <a:solidFill>
                  <a:schemeClr val="bg1"/>
                </a:solidFill>
                <a:latin typeface="Bahnschrift" panose="020B0502040204020203" pitchFamily="34" charset="0"/>
              </a:rPr>
              <a:t> pentru gestionarea driverelor. Am ales aceste librării pentru că sunt </a:t>
            </a:r>
            <a:r>
              <a:rPr lang="ro-RO" sz="1200" dirty="0" smtClean="0">
                <a:solidFill>
                  <a:schemeClr val="bg1"/>
                </a:solidFill>
                <a:latin typeface="Bahnschrift" panose="020B0502040204020203" pitchFamily="34" charset="0"/>
              </a:rPr>
              <a:t>bine </a:t>
            </a:r>
            <a:r>
              <a:rPr lang="ro-RO" sz="1200" dirty="0">
                <a:solidFill>
                  <a:schemeClr val="bg1"/>
                </a:solidFill>
                <a:latin typeface="Bahnschrift" panose="020B0502040204020203" pitchFamily="34" charset="0"/>
              </a:rPr>
              <a:t>documentate și oferă o gamă largă de funcționalități pentru testarea automată.</a:t>
            </a:r>
            <a:endParaRPr lang="en-US" sz="1200" dirty="0">
              <a:solidFill>
                <a:schemeClr val="bg1"/>
              </a:solidFill>
              <a:latin typeface="Bahnschrift" panose="020B0502040204020203" pitchFamily="34" charset="0"/>
            </a:endParaRPr>
          </a:p>
        </p:txBody>
      </p:sp>
      <p:sp>
        <p:nvSpPr>
          <p:cNvPr id="29" name="TextBox 28"/>
          <p:cNvSpPr txBox="1"/>
          <p:nvPr/>
        </p:nvSpPr>
        <p:spPr>
          <a:xfrm>
            <a:off x="216067" y="4021343"/>
            <a:ext cx="5813367" cy="1477328"/>
          </a:xfrm>
          <a:prstGeom prst="rect">
            <a:avLst/>
          </a:prstGeom>
          <a:noFill/>
        </p:spPr>
        <p:txBody>
          <a:bodyPr wrap="square" rtlCol="0">
            <a:spAutoFit/>
          </a:bodyPr>
          <a:lstStyle/>
          <a:p>
            <a:pPr algn="just">
              <a:lnSpc>
                <a:spcPct val="150000"/>
              </a:lnSpc>
            </a:pPr>
            <a:r>
              <a:rPr lang="en-US" sz="1200" dirty="0">
                <a:solidFill>
                  <a:schemeClr val="bg1"/>
                </a:solidFill>
                <a:latin typeface="Bahnschrift" panose="020B0502040204020203" pitchFamily="34" charset="0"/>
              </a:rPr>
              <a:t> </a:t>
            </a:r>
            <a:r>
              <a:rPr lang="en-US" sz="1200" dirty="0" smtClean="0">
                <a:solidFill>
                  <a:schemeClr val="bg1"/>
                </a:solidFill>
                <a:latin typeface="Bahnschrift" panose="020B0502040204020203" pitchFamily="34" charset="0"/>
              </a:rPr>
              <a:t>   </a:t>
            </a:r>
            <a:r>
              <a:rPr lang="ro-RO" sz="1200" dirty="0" smtClean="0">
                <a:solidFill>
                  <a:schemeClr val="accent6">
                    <a:lumMod val="60000"/>
                    <a:lumOff val="40000"/>
                  </a:schemeClr>
                </a:solidFill>
                <a:latin typeface="Bahnschrift" panose="020B0502040204020203" pitchFamily="34" charset="0"/>
              </a:rPr>
              <a:t>Limbajul Gherkin:</a:t>
            </a:r>
          </a:p>
          <a:p>
            <a:pPr algn="just">
              <a:lnSpc>
                <a:spcPct val="150000"/>
              </a:lnSpc>
            </a:pPr>
            <a:r>
              <a:rPr lang="ro-RO" sz="1200" dirty="0" smtClean="0">
                <a:solidFill>
                  <a:schemeClr val="bg1"/>
                </a:solidFill>
                <a:latin typeface="Bahnschrift" panose="020B0502040204020203" pitchFamily="34" charset="0"/>
              </a:rPr>
              <a:t>-ușor de înțeles de către toate parțile implicate, inclusiv </a:t>
            </a:r>
            <a:r>
              <a:rPr lang="ro-RO" sz="1200" dirty="0">
                <a:solidFill>
                  <a:schemeClr val="bg1"/>
                </a:solidFill>
                <a:latin typeface="Bahnschrift" panose="020B0502040204020203" pitchFamily="34" charset="0"/>
              </a:rPr>
              <a:t>de </a:t>
            </a:r>
            <a:r>
              <a:rPr lang="ro-RO" sz="1200" dirty="0" smtClean="0">
                <a:solidFill>
                  <a:schemeClr val="bg1"/>
                </a:solidFill>
                <a:latin typeface="Bahnschrift" panose="020B0502040204020203" pitchFamily="34" charset="0"/>
              </a:rPr>
              <a:t>stakeholderi</a:t>
            </a:r>
            <a:r>
              <a:rPr lang="en-US" sz="1200" dirty="0">
                <a:solidFill>
                  <a:schemeClr val="bg1"/>
                </a:solidFill>
                <a:latin typeface="Bahnschrift" panose="020B0502040204020203" pitchFamily="34" charset="0"/>
              </a:rPr>
              <a:t>;</a:t>
            </a:r>
            <a:r>
              <a:rPr lang="ro-RO" sz="1200" dirty="0" smtClean="0">
                <a:solidFill>
                  <a:schemeClr val="bg1"/>
                </a:solidFill>
                <a:latin typeface="Bahnschrift" panose="020B0502040204020203" pitchFamily="34" charset="0"/>
              </a:rPr>
              <a:t> </a:t>
            </a:r>
          </a:p>
          <a:p>
            <a:pPr algn="just">
              <a:lnSpc>
                <a:spcPct val="150000"/>
              </a:lnSpc>
            </a:pPr>
            <a:r>
              <a:rPr lang="ro-RO" sz="1200" dirty="0" smtClean="0">
                <a:solidFill>
                  <a:schemeClr val="bg1"/>
                </a:solidFill>
                <a:latin typeface="Bahnschrift" panose="020B0502040204020203" pitchFamily="34" charset="0"/>
              </a:rPr>
              <a:t>-permite </a:t>
            </a:r>
            <a:r>
              <a:rPr lang="ro-RO" sz="1200" dirty="0">
                <a:solidFill>
                  <a:schemeClr val="bg1"/>
                </a:solidFill>
                <a:latin typeface="Bahnschrift" panose="020B0502040204020203" pitchFamily="34" charset="0"/>
              </a:rPr>
              <a:t>descrierea clară și concisă a acțiunilor și rezultatelor așteptate pentru un anumit comportament</a:t>
            </a:r>
            <a:r>
              <a:rPr lang="ro-RO" sz="1200" dirty="0" smtClean="0">
                <a:solidFill>
                  <a:schemeClr val="bg1"/>
                </a:solidFill>
                <a:latin typeface="Bahnschrift" panose="020B0502040204020203" pitchFamily="34" charset="0"/>
              </a:rPr>
              <a:t>.</a:t>
            </a:r>
          </a:p>
          <a:p>
            <a:pPr algn="just">
              <a:lnSpc>
                <a:spcPct val="150000"/>
              </a:lnSpc>
            </a:pPr>
            <a:r>
              <a:rPr lang="ro-RO" sz="1200" dirty="0">
                <a:solidFill>
                  <a:schemeClr val="bg1"/>
                </a:solidFill>
                <a:latin typeface="Bahnschrift" panose="020B0502040204020203" pitchFamily="34" charset="0"/>
              </a:rPr>
              <a:t>-cuvintele </a:t>
            </a:r>
            <a:r>
              <a:rPr lang="ro-RO" sz="1200" dirty="0" smtClean="0">
                <a:solidFill>
                  <a:schemeClr val="bg1"/>
                </a:solidFill>
                <a:latin typeface="Bahnschrift" panose="020B0502040204020203" pitchFamily="34" charset="0"/>
              </a:rPr>
              <a:t>cheie</a:t>
            </a:r>
            <a:r>
              <a:rPr lang="en-US" sz="1200" dirty="0" smtClean="0">
                <a:solidFill>
                  <a:schemeClr val="bg1"/>
                </a:solidFill>
                <a:latin typeface="Bahnschrift" panose="020B0502040204020203" pitchFamily="34" charset="0"/>
              </a:rPr>
              <a:t> </a:t>
            </a:r>
            <a:r>
              <a:rPr lang="ro-RO" sz="1200" dirty="0" smtClean="0">
                <a:solidFill>
                  <a:schemeClr val="bg1"/>
                </a:solidFill>
                <a:latin typeface="Bahnschrift" panose="020B0502040204020203" pitchFamily="34" charset="0"/>
              </a:rPr>
              <a:t>utilizate: </a:t>
            </a:r>
            <a:r>
              <a:rPr lang="ro-RO" sz="1200" dirty="0" smtClean="0">
                <a:solidFill>
                  <a:srgbClr val="E9E2C5"/>
                </a:solidFill>
                <a:latin typeface="Bahnschrift" panose="020B0502040204020203" pitchFamily="34" charset="0"/>
              </a:rPr>
              <a:t>Scenario, Given, When, Then</a:t>
            </a:r>
            <a:r>
              <a:rPr lang="ro-RO" sz="1200" dirty="0" smtClean="0">
                <a:solidFill>
                  <a:schemeClr val="bg1"/>
                </a:solidFill>
                <a:latin typeface="Bahnschrift" panose="020B0502040204020203" pitchFamily="34" charset="0"/>
              </a:rPr>
              <a:t>.</a:t>
            </a:r>
            <a:endParaRPr lang="en-US" sz="1200" dirty="0">
              <a:solidFill>
                <a:schemeClr val="bg1"/>
              </a:solidFill>
              <a:latin typeface="Bahnschrift" panose="020B0502040204020203" pitchFamily="34" charset="0"/>
            </a:endParaRPr>
          </a:p>
        </p:txBody>
      </p:sp>
      <p:sp>
        <p:nvSpPr>
          <p:cNvPr id="32" name="TextBox 31"/>
          <p:cNvSpPr txBox="1"/>
          <p:nvPr/>
        </p:nvSpPr>
        <p:spPr>
          <a:xfrm>
            <a:off x="6081041" y="572516"/>
            <a:ext cx="5790547" cy="2031325"/>
          </a:xfrm>
          <a:prstGeom prst="rect">
            <a:avLst/>
          </a:prstGeom>
          <a:noFill/>
        </p:spPr>
        <p:txBody>
          <a:bodyPr wrap="square" rtlCol="0">
            <a:spAutoFit/>
          </a:bodyPr>
          <a:lstStyle/>
          <a:p>
            <a:pPr algn="just">
              <a:lnSpc>
                <a:spcPct val="150000"/>
              </a:lnSpc>
            </a:pPr>
            <a:r>
              <a:rPr lang="en-US" sz="1200" dirty="0" smtClean="0">
                <a:solidFill>
                  <a:schemeClr val="bg1"/>
                </a:solidFill>
                <a:latin typeface="Bahnschrift" panose="020B0502040204020203" pitchFamily="34" charset="0"/>
              </a:rPr>
              <a:t>    </a:t>
            </a:r>
            <a:r>
              <a:rPr lang="ro-RO" sz="1200" dirty="0" smtClean="0">
                <a:solidFill>
                  <a:schemeClr val="accent6">
                    <a:lumMod val="60000"/>
                    <a:lumOff val="40000"/>
                  </a:schemeClr>
                </a:solidFill>
                <a:latin typeface="Bahnschrift" panose="020B0502040204020203" pitchFamily="34" charset="0"/>
              </a:rPr>
              <a:t>Librăria behave:</a:t>
            </a:r>
          </a:p>
          <a:p>
            <a:pPr algn="just">
              <a:lnSpc>
                <a:spcPct val="150000"/>
              </a:lnSpc>
            </a:pPr>
            <a:r>
              <a:rPr lang="ro-RO" sz="1200" dirty="0" smtClean="0">
                <a:solidFill>
                  <a:schemeClr val="bg1"/>
                </a:solidFill>
                <a:latin typeface="Bahnschrift" panose="020B0502040204020203" pitchFamily="34" charset="0"/>
              </a:rPr>
              <a:t>-permite utilizarea limbajului </a:t>
            </a:r>
            <a:r>
              <a:rPr lang="ro-RO" sz="1200" dirty="0" smtClean="0">
                <a:solidFill>
                  <a:srgbClr val="E9E2C5"/>
                </a:solidFill>
                <a:latin typeface="Bahnschrift" panose="020B0502040204020203" pitchFamily="34" charset="0"/>
              </a:rPr>
              <a:t>Gherkin</a:t>
            </a:r>
            <a:r>
              <a:rPr lang="ro-RO" sz="1200" dirty="0" smtClean="0">
                <a:solidFill>
                  <a:schemeClr val="bg1"/>
                </a:solidFill>
                <a:latin typeface="Bahnschrift" panose="020B0502040204020203" pitchFamily="34" charset="0"/>
              </a:rPr>
              <a:t> pentru a dezvolta teste automate și face legătura între scenariile de test și implementarea acestora cu </a:t>
            </a:r>
            <a:r>
              <a:rPr lang="ro-RO" sz="1200" dirty="0" smtClean="0">
                <a:solidFill>
                  <a:srgbClr val="E9E2C5"/>
                </a:solidFill>
                <a:latin typeface="Bahnschrift" panose="020B0502040204020203" pitchFamily="34" charset="0"/>
              </a:rPr>
              <a:t>Selenium.</a:t>
            </a:r>
            <a:r>
              <a:rPr lang="ro-RO" sz="1200" dirty="0" smtClean="0">
                <a:solidFill>
                  <a:schemeClr val="bg1"/>
                </a:solidFill>
                <a:latin typeface="Bahnschrift" panose="020B0502040204020203" pitchFamily="34" charset="0"/>
              </a:rPr>
              <a:t> Acest lucru se realizează prin apelarea </a:t>
            </a:r>
            <a:r>
              <a:rPr lang="en-US" sz="1200" dirty="0" smtClean="0">
                <a:solidFill>
                  <a:schemeClr val="bg1"/>
                </a:solidFill>
                <a:latin typeface="Bahnschrift" panose="020B0502040204020203" pitchFamily="34" charset="0"/>
              </a:rPr>
              <a:t>metodelor </a:t>
            </a:r>
            <a:r>
              <a:rPr lang="ro-RO" sz="1200" dirty="0" smtClean="0">
                <a:solidFill>
                  <a:schemeClr val="bg1"/>
                </a:solidFill>
                <a:latin typeface="Bahnschrift" panose="020B0502040204020203" pitchFamily="34" charset="0"/>
              </a:rPr>
              <a:t>definite în pages. </a:t>
            </a:r>
          </a:p>
          <a:p>
            <a:pPr algn="just">
              <a:lnSpc>
                <a:spcPct val="150000"/>
              </a:lnSpc>
            </a:pPr>
            <a:r>
              <a:rPr lang="ro-RO" sz="1200" dirty="0">
                <a:solidFill>
                  <a:schemeClr val="bg1"/>
                </a:solidFill>
                <a:latin typeface="Bahnschrift" panose="020B0502040204020203" pitchFamily="34" charset="0"/>
              </a:rPr>
              <a:t>-</a:t>
            </a:r>
            <a:r>
              <a:rPr lang="ro-RO" sz="1200" dirty="0" smtClean="0">
                <a:solidFill>
                  <a:schemeClr val="bg1"/>
                </a:solidFill>
                <a:latin typeface="Bahnschrift" panose="020B0502040204020203" pitchFamily="34" charset="0"/>
              </a:rPr>
              <a:t>este responsabilă </a:t>
            </a:r>
            <a:r>
              <a:rPr lang="ro-RO" sz="1200" dirty="0">
                <a:solidFill>
                  <a:schemeClr val="bg1"/>
                </a:solidFill>
                <a:latin typeface="Bahnschrift" panose="020B0502040204020203" pitchFamily="34" charset="0"/>
              </a:rPr>
              <a:t>pentru generarea rapoartelor, iar pentru a face posibilă exportarea acestora într-un fișier </a:t>
            </a:r>
            <a:r>
              <a:rPr lang="ro-RO" sz="1200" dirty="0">
                <a:solidFill>
                  <a:srgbClr val="E9E2C5"/>
                </a:solidFill>
                <a:latin typeface="Bahnschrift" panose="020B0502040204020203" pitchFamily="34" charset="0"/>
              </a:rPr>
              <a:t>.html</a:t>
            </a:r>
            <a:r>
              <a:rPr lang="ro-RO" sz="1200" dirty="0">
                <a:solidFill>
                  <a:schemeClr val="bg1"/>
                </a:solidFill>
                <a:latin typeface="Bahnschrift" panose="020B0502040204020203" pitchFamily="34" charset="0"/>
              </a:rPr>
              <a:t>, este necesară și instalarea librăriei </a:t>
            </a:r>
            <a:r>
              <a:rPr lang="ro-RO" sz="1200" dirty="0" smtClean="0">
                <a:solidFill>
                  <a:schemeClr val="accent6">
                    <a:lumMod val="60000"/>
                    <a:lumOff val="40000"/>
                  </a:schemeClr>
                </a:solidFill>
                <a:latin typeface="Bahnschrift" panose="020B0502040204020203" pitchFamily="34" charset="0"/>
              </a:rPr>
              <a:t>behave-html-formatter. </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634" y="758493"/>
            <a:ext cx="160023" cy="160023"/>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633" y="1428156"/>
            <a:ext cx="160023" cy="160023"/>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466" y="2933339"/>
            <a:ext cx="168082" cy="16002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399" y="5498671"/>
            <a:ext cx="4812094" cy="1176140"/>
          </a:xfrm>
          <a:prstGeom prst="rect">
            <a:avLst/>
          </a:prstGeom>
        </p:spPr>
      </p:pic>
      <p:sp>
        <p:nvSpPr>
          <p:cNvPr id="35" name="TextBox 34"/>
          <p:cNvSpPr txBox="1"/>
          <p:nvPr/>
        </p:nvSpPr>
        <p:spPr>
          <a:xfrm>
            <a:off x="4086993" y="5498670"/>
            <a:ext cx="1363500" cy="184666"/>
          </a:xfrm>
          <a:prstGeom prst="rect">
            <a:avLst/>
          </a:prstGeom>
          <a:solidFill>
            <a:schemeClr val="accent1">
              <a:alpha val="14000"/>
            </a:schemeClr>
          </a:solidFill>
        </p:spPr>
        <p:txBody>
          <a:bodyPr wrap="square" rtlCol="0">
            <a:spAutoFit/>
          </a:bodyPr>
          <a:lstStyle/>
          <a:p>
            <a:pPr algn="just"/>
            <a:r>
              <a:rPr lang="ro-RO" sz="600" dirty="0" smtClean="0">
                <a:solidFill>
                  <a:schemeClr val="bg2">
                    <a:lumMod val="75000"/>
                  </a:schemeClr>
                </a:solidFill>
                <a:latin typeface="Bahnschrift" panose="020B0502040204020203" pitchFamily="34" charset="0"/>
              </a:rPr>
              <a:t>Extras din fișierul search.feature </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4749" y="2335872"/>
            <a:ext cx="3918595" cy="1131201"/>
          </a:xfrm>
          <a:prstGeom prst="rect">
            <a:avLst/>
          </a:prstGeom>
        </p:spPr>
      </p:pic>
      <p:sp>
        <p:nvSpPr>
          <p:cNvPr id="25" name="TextBox 24"/>
          <p:cNvSpPr txBox="1"/>
          <p:nvPr/>
        </p:nvSpPr>
        <p:spPr>
          <a:xfrm>
            <a:off x="10235344" y="2335872"/>
            <a:ext cx="1548000" cy="184666"/>
          </a:xfrm>
          <a:prstGeom prst="rect">
            <a:avLst/>
          </a:prstGeom>
          <a:solidFill>
            <a:schemeClr val="accent1">
              <a:alpha val="18000"/>
            </a:schemeClr>
          </a:solidFill>
        </p:spPr>
        <p:txBody>
          <a:bodyPr wrap="square" rtlCol="0">
            <a:spAutoFit/>
          </a:bodyPr>
          <a:lstStyle/>
          <a:p>
            <a:r>
              <a:rPr lang="ro-RO" sz="600" dirty="0" smtClean="0">
                <a:solidFill>
                  <a:schemeClr val="bg2">
                    <a:lumMod val="75000"/>
                  </a:schemeClr>
                </a:solidFill>
                <a:latin typeface="Bahnschrift" panose="020B0502040204020203" pitchFamily="34" charset="0"/>
              </a:rPr>
              <a:t>Extras din fișierul filters_page_steps.py</a:t>
            </a:r>
          </a:p>
        </p:txBody>
      </p:sp>
      <p:pic>
        <p:nvPicPr>
          <p:cNvPr id="28" name="Picture 27"/>
          <p:cNvPicPr>
            <a:picLocks noChangeAspect="1"/>
          </p:cNvPicPr>
          <p:nvPr/>
        </p:nvPicPr>
        <p:blipFill>
          <a:blip r:embed="rId6" cstate="print">
            <a:lum bright="4000"/>
            <a:extLst>
              <a:ext uri="{28A0092B-C50C-407E-A947-70E740481C1C}">
                <a14:useLocalDpi xmlns:a14="http://schemas.microsoft.com/office/drawing/2010/main" val="0"/>
              </a:ext>
            </a:extLst>
          </a:blip>
          <a:stretch>
            <a:fillRect/>
          </a:stretch>
        </p:blipFill>
        <p:spPr>
          <a:xfrm>
            <a:off x="191747" y="216248"/>
            <a:ext cx="413260" cy="413260"/>
          </a:xfrm>
          <a:prstGeom prst="rect">
            <a:avLst/>
          </a:prstGeom>
        </p:spPr>
      </p:pic>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11065" y="2923932"/>
            <a:ext cx="580935" cy="555519"/>
          </a:xfrm>
          <a:prstGeom prst="rect">
            <a:avLst/>
          </a:prstGeom>
        </p:spPr>
      </p:pic>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067" y="4158801"/>
            <a:ext cx="168082" cy="160023"/>
          </a:xfrm>
          <a:prstGeom prst="rect">
            <a:avLst/>
          </a:prstGeom>
        </p:spPr>
      </p:pic>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40413" y="976068"/>
            <a:ext cx="317647" cy="317647"/>
          </a:xfrm>
          <a:prstGeom prst="rect">
            <a:avLst/>
          </a:prstGeom>
          <a:noFill/>
          <a:ln>
            <a:noFill/>
          </a:ln>
          <a:effectLst>
            <a:glow rad="228600">
              <a:schemeClr val="accent6">
                <a:satMod val="175000"/>
                <a:alpha val="9000"/>
              </a:schemeClr>
            </a:glow>
          </a:effectLst>
          <a:scene3d>
            <a:camera prst="obliqueTopRight"/>
            <a:lightRig rig="threePt" dir="t"/>
          </a:scene3d>
        </p:spPr>
      </p:pic>
      <p:sp>
        <p:nvSpPr>
          <p:cNvPr id="37" name="TextBox 36"/>
          <p:cNvSpPr txBox="1"/>
          <p:nvPr/>
        </p:nvSpPr>
        <p:spPr>
          <a:xfrm>
            <a:off x="6029434" y="3398874"/>
            <a:ext cx="5842154" cy="1477328"/>
          </a:xfrm>
          <a:prstGeom prst="rect">
            <a:avLst/>
          </a:prstGeom>
          <a:noFill/>
        </p:spPr>
        <p:txBody>
          <a:bodyPr wrap="square" rtlCol="0">
            <a:spAutoFit/>
          </a:bodyPr>
          <a:lstStyle/>
          <a:p>
            <a:pPr algn="just">
              <a:lnSpc>
                <a:spcPct val="150000"/>
              </a:lnSpc>
            </a:pPr>
            <a:r>
              <a:rPr lang="en-US" sz="1200" dirty="0">
                <a:solidFill>
                  <a:schemeClr val="bg1"/>
                </a:solidFill>
                <a:latin typeface="Bahnschrift" panose="020B0502040204020203" pitchFamily="34" charset="0"/>
              </a:rPr>
              <a:t> </a:t>
            </a:r>
            <a:r>
              <a:rPr lang="en-US" sz="1200" dirty="0" smtClean="0">
                <a:solidFill>
                  <a:schemeClr val="bg1"/>
                </a:solidFill>
                <a:latin typeface="Bahnschrift" panose="020B0502040204020203" pitchFamily="34" charset="0"/>
              </a:rPr>
              <a:t>   </a:t>
            </a:r>
            <a:r>
              <a:rPr lang="ro-RO" sz="1200" dirty="0" smtClean="0">
                <a:solidFill>
                  <a:schemeClr val="accent6">
                    <a:lumMod val="60000"/>
                    <a:lumOff val="40000"/>
                  </a:schemeClr>
                </a:solidFill>
                <a:latin typeface="Bahnschrift" panose="020B0502040204020203" pitchFamily="34" charset="0"/>
              </a:rPr>
              <a:t>Limbrăria Selenium:</a:t>
            </a:r>
          </a:p>
          <a:p>
            <a:pPr algn="just">
              <a:lnSpc>
                <a:spcPct val="150000"/>
              </a:lnSpc>
            </a:pPr>
            <a:r>
              <a:rPr lang="ro-RO" sz="1200" dirty="0" smtClean="0">
                <a:solidFill>
                  <a:schemeClr val="bg1"/>
                </a:solidFill>
                <a:latin typeface="Bahnschrift" panose="020B0502040204020203" pitchFamily="34" charset="0"/>
              </a:rPr>
              <a:t>-este folosită </a:t>
            </a:r>
            <a:r>
              <a:rPr lang="ro-RO" sz="1200" dirty="0">
                <a:solidFill>
                  <a:schemeClr val="bg1"/>
                </a:solidFill>
                <a:latin typeface="Bahnschrift" panose="020B0502040204020203" pitchFamily="34" charset="0"/>
              </a:rPr>
              <a:t>pentru a identifica și a interacționa cu elementele web </a:t>
            </a:r>
            <a:r>
              <a:rPr lang="ro-RO" sz="1200" dirty="0" smtClean="0">
                <a:solidFill>
                  <a:schemeClr val="bg1"/>
                </a:solidFill>
                <a:latin typeface="Bahnschrift" panose="020B0502040204020203" pitchFamily="34" charset="0"/>
              </a:rPr>
              <a:t>testate folosind selectorii Selenium (ID, class name, XPATH etc.).</a:t>
            </a:r>
          </a:p>
          <a:p>
            <a:pPr algn="just">
              <a:lnSpc>
                <a:spcPct val="150000"/>
              </a:lnSpc>
            </a:pPr>
            <a:r>
              <a:rPr lang="ro-RO" sz="1200" dirty="0">
                <a:solidFill>
                  <a:schemeClr val="bg1"/>
                </a:solidFill>
                <a:latin typeface="Bahnschrift" panose="020B0502040204020203" pitchFamily="34" charset="0"/>
              </a:rPr>
              <a:t>-</a:t>
            </a:r>
            <a:r>
              <a:rPr lang="ro-RO" sz="1200" dirty="0" smtClean="0">
                <a:solidFill>
                  <a:schemeClr val="bg1"/>
                </a:solidFill>
                <a:latin typeface="Bahnschrift" panose="020B0502040204020203" pitchFamily="34" charset="0"/>
              </a:rPr>
              <a:t>împreună cu librăria </a:t>
            </a:r>
            <a:r>
              <a:rPr lang="ro-RO" sz="1200" dirty="0">
                <a:solidFill>
                  <a:schemeClr val="accent6">
                    <a:lumMod val="60000"/>
                    <a:lumOff val="40000"/>
                  </a:schemeClr>
                </a:solidFill>
                <a:latin typeface="Bahnschrift" panose="020B0502040204020203" pitchFamily="34" charset="0"/>
              </a:rPr>
              <a:t>webrdiver-manager</a:t>
            </a:r>
            <a:r>
              <a:rPr lang="ro-RO" sz="1200" dirty="0">
                <a:solidFill>
                  <a:schemeClr val="bg1"/>
                </a:solidFill>
                <a:latin typeface="Bahnschrift" panose="020B0502040204020203" pitchFamily="34" charset="0"/>
              </a:rPr>
              <a:t>, este </a:t>
            </a:r>
            <a:r>
              <a:rPr lang="ro-RO" sz="1200" dirty="0" smtClean="0">
                <a:solidFill>
                  <a:schemeClr val="bg1"/>
                </a:solidFill>
                <a:latin typeface="Bahnschrift" panose="020B0502040204020203" pitchFamily="34" charset="0"/>
              </a:rPr>
              <a:t>folosită </a:t>
            </a:r>
            <a:r>
              <a:rPr lang="ro-RO" sz="1200" dirty="0">
                <a:solidFill>
                  <a:schemeClr val="bg1"/>
                </a:solidFill>
                <a:latin typeface="Bahnschrift" panose="020B0502040204020203" pitchFamily="34" charset="0"/>
              </a:rPr>
              <a:t>pentru instanțierea </a:t>
            </a:r>
            <a:r>
              <a:rPr lang="ro-RO" sz="1200" dirty="0" smtClean="0">
                <a:solidFill>
                  <a:schemeClr val="bg1"/>
                </a:solidFill>
                <a:latin typeface="Bahnschrift" panose="020B0502040204020203" pitchFamily="34" charset="0"/>
              </a:rPr>
              <a:t>browser-ului.</a:t>
            </a:r>
            <a:endParaRPr lang="ro-RO" sz="1200" dirty="0">
              <a:solidFill>
                <a:schemeClr val="bg1"/>
              </a:solidFill>
              <a:latin typeface="Bahnschrift" panose="020B0502040204020203" pitchFamily="34" charset="0"/>
            </a:endParaRPr>
          </a:p>
        </p:txBody>
      </p:sp>
      <p:pic>
        <p:nvPicPr>
          <p:cNvPr id="38" name="Picture 3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29434" y="3515634"/>
            <a:ext cx="181532" cy="181532"/>
          </a:xfrm>
          <a:prstGeom prst="rect">
            <a:avLst/>
          </a:prstGeom>
        </p:spPr>
      </p:pic>
      <p:pic>
        <p:nvPicPr>
          <p:cNvPr id="39" name="Picture 38"/>
          <p:cNvPicPr>
            <a:picLocks noChangeAspect="1"/>
          </p:cNvPicPr>
          <p:nvPr/>
        </p:nvPicPr>
        <p:blipFill rotWithShape="1">
          <a:blip r:embed="rId10">
            <a:extLst>
              <a:ext uri="{28A0092B-C50C-407E-A947-70E740481C1C}">
                <a14:useLocalDpi xmlns:a14="http://schemas.microsoft.com/office/drawing/2010/main" val="0"/>
              </a:ext>
            </a:extLst>
          </a:blip>
          <a:srcRect r="28687"/>
          <a:stretch/>
        </p:blipFill>
        <p:spPr>
          <a:xfrm>
            <a:off x="9204309" y="4617689"/>
            <a:ext cx="2662814" cy="1960965"/>
          </a:xfrm>
          <a:prstGeom prst="rect">
            <a:avLst/>
          </a:prstGeom>
        </p:spPr>
      </p:pic>
      <p:sp>
        <p:nvSpPr>
          <p:cNvPr id="40" name="TextBox 39"/>
          <p:cNvSpPr txBox="1"/>
          <p:nvPr/>
        </p:nvSpPr>
        <p:spPr>
          <a:xfrm>
            <a:off x="10636209" y="6393988"/>
            <a:ext cx="1363500" cy="184666"/>
          </a:xfrm>
          <a:prstGeom prst="rect">
            <a:avLst/>
          </a:prstGeom>
          <a:solidFill>
            <a:schemeClr val="accent1">
              <a:alpha val="15000"/>
            </a:schemeClr>
          </a:solidFill>
        </p:spPr>
        <p:txBody>
          <a:bodyPr wrap="square" rtlCol="0">
            <a:spAutoFit/>
          </a:bodyPr>
          <a:lstStyle/>
          <a:p>
            <a:pPr algn="just"/>
            <a:r>
              <a:rPr lang="ro-RO" sz="600" dirty="0" smtClean="0">
                <a:solidFill>
                  <a:schemeClr val="bg2">
                    <a:lumMod val="75000"/>
                  </a:schemeClr>
                </a:solidFill>
                <a:latin typeface="Bahnschrift" panose="020B0502040204020203" pitchFamily="34" charset="0"/>
              </a:rPr>
              <a:t>Extras din fișierul base_page.py</a:t>
            </a:r>
          </a:p>
        </p:txBody>
      </p:sp>
      <p:pic>
        <p:nvPicPr>
          <p:cNvPr id="42" name="Picture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1041" y="694921"/>
            <a:ext cx="181532" cy="181532"/>
          </a:xfrm>
          <a:prstGeom prst="rect">
            <a:avLst/>
          </a:prstGeom>
        </p:spPr>
      </p:pic>
      <p:pic>
        <p:nvPicPr>
          <p:cNvPr id="43" name="Picture 4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81041" y="4951064"/>
            <a:ext cx="3109678" cy="1269281"/>
          </a:xfrm>
          <a:prstGeom prst="rect">
            <a:avLst/>
          </a:prstGeom>
        </p:spPr>
      </p:pic>
      <p:sp>
        <p:nvSpPr>
          <p:cNvPr id="44" name="TextBox 43"/>
          <p:cNvSpPr txBox="1"/>
          <p:nvPr/>
        </p:nvSpPr>
        <p:spPr>
          <a:xfrm>
            <a:off x="7951591" y="6035679"/>
            <a:ext cx="1252673" cy="184666"/>
          </a:xfrm>
          <a:prstGeom prst="rect">
            <a:avLst/>
          </a:prstGeom>
          <a:solidFill>
            <a:schemeClr val="accent1">
              <a:alpha val="18000"/>
            </a:schemeClr>
          </a:solidFill>
        </p:spPr>
        <p:txBody>
          <a:bodyPr wrap="square" rtlCol="0">
            <a:spAutoFit/>
          </a:bodyPr>
          <a:lstStyle/>
          <a:p>
            <a:pPr algn="just"/>
            <a:r>
              <a:rPr lang="ro-RO" sz="600" dirty="0" smtClean="0">
                <a:solidFill>
                  <a:schemeClr val="bg2">
                    <a:lumMod val="75000"/>
                  </a:schemeClr>
                </a:solidFill>
                <a:latin typeface="Bahnschrift" panose="020B0502040204020203" pitchFamily="34" charset="0"/>
              </a:rPr>
              <a:t>Extras din fișierul browser.py</a:t>
            </a:r>
          </a:p>
        </p:txBody>
      </p:sp>
    </p:spTree>
    <p:extLst>
      <p:ext uri="{BB962C8B-B14F-4D97-AF65-F5344CB8AC3E}">
        <p14:creationId xmlns:p14="http://schemas.microsoft.com/office/powerpoint/2010/main" val="246482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7030A0">
            <a:alpha val="29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3792</TotalTime>
  <Words>3934</Words>
  <Application>Microsoft Office PowerPoint</Application>
  <PresentationFormat>Widescreen</PresentationFormat>
  <Paragraphs>229</Paragraphs>
  <Slides>16</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Bahnschrift</vt:lpstr>
      <vt:lpstr>Calibri</vt:lpstr>
      <vt:lpstr>Calibri Light</vt:lpstr>
      <vt:lpstr>Century Gothic</vt:lpstr>
      <vt:lpstr>Vapor Trail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306</cp:revision>
  <dcterms:created xsi:type="dcterms:W3CDTF">2023-04-05T08:28:41Z</dcterms:created>
  <dcterms:modified xsi:type="dcterms:W3CDTF">2023-05-09T15:20:14Z</dcterms:modified>
</cp:coreProperties>
</file>