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2"/>
  </p:sldMasterIdLst>
  <p:sldIdLst>
    <p:sldId id="256" r:id="rId3"/>
    <p:sldId id="257" r:id="rId4"/>
    <p:sldId id="266" r:id="rId5"/>
    <p:sldId id="258" r:id="rId6"/>
    <p:sldId id="260" r:id="rId7"/>
    <p:sldId id="271" r:id="rId8"/>
    <p:sldId id="268" r:id="rId9"/>
    <p:sldId id="262" r:id="rId10"/>
    <p:sldId id="263" r:id="rId11"/>
    <p:sldId id="270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00"/>
  </p:normalViewPr>
  <p:slideViewPr>
    <p:cSldViewPr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407858768691257E-2"/>
          <c:y val="7.6594972608289735E-2"/>
          <c:w val="0.87990263665174628"/>
          <c:h val="0.787251140587292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FPS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100x100</c:v>
                </c:pt>
                <c:pt idx="1">
                  <c:v>150x150</c:v>
                </c:pt>
                <c:pt idx="2">
                  <c:v>200x200</c:v>
                </c:pt>
                <c:pt idx="3">
                  <c:v>250x250</c:v>
                </c:pt>
                <c:pt idx="4">
                  <c:v>300x300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60</c:v>
                </c:pt>
                <c:pt idx="1">
                  <c:v>36</c:v>
                </c:pt>
                <c:pt idx="2">
                  <c:v>23</c:v>
                </c:pt>
                <c:pt idx="3">
                  <c:v>16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E-41A3-9DF0-CB06F71F4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062400"/>
        <c:axId val="582839288"/>
      </c:lineChart>
      <c:catAx>
        <c:axId val="58306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</a:t>
                </a:r>
                <a:r>
                  <a:rPr lang="ru-RU" baseline="0"/>
                  <a:t> водной поверхности</a:t>
                </a:r>
              </a:p>
            </c:rich>
          </c:tx>
          <c:layout>
            <c:manualLayout>
              <c:xMode val="edge"/>
              <c:yMode val="edge"/>
              <c:x val="0.36537664573304857"/>
              <c:y val="0.93073466734089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839288"/>
        <c:crosses val="autoZero"/>
        <c:auto val="1"/>
        <c:lblAlgn val="ctr"/>
        <c:lblOffset val="100"/>
        <c:noMultiLvlLbl val="0"/>
      </c:catAx>
      <c:valAx>
        <c:axId val="58283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Кадров</a:t>
                </a:r>
                <a:r>
                  <a:rPr lang="ru-RU" baseline="0"/>
                  <a:t> в секунду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6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51AA5-C3F9-42C2-A410-D738FAFB619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2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7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98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50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2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7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8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475AC-E83C-4469-AE4C-909552B627F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97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0973-CCA1-43FA-9CA0-E366E00FB17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D88D9-1F27-4B5A-AB30-A81E93DD1C3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E8DDD-3A8F-493A-AC99-D0C223D267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E224D-2533-43A3-8000-949D3588AB3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6048C-968C-49FE-AC1A-3E7429A4FBD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86F3D-37FC-4092-AE24-6643637FFA8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7F36E-85CD-412B-8AE7-11549A2060E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7EB76-FEF7-4BA5-B776-A2BB74F6724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FF827-6F43-4215-A17C-A6A40457459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AABA9A-47C1-4D3C-85DF-37D7D6EAA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1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10FAB-0282-498D-A945-FF58A78B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41" y="188640"/>
            <a:ext cx="6817399" cy="3822329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Моделирование раскачивания объекта на водной поверхности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8F477-5B6D-4684-93AE-CBF5738E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20" y="4221088"/>
            <a:ext cx="7812360" cy="977621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ИУ7-51 Медведев А.В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Деон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А.Ф.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0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E45FB-A7BE-421B-AB78-AD10984F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11748C-C6C0-4A62-9655-C7FDE89F88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4344" y="1988840"/>
            <a:ext cx="5259944" cy="41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072C-4508-45DC-960D-CD20D4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2515135-1C6A-4F16-B38A-77F8E427EA8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85800" y="2366963"/>
          <a:ext cx="77724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0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6F6ED-B463-4B1C-98CB-7ADC658C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87910-42A9-4AE3-B641-F4FD1754E7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Были изучены теоретические вопросы построения реалистичных изображений. </a:t>
            </a:r>
          </a:p>
          <a:p>
            <a:r>
              <a:rPr lang="ru-RU" altLang="en-US" dirty="0"/>
              <a:t>Разработана программа, позволяющая получить на экране реалистичную модель взаимодействия водной поверхности и объекта.</a:t>
            </a:r>
          </a:p>
          <a:p>
            <a:r>
              <a:rPr lang="ru-RU" altLang="en-US" dirty="0"/>
              <a:t>Разработан и реализован пользовательский интерфейс, который позволяет изменять одновременно параметры нескольких волн.</a:t>
            </a:r>
          </a:p>
          <a:p>
            <a:endParaRPr lang="ru-R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6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86C32-8118-42C4-BBB9-50E4F41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DED5D-1D16-4CBA-85DC-AF2DA30E29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Разработать программу моделирования поведения трехмерного объекта (бочки) на поверхности воды</a:t>
            </a:r>
            <a:r>
              <a:rPr lang="en-US" sz="2400" dirty="0"/>
              <a:t> </a:t>
            </a:r>
            <a:r>
              <a:rPr lang="ru-RU" sz="2400" dirty="0"/>
              <a:t>в реальном времени.</a:t>
            </a:r>
          </a:p>
          <a:p>
            <a:r>
              <a:rPr lang="ru-RU" sz="2400" dirty="0"/>
              <a:t>Разработать интерфейс,  позволяющий пользователю Изменять параметры водной поверхности такие как амплитуда</a:t>
            </a:r>
            <a:r>
              <a:rPr lang="en-US" sz="2400" dirty="0"/>
              <a:t>, </a:t>
            </a:r>
            <a:r>
              <a:rPr lang="ru-RU" sz="2400" dirty="0"/>
              <a:t>длина волны, скорость, направление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2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4714B-6B4F-4A2D-B830-D54F966E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00" y="332656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алгоритма удаления невидимых линий и областей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F86E28C-3A0D-4D0E-A44B-3501B56C968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81593142"/>
              </p:ext>
            </p:extLst>
          </p:nvPr>
        </p:nvGraphicFramePr>
        <p:xfrm>
          <a:off x="467544" y="1772817"/>
          <a:ext cx="8668004" cy="4267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2">
                <a:tc>
                  <a:txBody>
                    <a:bodyPr/>
                    <a:lstStyle/>
                    <a:p>
                      <a:r>
                        <a:rPr lang="ru-RU" sz="1600" dirty="0"/>
                        <a:t>Алгоритм</a:t>
                      </a: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Плюсы и минусы</a:t>
                      </a:r>
                    </a:p>
                  </a:txBody>
                  <a:tcPr marL="91431" marR="91431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63"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трассировки лучей</a:t>
                      </a: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kern="1200" dirty="0">
                          <a:effectLst/>
                        </a:rPr>
                        <a:t>+</a:t>
                      </a:r>
                      <a:r>
                        <a:rPr lang="en-US" sz="1600" kern="1200" dirty="0">
                          <a:effectLst/>
                        </a:rPr>
                        <a:t>    </a:t>
                      </a:r>
                      <a:r>
                        <a:rPr lang="ru-RU" sz="1600" kern="1200" dirty="0">
                          <a:effectLst/>
                        </a:rPr>
                        <a:t>возможность изображения гладких объектов без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ru-RU" sz="1600" kern="1200" dirty="0">
                          <a:effectLst/>
                        </a:rPr>
                        <a:t>аппроксимации их полигональными поверхностями</a:t>
                      </a:r>
                      <a:r>
                        <a:rPr lang="en-US" sz="1600" kern="1200" dirty="0">
                          <a:effectLst/>
                        </a:rPr>
                        <a:t>;</a:t>
                      </a:r>
                      <a:endParaRPr lang="ru-RU" sz="1600" kern="1200" dirty="0">
                        <a:effectLst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присутствуют отсечение невидимых поверхностей, перспектива, прозрачность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1600" b="1" dirty="0"/>
                        <a:t>+</a:t>
                      </a:r>
                      <a:r>
                        <a:rPr lang="ru-RU" sz="1600" baseline="0" dirty="0"/>
                        <a:t>    высокая фотореалистичность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1600" baseline="0" dirty="0"/>
                        <a:t> </a:t>
                      </a:r>
                      <a:r>
                        <a:rPr lang="ru-RU" sz="1600" b="1" baseline="0" dirty="0"/>
                        <a:t>-</a:t>
                      </a:r>
                      <a:r>
                        <a:rPr lang="ru-RU" sz="1600" baseline="0" dirty="0"/>
                        <a:t>    </a:t>
                      </a:r>
                      <a:r>
                        <a:rPr lang="ru-RU" sz="1600" dirty="0"/>
                        <a:t>низкая производительность</a:t>
                      </a:r>
                      <a:r>
                        <a:rPr lang="en-US" sz="1600" dirty="0"/>
                        <a:t>   </a:t>
                      </a:r>
                      <a:endParaRPr lang="ru-RU" sz="1600" dirty="0"/>
                    </a:p>
                  </a:txBody>
                  <a:tcPr marL="91431" marR="91431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451">
                <a:tc>
                  <a:txBody>
                    <a:bodyPr/>
                    <a:lstStyle/>
                    <a:p>
                      <a:r>
                        <a:rPr lang="ru-RU" sz="1600" dirty="0"/>
                        <a:t>«Алгоритм художника»</a:t>
                      </a: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+    </a:t>
                      </a:r>
                      <a:r>
                        <a:rPr lang="ru-RU" sz="1600" b="0" dirty="0"/>
                        <a:t>простота</a:t>
                      </a:r>
                      <a:r>
                        <a:rPr lang="ru-RU" sz="1600" b="0" baseline="0" dirty="0"/>
                        <a:t> реализации</a:t>
                      </a:r>
                    </a:p>
                    <a:p>
                      <a:r>
                        <a:rPr lang="ru-RU" sz="1600" b="1" baseline="0" dirty="0"/>
                        <a:t> -    </a:t>
                      </a:r>
                      <a:r>
                        <a:rPr lang="ru-RU" sz="1600" b="0" baseline="0" dirty="0"/>
                        <a:t>повторное перерисовывание областей</a:t>
                      </a:r>
                    </a:p>
                    <a:p>
                      <a:r>
                        <a:rPr lang="ru-RU" sz="1600" b="0" baseline="0" dirty="0"/>
                        <a:t> </a:t>
                      </a:r>
                      <a:r>
                        <a:rPr lang="ru-RU" sz="1600" b="1" baseline="0" dirty="0"/>
                        <a:t>-    </a:t>
                      </a:r>
                      <a:r>
                        <a:rPr lang="ru-RU" sz="1600" b="0" baseline="0" dirty="0"/>
                        <a:t>некорректное отображение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взаимно перекрывающихся полигонов</a:t>
                      </a:r>
                      <a:r>
                        <a:rPr lang="ru-RU" sz="1600" b="0" baseline="0" dirty="0"/>
                        <a:t>     </a:t>
                      </a:r>
                      <a:r>
                        <a:rPr lang="ru-RU" sz="1600" dirty="0"/>
                        <a:t> </a:t>
                      </a:r>
                    </a:p>
                  </a:txBody>
                  <a:tcPr marL="91431" marR="91431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127">
                <a:tc>
                  <a:txBody>
                    <a:bodyPr/>
                    <a:lstStyle/>
                    <a:p>
                      <a:r>
                        <a:rPr lang="ru-RU" sz="1600" dirty="0"/>
                        <a:t>Алгоритм, использующий</a:t>
                      </a:r>
                      <a:r>
                        <a:rPr lang="ru-RU" sz="1600" baseline="0" dirty="0"/>
                        <a:t> </a:t>
                      </a:r>
                      <a:r>
                        <a:rPr lang="en-US" sz="1600" baseline="0" dirty="0"/>
                        <a:t>z-</a:t>
                      </a:r>
                      <a:r>
                        <a:rPr lang="ru-RU" sz="1600" baseline="0" dirty="0"/>
                        <a:t>буфер</a:t>
                      </a:r>
                      <a:endParaRPr lang="ru-RU" sz="1600" dirty="0"/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+    </a:t>
                      </a:r>
                      <a:r>
                        <a:rPr lang="ru-RU" sz="1600" b="0" dirty="0"/>
                        <a:t>простота реализации</a:t>
                      </a:r>
                    </a:p>
                    <a:p>
                      <a:r>
                        <a:rPr lang="ru-RU" sz="1600" b="1" dirty="0"/>
                        <a:t>+   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тривиальной визуализации пересечений сложных поверхностей</a:t>
                      </a:r>
                    </a:p>
                    <a:p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6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нужна предварительная сортировка сцены по глубине</a:t>
                      </a:r>
                    </a:p>
                    <a:p>
                      <a:r>
                        <a:rPr lang="ru-RU" sz="16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объём требуемой памяти</a:t>
                      </a:r>
                      <a:endParaRPr lang="ru-RU" sz="1600" b="1" dirty="0"/>
                    </a:p>
                  </a:txBody>
                  <a:tcPr marL="91431" marR="91431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8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4B432-9C41-4719-984B-AB2D1132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метода закраски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C14BBD8-AFDE-41E0-A611-2DA11F25EA4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15612897"/>
              </p:ext>
            </p:extLst>
          </p:nvPr>
        </p:nvGraphicFramePr>
        <p:xfrm>
          <a:off x="687694" y="2060848"/>
          <a:ext cx="7772870" cy="3861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94">
                <a:tc>
                  <a:txBody>
                    <a:bodyPr/>
                    <a:lstStyle/>
                    <a:p>
                      <a:r>
                        <a:rPr lang="ru-RU" sz="1600" dirty="0"/>
                        <a:t>Алгоритм</a:t>
                      </a:r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Плюсы и минусы</a:t>
                      </a:r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298">
                <a:tc>
                  <a:txBody>
                    <a:bodyPr/>
                    <a:lstStyle/>
                    <a:p>
                      <a:r>
                        <a:rPr lang="ru-RU" sz="1600" dirty="0"/>
                        <a:t>Простой алгоритм затенения</a:t>
                      </a:r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kern="1200" dirty="0">
                          <a:effectLst/>
                        </a:rPr>
                        <a:t>+</a:t>
                      </a:r>
                      <a:r>
                        <a:rPr lang="en-US" sz="1600" kern="1200" dirty="0">
                          <a:effectLst/>
                        </a:rPr>
                        <a:t>    </a:t>
                      </a:r>
                      <a:r>
                        <a:rPr lang="ru-RU" sz="1600" kern="1200" dirty="0">
                          <a:effectLst/>
                        </a:rPr>
                        <a:t>простота исполнения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небольшие</a:t>
                      </a:r>
                      <a:r>
                        <a:rPr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требования к ресурсам</a:t>
                      </a:r>
                      <a:endParaRPr lang="ru-RU" sz="1600" baseline="0" dirty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1600" baseline="0" dirty="0"/>
                        <a:t> </a:t>
                      </a:r>
                      <a:r>
                        <a:rPr lang="ru-RU" sz="1600" b="1" baseline="0" dirty="0"/>
                        <a:t>-</a:t>
                      </a:r>
                      <a:r>
                        <a:rPr lang="ru-RU" sz="1600" baseline="0" dirty="0"/>
                        <a:t>    одинаковый цвет целой грани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1600" dirty="0"/>
                        <a:t> -</a:t>
                      </a:r>
                      <a:r>
                        <a:rPr lang="ru-RU" sz="1600" baseline="0" dirty="0"/>
                        <a:t>    плохо подходит для гладких объектов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1600" baseline="0" dirty="0"/>
                        <a:t> -    плохо учитывает отражённый свет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07">
                <a:tc>
                  <a:txBody>
                    <a:bodyPr/>
                    <a:lstStyle/>
                    <a:p>
                      <a:r>
                        <a:rPr lang="ru-RU" sz="1600" dirty="0"/>
                        <a:t>Алгоритм</a:t>
                      </a:r>
                      <a:r>
                        <a:rPr lang="ru-RU" sz="1600" baseline="0" dirty="0"/>
                        <a:t> затенения по </a:t>
                      </a:r>
                      <a:r>
                        <a:rPr lang="ru-RU" sz="1600" baseline="0" dirty="0" err="1"/>
                        <a:t>Фонгу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+    </a:t>
                      </a:r>
                      <a:r>
                        <a:rPr lang="ru-RU" sz="1600" b="0" dirty="0"/>
                        <a:t>позволяет устранить дискретность изменения интенсивности</a:t>
                      </a:r>
                      <a:endParaRPr lang="ru-RU" sz="1600" b="0" baseline="0" dirty="0"/>
                    </a:p>
                    <a:p>
                      <a:r>
                        <a:rPr lang="ru-RU" sz="1600" b="1" baseline="0" dirty="0"/>
                        <a:t> -    </a:t>
                      </a:r>
                      <a:r>
                        <a:rPr lang="ru-RU" sz="1600" b="0" baseline="0" dirty="0"/>
                        <a:t>требует большой вычислительной мощности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8637">
                <a:tc>
                  <a:txBody>
                    <a:bodyPr/>
                    <a:lstStyle/>
                    <a:p>
                      <a:r>
                        <a:rPr lang="ru-RU" sz="1600" dirty="0"/>
                        <a:t>Алгоритм затенения </a:t>
                      </a:r>
                      <a:r>
                        <a:rPr lang="ru-RU" sz="1600" dirty="0" err="1"/>
                        <a:t>Гуро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+    </a:t>
                      </a:r>
                      <a:r>
                        <a:rPr lang="ru-RU" sz="1600" b="0" dirty="0"/>
                        <a:t>позволяет устранить дискретность изменения интенсивности</a:t>
                      </a:r>
                      <a:endParaRPr lang="ru-RU" sz="1600" b="0" baseline="0" dirty="0"/>
                    </a:p>
                    <a:p>
                      <a:r>
                        <a:rPr lang="ru-RU" sz="1600" b="1" baseline="0" dirty="0"/>
                        <a:t>+    </a:t>
                      </a:r>
                      <a:r>
                        <a:rPr lang="ru-RU" sz="1600" b="0" baseline="0" dirty="0"/>
                        <a:t>требует  вычислительной мощности меньше, чем в алгоритме </a:t>
                      </a:r>
                      <a:r>
                        <a:rPr lang="ru-RU" sz="1600" b="0" baseline="0" dirty="0" err="1"/>
                        <a:t>Фонга</a:t>
                      </a:r>
                      <a:endParaRPr lang="ru-RU" sz="1600" b="0" baseline="0" dirty="0"/>
                    </a:p>
                    <a:p>
                      <a:r>
                        <a:rPr lang="ru-RU" sz="1600" b="0" baseline="0" dirty="0"/>
                        <a:t>-     хуже изображает локальные эффекты, такие как отражённый свет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2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532AF-8A2E-4908-B312-772DD2C1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метода Создания волн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71858E4-A58C-489B-A871-049C2565A6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5352304"/>
              </p:ext>
            </p:extLst>
          </p:nvPr>
        </p:nvGraphicFramePr>
        <p:xfrm>
          <a:off x="687694" y="2060848"/>
          <a:ext cx="7772870" cy="3978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94">
                <a:tc>
                  <a:txBody>
                    <a:bodyPr/>
                    <a:lstStyle/>
                    <a:p>
                      <a:r>
                        <a:rPr lang="ru-RU" sz="1600" dirty="0"/>
                        <a:t>Алгоритм</a:t>
                      </a:r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29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уравнения Навье-Стокса </a:t>
                      </a:r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 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физический подход к моделированию поверхности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 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получать реалистичную модель поверхности жидкости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   требует большого количества вычислительных ресурсов</a:t>
                      </a:r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0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Лагранжа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жидкость рассматривается как набор частиц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каждая частица имеет свой набор параметров</a:t>
                      </a:r>
                      <a:endParaRPr lang="ru-RU" sz="1600" dirty="0"/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863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Суммирования синусоидальных волн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marT="45716" marB="45716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легко распараллелить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легко управлять геометрией модели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marT="45716" marB="45716"/>
                </a:tc>
                <a:extLst>
                  <a:ext uri="{0D108BD9-81ED-4DB2-BD59-A6C34878D82A}">
                    <a16:rowId xmlns:a16="http://schemas.microsoft.com/office/drawing/2014/main" val="257546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5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A7023-3712-4988-936A-6533BC7B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Физика модели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15ADA-4EA6-4931-98C8-9D98E00018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Определение координат пересечения модели с поверхностью воды</a:t>
            </a:r>
          </a:p>
          <a:p>
            <a:r>
              <a:rPr lang="ru-RU" dirty="0"/>
              <a:t>определение центра тяжести</a:t>
            </a:r>
          </a:p>
          <a:p>
            <a:r>
              <a:rPr lang="ru-RU" dirty="0"/>
              <a:t>Запрос</a:t>
            </a:r>
            <a:r>
              <a:rPr lang="en-US" dirty="0"/>
              <a:t> </a:t>
            </a:r>
            <a:r>
              <a:rPr lang="ru-RU" dirty="0"/>
              <a:t>уровня воды под моделью</a:t>
            </a:r>
          </a:p>
          <a:p>
            <a:r>
              <a:rPr lang="ru-RU" dirty="0"/>
              <a:t>Расчет выталкивающих сил по формулам Архимеда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7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D90AB-1714-4551-8AC6-57FC0DDC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языка программирования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среды разработки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2ED4-6225-41CC-B781-D13D83F212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ru-RU" dirty="0"/>
              <a:t>Язык программирования:  </a:t>
            </a:r>
            <a:r>
              <a:rPr lang="ru-RU" dirty="0">
                <a:cs typeface="Times New Roman" panose="02020603050405020304" pitchFamily="18" charset="0"/>
              </a:rPr>
              <a:t>С</a:t>
            </a:r>
            <a:r>
              <a:rPr lang="en-US" dirty="0">
                <a:cs typeface="Times New Roman" panose="02020603050405020304" pitchFamily="18" charset="0"/>
              </a:rPr>
              <a:t>#</a:t>
            </a:r>
            <a:endParaRPr lang="ru-RU" dirty="0"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defRPr/>
            </a:pPr>
            <a:r>
              <a:rPr lang="ru-RU" dirty="0"/>
              <a:t>Поддержка ООП</a:t>
            </a:r>
          </a:p>
          <a:p>
            <a:pPr marL="285750" indent="-285750">
              <a:spcBef>
                <a:spcPts val="0"/>
              </a:spcBef>
              <a:defRPr/>
            </a:pPr>
            <a:r>
              <a:rPr lang="ru-RU" dirty="0"/>
              <a:t>Объявление типов(классов) объектов</a:t>
            </a:r>
          </a:p>
          <a:p>
            <a:pPr marL="285750" indent="-285750">
              <a:spcBef>
                <a:spcPts val="0"/>
              </a:spcBef>
              <a:defRPr/>
            </a:pPr>
            <a:endParaRPr lang="ru-RU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Среда разработки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cs typeface="Times New Roman" panose="02020603050405020304" pitchFamily="18" charset="0"/>
              </a:rPr>
              <a:t>  </a:t>
            </a:r>
            <a:r>
              <a:rPr lang="en-US" dirty="0">
                <a:cs typeface="Times New Roman" panose="02020603050405020304" pitchFamily="18" charset="0"/>
              </a:rPr>
              <a:t>visual Studio 2017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Создание пользовательского интерфейса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Ряд стандартных библиотек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70E9-C5E2-4836-B0CE-38B60C56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AB1AAB-0B5F-44D3-937E-CFFC7C3BBB02}"/>
              </a:ext>
            </a:extLst>
          </p:cNvPr>
          <p:cNvPicPr/>
          <p:nvPr/>
        </p:nvPicPr>
        <p:blipFill rotWithShape="1">
          <a:blip r:embed="rId2"/>
          <a:srcRect l="7858" t="16279" r="42591" b="18344"/>
          <a:stretch/>
        </p:blipFill>
        <p:spPr bwMode="auto">
          <a:xfrm>
            <a:off x="1907704" y="1660896"/>
            <a:ext cx="5688632" cy="4583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228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97114-D98D-4AA0-987B-1CD36C1D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5A2E10-77C8-4DB0-8DEF-21A92C821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330" y="1700808"/>
            <a:ext cx="7773338" cy="43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06236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A170BA-D95A-4BFE-AE4D-6ED6EAA8C8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445</TotalTime>
  <Words>389</Words>
  <Application>Microsoft Office PowerPoint</Application>
  <PresentationFormat>Экран (4:3)</PresentationFormat>
  <Paragraphs>74</Paragraphs>
  <Slides>12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Капля</vt:lpstr>
      <vt:lpstr>Моделирование раскачивания объекта на водной поверхности </vt:lpstr>
      <vt:lpstr>постановка задачи</vt:lpstr>
      <vt:lpstr>Выбор алгоритма удаления невидимых линий и областей</vt:lpstr>
      <vt:lpstr> Выбор метода закраски</vt:lpstr>
      <vt:lpstr>Выбор метода Создания волн</vt:lpstr>
      <vt:lpstr>Физика модели</vt:lpstr>
      <vt:lpstr>Выбор языка программирования и среды разработки</vt:lpstr>
      <vt:lpstr>диаграмма классов</vt:lpstr>
      <vt:lpstr>интерфейс</vt:lpstr>
      <vt:lpstr>интерфейс</vt:lpstr>
      <vt:lpstr>результаты исследований</vt:lpstr>
      <vt:lpstr>Заключение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Моделирования раскачивания объекта на водной поверхности</dc:title>
  <dc:subject/>
  <dc:creator>Aleksey Medvedev</dc:creator>
  <cp:keywords/>
  <dc:description/>
  <cp:lastModifiedBy>Aleksey Medvedev</cp:lastModifiedBy>
  <cp:revision>17</cp:revision>
  <dcterms:created xsi:type="dcterms:W3CDTF">2017-12-17T06:48:51Z</dcterms:created>
  <dcterms:modified xsi:type="dcterms:W3CDTF">2017-12-18T08:41:50Z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TC102037821049</vt:lpwstr>
  </property>
</Properties>
</file>