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7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72" r:id="rId17"/>
    <p:sldId id="271" r:id="rId1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7211-2550-1149-876E-438D18382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204E5-2FCE-9742-B0CB-5ABB1860D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A6F8-B8AB-4A4C-9495-5D4610C1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7BB-01A9-7B40-9D73-E57E95D4D07D}" type="datetimeFigureOut">
              <a:t>2021/2/26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8526-7615-4D44-A89B-C9FB37B1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C4158-7135-1A43-956D-D269B035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FEF3-CF8E-0D4F-9CA4-F75F36533DAE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466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0EBF-625C-9D47-80BE-4032B04D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A2BEB-9FAC-214E-978E-09D9AFF77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5462-B2A9-1740-8D75-4EB91246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7BB-01A9-7B40-9D73-E57E95D4D07D}" type="datetimeFigureOut">
              <a:t>2021/2/26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A4A7-C473-2C44-9E8F-3CCC3CF9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6B08-768E-DB43-B048-42B637DF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FEF3-CF8E-0D4F-9CA4-F75F36533DAE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056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C4508-7D4E-0E40-8C4C-D3F3EE1FE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8ECEB-DFB8-704B-B462-225232089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130B-C039-0E44-B35C-AFD17FFC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7BB-01A9-7B40-9D73-E57E95D4D07D}" type="datetimeFigureOut">
              <a:t>2021/2/26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32ABB-AB43-E244-9246-1056ED4C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9CB25-9425-944D-BCB1-292A872F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FEF3-CF8E-0D4F-9CA4-F75F36533DAE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665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B022-754B-4046-8A7F-CB2D54E9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91A0-7C43-7745-8EA9-332B9DFA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0E72-1613-DA4D-AF76-8B696504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7BB-01A9-7B40-9D73-E57E95D4D07D}" type="datetimeFigureOut">
              <a:t>2021/2/26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15CB2-1E4E-2344-9EF8-AFE76B89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B4A74-73D9-8843-B1FE-7A4FAA16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FEF3-CF8E-0D4F-9CA4-F75F36533DAE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483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5B6E-3508-174E-97F2-5CF597D6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6D8AA-E3EF-6046-8B27-179DB503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ABF8B-AE2C-FC44-BE1E-F11E6726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7BB-01A9-7B40-9D73-E57E95D4D07D}" type="datetimeFigureOut">
              <a:t>2021/2/26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BED0-B7E4-214F-BADA-BB8C995A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CB98-B170-434D-9D20-4859897E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FEF3-CF8E-0D4F-9CA4-F75F36533DAE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494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5946-B4CB-D042-B0F5-D656FFDA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41CF-7990-0842-B5A4-6E32F0A60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289A4-0C8B-CA45-B8A3-0100FBAC1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1377F-8E1E-5A4C-88D2-9FA41733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7BB-01A9-7B40-9D73-E57E95D4D07D}" type="datetimeFigureOut">
              <a:t>2021/2/26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A3E55-835B-EB4C-9DEF-18A05F8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035EA-5145-E848-A941-36A4498F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FEF3-CF8E-0D4F-9CA4-F75F36533DAE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480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0B9F-BC4E-F74D-942D-9EBD1DE4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37CEA-D0EA-EF4F-94B1-4844E6E0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3E621-6818-3242-8B75-B3C569025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D27AC-2033-4C49-AC6F-90AAECDF5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1C9A8-8162-7546-9486-85ACABE3E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A93D0-AA8B-504F-9180-B5796A25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7BB-01A9-7B40-9D73-E57E95D4D07D}" type="datetimeFigureOut">
              <a:t>2021/2/26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6C1FE-C7E0-8C4F-A304-5BE132CE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99DBF-443C-9945-AF1B-F4F80403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FEF3-CF8E-0D4F-9CA4-F75F36533DAE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352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E5AE-77B9-5B4C-99FE-B549B06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D1F1B-B0F6-334B-83D6-F9BBAF90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7BB-01A9-7B40-9D73-E57E95D4D07D}" type="datetimeFigureOut">
              <a:t>2021/2/26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214F8-459D-4848-992F-C4F6ADCD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39931-DFB6-1A4E-ABA0-4495EA96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FEF3-CF8E-0D4F-9CA4-F75F36533DAE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131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1878D-9056-2140-984F-C30511EE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7BB-01A9-7B40-9D73-E57E95D4D07D}" type="datetimeFigureOut">
              <a:t>2021/2/26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8B1EA-6798-0D43-BE90-B470B494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47045-80B1-1345-A775-67C7A80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FEF3-CF8E-0D4F-9CA4-F75F36533DAE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74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97DE-86F9-3742-8D63-57AEF38E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2E8B-C890-3B4D-B1D8-ACC65BAE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898BA-55ED-2D4C-AB74-DF13EE1ED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9811B-2508-B648-8C83-6B0A1A4B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7BB-01A9-7B40-9D73-E57E95D4D07D}" type="datetimeFigureOut">
              <a:t>2021/2/26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E6EA-056B-864F-AAEB-52818263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8D1F-CAC9-E345-83B4-F0521432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FEF3-CF8E-0D4F-9CA4-F75F36533DAE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588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2AD9-4C9C-154C-B86F-8428BEBD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0D5AF-B73A-B54A-9B55-08656AEAF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96284-E641-C44A-B130-1A1EB57DA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34FD9-0754-784C-9921-A9D5CC07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7BB-01A9-7B40-9D73-E57E95D4D07D}" type="datetimeFigureOut">
              <a:t>2021/2/26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EB573-D377-2541-A1D5-5C54A358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5736B-EDAC-FA44-9D03-7BD87082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FEF3-CF8E-0D4F-9CA4-F75F36533DAE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859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0A673-55C1-AC47-8ABF-C729CC6C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D0DD2-DA98-8E42-923C-50662336B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F0C69-9A6C-AF4F-9C7D-BBED43DC0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D7BB-01A9-7B40-9D73-E57E95D4D07D}" type="datetimeFigureOut">
              <a:t>2021/2/26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6395-9E7E-8E44-9446-EAF701E37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F27DB-0678-8A43-ADEF-7DCBE59D6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FEF3-CF8E-0D4F-9CA4-F75F36533DAE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705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5626-ECD2-0E44-A657-C81F729D1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/>
              <a:t>lark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8D6E-D423-1648-9F58-EA9A34341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/>
              <a:t>Ver 1.5.0说明</a:t>
            </a:r>
          </a:p>
        </p:txBody>
      </p:sp>
    </p:spTree>
    <p:extLst>
      <p:ext uri="{BB962C8B-B14F-4D97-AF65-F5344CB8AC3E}">
        <p14:creationId xmlns:p14="http://schemas.microsoft.com/office/powerpoint/2010/main" val="304270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DE89-F149-424E-8892-7418F209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相关组件</a:t>
            </a:r>
            <a:r>
              <a:rPr lang="en-US" altLang="zh-CN"/>
              <a:t>-</a:t>
            </a:r>
            <a:r>
              <a:rPr lang="zh-CN" altLang="en-US"/>
              <a:t>服务</a:t>
            </a:r>
            <a:r>
              <a:rPr lang="en-US" altLang="zh-CN"/>
              <a:t>&amp;</a:t>
            </a:r>
            <a:r>
              <a:rPr lang="zh-CN" altLang="en-US"/>
              <a:t>调用服务</a:t>
            </a:r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F2DB6-A530-9D4E-9410-4899FB2F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91" y="4214028"/>
            <a:ext cx="5499100" cy="2935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0ECE1-D6C3-5E4C-8AF3-BEDED6EC2B4D}"/>
              </a:ext>
            </a:extLst>
          </p:cNvPr>
          <p:cNvSpPr txBox="1"/>
          <p:nvPr/>
        </p:nvSpPr>
        <p:spPr>
          <a:xfrm>
            <a:off x="69729" y="158184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接口定义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9CE4A-4317-0941-B4C7-CB5F19B977EC}"/>
              </a:ext>
            </a:extLst>
          </p:cNvPr>
          <p:cNvSpPr txBox="1"/>
          <p:nvPr/>
        </p:nvSpPr>
        <p:spPr>
          <a:xfrm>
            <a:off x="-1" y="421402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接口实现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12CCC-4546-DA48-B8F7-AA62C7680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49" y="1690688"/>
            <a:ext cx="5339821" cy="5167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2CEA0E-3ECF-4A47-B19C-6B3911CE4654}"/>
              </a:ext>
            </a:extLst>
          </p:cNvPr>
          <p:cNvSpPr txBox="1"/>
          <p:nvPr/>
        </p:nvSpPr>
        <p:spPr>
          <a:xfrm>
            <a:off x="6665748" y="132135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接口调用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25B3CD-0682-3043-BDF9-7D3833F7C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190" y="1611560"/>
            <a:ext cx="5499099" cy="249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2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3702-9FD1-0E4B-917E-B58E4944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相关组件</a:t>
            </a:r>
            <a:r>
              <a:rPr lang="en-US" altLang="zh-CN"/>
              <a:t>-</a:t>
            </a:r>
            <a:r>
              <a:rPr lang="zh-CN" altLang="en-US"/>
              <a:t>数据库访问</a:t>
            </a:r>
            <a:endParaRPr lang="en-C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4E8002-B1DB-734D-8CD1-B21C99E2C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559862" cy="5255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7F171-E759-254C-97E0-8849895B9733}"/>
              </a:ext>
            </a:extLst>
          </p:cNvPr>
          <p:cNvSpPr txBox="1"/>
          <p:nvPr/>
        </p:nvSpPr>
        <p:spPr>
          <a:xfrm>
            <a:off x="751704" y="13213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数据库连接配置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A4988-5FA0-8947-8EAC-C436178C7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149" y="1690688"/>
            <a:ext cx="6410406" cy="4111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A71D29-B19A-1A48-9F64-232003E61066}"/>
              </a:ext>
            </a:extLst>
          </p:cNvPr>
          <p:cNvSpPr txBox="1"/>
          <p:nvPr/>
        </p:nvSpPr>
        <p:spPr>
          <a:xfrm>
            <a:off x="5491113" y="1321357"/>
            <a:ext cx="374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数据库分片配置</a:t>
            </a:r>
            <a:r>
              <a:rPr lang="zh-CN" altLang="en-US"/>
              <a:t>（</a:t>
            </a:r>
            <a:r>
              <a:rPr lang="en-US"/>
              <a:t>ShardingSphere</a:t>
            </a:r>
            <a:r>
              <a:rPr lang="zh-CN" altLang="en-US"/>
              <a:t>）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702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3702-9FD1-0E4B-917E-B58E4944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相关组件</a:t>
            </a:r>
            <a:r>
              <a:rPr lang="en-US" altLang="zh-CN"/>
              <a:t>-</a:t>
            </a:r>
            <a:r>
              <a:rPr lang="zh-CN" altLang="en-US"/>
              <a:t>数据库访问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7F171-E759-254C-97E0-8849895B9733}"/>
              </a:ext>
            </a:extLst>
          </p:cNvPr>
          <p:cNvSpPr txBox="1"/>
          <p:nvPr/>
        </p:nvSpPr>
        <p:spPr>
          <a:xfrm>
            <a:off x="133865" y="15730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访问数据库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DD48BB-970F-2948-B019-738221F9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5" y="1942344"/>
            <a:ext cx="5676781" cy="4363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90CDD4-616F-7845-8D59-5BA677D0B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569" y="1942344"/>
            <a:ext cx="7062081" cy="43638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1638E4-6751-2540-8283-7FE4E73A076E}"/>
              </a:ext>
            </a:extLst>
          </p:cNvPr>
          <p:cNvSpPr txBox="1"/>
          <p:nvPr/>
        </p:nvSpPr>
        <p:spPr>
          <a:xfrm>
            <a:off x="5845567" y="157301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访问分片的数据库</a:t>
            </a:r>
          </a:p>
        </p:txBody>
      </p:sp>
    </p:spTree>
    <p:extLst>
      <p:ext uri="{BB962C8B-B14F-4D97-AF65-F5344CB8AC3E}">
        <p14:creationId xmlns:p14="http://schemas.microsoft.com/office/powerpoint/2010/main" val="245120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3702-9FD1-0E4B-917E-B58E4944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相关组件</a:t>
            </a:r>
            <a:r>
              <a:rPr lang="en-US" altLang="zh-CN"/>
              <a:t>-</a:t>
            </a:r>
            <a:r>
              <a:rPr lang="zh-CN" altLang="en-US"/>
              <a:t>缓存</a:t>
            </a:r>
            <a:endParaRPr lang="en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638E4-6751-2540-8283-7FE4E73A076E}"/>
              </a:ext>
            </a:extLst>
          </p:cNvPr>
          <p:cNvSpPr txBox="1"/>
          <p:nvPr/>
        </p:nvSpPr>
        <p:spPr>
          <a:xfrm>
            <a:off x="5536648" y="15561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访问缓存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626C9-F6B6-9046-8E90-643DDF718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9" y="2006600"/>
            <a:ext cx="4114800" cy="2554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554B67-BFD4-0E44-944F-E0E2C34A44E9}"/>
              </a:ext>
            </a:extLst>
          </p:cNvPr>
          <p:cNvSpPr txBox="1"/>
          <p:nvPr/>
        </p:nvSpPr>
        <p:spPr>
          <a:xfrm>
            <a:off x="751703" y="16302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缓存连接配置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6001D-ABFD-3641-B796-3AAA32E17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680" y="1945561"/>
            <a:ext cx="5440244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441EA2-1531-394F-B042-2F8820943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680" y="2717800"/>
            <a:ext cx="6235700" cy="355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7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3702-9FD1-0E4B-917E-B58E4944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相关组件</a:t>
            </a:r>
            <a:r>
              <a:rPr lang="en-US" altLang="zh-CN"/>
              <a:t>-</a:t>
            </a:r>
            <a:r>
              <a:rPr lang="zh-CN" altLang="en-US"/>
              <a:t>搜素索引</a:t>
            </a:r>
            <a:endParaRPr lang="en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638E4-6751-2540-8283-7FE4E73A076E}"/>
              </a:ext>
            </a:extLst>
          </p:cNvPr>
          <p:cNvSpPr txBox="1"/>
          <p:nvPr/>
        </p:nvSpPr>
        <p:spPr>
          <a:xfrm>
            <a:off x="5536648" y="155616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访问索引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554B67-BFD4-0E44-944F-E0E2C34A44E9}"/>
              </a:ext>
            </a:extLst>
          </p:cNvPr>
          <p:cNvSpPr txBox="1"/>
          <p:nvPr/>
        </p:nvSpPr>
        <p:spPr>
          <a:xfrm>
            <a:off x="832934" y="15561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索引连接配置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8BF42-6CCA-B248-A763-4D757800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6" y="1922621"/>
            <a:ext cx="4102100" cy="2249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DCC694-588E-CA4E-8E5D-F4FDE2E3B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65" y="1922621"/>
            <a:ext cx="5704735" cy="50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3702-9FD1-0E4B-917E-B58E4944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相关组件</a:t>
            </a:r>
            <a:r>
              <a:rPr lang="en-US" altLang="zh-CN"/>
              <a:t>-</a:t>
            </a:r>
            <a:r>
              <a:rPr lang="zh-CN" altLang="en-US"/>
              <a:t>对象存储</a:t>
            </a:r>
            <a:endParaRPr lang="en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638E4-6751-2540-8283-7FE4E73A076E}"/>
              </a:ext>
            </a:extLst>
          </p:cNvPr>
          <p:cNvSpPr txBox="1"/>
          <p:nvPr/>
        </p:nvSpPr>
        <p:spPr>
          <a:xfrm>
            <a:off x="4622800" y="155616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访问OSS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554B67-BFD4-0E44-944F-E0E2C34A44E9}"/>
              </a:ext>
            </a:extLst>
          </p:cNvPr>
          <p:cNvSpPr txBox="1"/>
          <p:nvPr/>
        </p:nvSpPr>
        <p:spPr>
          <a:xfrm>
            <a:off x="832934" y="155616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OSS连接配置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FE4F1-5B19-D040-B8A7-436765CFA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59" y="1960976"/>
            <a:ext cx="3530600" cy="330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D4A5E-488C-B144-B1F7-11C189FF3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0" y="1960976"/>
            <a:ext cx="7569200" cy="40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3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D271-4602-974F-BA16-B4B7529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6831-4013-7A4D-959F-810B3073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/>
              <a:t>架构</a:t>
            </a:r>
          </a:p>
          <a:p>
            <a:r>
              <a:rPr lang="en-CN"/>
              <a:t>模块</a:t>
            </a:r>
          </a:p>
          <a:p>
            <a:r>
              <a:rPr lang="en-CN"/>
              <a:t>组件</a:t>
            </a:r>
          </a:p>
          <a:p>
            <a:r>
              <a:rPr lang="en-CN"/>
              <a:t>Playground环境</a:t>
            </a:r>
          </a:p>
        </p:txBody>
      </p:sp>
    </p:spTree>
    <p:extLst>
      <p:ext uri="{BB962C8B-B14F-4D97-AF65-F5344CB8AC3E}">
        <p14:creationId xmlns:p14="http://schemas.microsoft.com/office/powerpoint/2010/main" val="110887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E9C0-23B9-A443-B8E1-E1A9464B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Playground环境</a:t>
            </a:r>
            <a:r>
              <a:rPr lang="zh-CN" altLang="en-US"/>
              <a:t>（用于熟悉框架和流程 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C576-953F-1D4B-B31B-99B35817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/>
              <a:t>WIFI: </a:t>
            </a:r>
            <a:r>
              <a:rPr lang="en-US"/>
              <a:t>techwis-ac68u</a:t>
            </a:r>
          </a:p>
          <a:p>
            <a:r>
              <a:rPr lang="en-US"/>
              <a:t>Gitlab</a:t>
            </a:r>
            <a:r>
              <a:rPr lang="en-US" altLang="zh-CN"/>
              <a:t>: code-repo-dev.lark-cloud.com</a:t>
            </a:r>
            <a:endParaRPr lang="en-US"/>
          </a:p>
          <a:p>
            <a:pPr lvl="1"/>
            <a:r>
              <a:rPr lang="en-CN" sz="1400"/>
              <a:t>框架</a:t>
            </a:r>
            <a:r>
              <a:rPr lang="zh-CN" altLang="en-US" sz="1400"/>
              <a:t>：</a:t>
            </a:r>
            <a:r>
              <a:rPr lang="en-US" altLang="zh-CN" sz="1400"/>
              <a:t>code-repo-dev.lark-cloud.com/lark-projects/lark-doc/-/blob/develop/README.md</a:t>
            </a:r>
          </a:p>
          <a:p>
            <a:pPr lvl="1"/>
            <a:r>
              <a:rPr lang="en-CN" sz="1400"/>
              <a:t>环境</a:t>
            </a:r>
            <a:r>
              <a:rPr lang="zh-CN" altLang="en-US" sz="1400"/>
              <a:t>：</a:t>
            </a:r>
            <a:r>
              <a:rPr lang="en-US" altLang="zh-CN" sz="1400" b="1">
                <a:solidFill>
                  <a:schemeClr val="accent1"/>
                </a:solidFill>
              </a:rPr>
              <a:t>code-repo-dev.lark-cloud.com/lark-projects/lark-doc/-/blob/develop/Playground.md</a:t>
            </a:r>
          </a:p>
          <a:p>
            <a:r>
              <a:rPr lang="en-US" sz="2200"/>
              <a:t>Nexus: package-repo-dev.lark-cloud.com</a:t>
            </a:r>
          </a:p>
          <a:p>
            <a:pPr lvl="1"/>
            <a:r>
              <a:rPr lang="en-US" sz="1400"/>
              <a:t>配置文件: code-repo-dev.lark-cloud.com/lark-projects/lark-doc/-/blob/develop/config/playground/nexus/settings.xml</a:t>
            </a:r>
            <a:endParaRPr lang="en-CN" sz="1400"/>
          </a:p>
          <a:p>
            <a:r>
              <a:rPr lang="en-CN" sz="1800"/>
              <a:t>Harbor: </a:t>
            </a:r>
            <a:r>
              <a:rPr lang="en-US" sz="1800"/>
              <a:t>image-repo-dev.lark-cloud.com</a:t>
            </a:r>
          </a:p>
          <a:p>
            <a:r>
              <a:rPr lang="en-US" sz="180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80703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D271-4602-974F-BA16-B4B7529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6831-4013-7A4D-959F-810B3073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/>
              <a:t>架构</a:t>
            </a:r>
          </a:p>
          <a:p>
            <a:r>
              <a:rPr lang="en-CN"/>
              <a:t>模块</a:t>
            </a:r>
          </a:p>
          <a:p>
            <a:r>
              <a:rPr lang="en-CN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383696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596C5C6-5675-664F-AB8A-FE5F258F8677}"/>
              </a:ext>
            </a:extLst>
          </p:cNvPr>
          <p:cNvSpPr/>
          <p:nvPr/>
        </p:nvSpPr>
        <p:spPr>
          <a:xfrm>
            <a:off x="835063" y="6058419"/>
            <a:ext cx="6775147" cy="744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N" sz="14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22FAA2-0AEA-8741-A6E4-C763C439343A}"/>
              </a:ext>
            </a:extLst>
          </p:cNvPr>
          <p:cNvSpPr/>
          <p:nvPr/>
        </p:nvSpPr>
        <p:spPr>
          <a:xfrm>
            <a:off x="838201" y="2592267"/>
            <a:ext cx="6775147" cy="2189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N" sz="1400">
                <a:solidFill>
                  <a:schemeClr val="tx1"/>
                </a:solidFill>
              </a:rPr>
              <a:t>lark-parent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8D06A3-A4A6-B64F-BFB0-21E6186B8F13}"/>
              </a:ext>
            </a:extLst>
          </p:cNvPr>
          <p:cNvSpPr/>
          <p:nvPr/>
        </p:nvSpPr>
        <p:spPr>
          <a:xfrm>
            <a:off x="2552151" y="3441512"/>
            <a:ext cx="4690494" cy="638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C61E04-3AD1-F541-B7AC-E42A83D76F17}"/>
              </a:ext>
            </a:extLst>
          </p:cNvPr>
          <p:cNvSpPr/>
          <p:nvPr/>
        </p:nvSpPr>
        <p:spPr>
          <a:xfrm>
            <a:off x="2552151" y="2844736"/>
            <a:ext cx="4690494" cy="53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937D8-0407-E14C-BF3E-C8E077ED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架构</a:t>
            </a:r>
            <a:r>
              <a:rPr lang="zh-CN" altLang="en-US"/>
              <a:t>（工程化）</a:t>
            </a:r>
            <a:endParaRPr lang="en-CN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F3EA542-886D-5147-8A4E-5E94E8E61938}"/>
              </a:ext>
            </a:extLst>
          </p:cNvPr>
          <p:cNvSpPr/>
          <p:nvPr/>
        </p:nvSpPr>
        <p:spPr>
          <a:xfrm>
            <a:off x="2595748" y="3562842"/>
            <a:ext cx="1123597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lark-core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76465C-08C8-EF45-B970-3B3507BCC4FE}"/>
              </a:ext>
            </a:extLst>
          </p:cNvPr>
          <p:cNvSpPr/>
          <p:nvPr/>
        </p:nvSpPr>
        <p:spPr>
          <a:xfrm>
            <a:off x="3796889" y="3562842"/>
            <a:ext cx="108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lark-net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F9B24B-1045-654B-BDE2-822EF3F37EEB}"/>
              </a:ext>
            </a:extLst>
          </p:cNvPr>
          <p:cNvSpPr/>
          <p:nvPr/>
        </p:nvSpPr>
        <p:spPr>
          <a:xfrm>
            <a:off x="4979148" y="3551347"/>
            <a:ext cx="108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lark-db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7FC838-38FE-7A47-8CB4-1B7B6508DC6A}"/>
              </a:ext>
            </a:extLst>
          </p:cNvPr>
          <p:cNvSpPr/>
          <p:nvPr/>
        </p:nvSpPr>
        <p:spPr>
          <a:xfrm>
            <a:off x="2595748" y="2934029"/>
            <a:ext cx="108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lark-api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9534B52-5862-5C47-A68D-A51F82AAB999}"/>
              </a:ext>
            </a:extLst>
          </p:cNvPr>
          <p:cNvSpPr/>
          <p:nvPr/>
        </p:nvSpPr>
        <p:spPr>
          <a:xfrm>
            <a:off x="3754453" y="2928700"/>
            <a:ext cx="108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lark-service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175240-0ADA-A54D-9998-8E6762F0BFFA}"/>
              </a:ext>
            </a:extLst>
          </p:cNvPr>
          <p:cNvSpPr/>
          <p:nvPr/>
        </p:nvSpPr>
        <p:spPr>
          <a:xfrm>
            <a:off x="6073826" y="2928700"/>
            <a:ext cx="108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lark-task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61F57D6-4EE0-764E-B793-5FE45F119BB8}"/>
              </a:ext>
            </a:extLst>
          </p:cNvPr>
          <p:cNvSpPr/>
          <p:nvPr/>
        </p:nvSpPr>
        <p:spPr>
          <a:xfrm>
            <a:off x="4929412" y="2928700"/>
            <a:ext cx="108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lark-msg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8333E00-B708-FE46-9576-B8418F4F66A6}"/>
              </a:ext>
            </a:extLst>
          </p:cNvPr>
          <p:cNvSpPr/>
          <p:nvPr/>
        </p:nvSpPr>
        <p:spPr>
          <a:xfrm>
            <a:off x="1084258" y="2844736"/>
            <a:ext cx="1379363" cy="178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autoconfigure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4AD15E-0662-EE41-BC18-ABEE4A0FD003}"/>
              </a:ext>
            </a:extLst>
          </p:cNvPr>
          <p:cNvSpPr/>
          <p:nvPr/>
        </p:nvSpPr>
        <p:spPr>
          <a:xfrm>
            <a:off x="2556358" y="4159132"/>
            <a:ext cx="4690494" cy="53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BCD2B92-291E-3C43-8402-9BFF93EA94B6}"/>
              </a:ext>
            </a:extLst>
          </p:cNvPr>
          <p:cNvSpPr/>
          <p:nvPr/>
        </p:nvSpPr>
        <p:spPr>
          <a:xfrm>
            <a:off x="2615660" y="4265396"/>
            <a:ext cx="1257797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lark-util-cache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F5C4D13-4DA6-1947-9FC0-A86BD3B7255A}"/>
              </a:ext>
            </a:extLst>
          </p:cNvPr>
          <p:cNvSpPr/>
          <p:nvPr/>
        </p:nvSpPr>
        <p:spPr>
          <a:xfrm>
            <a:off x="3976144" y="4249645"/>
            <a:ext cx="1257797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lark-util-index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A333ABE-1CDA-C647-BAF5-3BCE705A7F92}"/>
              </a:ext>
            </a:extLst>
          </p:cNvPr>
          <p:cNvSpPr/>
          <p:nvPr/>
        </p:nvSpPr>
        <p:spPr>
          <a:xfrm>
            <a:off x="5293669" y="4249645"/>
            <a:ext cx="112528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lark-util-oss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3680E4-474D-4143-8D8A-CBC739706752}"/>
              </a:ext>
            </a:extLst>
          </p:cNvPr>
          <p:cNvGrpSpPr/>
          <p:nvPr/>
        </p:nvGrpSpPr>
        <p:grpSpPr>
          <a:xfrm>
            <a:off x="838201" y="1306204"/>
            <a:ext cx="6775147" cy="1231681"/>
            <a:chOff x="2418280" y="962371"/>
            <a:chExt cx="6775147" cy="12316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306BEF-476E-8F4D-A53D-04FB7731B910}"/>
                </a:ext>
              </a:extLst>
            </p:cNvPr>
            <p:cNvSpPr/>
            <p:nvPr/>
          </p:nvSpPr>
          <p:spPr>
            <a:xfrm>
              <a:off x="2418280" y="962371"/>
              <a:ext cx="6775147" cy="1231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N" sz="1400">
                  <a:solidFill>
                    <a:schemeClr val="tx1"/>
                  </a:solidFill>
                </a:rPr>
                <a:t>lark-starter (BOM)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14772C8-9718-B34B-A69C-8F0470F2F25D}"/>
                </a:ext>
              </a:extLst>
            </p:cNvPr>
            <p:cNvSpPr/>
            <p:nvPr/>
          </p:nvSpPr>
          <p:spPr>
            <a:xfrm>
              <a:off x="2538819" y="1295207"/>
              <a:ext cx="1637008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sz="1400"/>
                <a:t>starter-api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123CBEB-2596-2F4C-8842-25AFAC262434}"/>
                </a:ext>
              </a:extLst>
            </p:cNvPr>
            <p:cNvSpPr/>
            <p:nvPr/>
          </p:nvSpPr>
          <p:spPr>
            <a:xfrm>
              <a:off x="2538818" y="1744886"/>
              <a:ext cx="1637009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sz="1400"/>
                <a:t>starter-api-contract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2299C06-A317-224D-90AB-13C50A180EBE}"/>
                </a:ext>
              </a:extLst>
            </p:cNvPr>
            <p:cNvSpPr/>
            <p:nvPr/>
          </p:nvSpPr>
          <p:spPr>
            <a:xfrm>
              <a:off x="4242721" y="1293552"/>
              <a:ext cx="1923301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sz="1400"/>
                <a:t>starter-service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334F1E5-4160-6745-88D9-703C31D4554E}"/>
                </a:ext>
              </a:extLst>
            </p:cNvPr>
            <p:cNvSpPr/>
            <p:nvPr/>
          </p:nvSpPr>
          <p:spPr>
            <a:xfrm>
              <a:off x="4242722" y="1721062"/>
              <a:ext cx="19233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sz="1400"/>
                <a:t>starter-service-contract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54FACFB-5DB7-CF4D-8280-BDB9C431DCA0}"/>
                </a:ext>
              </a:extLst>
            </p:cNvPr>
            <p:cNvSpPr/>
            <p:nvPr/>
          </p:nvSpPr>
          <p:spPr>
            <a:xfrm>
              <a:off x="6200919" y="1296030"/>
              <a:ext cx="1789544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sz="1400"/>
                <a:t>starter-msg-handler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9096CFE7-4160-9746-B600-0422A241A7EC}"/>
                </a:ext>
              </a:extLst>
            </p:cNvPr>
            <p:cNvSpPr/>
            <p:nvPr/>
          </p:nvSpPr>
          <p:spPr>
            <a:xfrm>
              <a:off x="6200919" y="1723540"/>
              <a:ext cx="1798109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sz="1400"/>
                <a:t>starter-msg-contract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F1E2116-3F87-B648-9EA1-46B954A74163}"/>
                </a:ext>
              </a:extLst>
            </p:cNvPr>
            <p:cNvSpPr/>
            <p:nvPr/>
          </p:nvSpPr>
          <p:spPr>
            <a:xfrm>
              <a:off x="8038049" y="1295269"/>
              <a:ext cx="106888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sz="1400"/>
                <a:t>starter-task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15B3793-95C7-AD41-B7AE-FD587D6A7DAD}"/>
              </a:ext>
            </a:extLst>
          </p:cNvPr>
          <p:cNvSpPr/>
          <p:nvPr/>
        </p:nvSpPr>
        <p:spPr>
          <a:xfrm>
            <a:off x="835063" y="4836199"/>
            <a:ext cx="6775147" cy="1133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N" sz="140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B058106-80FB-934F-991E-067FC913A449}"/>
              </a:ext>
            </a:extLst>
          </p:cNvPr>
          <p:cNvSpPr/>
          <p:nvPr/>
        </p:nvSpPr>
        <p:spPr>
          <a:xfrm>
            <a:off x="1017137" y="5132990"/>
            <a:ext cx="1123597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Spring Boot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3B24057-01F4-D84F-8101-17263EABE374}"/>
              </a:ext>
            </a:extLst>
          </p:cNvPr>
          <p:cNvSpPr/>
          <p:nvPr/>
        </p:nvSpPr>
        <p:spPr>
          <a:xfrm>
            <a:off x="2204780" y="5131929"/>
            <a:ext cx="1123597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Nacos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9DDCB53-E09B-CB4E-8C6D-FFB1338FBE1A}"/>
              </a:ext>
            </a:extLst>
          </p:cNvPr>
          <p:cNvSpPr/>
          <p:nvPr/>
        </p:nvSpPr>
        <p:spPr>
          <a:xfrm>
            <a:off x="955602" y="6307819"/>
            <a:ext cx="1123597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MySQL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214FF50-2E25-2D44-8466-A2516A162CF0}"/>
              </a:ext>
            </a:extLst>
          </p:cNvPr>
          <p:cNvSpPr/>
          <p:nvPr/>
        </p:nvSpPr>
        <p:spPr>
          <a:xfrm>
            <a:off x="3448760" y="5131929"/>
            <a:ext cx="1123597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RocketMQ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F48E122-9C8A-3C42-B72B-69950AF1F578}"/>
              </a:ext>
            </a:extLst>
          </p:cNvPr>
          <p:cNvSpPr/>
          <p:nvPr/>
        </p:nvSpPr>
        <p:spPr>
          <a:xfrm>
            <a:off x="4791110" y="5132990"/>
            <a:ext cx="1123597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XXL-Job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C786FE9-4007-CE41-B5D0-89EC0273F092}"/>
              </a:ext>
            </a:extLst>
          </p:cNvPr>
          <p:cNvSpPr/>
          <p:nvPr/>
        </p:nvSpPr>
        <p:spPr>
          <a:xfrm>
            <a:off x="2235622" y="6307927"/>
            <a:ext cx="1123597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Redis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C7FFA9C-7962-BB4A-A8B5-97EAB7525F7C}"/>
              </a:ext>
            </a:extLst>
          </p:cNvPr>
          <p:cNvSpPr/>
          <p:nvPr/>
        </p:nvSpPr>
        <p:spPr>
          <a:xfrm>
            <a:off x="3508497" y="6310175"/>
            <a:ext cx="1314105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ElasticSearch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E124925-DEE3-0C45-953F-452182DDAE8B}"/>
              </a:ext>
            </a:extLst>
          </p:cNvPr>
          <p:cNvSpPr/>
          <p:nvPr/>
        </p:nvSpPr>
        <p:spPr>
          <a:xfrm>
            <a:off x="6035090" y="5131929"/>
            <a:ext cx="1123597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Redisson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2917D0D-F30F-FE43-8485-8FAF78C549AD}"/>
              </a:ext>
            </a:extLst>
          </p:cNvPr>
          <p:cNvSpPr/>
          <p:nvPr/>
        </p:nvSpPr>
        <p:spPr>
          <a:xfrm>
            <a:off x="1004781" y="5573479"/>
            <a:ext cx="1135954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HikariCP</a:t>
            </a:r>
            <a:endParaRPr lang="en-CN" sz="140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4D45631-65C0-7243-A34D-BF50D70B0972}"/>
              </a:ext>
            </a:extLst>
          </p:cNvPr>
          <p:cNvSpPr/>
          <p:nvPr/>
        </p:nvSpPr>
        <p:spPr>
          <a:xfrm>
            <a:off x="4947092" y="6310175"/>
            <a:ext cx="1123597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Minio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CF60FFC-A5C5-2946-B962-7FD14F319DBE}"/>
              </a:ext>
            </a:extLst>
          </p:cNvPr>
          <p:cNvSpPr/>
          <p:nvPr/>
        </p:nvSpPr>
        <p:spPr>
          <a:xfrm>
            <a:off x="2204780" y="5574061"/>
            <a:ext cx="1390631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ShardingSphere</a:t>
            </a:r>
            <a:endParaRPr lang="en-CN" sz="140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8E95CA4-2D10-0545-A308-B7EDD9096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08" y="0"/>
            <a:ext cx="3453740" cy="6858000"/>
          </a:xfrm>
          <a:prstGeom prst="rect">
            <a:avLst/>
          </a:prstGeom>
        </p:spPr>
      </p:pic>
      <p:sp>
        <p:nvSpPr>
          <p:cNvPr id="46" name="Right Arrow 45">
            <a:extLst>
              <a:ext uri="{FF2B5EF4-FFF2-40B4-BE49-F238E27FC236}">
                <a16:creationId xmlns:a16="http://schemas.microsoft.com/office/drawing/2014/main" id="{AB7BE5B4-820A-6642-A4D9-958DFF607953}"/>
              </a:ext>
            </a:extLst>
          </p:cNvPr>
          <p:cNvSpPr/>
          <p:nvPr/>
        </p:nvSpPr>
        <p:spPr>
          <a:xfrm>
            <a:off x="7774842" y="3586829"/>
            <a:ext cx="286836" cy="34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002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D271-4602-974F-BA16-B4B7529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6831-4013-7A4D-959F-810B3073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/>
              <a:t>架构</a:t>
            </a:r>
          </a:p>
          <a:p>
            <a:r>
              <a:rPr lang="en-CN"/>
              <a:t>模块</a:t>
            </a:r>
          </a:p>
          <a:p>
            <a:r>
              <a:rPr lang="en-CN"/>
              <a:t>组件</a:t>
            </a:r>
          </a:p>
          <a:p>
            <a:r>
              <a:rPr lang="en-CN"/>
              <a:t>Playground环境</a:t>
            </a:r>
          </a:p>
        </p:txBody>
      </p:sp>
    </p:spTree>
    <p:extLst>
      <p:ext uri="{BB962C8B-B14F-4D97-AF65-F5344CB8AC3E}">
        <p14:creationId xmlns:p14="http://schemas.microsoft.com/office/powerpoint/2010/main" val="383893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E920-4B0A-C44B-B8F1-05816644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模块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1314-6FA9-8F4A-9413-275DDCE3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/>
              <a:t>api</a:t>
            </a:r>
            <a:endParaRPr lang="en-US"/>
          </a:p>
          <a:p>
            <a:pPr lvl="1"/>
            <a:r>
              <a:rPr lang="zh-CN" altLang="en-US"/>
              <a:t>面向前端</a:t>
            </a:r>
            <a:r>
              <a:rPr lang="en-US" altLang="zh-CN"/>
              <a:t>/</a:t>
            </a:r>
            <a:r>
              <a:rPr lang="zh-CN" altLang="en-US"/>
              <a:t>客户端的接口模块</a:t>
            </a:r>
            <a:endParaRPr lang="en-CN"/>
          </a:p>
          <a:p>
            <a:r>
              <a:rPr lang="en-CN"/>
              <a:t>service</a:t>
            </a:r>
          </a:p>
          <a:p>
            <a:pPr lvl="1"/>
            <a:r>
              <a:rPr lang="en-CN"/>
              <a:t>提供服务的模块</a:t>
            </a:r>
          </a:p>
          <a:p>
            <a:r>
              <a:rPr lang="en-CN"/>
              <a:t>msg</a:t>
            </a:r>
            <a:r>
              <a:rPr lang="en-US" altLang="zh-CN"/>
              <a:t>-handler</a:t>
            </a:r>
          </a:p>
          <a:p>
            <a:pPr lvl="1"/>
            <a:r>
              <a:rPr lang="zh-CN" altLang="en-US"/>
              <a:t>处理消息的模块</a:t>
            </a:r>
            <a:endParaRPr lang="en-US" altLang="zh-CN"/>
          </a:p>
          <a:p>
            <a:r>
              <a:rPr lang="en-US" altLang="zh-CN"/>
              <a:t>task</a:t>
            </a:r>
          </a:p>
          <a:p>
            <a:pPr lvl="1"/>
            <a:r>
              <a:rPr lang="zh-CN" altLang="en-US"/>
              <a:t>计划任务执行模块</a:t>
            </a:r>
            <a:endParaRPr lang="en-US" altLang="zh-CN"/>
          </a:p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503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E920-4B0A-C44B-B8F1-05816644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模块</a:t>
            </a:r>
            <a:r>
              <a:rPr lang="en-US" altLang="zh-CN"/>
              <a:t>-</a:t>
            </a:r>
            <a:r>
              <a:rPr lang="zh-CN" altLang="en-US"/>
              <a:t>扩展（拆分协议）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1314-6FA9-8F4A-9413-275DDCE3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/>
              <a:t>api</a:t>
            </a:r>
            <a:endParaRPr lang="en-US"/>
          </a:p>
          <a:p>
            <a:pPr lvl="1"/>
            <a:r>
              <a:rPr lang="zh-CN" altLang="en-US"/>
              <a:t>面向前端</a:t>
            </a:r>
            <a:r>
              <a:rPr lang="en-US" altLang="zh-CN"/>
              <a:t>/</a:t>
            </a:r>
            <a:r>
              <a:rPr lang="zh-CN" altLang="en-US"/>
              <a:t>客户端的接口模块</a:t>
            </a:r>
            <a:endParaRPr lang="en-US" altLang="zh-CN"/>
          </a:p>
          <a:p>
            <a:pPr lvl="1"/>
            <a:r>
              <a:rPr lang="en-CN">
                <a:solidFill>
                  <a:schemeClr val="accent1"/>
                </a:solidFill>
              </a:rPr>
              <a:t>api</a:t>
            </a:r>
            <a:r>
              <a:rPr lang="en-US" altLang="zh-CN">
                <a:solidFill>
                  <a:schemeClr val="accent1"/>
                </a:solidFill>
              </a:rPr>
              <a:t>-contract</a:t>
            </a:r>
            <a:endParaRPr lang="en-CN">
              <a:solidFill>
                <a:schemeClr val="accent1"/>
              </a:solidFill>
            </a:endParaRPr>
          </a:p>
          <a:p>
            <a:r>
              <a:rPr lang="en-CN"/>
              <a:t>service</a:t>
            </a:r>
          </a:p>
          <a:p>
            <a:pPr lvl="1"/>
            <a:r>
              <a:rPr lang="en-CN"/>
              <a:t>提供服务的模块</a:t>
            </a:r>
          </a:p>
          <a:p>
            <a:pPr lvl="1"/>
            <a:r>
              <a:rPr lang="en-CN">
                <a:solidFill>
                  <a:schemeClr val="accent1"/>
                </a:solidFill>
              </a:rPr>
              <a:t>service</a:t>
            </a:r>
            <a:r>
              <a:rPr lang="en-US" altLang="zh-CN">
                <a:solidFill>
                  <a:schemeClr val="accent1"/>
                </a:solidFill>
              </a:rPr>
              <a:t>-contract</a:t>
            </a:r>
            <a:endParaRPr lang="en-CN">
              <a:solidFill>
                <a:schemeClr val="accent1"/>
              </a:solidFill>
            </a:endParaRPr>
          </a:p>
          <a:p>
            <a:r>
              <a:rPr lang="en-CN"/>
              <a:t>msg</a:t>
            </a:r>
            <a:r>
              <a:rPr lang="en-US" altLang="zh-CN"/>
              <a:t>-handler</a:t>
            </a:r>
          </a:p>
          <a:p>
            <a:pPr lvl="1"/>
            <a:r>
              <a:rPr lang="zh-CN" altLang="en-US"/>
              <a:t>处理消息的模块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accent1"/>
                </a:solidFill>
              </a:rPr>
              <a:t>msg-contract</a:t>
            </a:r>
          </a:p>
          <a:p>
            <a:r>
              <a:rPr lang="en-US" altLang="zh-CN"/>
              <a:t>task</a:t>
            </a:r>
          </a:p>
          <a:p>
            <a:pPr lvl="1"/>
            <a:r>
              <a:rPr lang="zh-CN" altLang="en-US"/>
              <a:t>计划任务执行模块</a:t>
            </a:r>
            <a:endParaRPr lang="en-US" altLang="zh-CN"/>
          </a:p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081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E920-4B0A-C44B-B8F1-05816644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模块</a:t>
            </a:r>
            <a:r>
              <a:rPr lang="en-US" altLang="zh-CN"/>
              <a:t>-</a:t>
            </a:r>
            <a:r>
              <a:rPr lang="zh-CN" altLang="en-US"/>
              <a:t>扩展（拆分前后台）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1314-6FA9-8F4A-9413-275DDCE3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/>
              <a:t>api</a:t>
            </a:r>
            <a:endParaRPr lang="en-US"/>
          </a:p>
          <a:p>
            <a:pPr lvl="1"/>
            <a:r>
              <a:rPr lang="zh-CN" altLang="en-US"/>
              <a:t>面向前端</a:t>
            </a:r>
            <a:r>
              <a:rPr lang="en-US" altLang="zh-CN"/>
              <a:t>/</a:t>
            </a:r>
            <a:r>
              <a:rPr lang="zh-CN" altLang="en-US"/>
              <a:t>客户端的接口模块</a:t>
            </a:r>
            <a:endParaRPr lang="en-US" altLang="zh-CN"/>
          </a:p>
          <a:p>
            <a:pPr lvl="1"/>
            <a:r>
              <a:rPr lang="en-CN">
                <a:solidFill>
                  <a:schemeClr val="accent1"/>
                </a:solidFill>
              </a:rPr>
              <a:t>api</a:t>
            </a:r>
            <a:r>
              <a:rPr lang="en-US" altLang="zh-CN">
                <a:solidFill>
                  <a:schemeClr val="accent1"/>
                </a:solidFill>
              </a:rPr>
              <a:t>-contract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admin</a:t>
            </a:r>
            <a:r>
              <a:rPr lang="en-US" altLang="zh-CN">
                <a:solidFill>
                  <a:schemeClr val="accent1"/>
                </a:solidFill>
              </a:rPr>
              <a:t>-api/admin-api-contract</a:t>
            </a:r>
            <a:endParaRPr lang="en-CN">
              <a:solidFill>
                <a:schemeClr val="accent1"/>
              </a:solidFill>
            </a:endParaRPr>
          </a:p>
          <a:p>
            <a:r>
              <a:rPr lang="en-CN"/>
              <a:t>service</a:t>
            </a:r>
          </a:p>
          <a:p>
            <a:pPr lvl="1"/>
            <a:r>
              <a:rPr lang="en-CN"/>
              <a:t>提供服务的模块</a:t>
            </a:r>
          </a:p>
          <a:p>
            <a:pPr lvl="1"/>
            <a:r>
              <a:rPr lang="en-CN">
                <a:solidFill>
                  <a:schemeClr val="accent1"/>
                </a:solidFill>
              </a:rPr>
              <a:t>service</a:t>
            </a:r>
            <a:r>
              <a:rPr lang="en-US" altLang="zh-CN">
                <a:solidFill>
                  <a:schemeClr val="accent1"/>
                </a:solidFill>
              </a:rPr>
              <a:t>-contract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admin-service/admin-service-contract</a:t>
            </a:r>
            <a:endParaRPr lang="en-CN">
              <a:solidFill>
                <a:schemeClr val="accent1"/>
              </a:solidFill>
            </a:endParaRPr>
          </a:p>
          <a:p>
            <a:r>
              <a:rPr lang="en-CN"/>
              <a:t>msg</a:t>
            </a:r>
            <a:r>
              <a:rPr lang="en-US" altLang="zh-CN"/>
              <a:t>-handler</a:t>
            </a:r>
          </a:p>
          <a:p>
            <a:pPr lvl="1"/>
            <a:r>
              <a:rPr lang="zh-CN" altLang="en-US"/>
              <a:t>处理消息的模块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accent1"/>
                </a:solidFill>
              </a:rPr>
              <a:t>msg-contract</a:t>
            </a:r>
          </a:p>
          <a:p>
            <a:r>
              <a:rPr lang="en-US" altLang="zh-CN"/>
              <a:t>task</a:t>
            </a:r>
          </a:p>
          <a:p>
            <a:pPr lvl="1"/>
            <a:r>
              <a:rPr lang="zh-CN" altLang="en-US"/>
              <a:t>计划任务执行模块</a:t>
            </a:r>
            <a:endParaRPr lang="en-US" altLang="zh-CN"/>
          </a:p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274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D271-4602-974F-BA16-B4B7529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6831-4013-7A4D-959F-810B3073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/>
              <a:t>架构</a:t>
            </a:r>
          </a:p>
          <a:p>
            <a:r>
              <a:rPr lang="en-CN"/>
              <a:t>模块</a:t>
            </a:r>
          </a:p>
          <a:p>
            <a:r>
              <a:rPr lang="en-CN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408074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F3E9-622B-AC4A-8F96-BE7AC088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组件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851C5-3127-624D-8360-5BE4B6AE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N" sz="1800"/>
              <a:t>Spring</a:t>
            </a:r>
            <a:r>
              <a:rPr lang="zh-CN" altLang="en-US" sz="1800"/>
              <a:t> </a:t>
            </a:r>
            <a:r>
              <a:rPr lang="en-US" altLang="zh-CN" sz="1800"/>
              <a:t>&amp;</a:t>
            </a:r>
            <a:r>
              <a:rPr lang="zh-CN" altLang="en-US" sz="1800"/>
              <a:t> </a:t>
            </a:r>
            <a:r>
              <a:rPr lang="en-US" altLang="zh-CN" sz="1800"/>
              <a:t>SpringMvc</a:t>
            </a:r>
            <a:r>
              <a:rPr lang="zh-CN" altLang="en-US" sz="1800"/>
              <a:t> </a:t>
            </a:r>
            <a:r>
              <a:rPr lang="en-US" altLang="zh-CN" sz="1800"/>
              <a:t>&amp;</a:t>
            </a:r>
            <a:r>
              <a:rPr lang="zh-CN" altLang="en-US" sz="1800"/>
              <a:t> </a:t>
            </a:r>
            <a:r>
              <a:rPr lang="en-US" altLang="zh-CN" sz="1800"/>
              <a:t>SpringBoot</a:t>
            </a:r>
          </a:p>
          <a:p>
            <a:r>
              <a:rPr lang="en-CN" sz="1800"/>
              <a:t>Nacos</a:t>
            </a:r>
          </a:p>
          <a:p>
            <a:pPr lvl="1"/>
            <a:r>
              <a:rPr lang="en-CN" sz="1600"/>
              <a:t>服务发现</a:t>
            </a:r>
          </a:p>
          <a:p>
            <a:r>
              <a:rPr lang="en-CN" sz="1800"/>
              <a:t>mysql</a:t>
            </a:r>
            <a:r>
              <a:rPr lang="zh-CN" altLang="en-US" sz="1800"/>
              <a:t>（</a:t>
            </a:r>
            <a:r>
              <a:rPr lang="en-US" altLang="zh-CN" sz="1800"/>
              <a:t>JDBC</a:t>
            </a:r>
            <a:r>
              <a:rPr lang="zh-CN" altLang="en-US" sz="1800"/>
              <a:t> </a:t>
            </a:r>
            <a:r>
              <a:rPr lang="en-US" altLang="zh-CN" sz="1800"/>
              <a:t>&amp;</a:t>
            </a:r>
            <a:r>
              <a:rPr lang="zh-CN" altLang="en-US" sz="1800"/>
              <a:t> </a:t>
            </a:r>
            <a:r>
              <a:rPr lang="en-US" altLang="zh-CN" sz="1800"/>
              <a:t>JSD</a:t>
            </a:r>
            <a:r>
              <a:rPr lang="zh-CN" altLang="en-US" sz="1800"/>
              <a:t>）</a:t>
            </a:r>
            <a:endParaRPr lang="en-CN" sz="1800"/>
          </a:p>
          <a:p>
            <a:pPr lvl="1"/>
            <a:r>
              <a:rPr lang="en-CN" sz="1600"/>
              <a:t>数据存储</a:t>
            </a:r>
          </a:p>
          <a:p>
            <a:r>
              <a:rPr lang="en-CN" sz="1800"/>
              <a:t>rocketmq</a:t>
            </a:r>
          </a:p>
          <a:p>
            <a:pPr lvl="1"/>
            <a:r>
              <a:rPr lang="en-CN" sz="1600"/>
              <a:t>消息队列</a:t>
            </a:r>
          </a:p>
          <a:p>
            <a:r>
              <a:rPr lang="en-CN" sz="1800"/>
              <a:t>xxl</a:t>
            </a:r>
            <a:r>
              <a:rPr lang="en-US" altLang="zh-CN" sz="1800"/>
              <a:t>-job</a:t>
            </a:r>
          </a:p>
          <a:p>
            <a:pPr lvl="1"/>
            <a:r>
              <a:rPr lang="zh-CN" altLang="en-US" sz="1600"/>
              <a:t>计划任务调度</a:t>
            </a:r>
            <a:endParaRPr lang="en-US" altLang="zh-CN" sz="1600"/>
          </a:p>
          <a:p>
            <a:r>
              <a:rPr lang="en-US" sz="1800"/>
              <a:t>elastic</a:t>
            </a:r>
            <a:r>
              <a:rPr lang="zh-CN" altLang="en-US" sz="1800"/>
              <a:t> </a:t>
            </a:r>
            <a:r>
              <a:rPr lang="en-US" altLang="zh-CN" sz="1800"/>
              <a:t>search</a:t>
            </a:r>
          </a:p>
          <a:p>
            <a:pPr lvl="1"/>
            <a:r>
              <a:rPr lang="en-US" sz="1600"/>
              <a:t>搜索</a:t>
            </a:r>
          </a:p>
          <a:p>
            <a:r>
              <a:rPr lang="en-US" sz="1800"/>
              <a:t>Redis</a:t>
            </a:r>
            <a:r>
              <a:rPr lang="zh-CN" altLang="en-US" sz="1800"/>
              <a:t>（</a:t>
            </a:r>
            <a:r>
              <a:rPr lang="en-US" altLang="zh-CN" sz="1800"/>
              <a:t>redisson</a:t>
            </a:r>
            <a:r>
              <a:rPr lang="zh-CN" altLang="en-US" sz="1800"/>
              <a:t>）</a:t>
            </a:r>
            <a:endParaRPr lang="en-US" sz="1800"/>
          </a:p>
          <a:p>
            <a:pPr lvl="1"/>
            <a:r>
              <a:rPr lang="en-US" sz="1600"/>
              <a:t>缓存</a:t>
            </a:r>
          </a:p>
          <a:p>
            <a:r>
              <a:rPr lang="en-US" sz="2000"/>
              <a:t>Oss</a:t>
            </a:r>
            <a:r>
              <a:rPr lang="zh-CN" altLang="en-US" sz="2000"/>
              <a:t>（</a:t>
            </a:r>
            <a:r>
              <a:rPr lang="en-US" altLang="zh-CN" sz="2000"/>
              <a:t>minio</a:t>
            </a:r>
            <a:r>
              <a:rPr lang="zh-CN" altLang="en-US" sz="2000"/>
              <a:t>）</a:t>
            </a:r>
            <a:endParaRPr lang="en-US" altLang="zh-CN" sz="2000"/>
          </a:p>
          <a:p>
            <a:pPr lvl="1"/>
            <a:r>
              <a:rPr lang="zh-CN" altLang="en-US" sz="1600"/>
              <a:t>对象存储</a:t>
            </a:r>
            <a:endParaRPr lang="en-CN" sz="1600"/>
          </a:p>
          <a:p>
            <a:endParaRPr lang="en-CN" sz="1800"/>
          </a:p>
        </p:txBody>
      </p:sp>
    </p:spTree>
    <p:extLst>
      <p:ext uri="{BB962C8B-B14F-4D97-AF65-F5344CB8AC3E}">
        <p14:creationId xmlns:p14="http://schemas.microsoft.com/office/powerpoint/2010/main" val="274378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5850</TotalTime>
  <Words>340</Words>
  <Application>Microsoft Macintosh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lark</vt:lpstr>
      <vt:lpstr>目录</vt:lpstr>
      <vt:lpstr>架构（工程化）</vt:lpstr>
      <vt:lpstr>目录</vt:lpstr>
      <vt:lpstr>模块</vt:lpstr>
      <vt:lpstr>模块-扩展（拆分协议）</vt:lpstr>
      <vt:lpstr>模块-扩展（拆分前后台）</vt:lpstr>
      <vt:lpstr>目录</vt:lpstr>
      <vt:lpstr>组件</vt:lpstr>
      <vt:lpstr>相关组件-服务&amp;调用服务</vt:lpstr>
      <vt:lpstr>相关组件-数据库访问</vt:lpstr>
      <vt:lpstr>相关组件-数据库访问</vt:lpstr>
      <vt:lpstr>相关组件-缓存</vt:lpstr>
      <vt:lpstr>相关组件-搜素索引</vt:lpstr>
      <vt:lpstr>相关组件-对象存储</vt:lpstr>
      <vt:lpstr>目录</vt:lpstr>
      <vt:lpstr>Playground环境（用于熟悉框架和流程 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lark</dc:title>
  <dc:creator>Yuan Andy</dc:creator>
  <cp:lastModifiedBy>Yuan Andy</cp:lastModifiedBy>
  <cp:revision>110</cp:revision>
  <dcterms:created xsi:type="dcterms:W3CDTF">2021-02-22T07:45:55Z</dcterms:created>
  <dcterms:modified xsi:type="dcterms:W3CDTF">2021-02-26T09:26:12Z</dcterms:modified>
</cp:coreProperties>
</file>