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9144000" cy="5143500" type="screen16x9"/>
  <p:notesSz cx="6858000" cy="9144000"/>
  <p:embeddedFontLst>
    <p:embeddedFont>
      <p:font typeface="Century" panose="02040604050505020304" pitchFamily="18" charset="0"/>
      <p:regular r:id="rId14"/>
    </p:embeddedFont>
    <p:embeddedFont>
      <p:font typeface="Fira Sans ExtraBold" panose="020B0604020202020204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E7FEB9-6081-4FEA-BAF4-7BAF206977F8}">
  <a:tblStyle styleId="{96E7FEB9-6081-4FEA-BAF4-7BAF206977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48" y="52"/>
      </p:cViewPr>
      <p:guideLst>
        <p:guide orient="horz" pos="1620"/>
        <p:guide pos="2880"/>
        <p:guide orient="horz" pos="2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77fcf19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e77fcf19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79dfb3c9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79dfb3c9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79dfb3c9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79dfb3c9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61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79dfb3c9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79dfb3c9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75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27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79dfb3c9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79dfb3c9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31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79dfb3c9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79dfb3c9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84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79dfb3c9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79dfb3c9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676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364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"/>
              <a:buNone/>
              <a:defRPr sz="2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928400"/>
            <a:ext cx="9144000" cy="2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1"/>
              </a:highlight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642400" y="4835850"/>
            <a:ext cx="385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globalaihub.com</a:t>
            </a:r>
            <a:endParaRPr sz="13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1000" y="114825"/>
            <a:ext cx="1680150" cy="255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80980" y="1485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 smtClean="0"/>
              <a:t/>
            </a:r>
            <a:br>
              <a:rPr lang="tr" dirty="0" smtClean="0"/>
            </a:br>
            <a:r>
              <a:rPr lang="tr" dirty="0" smtClean="0"/>
              <a:t>Deprem ve Yapay Zeka</a:t>
            </a:r>
            <a:br>
              <a:rPr lang="tr" dirty="0" smtClean="0"/>
            </a:br>
            <a:r>
              <a:rPr lang="tr" dirty="0" smtClean="0"/>
              <a:t/>
            </a:r>
            <a:br>
              <a:rPr lang="tr" dirty="0" smtClean="0"/>
            </a:br>
            <a:r>
              <a:rPr lang="tr" sz="3100" dirty="0" smtClean="0"/>
              <a:t>Batuhan Çiftsüren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 smtClean="0"/>
              <a:t>Yapay Zekayı Deprem İçin Kullanmak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 smtClean="0"/>
              <a:t>Görece genç bir jeolojik yapıya sahip Anadolu plakası bilindiği üzere büyük deprem kuşakları üzerinde yer almaktadır</a:t>
            </a:r>
            <a:r>
              <a:rPr lang="tr-TR" dirty="0" smtClean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tr-TR" dirty="0" smtClean="0"/>
          </a:p>
          <a:p>
            <a:pPr marL="17780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 smtClean="0"/>
              <a:t>Ülkemizde her sene ortalama 24.000 adet deprem olmaktadır. Son yıllarda ölümle sonuçlanan çok sayıda deprem ile karşılaştık. </a:t>
            </a:r>
            <a:endParaRPr lang="tr-TR" dirty="0" smtClean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tr-TR" dirty="0" smtClean="0"/>
          </a:p>
          <a:p>
            <a:pPr marL="17780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 smtClean="0"/>
              <a:t>Son yaşadığımız felaket sonrasında deprem öncesi ve sonrası alınacak tedbirler ve deprem sonrası yaralarımızı sarma noktasında koordinasyonun önemi daha iyi anlaşılmıştır</a:t>
            </a:r>
            <a:r>
              <a:rPr lang="tr-TR" dirty="0" smtClean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tr-TR" dirty="0" smtClean="0"/>
          </a:p>
          <a:p>
            <a:pPr marL="17780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 smtClean="0"/>
              <a:t>Bilgisayarlarda artan saklama alanı, işlemci gücü ve internet hızı, yapay zeka algoritmaları ile birleşerek deprem için bir çözüm üretilebilir mi sorusunu gündeme getirmiştir</a:t>
            </a:r>
            <a:r>
              <a:rPr lang="tr-TR" dirty="0" smtClean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tr-TR" dirty="0" smtClean="0"/>
          </a:p>
          <a:p>
            <a:pPr marL="17780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 smtClean="0"/>
              <a:t>Bu konuyu depremin önceden tespiti ve deprem sonrası afet koordinasyon olarak iki farklı açıdan inceleyeceğiz.</a:t>
            </a:r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 smtClean="0"/>
              <a:t>Depremin Önceden Tespiti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Tayvan’da yer alan </a:t>
            </a:r>
            <a:r>
              <a:rPr lang="en-US" dirty="0"/>
              <a:t>The National Center for High-Performance Computing (NCHC)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dirty="0"/>
              <a:t>Academia </a:t>
            </a:r>
            <a:r>
              <a:rPr lang="en-US" dirty="0" err="1" smtClean="0"/>
              <a:t>Sinica</a:t>
            </a:r>
            <a:r>
              <a:rPr lang="tr-TR" dirty="0" smtClean="0"/>
              <a:t> kurumları ortak çalışmasıyla depremi 1 gün öncesinden tespit edebilen bir yapay zeka algoritması geliştirmiştir</a:t>
            </a:r>
            <a:r>
              <a:rPr lang="tr-TR" dirty="0" smtClean="0"/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tr-TR" dirty="0" smtClean="0"/>
          </a:p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Depremin tahmin edilmesinde; günlük tektonik hareketlerde yaşanan değişimler kullanılmaktadır</a:t>
            </a:r>
            <a:r>
              <a:rPr lang="tr-TR" dirty="0" smtClean="0"/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tr-TR" dirty="0" smtClean="0"/>
          </a:p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Modelin amacı; 6 ve üzeri büyüklükteki depremleri tahmin etmektir</a:t>
            </a:r>
            <a:r>
              <a:rPr lang="tr-TR" dirty="0" smtClean="0"/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tr-TR" dirty="0" smtClean="0"/>
          </a:p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Stanford ve Boğaziçi Üniversitesi’nden ayrı ayrı araştırma grupları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tr-TR" dirty="0"/>
              <a:t> </a:t>
            </a:r>
            <a:r>
              <a:rPr lang="tr-TR" dirty="0" smtClean="0"/>
              <a:t>  «hayalet depremleri» tespit edebilmek adına yapay zeka modeli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tr-TR" dirty="0"/>
              <a:t> </a:t>
            </a:r>
            <a:r>
              <a:rPr lang="tr-TR" dirty="0" smtClean="0"/>
              <a:t>   geliştirmektedir.</a:t>
            </a:r>
          </a:p>
          <a:p>
            <a:pPr marL="177800" lvl="0" indent="-177800">
              <a:lnSpc>
                <a:spcPct val="100000"/>
              </a:lnSpc>
            </a:pPr>
            <a:endParaRPr lang="tr-TR" dirty="0" smtClean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71" y="2530517"/>
            <a:ext cx="2340256" cy="17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8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 smtClean="0"/>
              <a:t>Depremin Önceden Tespiti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Hayalet depremler düşük büyüklükte depremler olduğu için afet boyunda depremlerin tespiti için küçük bir girdi teşkil etmektedir.</a:t>
            </a:r>
          </a:p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Tayvanlı otoritelerin geliştirdiği algoritmaların doğru çalıştığı noktasında soru işaretleri bulunmaktadır.</a:t>
            </a:r>
          </a:p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En az 5.5 ve üzeri büyüklükteki depremleri, binaları boşaltabileceğimiz makul bir süre öncesinde tespit edebilecek bir model geliştirilmesi hayati önem taşımaktadır.</a:t>
            </a:r>
          </a:p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Böyle bir algoritma geliştirmek için sismik hareketlerin anlık olarak takip edilmesi ve yine anlık olarak çalışan bir modelin üreteceği alarmı ulusal çapta yayabilecek bir ağa ihtiyaç bulunmaktadır.</a:t>
            </a:r>
          </a:p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MTA (Maden Tetkik ve Arama Genel Müdürlüğü) ve Boğaziçi Üniversitesi Kandilli Rasathanesi ve Deprem Araştırma Enstitüsü’nün tüm Türkiye sathında yer alan sismik istasyonlarından toplanan veriyi modeli oluşturmak için kullanabiliriz. </a:t>
            </a:r>
          </a:p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Modeli üreteceği deprem alarmını hızlıca başta AFAD olmak üzere ulusal çapta yayın yapan radyo ve televizyonlara iletebiliriz.</a:t>
            </a:r>
          </a:p>
          <a:p>
            <a:pPr marL="177800" lvl="0" indent="-177800">
              <a:lnSpc>
                <a:spcPct val="100000"/>
              </a:lnSpc>
            </a:pPr>
            <a:endParaRPr lang="tr-TR" dirty="0" smtClean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99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eismic station works — Optimum Seism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24" y="615186"/>
            <a:ext cx="6842964" cy="384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 smtClean="0"/>
              <a:t>Deprem Sonrası Koordinasyon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Deprem sonrası arama, kurtarma, sağlık, güvenlik, gıda ve tüm lojistik operasyonların büyük bir koordinasyon altında sağlanması elzemdir.</a:t>
            </a:r>
          </a:p>
          <a:p>
            <a:pPr marL="177800" lvl="0" indent="-177800" algn="just">
              <a:lnSpc>
                <a:spcPct val="100000"/>
              </a:lnSpc>
            </a:pPr>
            <a:endParaRPr lang="tr-TR" dirty="0" smtClean="0"/>
          </a:p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 6 Şubat 2023 tarihinde yaşadığımız ve ulus olarak derin bir acı yaşadığımız Kahramanmaraş depremi sonrası görüldüğü üzere yıkımın şiddeti arttıkça koordinasyonun sağlanması zorlaşmaktadır.</a:t>
            </a:r>
          </a:p>
          <a:p>
            <a:pPr marL="177800" lvl="0" indent="-177800" algn="just">
              <a:lnSpc>
                <a:spcPct val="100000"/>
              </a:lnSpc>
            </a:pPr>
            <a:endParaRPr lang="tr-TR" dirty="0"/>
          </a:p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Arama-kurtarma faaliyetlerinde ilk </a:t>
            </a:r>
            <a:r>
              <a:rPr lang="tr-TR" dirty="0" smtClean="0"/>
              <a:t>24 (kabul edilen sınır 72 saat) </a:t>
            </a:r>
            <a:r>
              <a:rPr lang="tr-TR" dirty="0" smtClean="0"/>
              <a:t>saatin kritikliği göz önünde bulundurularak müdahale edilecek yapı ve müdahale edecek ekip eşleşmesini sağlayacak bir yapay zeka modeli geliştirmek binlerce canımızı olası felaketlerden kurtarmamıza imkan sağlayacaktır. </a:t>
            </a:r>
          </a:p>
          <a:p>
            <a:pPr marL="177800" lvl="0" indent="-177800">
              <a:lnSpc>
                <a:spcPct val="100000"/>
              </a:lnSpc>
            </a:pPr>
            <a:endParaRPr lang="tr-TR" dirty="0"/>
          </a:p>
          <a:p>
            <a:pPr marL="0" lvl="0" indent="0">
              <a:lnSpc>
                <a:spcPct val="100000"/>
              </a:lnSpc>
              <a:buNone/>
            </a:pPr>
            <a:endParaRPr lang="tr-TR" dirty="0" smtClean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83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 smtClean="0"/>
              <a:t>Deprem Sonrası Koordinasyon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3189" y="1017725"/>
            <a:ext cx="8451249" cy="1029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just">
              <a:lnSpc>
                <a:spcPct val="100000"/>
              </a:lnSpc>
            </a:pPr>
            <a:r>
              <a:rPr lang="tr-TR" dirty="0" smtClean="0"/>
              <a:t>Ülkemizde yer alan yapı stokunun uydu görüntüleri (güncellemeleri dikkate alacak sıklıkta yenilenmek koşuluyla) ve deprem sonrası bölgenin görüntüleri modelde işlenerek yapılar;</a:t>
            </a:r>
            <a:endParaRPr lang="tr-TR" dirty="0" smtClean="0"/>
          </a:p>
          <a:p>
            <a:pPr marL="177800" lvl="0" indent="-177800">
              <a:lnSpc>
                <a:spcPct val="100000"/>
              </a:lnSpc>
            </a:pPr>
            <a:endParaRPr lang="tr-TR" dirty="0"/>
          </a:p>
          <a:p>
            <a:pPr marL="0" lvl="0" indent="0">
              <a:lnSpc>
                <a:spcPct val="100000"/>
              </a:lnSpc>
              <a:buNone/>
            </a:pPr>
            <a:endParaRPr lang="tr-TR" dirty="0" smtClean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6" name="Picture 2" descr="Depremin etkisi uzaydan görüntülendi! Hatay'daki yıkım net olarak fark  ediliyor - Son Daki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35" y="2144909"/>
            <a:ext cx="4580015" cy="25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premin etkisi uzaydan görüntülendi! Hatay'daki yıkım net olarak fark  ediliyor - Son Daki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8" y="2367847"/>
            <a:ext cx="3785136" cy="212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5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İzmir'deki yıkım uzaydan görüntülendi -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48" y="888555"/>
            <a:ext cx="4039531" cy="20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 smtClean="0"/>
              <a:t>Deprem Sonrası Koordinasyon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3189" y="1017724"/>
            <a:ext cx="8451249" cy="368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Hasarsız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Az hasarlı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Orta hasarlı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Yüksek hasarlı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Yıkılmış</a:t>
            </a:r>
          </a:p>
          <a:p>
            <a:pPr marL="0" lvl="0" indent="0">
              <a:lnSpc>
                <a:spcPct val="100000"/>
              </a:lnSpc>
              <a:buNone/>
            </a:pPr>
            <a:endParaRPr lang="tr-TR" dirty="0" smtClean="0"/>
          </a:p>
          <a:p>
            <a:pPr marL="0" lvl="0" indent="0">
              <a:lnSpc>
                <a:spcPct val="100000"/>
              </a:lnSpc>
              <a:buNone/>
            </a:pPr>
            <a:endParaRPr lang="tr-TR" dirty="0" smtClean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tr-TR" dirty="0" smtClean="0"/>
              <a:t>Kategorisinde değerlendirilerek; 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tr-TR" b="1" dirty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tr-TR" b="1" dirty="0"/>
              <a:t>Y</a:t>
            </a:r>
            <a:r>
              <a:rPr lang="tr-TR" b="1" dirty="0" smtClean="0"/>
              <a:t>ıkılmış yapılar </a:t>
            </a:r>
            <a:r>
              <a:rPr lang="tr-TR" dirty="0" smtClean="0"/>
              <a:t>için arama-kurtarma ve sağlık ekiplerinin spesifik olarak ilgili yapıya yönlendirilmesi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tr-TR" dirty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tr-TR" b="1" dirty="0" smtClean="0"/>
              <a:t>Yüksek hasarlı</a:t>
            </a:r>
            <a:r>
              <a:rPr lang="tr-TR" dirty="0" smtClean="0"/>
              <a:t> yapılarda mahsur kalmış vatandaşların kurtarılması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tr-TR" dirty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tr-TR" b="1" dirty="0" smtClean="0"/>
              <a:t>Diğer kategorilerde </a:t>
            </a:r>
            <a:r>
              <a:rPr lang="tr-TR" dirty="0" smtClean="0"/>
              <a:t>yer alan yapılardan kurtulan vatandaşlar için ise hızlıca barınma, sağlık, ısınma, gıda, iletişim vb. hizmetlerin ulaştırılması sağlanabilir.</a:t>
            </a:r>
          </a:p>
          <a:p>
            <a:pPr marL="177800" lvl="0" indent="-177800">
              <a:lnSpc>
                <a:spcPct val="100000"/>
              </a:lnSpc>
            </a:pPr>
            <a:endParaRPr lang="tr-TR" dirty="0" smtClean="0"/>
          </a:p>
          <a:p>
            <a:pPr marL="177800" lvl="0" indent="-177800">
              <a:lnSpc>
                <a:spcPct val="100000"/>
              </a:lnSpc>
            </a:pPr>
            <a:endParaRPr lang="tr-TR" dirty="0" smtClean="0"/>
          </a:p>
          <a:p>
            <a:pPr marL="177800" lvl="0" indent="-177800">
              <a:lnSpc>
                <a:spcPct val="100000"/>
              </a:lnSpc>
            </a:pPr>
            <a:endParaRPr lang="tr-TR" dirty="0"/>
          </a:p>
          <a:p>
            <a:pPr marL="0" lvl="0" indent="0">
              <a:lnSpc>
                <a:spcPct val="100000"/>
              </a:lnSpc>
              <a:buNone/>
            </a:pPr>
            <a:endParaRPr lang="tr-TR" dirty="0" smtClean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Right Arrow 1"/>
          <p:cNvSpPr/>
          <p:nvPr/>
        </p:nvSpPr>
        <p:spPr>
          <a:xfrm>
            <a:off x="375706" y="1127196"/>
            <a:ext cx="245396" cy="204256"/>
          </a:xfrm>
          <a:prstGeom prst="right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ight Arrow 10"/>
          <p:cNvSpPr/>
          <p:nvPr/>
        </p:nvSpPr>
        <p:spPr>
          <a:xfrm>
            <a:off x="375706" y="1338795"/>
            <a:ext cx="245396" cy="204256"/>
          </a:xfrm>
          <a:prstGeom prst="rightArrow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ight Arrow 11"/>
          <p:cNvSpPr/>
          <p:nvPr/>
        </p:nvSpPr>
        <p:spPr>
          <a:xfrm>
            <a:off x="375706" y="1556145"/>
            <a:ext cx="245396" cy="204256"/>
          </a:xfrm>
          <a:prstGeom prst="rightArrow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ight Arrow 12"/>
          <p:cNvSpPr/>
          <p:nvPr/>
        </p:nvSpPr>
        <p:spPr>
          <a:xfrm>
            <a:off x="375706" y="1766152"/>
            <a:ext cx="245396" cy="204256"/>
          </a:xfrm>
          <a:prstGeom prst="rightArrow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ight Arrow 13"/>
          <p:cNvSpPr/>
          <p:nvPr/>
        </p:nvSpPr>
        <p:spPr>
          <a:xfrm>
            <a:off x="375706" y="1983135"/>
            <a:ext cx="245396" cy="204256"/>
          </a:xfrm>
          <a:prstGeom prst="right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tr-TR" dirty="0" smtClean="0"/>
              <a:t>Önerdiğim yapay zeka görüntü işleme algoritmasının en önemli kazancı, </a:t>
            </a:r>
          </a:p>
          <a:p>
            <a:pPr marL="139700" indent="0" algn="just">
              <a:buNone/>
            </a:pPr>
            <a:r>
              <a:rPr lang="tr-TR" dirty="0" smtClean="0"/>
              <a:t>Yardımları spesifik binalara yönlendirerek ve koordinasyonu en üst düzeyde sağlayarak</a:t>
            </a:r>
          </a:p>
          <a:p>
            <a:pPr marL="139700" indent="0" algn="just">
              <a:buNone/>
            </a:pPr>
            <a:endParaRPr lang="tr-TR" dirty="0"/>
          </a:p>
          <a:p>
            <a:pPr marL="139700" indent="0" algn="just">
              <a:buNone/>
            </a:pPr>
            <a:r>
              <a:rPr lang="tr-TR" dirty="0" smtClean="0"/>
              <a:t>Arama-kurtarma, sağlık, iş makinesi, barınma vb. ile ilgilenecek ekiplerin, hangi alanlara yönlendirileceğinin önceden belirlenmesi ve afete karşı zaman kaybetmeden süratli ve sürekli bir müdahalenin sağlanması amaçlanmaktadır.</a:t>
            </a:r>
            <a:endParaRPr lang="tr-TR" dirty="0"/>
          </a:p>
        </p:txBody>
      </p:sp>
      <p:sp>
        <p:nvSpPr>
          <p:cNvPr id="4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 smtClean="0"/>
              <a:t>Deprem Sonrası Koordinasyon</a:t>
            </a:r>
            <a:endParaRPr dirty="0"/>
          </a:p>
        </p:txBody>
      </p:sp>
      <p:pic>
        <p:nvPicPr>
          <p:cNvPr id="6" name="Picture 8" descr="Dünyadan arama kurtarma ekipleri Türkiye'ye geliyor - Dünya Haberle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8" y="2860675"/>
            <a:ext cx="2780933" cy="185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ğu'daki 112 Acil Sağlık ekipleri hastalara kış şartlarında hızla ulaşmak  için hazı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822" y="2870567"/>
            <a:ext cx="3276356" cy="18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İnşaat Vinç Fiyatları - Kiralık Vinç İstanbu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59" y="2860675"/>
            <a:ext cx="2790045" cy="18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1183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xMzhiNDFkYS0zYTc2LTRiMmMtYTRkNS03NjQ2ZmYzNGI3MjgiIG9yaWdpbj0idXNlclNlbGVjdGVkIj48ZWxlbWVudCB1aWQ9IjAyNWYxZTFlLTI3OWMtNGNiZi1hZWE1LTc5ODY1M2YwN2IwNCIgdmFsdWU9IiIgeG1sbnM9Imh0dHA6Ly93d3cuYm9sZG9uamFtZXMuY29tLzIwMDgvMDEvc2llL2ludGVybmFsL2xhYmVsIiAvPjwvc2lzbD48VXNlck5hbWU+S0tCRE9NQUlOXEtNMTAxOTA8L1VzZXJOYW1lPjxEYXRlVGltZT4xLjAzLjIwMjMgMTM6NDU6MjA8L0RhdGVUaW1lPjxMYWJlbFN0cmluZz5LYW11eWEgQSYjeEU3OyYjeDEzMTtrPC9MYWJlbFN0cmluZz48L2l0ZW0+PC9sYWJlbEhpc3Rvcnk+</Value>
</WrappedLabelHistory>
</file>

<file path=customXml/item2.xml><?xml version="1.0" encoding="utf-8"?>
<sisl xmlns:xsd="http://www.w3.org/2001/XMLSchema" xmlns:xsi="http://www.w3.org/2001/XMLSchema-instance" xmlns="http://www.boldonjames.com/2008/01/sie/internal/label" sislVersion="0" policy="138b41da-3a76-4b2c-a4d5-7646ff34b728" origin="userSelected">
  <element uid="025f1e1e-279c-4cbf-aea5-798653f07b04" value=""/>
</sisl>
</file>

<file path=customXml/itemProps1.xml><?xml version="1.0" encoding="utf-8"?>
<ds:datastoreItem xmlns:ds="http://schemas.openxmlformats.org/officeDocument/2006/customXml" ds:itemID="{5DFEF67F-D0A7-4EAE-8BA0-9602ACB9C2D6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B6655584-7912-423F-9582-3744A17EACC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557</Words>
  <Application>Microsoft Office PowerPoint</Application>
  <PresentationFormat>On-screen Show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</vt:lpstr>
      <vt:lpstr>Arial</vt:lpstr>
      <vt:lpstr>Fira Sans ExtraBold</vt:lpstr>
      <vt:lpstr>Simple Light</vt:lpstr>
      <vt:lpstr> Deprem ve Yapay Zeka  Batuhan Çiftsüren</vt:lpstr>
      <vt:lpstr>Yapay Zekayı Deprem İçin Kullanmak</vt:lpstr>
      <vt:lpstr>Depremin Önceden Tespiti</vt:lpstr>
      <vt:lpstr>Depremin Önceden Tespiti</vt:lpstr>
      <vt:lpstr>PowerPoint Presentation</vt:lpstr>
      <vt:lpstr>Deprem Sonrası Koordinasyon</vt:lpstr>
      <vt:lpstr>Deprem Sonrası Koordinasyon</vt:lpstr>
      <vt:lpstr>Deprem Sonrası Koordinasyon</vt:lpstr>
      <vt:lpstr>Deprem Sonrası Koordinasyon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Deprem Felaket Olmamalı</dc:title>
  <dc:creator>Batuhan ÇİFTSÜREN</dc:creator>
  <cp:keywords>Kamuya Açık / Public</cp:keywords>
  <cp:lastModifiedBy>Batuhan ÇİFTSÜREN</cp:lastModifiedBy>
  <cp:revision>23</cp:revision>
  <dcterms:modified xsi:type="dcterms:W3CDTF">2023-03-03T11:49:04Z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c1e107d0-08d2-40c3-9702-92e97af118a4</vt:lpwstr>
  </property>
  <property fmtid="{D5CDD505-2E9C-101B-9397-08002B2CF9AE}" pid="3" name="bjClsUserRVM">
    <vt:lpwstr>[]</vt:lpwstr>
  </property>
  <property fmtid="{D5CDD505-2E9C-101B-9397-08002B2CF9AE}" pid="4" name="bjSaver">
    <vt:lpwstr>6ZjI66/DZyW5YM3NRYgEy8vISkA8BSED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policy="138b41da-3a76-4b2c-a4d5-7646ff34b728" origin="userSelected" xmlns="http://www.boldonj</vt:lpwstr>
  </property>
  <property fmtid="{D5CDD505-2E9C-101B-9397-08002B2CF9AE}" pid="6" name="bjDocumentLabelXML-0">
    <vt:lpwstr>ames.com/2008/01/sie/internal/label"&gt;&lt;element uid="025f1e1e-279c-4cbf-aea5-798653f07b04" value="" /&gt;&lt;/sisl&gt;</vt:lpwstr>
  </property>
  <property fmtid="{D5CDD505-2E9C-101B-9397-08002B2CF9AE}" pid="7" name="bjDocumentSecurityLabel">
    <vt:lpwstr>Kamuya Açık</vt:lpwstr>
  </property>
  <property fmtid="{D5CDD505-2E9C-101B-9397-08002B2CF9AE}" pid="8" name="bjLabelHistoryID">
    <vt:lpwstr>{5DFEF67F-D0A7-4EAE-8BA0-9602ACB9C2D6}</vt:lpwstr>
  </property>
</Properties>
</file>