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62"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4660"/>
  </p:normalViewPr>
  <p:slideViewPr>
    <p:cSldViewPr snapToGrid="0">
      <p:cViewPr varScale="1">
        <p:scale>
          <a:sx n="141" d="100"/>
          <a:sy n="141" d="100"/>
        </p:scale>
        <p:origin x="132"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682A3DD-D27A-4E69-86EB-4146221192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78C06-A324-43B7-B200-41085DBAA6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2A3DD-D27A-4E69-86EB-4146221192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78C06-A324-43B7-B200-41085DBAA6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2A3DD-D27A-4E69-86EB-4146221192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78C06-A324-43B7-B200-41085DBAA6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4042" y="2629416"/>
            <a:ext cx="3771579" cy="117211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latin typeface="Times New Roman" panose="02020603050405020304" pitchFamily="18" charset="0"/>
                <a:cs typeface="Times New Roman" panose="02020603050405020304" pitchFamily="18" charset="0"/>
              </a:rPr>
              <a:t>In the video, a robotic arm interacts with a clear bottle filled with water, performing several actions including positioning the bottle, turning it upside down to pour the water into a clear glass, and shaking it. Throughout the entire process, the water inside the bottle remains clear and free of any foreign particles.</a:t>
            </a:r>
            <a:endParaRPr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7" name="矩形: 圆角 6"/>
          <p:cNvSpPr/>
          <p:nvPr/>
        </p:nvSpPr>
        <p:spPr>
          <a:xfrm>
            <a:off x="6372000" y="691816"/>
            <a:ext cx="5716216" cy="498739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100" dirty="0">
                <a:latin typeface="Times New Roman" panose="02020603050405020304" pitchFamily="18" charset="0"/>
                <a:cs typeface="Times New Roman" panose="02020603050405020304" pitchFamily="18" charset="0"/>
              </a:rPr>
              <a:t>1.In the video, a robotic arm interacts with a clear bottle filled with water, performing several actions including positioning the bottle, turning it upside down to pour the water into a clear glass, and shaking it. Throughout the entire process, the water inside the bottle remains clear and free of any foreign particles.</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rPr>
              <a:t>2.The video features a robotic arm that engages with a transparent, water-filled bottle through multiple actions: placing the bottle, inverting it to pour water into a clear glass, and shaking it. The water within the bottle stays clear and devoid of any foreign matter throughout the procedure.</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rPr>
              <a:t>3.A robotic arm is shown interacting with a clear bottle containing water, executing various actions such as positioning it, flipping it upside down to pour water into a transparent glass, and shaking the bottle. Throughout these actions, the water remains clear with no foreign particles present.</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rPr>
              <a:t>4.In the video, a robotic arm manipulates a transparent bottle filled with water in several ways, including correctly positioning it, turning it upside down to pour water into a clear glass, and shaking it. The water inside remains clear and free from any impurities during the entire process.</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rPr>
              <a:t>5.The video depicts a robotic arm interacting with a clear, water-filled bottle, engaging in multiple actions like placing the bottle, inverting it to pour water into a transparent glass, and shaking it. Throughout the sequence, the water in the bottle stays clear and contains no foreign particles.</a:t>
            </a:r>
            <a:endParaRPr lang="zh-CN" altLang="en-US" sz="1100" dirty="0">
              <a:latin typeface="Times New Roman" panose="02020603050405020304" pitchFamily="18" charset="0"/>
              <a:cs typeface="Times New Roman" panose="02020603050405020304" pitchFamily="18" charset="0"/>
            </a:endParaRPr>
          </a:p>
          <a:p>
            <a:pPr algn="just"/>
            <a:endParaRPr lang="zh-CN" altLang="en-US" sz="1100" dirty="0">
              <a:latin typeface="Times New Roman" panose="02020603050405020304" pitchFamily="18" charset="0"/>
              <a:cs typeface="Times New Roman" panose="02020603050405020304" pitchFamily="18" charset="0"/>
            </a:endParaRPr>
          </a:p>
        </p:txBody>
      </p:sp>
      <p:sp>
        <p:nvSpPr>
          <p:cNvPr id="11" name="箭头: 右 10"/>
          <p:cNvSpPr/>
          <p:nvPr/>
        </p:nvSpPr>
        <p:spPr>
          <a:xfrm>
            <a:off x="3833749" y="3144533"/>
            <a:ext cx="421105" cy="156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p:cNvSpPr/>
          <p:nvPr/>
        </p:nvSpPr>
        <p:spPr>
          <a:xfrm>
            <a:off x="5904025" y="3144533"/>
            <a:ext cx="421105" cy="156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决策 13"/>
          <p:cNvSpPr/>
          <p:nvPr/>
        </p:nvSpPr>
        <p:spPr>
          <a:xfrm>
            <a:off x="4327884" y="2821405"/>
            <a:ext cx="1518990" cy="800655"/>
          </a:xfrm>
          <a:prstGeom prst="flowChartDecision">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GPT-4o</a:t>
            </a:r>
            <a:endParaRPr lang="zh-CN" altLang="en-US" sz="12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4042" y="2629416"/>
            <a:ext cx="3771579" cy="117211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latin typeface="Times New Roman" panose="02020603050405020304" pitchFamily="18" charset="0"/>
                <a:cs typeface="Times New Roman" panose="02020603050405020304" pitchFamily="18" charset="0"/>
                <a:sym typeface="+mn-ea"/>
              </a:rPr>
              <a:t>The object in the video seems to be malfunctioning. As the robotic arm shakes the bottle, the liquid inside moves up and down, but some liquid starts to leak. This could suggest a crack in the bottle, confirming that the object is abnormal.</a:t>
            </a:r>
            <a:endParaRPr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7" name="矩形: 圆角 6"/>
          <p:cNvSpPr/>
          <p:nvPr/>
        </p:nvSpPr>
        <p:spPr>
          <a:xfrm>
            <a:off x="6372000" y="1113155"/>
            <a:ext cx="5716270" cy="420560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100" dirty="0">
                <a:latin typeface="Times New Roman" panose="02020603050405020304" pitchFamily="18" charset="0"/>
                <a:cs typeface="Times New Roman" panose="02020603050405020304" pitchFamily="18" charset="0"/>
                <a:sym typeface="+mn-ea"/>
              </a:rPr>
              <a:t>1.The object in the video seems to be malfunctioning. As the robotic arm shakes the bottle, the liquid inside moves up and down, but some liquid starts to leak. This could suggest a crack in the bottle, confirming that the object is abnormal.</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sym typeface="+mn-ea"/>
              </a:rPr>
              <a:t>2.In the video, the object appears to be defective. When the robotic arm shakes the bottle, the liquid inside moves along with the motion, yet there is some leakage. This may indicate a crack in the bottle, verifying that the object is indeed abnormal.</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sym typeface="+mn-ea"/>
              </a:rPr>
              <a:t>3.Observing the video, it’s clear that the object is not in normal condition. As the robotic arm shakes the bottle and the liquid moves up and down, some liquid begins to leak, which may suggest a crack, confirming the object’s abnormal state.</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sym typeface="+mn-ea"/>
              </a:rPr>
              <a:t>4.The video shows that the object is not functioning correctly. While the robotic arm moves the bottle, causing the liquid to move with it, some liquid leaks out. This likely points to a crack in the bottle, confirming the object’s abnormality.</a:t>
            </a:r>
            <a:endParaRPr lang="en-US" altLang="zh-CN" sz="1100" dirty="0">
              <a:latin typeface="Times New Roman" panose="02020603050405020304" pitchFamily="18" charset="0"/>
              <a:cs typeface="Times New Roman" panose="02020603050405020304" pitchFamily="18" charset="0"/>
            </a:endParaRPr>
          </a:p>
          <a:p>
            <a:pPr algn="just"/>
            <a:endParaRPr lang="en-US" altLang="zh-CN" sz="1100" dirty="0">
              <a:latin typeface="Times New Roman" panose="02020603050405020304" pitchFamily="18" charset="0"/>
              <a:cs typeface="Times New Roman" panose="02020603050405020304" pitchFamily="18" charset="0"/>
            </a:endParaRPr>
          </a:p>
          <a:p>
            <a:pPr algn="just"/>
            <a:r>
              <a:rPr lang="en-US" altLang="zh-CN" sz="1100" dirty="0">
                <a:latin typeface="Times New Roman" panose="02020603050405020304" pitchFamily="18" charset="0"/>
                <a:cs typeface="Times New Roman" panose="02020603050405020304" pitchFamily="18" charset="0"/>
                <a:sym typeface="+mn-ea"/>
              </a:rPr>
              <a:t>5.The object in the video demonstrates signs of a fault. As the robotic arm shakes the bottle, the liquid moves with the motion, but leakage occurs, possibly due to a crack. This confirms that the object is indeed abnormal.</a:t>
            </a:r>
            <a:endParaRPr lang="en-US" altLang="zh-CN" sz="1100" dirty="0">
              <a:latin typeface="Times New Roman" panose="02020603050405020304" pitchFamily="18" charset="0"/>
              <a:cs typeface="Times New Roman" panose="02020603050405020304" pitchFamily="18" charset="0"/>
            </a:endParaRPr>
          </a:p>
        </p:txBody>
      </p:sp>
      <p:sp>
        <p:nvSpPr>
          <p:cNvPr id="11" name="箭头: 右 10"/>
          <p:cNvSpPr/>
          <p:nvPr/>
        </p:nvSpPr>
        <p:spPr>
          <a:xfrm>
            <a:off x="3833749" y="3144533"/>
            <a:ext cx="421105" cy="156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p:cNvSpPr/>
          <p:nvPr/>
        </p:nvSpPr>
        <p:spPr>
          <a:xfrm>
            <a:off x="5904025" y="3144533"/>
            <a:ext cx="421105" cy="156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决策 13"/>
          <p:cNvSpPr/>
          <p:nvPr/>
        </p:nvSpPr>
        <p:spPr>
          <a:xfrm>
            <a:off x="4327884" y="2821405"/>
            <a:ext cx="1518990" cy="800655"/>
          </a:xfrm>
          <a:prstGeom prst="flowChartDecision">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GPT-4o</a:t>
            </a:r>
            <a:endParaRPr lang="zh-CN" altLang="en-US" sz="12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a:grpSpLocks noChangeAspect="1"/>
          </p:cNvGrpSpPr>
          <p:nvPr/>
        </p:nvGrpSpPr>
        <p:grpSpPr>
          <a:xfrm>
            <a:off x="900000" y="88208"/>
            <a:ext cx="10332000" cy="2159632"/>
            <a:chOff x="988904" y="265942"/>
            <a:chExt cx="9306563" cy="1945288"/>
          </a:xfrm>
        </p:grpSpPr>
        <p:sp>
          <p:nvSpPr>
            <p:cNvPr id="14" name="标注: 弯曲线形 13"/>
            <p:cNvSpPr/>
            <p:nvPr/>
          </p:nvSpPr>
          <p:spPr>
            <a:xfrm>
              <a:off x="2315595" y="1568552"/>
              <a:ext cx="7979872" cy="642678"/>
            </a:xfrm>
            <a:prstGeom prst="borderCallout2">
              <a:avLst>
                <a:gd name="adj1" fmla="val 47508"/>
                <a:gd name="adj2" fmla="val -1599"/>
                <a:gd name="adj3" fmla="val 47508"/>
                <a:gd name="adj4" fmla="val -6005"/>
                <a:gd name="adj5" fmla="val 5135"/>
                <a:gd name="adj6" fmla="val -1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latin typeface="Times New Roman" panose="02020603050405020304" pitchFamily="18" charset="0"/>
                  <a:cs typeface="Times New Roman" panose="02020603050405020304" pitchFamily="18" charset="0"/>
                </a:rPr>
                <a:t>In the video, a robotic arm interacts with a clear bottle filled with water, performing several actions including positioning the bottle, turning it upside down to pour the water into a clear glass, and shaking it. Throughout the entire process, the water inside the bottle remains clear and free of any foreign particles.</a:t>
              </a:r>
              <a:endParaRPr lang="en-US" altLang="zh-CN" sz="105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988905" y="533770"/>
              <a:ext cx="853198" cy="309065"/>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VLM</a:t>
              </a:r>
              <a:endParaRPr lang="zh-CN" altLang="en-US" sz="1200" b="1" dirty="0">
                <a:latin typeface="Times New Roman" panose="02020603050405020304" pitchFamily="18" charset="0"/>
                <a:cs typeface="Times New Roman" panose="02020603050405020304" pitchFamily="18" charset="0"/>
              </a:endParaRPr>
            </a:p>
          </p:txBody>
        </p:sp>
        <p:sp>
          <p:nvSpPr>
            <p:cNvPr id="3" name="标注: 弯曲线形 2"/>
            <p:cNvSpPr/>
            <p:nvPr/>
          </p:nvSpPr>
          <p:spPr>
            <a:xfrm>
              <a:off x="2315595" y="836423"/>
              <a:ext cx="7979872" cy="642678"/>
            </a:xfrm>
            <a:prstGeom prst="borderCallout2">
              <a:avLst>
                <a:gd name="adj1" fmla="val 47508"/>
                <a:gd name="adj2" fmla="val -1599"/>
                <a:gd name="adj3" fmla="val 47508"/>
                <a:gd name="adj4" fmla="val -6005"/>
                <a:gd name="adj5" fmla="val 5135"/>
                <a:gd name="adj6" fmla="val -1130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solidFill>
                  <a:latin typeface="Times New Roman" panose="02020603050405020304" pitchFamily="18" charset="0"/>
                  <a:cs typeface="Times New Roman" panose="02020603050405020304" pitchFamily="18" charset="0"/>
                </a:rPr>
                <a:t>In the video, there is a plastic bottle that is the main object of focus. The bottle is white and has a distinct shape, with two parallel ridges on its body. The bottle is also translucent, allowing us to see the inside of the container.</a:t>
              </a: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988904" y="1267497"/>
              <a:ext cx="853198" cy="309065"/>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GT</a:t>
              </a:r>
              <a:endParaRPr lang="zh-CN" altLang="en-US" sz="1200" b="1" dirty="0">
                <a:latin typeface="Times New Roman" panose="02020603050405020304" pitchFamily="18" charset="0"/>
                <a:cs typeface="Times New Roman" panose="02020603050405020304" pitchFamily="18" charset="0"/>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4574" y="265942"/>
              <a:ext cx="7978851" cy="481030"/>
            </a:xfrm>
            <a:prstGeom prst="rect">
              <a:avLst/>
            </a:prstGeom>
            <a:ln>
              <a:solidFill>
                <a:schemeClr val="accent1">
                  <a:shade val="15000"/>
                </a:schemeClr>
              </a:solidFill>
            </a:ln>
          </p:spPr>
        </p:pic>
      </p:grpSp>
      <p:grpSp>
        <p:nvGrpSpPr>
          <p:cNvPr id="33" name="组合 32"/>
          <p:cNvGrpSpPr>
            <a:grpSpLocks noChangeAspect="1"/>
          </p:cNvGrpSpPr>
          <p:nvPr/>
        </p:nvGrpSpPr>
        <p:grpSpPr>
          <a:xfrm>
            <a:off x="900000" y="2482638"/>
            <a:ext cx="10332000" cy="2021652"/>
            <a:chOff x="988904" y="2451988"/>
            <a:chExt cx="8939786" cy="1749239"/>
          </a:xfrm>
        </p:grpSpPr>
        <p:sp>
          <p:nvSpPr>
            <p:cNvPr id="7" name="标注: 弯曲线形 6"/>
            <p:cNvSpPr/>
            <p:nvPr/>
          </p:nvSpPr>
          <p:spPr>
            <a:xfrm>
              <a:off x="2263309" y="3625227"/>
              <a:ext cx="7665381" cy="576000"/>
            </a:xfrm>
            <a:prstGeom prst="borderCallout2">
              <a:avLst>
                <a:gd name="adj1" fmla="val 47508"/>
                <a:gd name="adj2" fmla="val -1599"/>
                <a:gd name="adj3" fmla="val 47508"/>
                <a:gd name="adj4" fmla="val -6005"/>
                <a:gd name="adj5" fmla="val 5135"/>
                <a:gd name="adj6" fmla="val -1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latin typeface="Times New Roman" panose="02020603050405020304" pitchFamily="18" charset="0"/>
                  <a:cs typeface="Times New Roman" panose="02020603050405020304" pitchFamily="18" charset="0"/>
                </a:rPr>
                <a:t>In the video, a USB drive is featured as the primary object. The USB cover, powered by a motor, swings back and forth with a smooth and consistent motion.</a:t>
              </a:r>
              <a:endParaRPr lang="en-US" altLang="zh-CN" sz="1050" dirty="0">
                <a:latin typeface="Times New Roman" panose="02020603050405020304" pitchFamily="18" charset="0"/>
                <a:cs typeface="Times New Roman" panose="02020603050405020304" pitchFamily="18" charset="0"/>
              </a:endParaRPr>
            </a:p>
          </p:txBody>
        </p:sp>
        <p:sp>
          <p:nvSpPr>
            <p:cNvPr id="8" name="标注: 弯曲线形 7"/>
            <p:cNvSpPr/>
            <p:nvPr/>
          </p:nvSpPr>
          <p:spPr>
            <a:xfrm>
              <a:off x="2263309" y="2969057"/>
              <a:ext cx="7665381" cy="576000"/>
            </a:xfrm>
            <a:prstGeom prst="borderCallout2">
              <a:avLst>
                <a:gd name="adj1" fmla="val 47508"/>
                <a:gd name="adj2" fmla="val -1599"/>
                <a:gd name="adj3" fmla="val 47508"/>
                <a:gd name="adj4" fmla="val -6005"/>
                <a:gd name="adj5" fmla="val 5135"/>
                <a:gd name="adj6" fmla="val -11304"/>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solidFill>
                  <a:latin typeface="Times New Roman" panose="02020603050405020304" pitchFamily="18" charset="0"/>
                  <a:cs typeface="Times New Roman" panose="02020603050405020304" pitchFamily="18" charset="0"/>
                </a:rPr>
                <a:t>In the video, a purple USB flash drive is </a:t>
              </a:r>
              <a:r>
                <a:rPr lang="en-US" altLang="zh-CN" sz="1050" dirty="0">
                  <a:solidFill>
                    <a:srgbClr val="FF0000"/>
                  </a:solidFill>
                  <a:latin typeface="Times New Roman" panose="02020603050405020304" pitchFamily="18" charset="0"/>
                  <a:cs typeface="Times New Roman" panose="02020603050405020304" pitchFamily="18" charset="0"/>
                </a:rPr>
                <a:t>being inserted into a USB port on a computer</a:t>
              </a:r>
              <a:r>
                <a:rPr lang="en-US" altLang="zh-CN" sz="1050" dirty="0">
                  <a:solidFill>
                    <a:schemeClr val="tx1"/>
                  </a:solidFill>
                  <a:latin typeface="Times New Roman" panose="02020603050405020304" pitchFamily="18" charset="0"/>
                  <a:cs typeface="Times New Roman" panose="02020603050405020304" pitchFamily="18" charset="0"/>
                </a:rPr>
                <a:t>. The flash drive is being inserted into the port, and once it is fully inserted, it is seen sitting in the port. The video does not show any other objects or actions, and the focus is solely on the USB flash drive </a:t>
              </a:r>
              <a:r>
                <a:rPr lang="en-US" altLang="zh-CN" sz="1050" dirty="0">
                  <a:solidFill>
                    <a:srgbClr val="FF0000"/>
                  </a:solidFill>
                  <a:latin typeface="Times New Roman" panose="02020603050405020304" pitchFamily="18" charset="0"/>
                  <a:cs typeface="Times New Roman" panose="02020603050405020304" pitchFamily="18" charset="0"/>
                </a:rPr>
                <a:t>being inserted into the port</a:t>
              </a: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988905" y="2696108"/>
              <a:ext cx="819573" cy="276999"/>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VLM</a:t>
              </a:r>
              <a:endParaRPr lang="zh-CN" altLang="en-US" sz="1200" b="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988904" y="3355407"/>
              <a:ext cx="819573" cy="276999"/>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GT</a:t>
              </a:r>
              <a:endParaRPr lang="zh-CN" altLang="en-US" sz="1200" b="1" dirty="0">
                <a:latin typeface="Times New Roman" panose="02020603050405020304" pitchFamily="18" charset="0"/>
                <a:cs typeface="Times New Roman" panose="02020603050405020304" pitchFamily="18" charset="0"/>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309" y="2451988"/>
              <a:ext cx="7664400" cy="431123"/>
            </a:xfrm>
            <a:prstGeom prst="rect">
              <a:avLst/>
            </a:prstGeom>
            <a:ln>
              <a:solidFill>
                <a:schemeClr val="accent1">
                  <a:shade val="15000"/>
                </a:schemeClr>
              </a:solidFill>
            </a:ln>
          </p:spPr>
        </p:pic>
      </p:grpSp>
      <p:grpSp>
        <p:nvGrpSpPr>
          <p:cNvPr id="34" name="组合 33"/>
          <p:cNvGrpSpPr>
            <a:grpSpLocks noChangeAspect="1"/>
          </p:cNvGrpSpPr>
          <p:nvPr/>
        </p:nvGrpSpPr>
        <p:grpSpPr>
          <a:xfrm>
            <a:off x="900000" y="4738854"/>
            <a:ext cx="10332000" cy="2014983"/>
            <a:chOff x="988904" y="4602574"/>
            <a:chExt cx="8939786" cy="1743463"/>
          </a:xfrm>
        </p:grpSpPr>
        <p:sp>
          <p:nvSpPr>
            <p:cNvPr id="16" name="标注: 弯曲线形 15"/>
            <p:cNvSpPr/>
            <p:nvPr/>
          </p:nvSpPr>
          <p:spPr>
            <a:xfrm>
              <a:off x="2263309" y="5770037"/>
              <a:ext cx="7665381" cy="576000"/>
            </a:xfrm>
            <a:prstGeom prst="borderCallout2">
              <a:avLst>
                <a:gd name="adj1" fmla="val 47508"/>
                <a:gd name="adj2" fmla="val -1599"/>
                <a:gd name="adj3" fmla="val 47508"/>
                <a:gd name="adj4" fmla="val -6005"/>
                <a:gd name="adj5" fmla="val 5135"/>
                <a:gd name="adj6" fmla="val -1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latin typeface="Times New Roman" panose="02020603050405020304" pitchFamily="18" charset="0"/>
                  <a:cs typeface="Times New Roman" panose="02020603050405020304" pitchFamily="18" charset="0"/>
                </a:rPr>
                <a:t>In the video, a door lock is shown in action. A motor drives the rotation of the keyhole, which in turn causes the door bolt to extend outward and retract back with each complete rotation.</a:t>
              </a:r>
              <a:endParaRPr lang="en-US" altLang="zh-CN" sz="1050" dirty="0">
                <a:latin typeface="Times New Roman" panose="02020603050405020304" pitchFamily="18" charset="0"/>
                <a:cs typeface="Times New Roman" panose="02020603050405020304" pitchFamily="18" charset="0"/>
              </a:endParaRPr>
            </a:p>
          </p:txBody>
        </p:sp>
        <p:sp>
          <p:nvSpPr>
            <p:cNvPr id="17" name="标注: 弯曲线形 16"/>
            <p:cNvSpPr/>
            <p:nvPr/>
          </p:nvSpPr>
          <p:spPr>
            <a:xfrm>
              <a:off x="2263309" y="5113867"/>
              <a:ext cx="7665381" cy="576000"/>
            </a:xfrm>
            <a:prstGeom prst="borderCallout2">
              <a:avLst>
                <a:gd name="adj1" fmla="val 47508"/>
                <a:gd name="adj2" fmla="val -1599"/>
                <a:gd name="adj3" fmla="val 47508"/>
                <a:gd name="adj4" fmla="val -6005"/>
                <a:gd name="adj5" fmla="val 5135"/>
                <a:gd name="adj6" fmla="val -11304"/>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solidFill>
                  <a:latin typeface="Times New Roman" panose="02020603050405020304" pitchFamily="18" charset="0"/>
                  <a:cs typeface="Times New Roman" panose="02020603050405020304" pitchFamily="18" charset="0"/>
                </a:rPr>
                <a:t>The video features </a:t>
              </a:r>
              <a:r>
                <a:rPr lang="en-US" altLang="zh-CN" sz="1050" dirty="0">
                  <a:solidFill>
                    <a:srgbClr val="FF0000"/>
                  </a:solidFill>
                  <a:latin typeface="Times New Roman" panose="02020603050405020304" pitchFamily="18" charset="0"/>
                  <a:cs typeface="Times New Roman" panose="02020603050405020304" pitchFamily="18" charset="0"/>
                </a:rPr>
                <a:t>a train </a:t>
              </a:r>
              <a:r>
                <a:rPr lang="en-US" altLang="zh-CN" sz="1050" dirty="0">
                  <a:solidFill>
                    <a:schemeClr val="tx1"/>
                  </a:solidFill>
                  <a:latin typeface="Times New Roman" panose="02020603050405020304" pitchFamily="18" charset="0"/>
                  <a:cs typeface="Times New Roman" panose="02020603050405020304" pitchFamily="18" charset="0"/>
                </a:rPr>
                <a:t>on a dark background. The train has a smooth, metallic appearance with round wheels and a long, </a:t>
              </a:r>
              <a:r>
                <a:rPr lang="en-US" altLang="zh-CN" sz="1050" dirty="0">
                  <a:solidFill>
                    <a:srgbClr val="FF0000"/>
                  </a:solidFill>
                  <a:latin typeface="Times New Roman" panose="02020603050405020304" pitchFamily="18" charset="0"/>
                  <a:cs typeface="Times New Roman" panose="02020603050405020304" pitchFamily="18" charset="0"/>
                </a:rPr>
                <a:t>flat body</a:t>
              </a:r>
              <a:r>
                <a:rPr lang="en-US" altLang="zh-CN" sz="1050" dirty="0">
                  <a:solidFill>
                    <a:schemeClr val="tx1"/>
                  </a:solidFill>
                  <a:latin typeface="Times New Roman" panose="02020603050405020304" pitchFamily="18" charset="0"/>
                  <a:cs typeface="Times New Roman" panose="02020603050405020304" pitchFamily="18" charset="0"/>
                </a:rPr>
                <a:t>. The train moves and rotates on its wheels in a slow, steady motion.</a:t>
              </a: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988904" y="4818135"/>
              <a:ext cx="819573" cy="276999"/>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VLM</a:t>
              </a:r>
              <a:endParaRPr lang="zh-CN" altLang="en-US" sz="1200"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988904" y="5500217"/>
              <a:ext cx="819573" cy="276999"/>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GT</a:t>
              </a:r>
              <a:endParaRPr lang="zh-CN" altLang="en-US" sz="1200" b="1" dirty="0">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309" y="4602574"/>
              <a:ext cx="7664400" cy="431123"/>
            </a:xfrm>
            <a:prstGeom prst="rect">
              <a:avLst/>
            </a:prstGeom>
            <a:ln>
              <a:solidFill>
                <a:schemeClr val="accent1">
                  <a:shade val="15000"/>
                </a:schemeClr>
              </a:solidFill>
            </a:ln>
          </p:spPr>
        </p:pic>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4733</Words>
  <Application>WPS 演示</Application>
  <PresentationFormat>宽屏</PresentationFormat>
  <Paragraphs>53</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vt:i4>
      </vt:variant>
    </vt:vector>
  </HeadingPairs>
  <TitlesOfParts>
    <vt:vector size="14" baseType="lpstr">
      <vt:lpstr>Arial</vt:lpstr>
      <vt:lpstr>宋体</vt:lpstr>
      <vt:lpstr>Wingdings</vt:lpstr>
      <vt:lpstr>Times New Roman</vt:lpstr>
      <vt:lpstr>等线</vt:lpstr>
      <vt:lpstr>微软雅黑</vt:lpstr>
      <vt:lpstr>Arial Unicode MS</vt:lpstr>
      <vt:lpstr>等线 Light</vt:lpstr>
      <vt:lpstr>Calibri</vt:lpstr>
      <vt:lpstr>Office 主题​​</vt:lpstr>
      <vt:lpstr>1_Office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Yao Gu</dc:creator>
  <cp:lastModifiedBy>涅槃</cp:lastModifiedBy>
  <cp:revision>19</cp:revision>
  <dcterms:created xsi:type="dcterms:W3CDTF">2024-11-17T21:01:00Z</dcterms:created>
  <dcterms:modified xsi:type="dcterms:W3CDTF">2024-11-19T23:52:51Z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AC7F978170CC4C729830285A746A2F20_12</vt:lpwstr>
  </property>
  <property fmtid="{D5CDD505-2E9C-101B-9397-08002B2CF9AE}" pid="3" name="KSOProductBuildVer">
    <vt:lpwstr>2052-12.1.0.18912</vt:lpwstr>
  </property>
</Properties>
</file>