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6858000" cx="12192000"/>
  <p:notesSz cx="6858000" cy="9144000"/>
  <p:embeddedFontLst>
    <p:embeddedFont>
      <p:font typeface="Quattrocento Sans"/>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4B4D79-49C2-4202-9BF1-D5CD38D21CCC}">
  <a:tblStyle styleId="{1A4B4D79-49C2-4202-9BF1-D5CD38D21CCC}" styleName="Table_0">
    <a:wholeTbl>
      <a:tcTxStyle b="off" i="off">
        <a:font>
          <a:latin typeface="Segoe Print"/>
          <a:ea typeface="Segoe Print"/>
          <a:cs typeface="Segoe Prin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F4E7"/>
          </a:solidFill>
        </a:fill>
      </a:tcStyle>
    </a:wholeTbl>
    <a:band1H>
      <a:tcTxStyle/>
      <a:tcStyle>
        <a:fill>
          <a:solidFill>
            <a:srgbClr val="D3E8CB"/>
          </a:solidFill>
        </a:fill>
      </a:tcStyle>
    </a:band1H>
    <a:band2H>
      <a:tcTxStyle/>
    </a:band2H>
    <a:band1V>
      <a:tcTxStyle/>
      <a:tcStyle>
        <a:fill>
          <a:solidFill>
            <a:srgbClr val="D3E8CB"/>
          </a:solidFill>
        </a:fill>
      </a:tcStyle>
    </a:band1V>
    <a:band2V>
      <a:tcTxStyle/>
    </a:band2V>
    <a:lastCol>
      <a:tcTxStyle b="on" i="off">
        <a:font>
          <a:latin typeface="Segoe Print"/>
          <a:ea typeface="Segoe Print"/>
          <a:cs typeface="Segoe Print"/>
        </a:font>
        <a:schemeClr val="lt1"/>
      </a:tcTxStyle>
      <a:tcStyle>
        <a:fill>
          <a:solidFill>
            <a:schemeClr val="accent3"/>
          </a:solidFill>
        </a:fill>
      </a:tcStyle>
    </a:lastCol>
    <a:firstCol>
      <a:tcTxStyle b="on" i="off">
        <a:font>
          <a:latin typeface="Segoe Print"/>
          <a:ea typeface="Segoe Print"/>
          <a:cs typeface="Segoe Print"/>
        </a:font>
        <a:schemeClr val="lt1"/>
      </a:tcTxStyle>
      <a:tcStyle>
        <a:fill>
          <a:solidFill>
            <a:schemeClr val="accent3"/>
          </a:solidFill>
        </a:fill>
      </a:tcStyle>
    </a:firstCol>
    <a:lastRow>
      <a:tcTxStyle b="on" i="off">
        <a:font>
          <a:latin typeface="Segoe Print"/>
          <a:ea typeface="Segoe Print"/>
          <a:cs typeface="Segoe Prin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Segoe Print"/>
          <a:ea typeface="Segoe Print"/>
          <a:cs typeface="Segoe Prin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QuattrocentoSans-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QuattrocentoSans-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2" Type="http://schemas.openxmlformats.org/officeDocument/2006/relationships/font" Target="fonts/QuattrocentoSans-boldItalic.fntdata"/><Relationship Id="rId111" Type="http://schemas.openxmlformats.org/officeDocument/2006/relationships/font" Target="fonts/QuattrocentoSans-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p10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7" name="Google Shape;827;p10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Repeat each question before answering!</a:t>
            </a:r>
            <a:endParaRPr/>
          </a:p>
        </p:txBody>
      </p:sp>
      <p:sp>
        <p:nvSpPr>
          <p:cNvPr id="828" name="Google Shape;828;p10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Markup, shell, and database query languages omitted</a:t>
            </a:r>
            <a:endParaRPr/>
          </a:p>
        </p:txBody>
      </p:sp>
      <p:sp>
        <p:nvSpPr>
          <p:cNvPr id="335" name="Google Shape;335;p2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Example saved session: https://play.golang.org/p/TRMMrDcre0V</a:t>
            </a:r>
            <a:endParaRPr/>
          </a:p>
        </p:txBody>
      </p:sp>
      <p:sp>
        <p:nvSpPr>
          <p:cNvPr id="402" name="Google Shape;402;p3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8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p8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1800"/>
              <a:t>Very similar to function definition</a:t>
            </a:r>
            <a:endParaRPr/>
          </a:p>
          <a:p>
            <a:pPr indent="0" lvl="0" marL="0" rtl="0" algn="l">
              <a:spcBef>
                <a:spcPts val="0"/>
              </a:spcBef>
              <a:spcAft>
                <a:spcPts val="0"/>
              </a:spcAft>
              <a:buSzPts val="1800"/>
              <a:buFont typeface="Arial"/>
              <a:buNone/>
            </a:pPr>
            <a:r>
              <a:t/>
            </a:r>
            <a:endParaRPr sz="1800"/>
          </a:p>
          <a:p>
            <a:pPr indent="0" lvl="1" marL="0" rtl="0" algn="l">
              <a:spcBef>
                <a:spcPts val="0"/>
              </a:spcBef>
              <a:spcAft>
                <a:spcPts val="0"/>
              </a:spcAft>
              <a:buNone/>
            </a:pPr>
            <a:r>
              <a:rPr lang="en-US" sz="1800"/>
              <a:t>Add receiver parameter before function name</a:t>
            </a:r>
            <a:endParaRPr/>
          </a:p>
          <a:p>
            <a:pPr indent="0" lvl="0" marL="0" rtl="0" algn="l">
              <a:spcBef>
                <a:spcPts val="0"/>
              </a:spcBef>
              <a:spcAft>
                <a:spcPts val="0"/>
              </a:spcAft>
              <a:buSzPts val="1800"/>
              <a:buFont typeface="Arial"/>
              <a:buNone/>
            </a:pPr>
            <a:r>
              <a:t/>
            </a:r>
            <a:endParaRPr sz="1800"/>
          </a:p>
          <a:p>
            <a:pPr indent="0" lvl="1" marL="0" rtl="0" algn="l">
              <a:spcBef>
                <a:spcPts val="0"/>
              </a:spcBef>
              <a:spcAft>
                <a:spcPts val="0"/>
              </a:spcAft>
              <a:buNone/>
            </a:pPr>
            <a:r>
              <a:rPr lang="en-US" sz="1800"/>
              <a:t>Receiver parameter type is type method will be defined on</a:t>
            </a:r>
            <a:endParaRPr/>
          </a:p>
        </p:txBody>
      </p:sp>
      <p:sp>
        <p:nvSpPr>
          <p:cNvPr id="712" name="Google Shape;712;p8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8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4" name="Google Shape;724;p8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1800"/>
              <a:t>Underlying type specifies how type’s data is stored, so this is OK</a:t>
            </a:r>
            <a:endParaRPr/>
          </a:p>
        </p:txBody>
      </p:sp>
      <p:sp>
        <p:nvSpPr>
          <p:cNvPr id="725" name="Google Shape;725;p8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9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5" name="Google Shape;785;p9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1800"/>
              <a:t>No return values specified, so neither method can have a return value</a:t>
            </a:r>
            <a:endParaRPr/>
          </a:p>
        </p:txBody>
      </p:sp>
      <p:sp>
        <p:nvSpPr>
          <p:cNvPr id="786" name="Google Shape;786;p9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265610" y="3733800"/>
            <a:ext cx="6858002"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1200"/>
              </a:spcBef>
              <a:spcAft>
                <a:spcPts val="0"/>
              </a:spcAft>
              <a:buClr>
                <a:srgbClr val="BA9789"/>
              </a:buClr>
              <a:buSzPts val="2000"/>
              <a:buNone/>
              <a:defRPr sz="2000">
                <a:solidFill>
                  <a:srgbClr val="BA9789"/>
                </a:solidFill>
              </a:defRPr>
            </a:lvl2pPr>
            <a:lvl3pPr indent="-228600" lvl="2" marL="1371600" algn="l">
              <a:lnSpc>
                <a:spcPct val="100000"/>
              </a:lnSpc>
              <a:spcBef>
                <a:spcPts val="800"/>
              </a:spcBef>
              <a:spcAft>
                <a:spcPts val="0"/>
              </a:spcAft>
              <a:buClr>
                <a:srgbClr val="BA9789"/>
              </a:buClr>
              <a:buSzPts val="1800"/>
              <a:buNone/>
              <a:defRPr sz="1800">
                <a:solidFill>
                  <a:srgbClr val="BA9789"/>
                </a:solidFill>
              </a:defRPr>
            </a:lvl3pPr>
            <a:lvl4pPr indent="-228600" lvl="3" marL="1828800" algn="l">
              <a:lnSpc>
                <a:spcPct val="100000"/>
              </a:lnSpc>
              <a:spcBef>
                <a:spcPts val="600"/>
              </a:spcBef>
              <a:spcAft>
                <a:spcPts val="0"/>
              </a:spcAft>
              <a:buClr>
                <a:srgbClr val="BA9789"/>
              </a:buClr>
              <a:buSzPts val="1600"/>
              <a:buNone/>
              <a:defRPr sz="1600">
                <a:solidFill>
                  <a:srgbClr val="BA9789"/>
                </a:solidFill>
              </a:defRPr>
            </a:lvl4pPr>
            <a:lvl5pPr indent="-228600" lvl="4" marL="2286000" algn="l">
              <a:lnSpc>
                <a:spcPct val="100000"/>
              </a:lnSpc>
              <a:spcBef>
                <a:spcPts val="600"/>
              </a:spcBef>
              <a:spcAft>
                <a:spcPts val="0"/>
              </a:spcAft>
              <a:buClr>
                <a:srgbClr val="BA9789"/>
              </a:buClr>
              <a:buSzPts val="1600"/>
              <a:buNone/>
              <a:defRPr sz="1600">
                <a:solidFill>
                  <a:srgbClr val="BA9789"/>
                </a:solidFill>
              </a:defRPr>
            </a:lvl5pPr>
            <a:lvl6pPr indent="-228600" lvl="5" marL="2743200" algn="l">
              <a:lnSpc>
                <a:spcPct val="90000"/>
              </a:lnSpc>
              <a:spcBef>
                <a:spcPts val="600"/>
              </a:spcBef>
              <a:spcAft>
                <a:spcPts val="0"/>
              </a:spcAft>
              <a:buClr>
                <a:srgbClr val="BA9789"/>
              </a:buClr>
              <a:buSzPts val="1600"/>
              <a:buNone/>
              <a:defRPr sz="1600">
                <a:solidFill>
                  <a:srgbClr val="BA9789"/>
                </a:solidFill>
              </a:defRPr>
            </a:lvl6pPr>
            <a:lvl7pPr indent="-228600" lvl="6" marL="3200400" algn="l">
              <a:lnSpc>
                <a:spcPct val="90000"/>
              </a:lnSpc>
              <a:spcBef>
                <a:spcPts val="600"/>
              </a:spcBef>
              <a:spcAft>
                <a:spcPts val="0"/>
              </a:spcAft>
              <a:buClr>
                <a:srgbClr val="BA9789"/>
              </a:buClr>
              <a:buSzPts val="1600"/>
              <a:buNone/>
              <a:defRPr sz="1600">
                <a:solidFill>
                  <a:srgbClr val="BA9789"/>
                </a:solidFill>
              </a:defRPr>
            </a:lvl7pPr>
            <a:lvl8pPr indent="-228600" lvl="7" marL="3657600" algn="l">
              <a:lnSpc>
                <a:spcPct val="90000"/>
              </a:lnSpc>
              <a:spcBef>
                <a:spcPts val="600"/>
              </a:spcBef>
              <a:spcAft>
                <a:spcPts val="0"/>
              </a:spcAft>
              <a:buClr>
                <a:srgbClr val="BA9789"/>
              </a:buClr>
              <a:buSzPts val="1600"/>
              <a:buNone/>
              <a:defRPr sz="1600">
                <a:solidFill>
                  <a:srgbClr val="BA9789"/>
                </a:solidFill>
              </a:defRPr>
            </a:lvl8pPr>
            <a:lvl9pPr indent="-228600" lvl="8" marL="4114800" algn="l">
              <a:lnSpc>
                <a:spcPct val="90000"/>
              </a:lnSpc>
              <a:spcBef>
                <a:spcPts val="600"/>
              </a:spcBef>
              <a:spcAft>
                <a:spcPts val="0"/>
              </a:spcAft>
              <a:buClr>
                <a:srgbClr val="BA9789"/>
              </a:buClr>
              <a:buSzPts val="1600"/>
              <a:buNone/>
              <a:defRPr sz="1600">
                <a:solidFill>
                  <a:srgbClr val="BA9789"/>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Pictures with Caption">
  <p:cSld name="Three Pictures with Caption">
    <p:spTree>
      <p:nvGrpSpPr>
        <p:cNvPr id="133" name="Shape 133"/>
        <p:cNvGrpSpPr/>
        <p:nvPr/>
      </p:nvGrpSpPr>
      <p:grpSpPr>
        <a:xfrm>
          <a:off x="0" y="0"/>
          <a:ext cx="0" cy="0"/>
          <a:chOff x="0" y="0"/>
          <a:chExt cx="0" cy="0"/>
        </a:xfrm>
      </p:grpSpPr>
      <p:sp>
        <p:nvSpPr>
          <p:cNvPr id="134" name="Google Shape;134;p11"/>
          <p:cNvSpPr txBox="1"/>
          <p:nvPr>
            <p:ph type="title"/>
          </p:nvPr>
        </p:nvSpPr>
        <p:spPr>
          <a:xfrm>
            <a:off x="9066214" y="421594"/>
            <a:ext cx="2286000" cy="188550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5" name="Google Shape;135;p11"/>
          <p:cNvGrpSpPr/>
          <p:nvPr/>
        </p:nvGrpSpPr>
        <p:grpSpPr>
          <a:xfrm flipH="1" rot="5400000">
            <a:off x="274315" y="1102304"/>
            <a:ext cx="5053664" cy="4411852"/>
            <a:chOff x="895350" y="3313113"/>
            <a:chExt cx="3613151" cy="2790825"/>
          </a:xfrm>
        </p:grpSpPr>
        <p:sp>
          <p:nvSpPr>
            <p:cNvPr id="136" name="Google Shape;136;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 name="Google Shape;137;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 name="Google Shape;138;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 name="Google Shape;139;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 name="Google Shape;140;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 name="Google Shape;141;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 name="Google Shape;142;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 name="Google Shape;143;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 name="Google Shape;144;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 name="Google Shape;145;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48" name="Google Shape;148;p11"/>
          <p:cNvSpPr/>
          <p:nvPr>
            <p:ph idx="2" type="pic"/>
          </p:nvPr>
        </p:nvSpPr>
        <p:spPr>
          <a:xfrm>
            <a:off x="840795" y="1020193"/>
            <a:ext cx="3886200" cy="4572000"/>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49" name="Google Shape;149;p11"/>
          <p:cNvGrpSpPr/>
          <p:nvPr/>
        </p:nvGrpSpPr>
        <p:grpSpPr>
          <a:xfrm>
            <a:off x="5322489" y="319177"/>
            <a:ext cx="3389607" cy="2710838"/>
            <a:chOff x="895350" y="3313113"/>
            <a:chExt cx="3613151" cy="2790825"/>
          </a:xfrm>
        </p:grpSpPr>
        <p:sp>
          <p:nvSpPr>
            <p:cNvPr id="150" name="Google Shape;150;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 name="Google Shape;151;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 name="Google Shape;152;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 name="Google Shape;153;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 name="Google Shape;154;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 name="Google Shape;155;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 name="Google Shape;156;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 name="Google Shape;157;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 name="Google Shape;158;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 name="Google Shape;159;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 name="Google Shape;160;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 name="Google Shape;161;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62" name="Google Shape;162;p11"/>
          <p:cNvSpPr/>
          <p:nvPr>
            <p:ph idx="3" type="pic"/>
          </p:nvPr>
        </p:nvSpPr>
        <p:spPr>
          <a:xfrm>
            <a:off x="5546780" y="529603"/>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63" name="Google Shape;163;p11"/>
          <p:cNvGrpSpPr/>
          <p:nvPr/>
        </p:nvGrpSpPr>
        <p:grpSpPr>
          <a:xfrm>
            <a:off x="5322489" y="3245640"/>
            <a:ext cx="3389607" cy="2710838"/>
            <a:chOff x="895350" y="3313113"/>
            <a:chExt cx="3613151" cy="2790825"/>
          </a:xfrm>
        </p:grpSpPr>
        <p:sp>
          <p:nvSpPr>
            <p:cNvPr id="164" name="Google Shape;164;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 name="Google Shape;165;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 name="Google Shape;166;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 name="Google Shape;167;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 name="Google Shape;168;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 name="Google Shape;169;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 name="Google Shape;170;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 name="Google Shape;171;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 name="Google Shape;172;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 name="Google Shape;173;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 name="Google Shape;174;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 name="Google Shape;175;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76" name="Google Shape;176;p11"/>
          <p:cNvSpPr/>
          <p:nvPr>
            <p:ph idx="4" type="pic"/>
          </p:nvPr>
        </p:nvSpPr>
        <p:spPr>
          <a:xfrm>
            <a:off x="5546780" y="3456066"/>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77" name="Google Shape;177;p11"/>
          <p:cNvSpPr txBox="1"/>
          <p:nvPr>
            <p:ph idx="1" type="body"/>
          </p:nvPr>
        </p:nvSpPr>
        <p:spPr>
          <a:xfrm>
            <a:off x="9066214" y="2484992"/>
            <a:ext cx="2286000" cy="3248729"/>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78" name="Google Shape;178;p11"/>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79" name="Google Shape;179;p11"/>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1"/>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1" name="Shape 181"/>
        <p:cNvGrpSpPr/>
        <p:nvPr/>
      </p:nvGrpSpPr>
      <p:grpSpPr>
        <a:xfrm>
          <a:off x="0" y="0"/>
          <a:ext cx="0" cy="0"/>
          <a:chOff x="0" y="0"/>
          <a:chExt cx="0" cy="0"/>
        </a:xfrm>
      </p:grpSpPr>
      <p:sp>
        <p:nvSpPr>
          <p:cNvPr id="182" name="Google Shape;182;p12"/>
          <p:cNvSpPr txBox="1"/>
          <p:nvPr>
            <p:ph type="title"/>
          </p:nvPr>
        </p:nvSpPr>
        <p:spPr>
          <a:xfrm>
            <a:off x="7511732" y="1330347"/>
            <a:ext cx="3840480" cy="21031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12"/>
          <p:cNvSpPr txBox="1"/>
          <p:nvPr>
            <p:ph idx="1" type="body"/>
          </p:nvPr>
        </p:nvSpPr>
        <p:spPr>
          <a:xfrm>
            <a:off x="836613" y="914400"/>
            <a:ext cx="6172201" cy="5029200"/>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1800"/>
              </a:spcBef>
              <a:spcAft>
                <a:spcPts val="0"/>
              </a:spcAft>
              <a:buClr>
                <a:schemeClr val="dk1"/>
              </a:buClr>
              <a:buSzPts val="2400"/>
              <a:buChar char="•"/>
              <a:defRPr sz="2400"/>
            </a:lvl1pPr>
            <a:lvl2pPr indent="-355600" lvl="1" marL="914400" algn="l">
              <a:lnSpc>
                <a:spcPct val="100000"/>
              </a:lnSpc>
              <a:spcBef>
                <a:spcPts val="1200"/>
              </a:spcBef>
              <a:spcAft>
                <a:spcPts val="0"/>
              </a:spcAft>
              <a:buClr>
                <a:schemeClr val="dk1"/>
              </a:buClr>
              <a:buSzPts val="2000"/>
              <a:buChar char="•"/>
              <a:defRPr sz="2000"/>
            </a:lvl2pPr>
            <a:lvl3pPr indent="-342900" lvl="2" marL="1371600" algn="l">
              <a:lnSpc>
                <a:spcPct val="100000"/>
              </a:lnSpc>
              <a:spcBef>
                <a:spcPts val="800"/>
              </a:spcBef>
              <a:spcAft>
                <a:spcPts val="0"/>
              </a:spcAft>
              <a:buClr>
                <a:schemeClr val="dk1"/>
              </a:buClr>
              <a:buSzPts val="1800"/>
              <a:buChar char="•"/>
              <a:defRPr sz="18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600"/>
              </a:spcBef>
              <a:spcAft>
                <a:spcPts val="0"/>
              </a:spcAft>
              <a:buClr>
                <a:schemeClr val="dk1"/>
              </a:buClr>
              <a:buSzPts val="2000"/>
              <a:buChar char="•"/>
              <a:defRPr sz="2000"/>
            </a:lvl7pPr>
            <a:lvl8pPr indent="-355600" lvl="7" marL="3657600" algn="l">
              <a:lnSpc>
                <a:spcPct val="90000"/>
              </a:lnSpc>
              <a:spcBef>
                <a:spcPts val="600"/>
              </a:spcBef>
              <a:spcAft>
                <a:spcPts val="0"/>
              </a:spcAft>
              <a:buClr>
                <a:schemeClr val="dk1"/>
              </a:buClr>
              <a:buSzPts val="2000"/>
              <a:buChar char="•"/>
              <a:defRPr sz="2000"/>
            </a:lvl8pPr>
            <a:lvl9pPr indent="-355600" lvl="8" marL="4114800" algn="l">
              <a:lnSpc>
                <a:spcPct val="90000"/>
              </a:lnSpc>
              <a:spcBef>
                <a:spcPts val="600"/>
              </a:spcBef>
              <a:spcAft>
                <a:spcPts val="0"/>
              </a:spcAft>
              <a:buClr>
                <a:schemeClr val="dk1"/>
              </a:buClr>
              <a:buSzPts val="2000"/>
              <a:buChar char="•"/>
              <a:defRPr sz="2000"/>
            </a:lvl9pPr>
          </a:lstStyle>
          <a:p/>
        </p:txBody>
      </p:sp>
      <p:sp>
        <p:nvSpPr>
          <p:cNvPr id="184" name="Google Shape;184;p12"/>
          <p:cNvSpPr txBox="1"/>
          <p:nvPr>
            <p:ph idx="2" type="body"/>
          </p:nvPr>
        </p:nvSpPr>
        <p:spPr>
          <a:xfrm>
            <a:off x="7511732" y="3555523"/>
            <a:ext cx="3840480" cy="2388077"/>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85" name="Google Shape;185;p12"/>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100">
                <a:solidFill>
                  <a:schemeClr val="dk1"/>
                </a:solidFill>
                <a:latin typeface="Quattrocento Sans"/>
                <a:ea typeface="Quattrocento Sans"/>
                <a:cs typeface="Quattrocento Sans"/>
                <a:sym typeface="Quattrocento Sans"/>
              </a:defRPr>
            </a:lvl1pPr>
            <a:lvl2pPr indent="0" lvl="1" marL="0" marR="0" algn="l">
              <a:spcBef>
                <a:spcPts val="0"/>
              </a:spcBef>
              <a:buNone/>
              <a:defRPr sz="1100">
                <a:solidFill>
                  <a:schemeClr val="dk1"/>
                </a:solidFill>
                <a:latin typeface="Quattrocento Sans"/>
                <a:ea typeface="Quattrocento Sans"/>
                <a:cs typeface="Quattrocento Sans"/>
                <a:sym typeface="Quattrocento Sans"/>
              </a:defRPr>
            </a:lvl2pPr>
            <a:lvl3pPr indent="0" lvl="2" marL="0" marR="0" algn="l">
              <a:spcBef>
                <a:spcPts val="0"/>
              </a:spcBef>
              <a:buNone/>
              <a:defRPr sz="1100">
                <a:solidFill>
                  <a:schemeClr val="dk1"/>
                </a:solidFill>
                <a:latin typeface="Quattrocento Sans"/>
                <a:ea typeface="Quattrocento Sans"/>
                <a:cs typeface="Quattrocento Sans"/>
                <a:sym typeface="Quattrocento Sans"/>
              </a:defRPr>
            </a:lvl3pPr>
            <a:lvl4pPr indent="0" lvl="3" marL="0" marR="0" algn="l">
              <a:spcBef>
                <a:spcPts val="0"/>
              </a:spcBef>
              <a:buNone/>
              <a:defRPr sz="1100">
                <a:solidFill>
                  <a:schemeClr val="dk1"/>
                </a:solidFill>
                <a:latin typeface="Quattrocento Sans"/>
                <a:ea typeface="Quattrocento Sans"/>
                <a:cs typeface="Quattrocento Sans"/>
                <a:sym typeface="Quattrocento Sans"/>
              </a:defRPr>
            </a:lvl4pPr>
            <a:lvl5pPr indent="0" lvl="4" marL="0" marR="0" algn="l">
              <a:spcBef>
                <a:spcPts val="0"/>
              </a:spcBef>
              <a:buNone/>
              <a:defRPr sz="1100">
                <a:solidFill>
                  <a:schemeClr val="dk1"/>
                </a:solidFill>
                <a:latin typeface="Quattrocento Sans"/>
                <a:ea typeface="Quattrocento Sans"/>
                <a:cs typeface="Quattrocento Sans"/>
                <a:sym typeface="Quattrocento Sans"/>
              </a:defRPr>
            </a:lvl5pPr>
            <a:lvl6pPr indent="0" lvl="5" marL="0" marR="0" algn="l">
              <a:spcBef>
                <a:spcPts val="0"/>
              </a:spcBef>
              <a:buNone/>
              <a:defRPr sz="1100">
                <a:solidFill>
                  <a:schemeClr val="dk1"/>
                </a:solidFill>
                <a:latin typeface="Quattrocento Sans"/>
                <a:ea typeface="Quattrocento Sans"/>
                <a:cs typeface="Quattrocento Sans"/>
                <a:sym typeface="Quattrocento Sans"/>
              </a:defRPr>
            </a:lvl6pPr>
            <a:lvl7pPr indent="0" lvl="6" marL="0" marR="0" algn="l">
              <a:spcBef>
                <a:spcPts val="0"/>
              </a:spcBef>
              <a:buNone/>
              <a:defRPr sz="1100">
                <a:solidFill>
                  <a:schemeClr val="dk1"/>
                </a:solidFill>
                <a:latin typeface="Quattrocento Sans"/>
                <a:ea typeface="Quattrocento Sans"/>
                <a:cs typeface="Quattrocento Sans"/>
                <a:sym typeface="Quattrocento Sans"/>
              </a:defRPr>
            </a:lvl7pPr>
            <a:lvl8pPr indent="0" lvl="7" marL="0" marR="0" algn="l">
              <a:spcBef>
                <a:spcPts val="0"/>
              </a:spcBef>
              <a:buNone/>
              <a:defRPr sz="1100">
                <a:solidFill>
                  <a:schemeClr val="dk1"/>
                </a:solidFill>
                <a:latin typeface="Quattrocento Sans"/>
                <a:ea typeface="Quattrocento Sans"/>
                <a:cs typeface="Quattrocento Sans"/>
                <a:sym typeface="Quattrocento Sans"/>
              </a:defRPr>
            </a:lvl8pPr>
            <a:lvl9pPr indent="0" lvl="8" marL="0" marR="0" algn="l">
              <a:spcBef>
                <a:spcPts val="0"/>
              </a:spcBef>
              <a:buNone/>
              <a:defRPr sz="11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186" name="Google Shape;186;p12"/>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2"/>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13"/>
          <p:cNvSpPr txBox="1"/>
          <p:nvPr>
            <p:ph type="title"/>
          </p:nvPr>
        </p:nvSpPr>
        <p:spPr>
          <a:xfrm>
            <a:off x="7492891" y="1330347"/>
            <a:ext cx="3840480" cy="21031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90" name="Google Shape;190;p13"/>
          <p:cNvGrpSpPr/>
          <p:nvPr/>
        </p:nvGrpSpPr>
        <p:grpSpPr>
          <a:xfrm>
            <a:off x="595546" y="781397"/>
            <a:ext cx="6433398" cy="5053665"/>
            <a:chOff x="5162444" y="781397"/>
            <a:chExt cx="6433398" cy="5053665"/>
          </a:xfrm>
        </p:grpSpPr>
        <p:sp>
          <p:nvSpPr>
            <p:cNvPr id="191" name="Google Shape;191;p13"/>
            <p:cNvSpPr/>
            <p:nvPr/>
          </p:nvSpPr>
          <p:spPr>
            <a:xfrm flipH="1" rot="5400000">
              <a:off x="3342557" y="3275021"/>
              <a:ext cx="3827994" cy="17568"/>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13"/>
            <p:cNvSpPr/>
            <p:nvPr/>
          </p:nvSpPr>
          <p:spPr>
            <a:xfrm flipH="1" rot="5400000">
              <a:off x="9565728" y="3299447"/>
              <a:ext cx="3836876" cy="17568"/>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193" name="Google Shape;193;p13"/>
            <p:cNvGrpSpPr/>
            <p:nvPr/>
          </p:nvGrpSpPr>
          <p:grpSpPr>
            <a:xfrm>
              <a:off x="5814205" y="859113"/>
              <a:ext cx="5129147" cy="4880471"/>
              <a:chOff x="7856559" y="859113"/>
              <a:chExt cx="3086792" cy="4880471"/>
            </a:xfrm>
          </p:grpSpPr>
          <p:sp>
            <p:nvSpPr>
              <p:cNvPr id="194" name="Google Shape;194;p13"/>
              <p:cNvSpPr/>
              <p:nvPr/>
            </p:nvSpPr>
            <p:spPr>
              <a:xfrm flipH="1" rot="5400000">
                <a:off x="9392183" y="4188416"/>
                <a:ext cx="15544" cy="3086791"/>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13"/>
              <p:cNvSpPr/>
              <p:nvPr/>
            </p:nvSpPr>
            <p:spPr>
              <a:xfrm flipH="1" rot="5400000">
                <a:off x="9366943" y="-651271"/>
                <a:ext cx="13322" cy="3034090"/>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96" name="Google Shape;196;p13"/>
            <p:cNvSpPr/>
            <p:nvPr/>
          </p:nvSpPr>
          <p:spPr>
            <a:xfrm flipH="1" rot="5400000">
              <a:off x="5186001" y="5323012"/>
              <a:ext cx="477390" cy="524504"/>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13"/>
            <p:cNvSpPr/>
            <p:nvPr/>
          </p:nvSpPr>
          <p:spPr>
            <a:xfrm flipH="1" rot="5400000">
              <a:off x="5197295" y="5324846"/>
              <a:ext cx="477390" cy="511956"/>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13"/>
            <p:cNvSpPr/>
            <p:nvPr/>
          </p:nvSpPr>
          <p:spPr>
            <a:xfrm flipH="1" rot="5400000">
              <a:off x="11076843" y="5321082"/>
              <a:ext cx="508476" cy="519485"/>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13"/>
            <p:cNvSpPr/>
            <p:nvPr/>
          </p:nvSpPr>
          <p:spPr>
            <a:xfrm flipH="1" rot="5400000">
              <a:off x="11093207" y="5321324"/>
              <a:ext cx="470728" cy="534543"/>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13"/>
            <p:cNvSpPr/>
            <p:nvPr/>
          </p:nvSpPr>
          <p:spPr>
            <a:xfrm flipH="1" rot="5400000">
              <a:off x="11051654" y="771453"/>
              <a:ext cx="468508" cy="519485"/>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13"/>
            <p:cNvSpPr/>
            <p:nvPr/>
          </p:nvSpPr>
          <p:spPr>
            <a:xfrm flipH="1" rot="5400000">
              <a:off x="11044126" y="786511"/>
              <a:ext cx="468508" cy="489370"/>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13"/>
            <p:cNvSpPr/>
            <p:nvPr/>
          </p:nvSpPr>
          <p:spPr>
            <a:xfrm flipH="1" rot="5400000">
              <a:off x="5232723" y="721157"/>
              <a:ext cx="424100" cy="544581"/>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 name="Google Shape;203;p13"/>
            <p:cNvSpPr/>
            <p:nvPr/>
          </p:nvSpPr>
          <p:spPr>
            <a:xfrm flipH="1" rot="5400000">
              <a:off x="5241796" y="749729"/>
              <a:ext cx="428541" cy="491879"/>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204" name="Google Shape;204;p13"/>
          <p:cNvSpPr/>
          <p:nvPr>
            <p:ph idx="2" type="pic"/>
          </p:nvPr>
        </p:nvSpPr>
        <p:spPr>
          <a:xfrm>
            <a:off x="836613" y="1031195"/>
            <a:ext cx="5943600" cy="4572000"/>
          </a:xfrm>
          <a:prstGeom prst="rect">
            <a:avLst/>
          </a:prstGeom>
          <a:solidFill>
            <a:srgbClr val="CFE4F9"/>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l">
              <a:lnSpc>
                <a:spcPct val="100000"/>
              </a:lnSpc>
              <a:spcBef>
                <a:spcPts val="18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5" name="Google Shape;205;p13"/>
          <p:cNvSpPr txBox="1"/>
          <p:nvPr>
            <p:ph idx="1" type="body"/>
          </p:nvPr>
        </p:nvSpPr>
        <p:spPr>
          <a:xfrm>
            <a:off x="7492891" y="3555521"/>
            <a:ext cx="3840480" cy="2168517"/>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206" name="Google Shape;206;p13"/>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7" name="Google Shape;207;p13"/>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3"/>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9" name="Shape 209"/>
        <p:cNvGrpSpPr/>
        <p:nvPr/>
      </p:nvGrpSpPr>
      <p:grpSpPr>
        <a:xfrm>
          <a:off x="0" y="0"/>
          <a:ext cx="0" cy="0"/>
          <a:chOff x="0" y="0"/>
          <a:chExt cx="0" cy="0"/>
        </a:xfrm>
      </p:grpSpPr>
      <p:sp>
        <p:nvSpPr>
          <p:cNvPr id="210" name="Google Shape;210;p1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14"/>
          <p:cNvSpPr txBox="1"/>
          <p:nvPr>
            <p:ph idx="1" type="body"/>
          </p:nvPr>
        </p:nvSpPr>
        <p:spPr>
          <a:xfrm rot="5400000">
            <a:off x="3979864" y="-1162050"/>
            <a:ext cx="4229100" cy="100584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2" name="Google Shape;212;p14"/>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3" name="Google Shape;213;p14"/>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4"/>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a:blip r:embed="rId2">
            <a:alphaModFix/>
          </a:blip>
          <a:stretch>
            <a:fillRect/>
          </a:stretch>
        </a:blipFill>
      </p:bgPr>
    </p:bg>
    <p:spTree>
      <p:nvGrpSpPr>
        <p:cNvPr id="215" name="Shape 215"/>
        <p:cNvGrpSpPr/>
        <p:nvPr/>
      </p:nvGrpSpPr>
      <p:grpSpPr>
        <a:xfrm>
          <a:off x="0" y="0"/>
          <a:ext cx="0" cy="0"/>
          <a:chOff x="0" y="0"/>
          <a:chExt cx="0" cy="0"/>
        </a:xfrm>
      </p:grpSpPr>
      <p:sp>
        <p:nvSpPr>
          <p:cNvPr id="216" name="Google Shape;216;p15"/>
          <p:cNvSpPr txBox="1"/>
          <p:nvPr>
            <p:ph type="title"/>
          </p:nvPr>
        </p:nvSpPr>
        <p:spPr>
          <a:xfrm rot="5400000">
            <a:off x="7650584" y="2278485"/>
            <a:ext cx="5676900" cy="172953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15"/>
          <p:cNvSpPr txBox="1"/>
          <p:nvPr>
            <p:ph idx="1" type="body"/>
          </p:nvPr>
        </p:nvSpPr>
        <p:spPr>
          <a:xfrm rot="5400000">
            <a:off x="2316585" y="-1173586"/>
            <a:ext cx="5676900" cy="8633671"/>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8" name="Google Shape;218;p1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9" name="Google Shape;219;p1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 name="Google Shape;17;p3"/>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3"/>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4265611" y="1752600"/>
            <a:ext cx="6858002" cy="18288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5400"/>
              <a:buFont typeface="Quattrocento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4265610" y="3733800"/>
            <a:ext cx="6858002" cy="9144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Clr>
                <a:schemeClr val="dk1"/>
              </a:buClr>
              <a:buSzPts val="2400"/>
              <a:buNone/>
              <a:defRPr sz="2400"/>
            </a:lvl1pPr>
            <a:lvl2pPr lvl="1" algn="ctr">
              <a:lnSpc>
                <a:spcPct val="100000"/>
              </a:lnSpc>
              <a:spcBef>
                <a:spcPts val="1200"/>
              </a:spcBef>
              <a:spcAft>
                <a:spcPts val="0"/>
              </a:spcAft>
              <a:buClr>
                <a:schemeClr val="dk1"/>
              </a:buClr>
              <a:buSzPts val="2000"/>
              <a:buNone/>
              <a:defRPr sz="2000"/>
            </a:lvl2pPr>
            <a:lvl3pPr lvl="2" algn="ctr">
              <a:lnSpc>
                <a:spcPct val="100000"/>
              </a:lnSpc>
              <a:spcBef>
                <a:spcPts val="800"/>
              </a:spcBef>
              <a:spcAft>
                <a:spcPts val="0"/>
              </a:spcAft>
              <a:buClr>
                <a:schemeClr val="dk1"/>
              </a:buClr>
              <a:buSzPts val="1800"/>
              <a:buNone/>
              <a:defRPr sz="1800"/>
            </a:lvl3pPr>
            <a:lvl4pPr lvl="3" algn="ctr">
              <a:lnSpc>
                <a:spcPct val="100000"/>
              </a:lnSpc>
              <a:spcBef>
                <a:spcPts val="600"/>
              </a:spcBef>
              <a:spcAft>
                <a:spcPts val="0"/>
              </a:spcAft>
              <a:buClr>
                <a:schemeClr val="dk1"/>
              </a:buClr>
              <a:buSzPts val="1600"/>
              <a:buNone/>
              <a:defRPr sz="1600"/>
            </a:lvl4pPr>
            <a:lvl5pPr lvl="4" algn="ctr">
              <a:lnSpc>
                <a:spcPct val="10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600"/>
              </a:spcBef>
              <a:spcAft>
                <a:spcPts val="0"/>
              </a:spcAft>
              <a:buClr>
                <a:schemeClr val="dk1"/>
              </a:buClr>
              <a:buSzPts val="1600"/>
              <a:buNone/>
              <a:defRPr sz="1600"/>
            </a:lvl7pPr>
            <a:lvl8pPr lvl="7" algn="ctr">
              <a:lnSpc>
                <a:spcPct val="90000"/>
              </a:lnSpc>
              <a:spcBef>
                <a:spcPts val="600"/>
              </a:spcBef>
              <a:spcAft>
                <a:spcPts val="0"/>
              </a:spcAft>
              <a:buClr>
                <a:schemeClr val="dk1"/>
              </a:buClr>
              <a:buSzPts val="1600"/>
              <a:buNone/>
              <a:defRPr sz="1600"/>
            </a:lvl8pPr>
            <a:lvl9pPr lvl="8" algn="ctr">
              <a:lnSpc>
                <a:spcPct val="90000"/>
              </a:lnSpc>
              <a:spcBef>
                <a:spcPts val="60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065212" y="1825625"/>
            <a:ext cx="4954588" cy="418795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6" name="Google Shape;26;p5"/>
          <p:cNvSpPr txBox="1"/>
          <p:nvPr>
            <p:ph idx="2" type="body"/>
          </p:nvPr>
        </p:nvSpPr>
        <p:spPr>
          <a:xfrm>
            <a:off x="6172200" y="1825625"/>
            <a:ext cx="4951414" cy="418795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7" name="Google Shape;27;p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Google Shape;31;p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1069848" y="1681163"/>
            <a:ext cx="4956048"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33" name="Google Shape;33;p6"/>
          <p:cNvSpPr txBox="1"/>
          <p:nvPr>
            <p:ph idx="2" type="body"/>
          </p:nvPr>
        </p:nvSpPr>
        <p:spPr>
          <a:xfrm>
            <a:off x="1069848" y="2505075"/>
            <a:ext cx="4956048" cy="3476625"/>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4" name="Google Shape;34;p6"/>
          <p:cNvSpPr txBox="1"/>
          <p:nvPr>
            <p:ph idx="3" type="body"/>
          </p:nvPr>
        </p:nvSpPr>
        <p:spPr>
          <a:xfrm>
            <a:off x="6172200" y="1681163"/>
            <a:ext cx="4956048"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35" name="Google Shape;35;p6"/>
          <p:cNvSpPr txBox="1"/>
          <p:nvPr>
            <p:ph idx="4" type="body"/>
          </p:nvPr>
        </p:nvSpPr>
        <p:spPr>
          <a:xfrm>
            <a:off x="6172200" y="2505075"/>
            <a:ext cx="4956048" cy="3476625"/>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6" name="Google Shape;36;p6"/>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6"/>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7"/>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8"/>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8"/>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Pictures with Captions">
  <p:cSld name="Two Pictures with Captions">
    <p:spTree>
      <p:nvGrpSpPr>
        <p:cNvPr id="48" name="Shape 48"/>
        <p:cNvGrpSpPr/>
        <p:nvPr/>
      </p:nvGrpSpPr>
      <p:grpSpPr>
        <a:xfrm>
          <a:off x="0" y="0"/>
          <a:ext cx="0" cy="0"/>
          <a:chOff x="0" y="0"/>
          <a:chExt cx="0" cy="0"/>
        </a:xfrm>
      </p:grpSpPr>
      <p:sp>
        <p:nvSpPr>
          <p:cNvPr id="49" name="Google Shape;49;p9"/>
          <p:cNvSpPr txBox="1"/>
          <p:nvPr>
            <p:ph type="title"/>
          </p:nvPr>
        </p:nvSpPr>
        <p:spPr>
          <a:xfrm>
            <a:off x="1065212" y="304799"/>
            <a:ext cx="10058402" cy="121615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0" name="Google Shape;50;p9"/>
          <p:cNvGrpSpPr/>
          <p:nvPr/>
        </p:nvGrpSpPr>
        <p:grpSpPr>
          <a:xfrm>
            <a:off x="1052422" y="1733550"/>
            <a:ext cx="4360503" cy="3050038"/>
            <a:chOff x="895350" y="3313113"/>
            <a:chExt cx="3613151" cy="2790825"/>
          </a:xfrm>
        </p:grpSpPr>
        <p:sp>
          <p:nvSpPr>
            <p:cNvPr id="51" name="Google Shape;51;p9"/>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 name="Google Shape;52;p9"/>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 name="Google Shape;53;p9"/>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 name="Google Shape;54;p9"/>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 name="Google Shape;55;p9"/>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 name="Google Shape;56;p9"/>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 name="Google Shape;57;p9"/>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 name="Google Shape;58;p9"/>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 name="Google Shape;59;p9"/>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 name="Google Shape;60;p9"/>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 name="Google Shape;61;p9"/>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 name="Google Shape;62;p9"/>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63" name="Google Shape;63;p9"/>
          <p:cNvSpPr/>
          <p:nvPr>
            <p:ph idx="2" type="pic"/>
          </p:nvPr>
        </p:nvSpPr>
        <p:spPr>
          <a:xfrm>
            <a:off x="1265028"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64" name="Google Shape;64;p9"/>
          <p:cNvSpPr txBox="1"/>
          <p:nvPr>
            <p:ph idx="1" type="body"/>
          </p:nvPr>
        </p:nvSpPr>
        <p:spPr>
          <a:xfrm>
            <a:off x="1052423" y="4935990"/>
            <a:ext cx="4368980" cy="100761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65" name="Google Shape;65;p9"/>
          <p:cNvGrpSpPr/>
          <p:nvPr/>
        </p:nvGrpSpPr>
        <p:grpSpPr>
          <a:xfrm>
            <a:off x="6763111" y="1733550"/>
            <a:ext cx="4360503" cy="3050038"/>
            <a:chOff x="895350" y="3313113"/>
            <a:chExt cx="3613151" cy="2790825"/>
          </a:xfrm>
        </p:grpSpPr>
        <p:sp>
          <p:nvSpPr>
            <p:cNvPr id="66" name="Google Shape;66;p9"/>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 name="Google Shape;67;p9"/>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 name="Google Shape;68;p9"/>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 name="Google Shape;69;p9"/>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 name="Google Shape;70;p9"/>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 name="Google Shape;71;p9"/>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 name="Google Shape;72;p9"/>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 name="Google Shape;73;p9"/>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 name="Google Shape;74;p9"/>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 name="Google Shape;75;p9"/>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 name="Google Shape;76;p9"/>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 name="Google Shape;77;p9"/>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78" name="Google Shape;78;p9"/>
          <p:cNvSpPr/>
          <p:nvPr>
            <p:ph idx="3" type="pic"/>
          </p:nvPr>
        </p:nvSpPr>
        <p:spPr>
          <a:xfrm>
            <a:off x="6975717"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79" name="Google Shape;79;p9"/>
          <p:cNvSpPr txBox="1"/>
          <p:nvPr>
            <p:ph idx="4" type="body"/>
          </p:nvPr>
        </p:nvSpPr>
        <p:spPr>
          <a:xfrm>
            <a:off x="6742908" y="4935990"/>
            <a:ext cx="4368980" cy="100761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80" name="Google Shape;80;p9"/>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1" name="Google Shape;81;p9"/>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Pictures with Captions">
  <p:cSld name="Three Pictures with Captions">
    <p:spTree>
      <p:nvGrpSpPr>
        <p:cNvPr id="83" name="Shape 83"/>
        <p:cNvGrpSpPr/>
        <p:nvPr/>
      </p:nvGrpSpPr>
      <p:grpSpPr>
        <a:xfrm>
          <a:off x="0" y="0"/>
          <a:ext cx="0" cy="0"/>
          <a:chOff x="0" y="0"/>
          <a:chExt cx="0" cy="0"/>
        </a:xfrm>
      </p:grpSpPr>
      <p:sp>
        <p:nvSpPr>
          <p:cNvPr id="84" name="Google Shape;84;p1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5" name="Google Shape;85;p10"/>
          <p:cNvGrpSpPr/>
          <p:nvPr/>
        </p:nvGrpSpPr>
        <p:grpSpPr>
          <a:xfrm rot="5400000">
            <a:off x="1045139" y="1678105"/>
            <a:ext cx="3123347" cy="3089730"/>
            <a:chOff x="895350" y="3313113"/>
            <a:chExt cx="3613151" cy="2790825"/>
          </a:xfrm>
        </p:grpSpPr>
        <p:sp>
          <p:nvSpPr>
            <p:cNvPr id="86" name="Google Shape;86;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 name="Google Shape;88;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 name="Google Shape;89;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 name="Google Shape;90;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 name="Google Shape;91;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 name="Google Shape;93;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 name="Google Shape;95;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 name="Google Shape;96;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 name="Google Shape;97;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98" name="Google Shape;98;p10"/>
          <p:cNvSpPr/>
          <p:nvPr>
            <p:ph idx="2" type="pic"/>
          </p:nvPr>
        </p:nvSpPr>
        <p:spPr>
          <a:xfrm>
            <a:off x="1249168" y="1824285"/>
            <a:ext cx="2715289"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10"/>
          <p:cNvSpPr txBox="1"/>
          <p:nvPr>
            <p:ph idx="1" type="body"/>
          </p:nvPr>
        </p:nvSpPr>
        <p:spPr>
          <a:xfrm>
            <a:off x="1235212"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00" name="Google Shape;100;p10"/>
          <p:cNvGrpSpPr/>
          <p:nvPr/>
        </p:nvGrpSpPr>
        <p:grpSpPr>
          <a:xfrm rot="5400000">
            <a:off x="4517135" y="1678105"/>
            <a:ext cx="3123347" cy="3089730"/>
            <a:chOff x="895350" y="3313113"/>
            <a:chExt cx="3613151" cy="2790825"/>
          </a:xfrm>
        </p:grpSpPr>
        <p:sp>
          <p:nvSpPr>
            <p:cNvPr id="101" name="Google Shape;101;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 name="Google Shape;102;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 name="Google Shape;103;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 name="Google Shape;104;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 name="Google Shape;105;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 name="Google Shape;106;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 name="Google Shape;107;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 name="Google Shape;108;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 name="Google Shape;109;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 name="Google Shape;110;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 name="Google Shape;111;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 name="Google Shape;112;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13" name="Google Shape;113;p10"/>
          <p:cNvSpPr/>
          <p:nvPr>
            <p:ph idx="3" type="pic"/>
          </p:nvPr>
        </p:nvSpPr>
        <p:spPr>
          <a:xfrm>
            <a:off x="4720924"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14" name="Google Shape;114;p10"/>
          <p:cNvSpPr txBox="1"/>
          <p:nvPr>
            <p:ph idx="4" type="body"/>
          </p:nvPr>
        </p:nvSpPr>
        <p:spPr>
          <a:xfrm>
            <a:off x="4707208"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15" name="Google Shape;115;p10"/>
          <p:cNvGrpSpPr/>
          <p:nvPr/>
        </p:nvGrpSpPr>
        <p:grpSpPr>
          <a:xfrm rot="5400000">
            <a:off x="8019010" y="1678105"/>
            <a:ext cx="3123347" cy="3089730"/>
            <a:chOff x="895350" y="3313113"/>
            <a:chExt cx="3613151" cy="2790825"/>
          </a:xfrm>
        </p:grpSpPr>
        <p:sp>
          <p:nvSpPr>
            <p:cNvPr id="116" name="Google Shape;116;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 name="Google Shape;120;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 name="Google Shape;123;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 name="Google Shape;125;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 name="Google Shape;126;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28" name="Google Shape;128;p10"/>
          <p:cNvSpPr/>
          <p:nvPr>
            <p:ph idx="5" type="pic"/>
          </p:nvPr>
        </p:nvSpPr>
        <p:spPr>
          <a:xfrm>
            <a:off x="8222798"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10"/>
          <p:cNvSpPr txBox="1"/>
          <p:nvPr>
            <p:ph idx="6" type="body"/>
          </p:nvPr>
        </p:nvSpPr>
        <p:spPr>
          <a:xfrm>
            <a:off x="8209082"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30" name="Google Shape;130;p10"/>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1" name="Google Shape;131;p10"/>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0"/>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4D290A"/>
              </a:buClr>
              <a:buSzPts val="3600"/>
              <a:buFont typeface="Quattrocento Sans"/>
              <a:buNone/>
              <a:defRPr b="0" i="0" sz="3600" u="none" cap="none" strike="noStrike">
                <a:solidFill>
                  <a:srgbClr val="4D290A"/>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18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indent="-330200" lvl="5" marL="2743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indent="-330200" lvl="6" marL="32004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indent="-330200" lvl="7" marL="36576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indent="-330200" lvl="8" marL="41148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1pPr>
            <a:lvl2pPr indent="0" lvl="1"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2pPr>
            <a:lvl3pPr indent="0" lvl="2"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3pPr>
            <a:lvl4pPr indent="0" lvl="3"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4pPr>
            <a:lvl5pPr indent="0" lvl="4"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5pPr>
            <a:lvl6pPr indent="0" lvl="5"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6pPr>
            <a:lvl7pPr indent="0" lvl="6"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7pPr>
            <a:lvl8pPr indent="0" lvl="7"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8pPr>
            <a:lvl9pPr indent="0" lvl="8"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9" name="Google Shape;9;p1"/>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The Go Language: What Makes it Different?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A sneak peek</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15"/>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Closing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1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The leftovers</a:t>
            </a:r>
            <a:endParaRPr/>
          </a:p>
        </p:txBody>
      </p:sp>
      <p:sp>
        <p:nvSpPr>
          <p:cNvPr id="818" name="Google Shape;818;p11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“testing” package</a:t>
            </a:r>
            <a:endParaRPr/>
          </a:p>
          <a:p>
            <a:pPr indent="0" lvl="0" marL="0" rtl="0" algn="l">
              <a:lnSpc>
                <a:spcPct val="100000"/>
              </a:lnSpc>
              <a:spcBef>
                <a:spcPts val="1800"/>
              </a:spcBef>
              <a:spcAft>
                <a:spcPts val="0"/>
              </a:spcAft>
              <a:buClr>
                <a:schemeClr val="dk1"/>
              </a:buClr>
              <a:buSzPts val="2400"/>
              <a:buNone/>
            </a:pPr>
            <a:r>
              <a:rPr lang="en-US"/>
              <a:t>Gorilla</a:t>
            </a:r>
            <a:endParaRPr/>
          </a:p>
          <a:p>
            <a:pPr indent="0" lvl="0" marL="0" rtl="0" algn="l">
              <a:lnSpc>
                <a:spcPct val="100000"/>
              </a:lnSpc>
              <a:spcBef>
                <a:spcPts val="1800"/>
              </a:spcBef>
              <a:spcAft>
                <a:spcPts val="0"/>
              </a:spcAft>
              <a:buClr>
                <a:schemeClr val="dk1"/>
              </a:buClr>
              <a:buSzPts val="2400"/>
              <a:buNone/>
            </a:pPr>
            <a:r>
              <a:rPr lang="en-US"/>
              <a:t>Buffalo</a:t>
            </a:r>
            <a:endParaRPr/>
          </a:p>
          <a:p>
            <a:pPr indent="0" lvl="0" marL="0" rtl="0" algn="l">
              <a:lnSpc>
                <a:spcPct val="100000"/>
              </a:lnSpc>
              <a:spcBef>
                <a:spcPts val="1800"/>
              </a:spcBef>
              <a:spcAft>
                <a:spcPts val="0"/>
              </a:spcAft>
              <a:buClr>
                <a:schemeClr val="dk1"/>
              </a:buClr>
              <a:buSzPts val="2400"/>
              <a:buNone/>
            </a:pPr>
            <a:r>
              <a:rPr lang="en-US"/>
              <a:t>Buffered channels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1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Other resources</a:t>
            </a:r>
            <a:endParaRPr/>
          </a:p>
        </p:txBody>
      </p:sp>
      <p:sp>
        <p:nvSpPr>
          <p:cNvPr id="824" name="Google Shape;824;p11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1800"/>
              <a:buChar char="•"/>
            </a:pPr>
            <a:r>
              <a:rPr lang="en-US" sz="1800">
                <a:latin typeface="Courier"/>
                <a:ea typeface="Courier"/>
                <a:cs typeface="Courier"/>
                <a:sym typeface="Courier"/>
              </a:rPr>
              <a:t>https://tour.golang.org</a:t>
            </a:r>
            <a:endParaRPr/>
          </a:p>
          <a:p>
            <a:pPr indent="-283464" lvl="1" marL="740664" rtl="0" algn="l">
              <a:lnSpc>
                <a:spcPct val="100000"/>
              </a:lnSpc>
              <a:spcBef>
                <a:spcPts val="1200"/>
              </a:spcBef>
              <a:spcAft>
                <a:spcPts val="0"/>
              </a:spcAft>
              <a:buClr>
                <a:schemeClr val="dk1"/>
              </a:buClr>
              <a:buSzPts val="1800"/>
              <a:buChar char="•"/>
            </a:pPr>
            <a:r>
              <a:rPr lang="en-US" sz="1800">
                <a:latin typeface="Courier"/>
                <a:ea typeface="Courier"/>
                <a:cs typeface="Courier"/>
                <a:sym typeface="Courier"/>
              </a:rPr>
              <a:t>https://headfirstgo.com</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11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Hello, world</a:t>
            </a:r>
            <a:endParaRPr/>
          </a:p>
        </p:txBody>
      </p:sp>
      <p:sp>
        <p:nvSpPr>
          <p:cNvPr id="281" name="Google Shape;281;p2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Philadelphia!"</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TODO packages TODO goroutines, channels TODO “net/http”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Why Go?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at a glance</a:t>
            </a:r>
            <a:endParaRPr/>
          </a:p>
        </p:txBody>
      </p:sp>
      <p:sp>
        <p:nvSpPr>
          <p:cNvPr id="292" name="Google Shape;292;p2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C-like syntax</a:t>
            </a:r>
            <a:endParaRPr/>
          </a:p>
          <a:p>
            <a:pPr indent="-283464" lvl="1" marL="740664" rtl="0" algn="l">
              <a:lnSpc>
                <a:spcPct val="100000"/>
              </a:lnSpc>
              <a:spcBef>
                <a:spcPts val="1200"/>
              </a:spcBef>
              <a:spcAft>
                <a:spcPts val="0"/>
              </a:spcAft>
              <a:buClr>
                <a:schemeClr val="dk1"/>
              </a:buClr>
              <a:buSzPts val="2000"/>
              <a:buChar char="•"/>
            </a:pPr>
            <a:r>
              <a:rPr lang="en-US"/>
              <a:t>Compiles to native code</a:t>
            </a:r>
            <a:endParaRPr/>
          </a:p>
          <a:p>
            <a:pPr indent="-283464" lvl="1" marL="740664" rtl="0" algn="l">
              <a:lnSpc>
                <a:spcPct val="100000"/>
              </a:lnSpc>
              <a:spcBef>
                <a:spcPts val="1200"/>
              </a:spcBef>
              <a:spcAft>
                <a:spcPts val="0"/>
              </a:spcAft>
              <a:buClr>
                <a:schemeClr val="dk1"/>
              </a:buClr>
              <a:buSzPts val="2000"/>
              <a:buChar char="•"/>
            </a:pPr>
            <a:r>
              <a:rPr lang="en-US"/>
              <a:t>Type-safe</a:t>
            </a:r>
            <a:endParaRPr/>
          </a:p>
          <a:p>
            <a:pPr indent="-283464" lvl="1" marL="740664" rtl="0" algn="l">
              <a:lnSpc>
                <a:spcPct val="100000"/>
              </a:lnSpc>
              <a:spcBef>
                <a:spcPts val="1200"/>
              </a:spcBef>
              <a:spcAft>
                <a:spcPts val="0"/>
              </a:spcAft>
              <a:buClr>
                <a:schemeClr val="dk1"/>
              </a:buClr>
              <a:buSzPts val="2000"/>
              <a:buChar char="•"/>
            </a:pPr>
            <a:r>
              <a:rPr lang="en-US"/>
              <a:t>Garbage collected</a:t>
            </a:r>
            <a:endParaRPr/>
          </a:p>
          <a:p>
            <a:pPr indent="-283464" lvl="1" marL="740664" rtl="0" algn="l">
              <a:lnSpc>
                <a:spcPct val="100000"/>
              </a:lnSpc>
              <a:spcBef>
                <a:spcPts val="1200"/>
              </a:spcBef>
              <a:spcAft>
                <a:spcPts val="0"/>
              </a:spcAft>
              <a:buClr>
                <a:schemeClr val="dk1"/>
              </a:buClr>
              <a:buSzPts val="2000"/>
              <a:buChar char="•"/>
            </a:pPr>
            <a:r>
              <a:rPr lang="en-US"/>
              <a:t>Concurrency built into language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Languages in order of creation</a:t>
            </a:r>
            <a:endParaRPr/>
          </a:p>
        </p:txBody>
      </p:sp>
      <p:graphicFrame>
        <p:nvGraphicFramePr>
          <p:cNvPr id="298" name="Google Shape;298;p29"/>
          <p:cNvGraphicFramePr/>
          <p:nvPr/>
        </p:nvGraphicFramePr>
        <p:xfrm>
          <a:off x="1054100" y="1752600"/>
          <a:ext cx="3000000" cy="3000000"/>
        </p:xfrm>
        <a:graphic>
          <a:graphicData uri="http://schemas.openxmlformats.org/drawingml/2006/table">
            <a:tbl>
              <a:tblPr bandRow="1" firstRow="1">
                <a:noFill/>
                <a:tableStyleId>{1A4B4D79-49C2-4202-9BF1-D5CD38D21CCC}</a:tableStyleId>
              </a:tblPr>
              <a:tblGrid>
                <a:gridCol w="5029200"/>
                <a:gridCol w="5029200"/>
              </a:tblGrid>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Year</a:t>
                      </a:r>
                      <a:endParaRPr/>
                    </a:p>
                  </a:txBody>
                  <a:tcPr marT="45725" marB="45725" marR="91450" marL="91450"/>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Language</a:t>
                      </a:r>
                      <a:endParaRPr/>
                    </a:p>
                  </a:txBody>
                  <a:tcPr marT="45725" marB="45725" marR="91450" marL="91450"/>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1972</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1983</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1991</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Python</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1995</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1995</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JavaScript</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1995</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PHP</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1995</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Ruby</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2000</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2009</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b="1" lang="en-US" sz="1800" u="none" cap="none" strike="noStrike"/>
                        <a:t>Go</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2011</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Kotlin</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2014</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Swift</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https://en.wikipedia.org/wiki/Timeline_of_programming_languages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Languages in (subjective) order of execution speed</a:t>
            </a:r>
            <a:endParaRPr/>
          </a:p>
        </p:txBody>
      </p:sp>
      <p:sp>
        <p:nvSpPr>
          <p:cNvPr id="309" name="Google Shape;309;p3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https://benchmarksgame-team.pages.debian.net/benchmarksgame/performance/mandelbrot.html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aphicFrame>
        <p:nvGraphicFramePr>
          <p:cNvPr id="314" name="Google Shape;314;p32"/>
          <p:cNvGraphicFramePr/>
          <p:nvPr/>
        </p:nvGraphicFramePr>
        <p:xfrm>
          <a:off x="1054100" y="1752600"/>
          <a:ext cx="3000000" cy="3000000"/>
        </p:xfrm>
        <a:graphic>
          <a:graphicData uri="http://schemas.openxmlformats.org/drawingml/2006/table">
            <a:tbl>
              <a:tblPr bandRow="1" firstRow="1">
                <a:noFill/>
                <a:tableStyleId>{1A4B4D79-49C2-4202-9BF1-D5CD38D21CCC}</a:tableStyleId>
              </a:tblPr>
              <a:tblGrid>
                <a:gridCol w="5029200"/>
                <a:gridCol w="5029200"/>
              </a:tblGrid>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Run Time</a:t>
                      </a:r>
                      <a:endParaRPr/>
                    </a:p>
                  </a:txBody>
                  <a:tcPr marT="45725" marB="45725" marR="91450" marL="91450"/>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Language</a:t>
                      </a:r>
                      <a:endParaRPr/>
                    </a:p>
                  </a:txBody>
                  <a:tcPr marT="45725" marB="45725" marR="91450" marL="91450"/>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1.65s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2.2s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Rust</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3.22</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Swift</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5.5s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b="1" lang="en-US" sz="1800" u="none" cap="none" strike="noStrike"/>
                        <a:t>Go</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5.5s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 (.NET Core)</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6.84s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18.13s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JavaScript (Node.js)</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118.28s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PHP</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265.56s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Python 3</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&gt;420s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Ruby</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Languages in (subjective) order of execution speed</a:t>
            </a:r>
            <a:endParaRPr/>
          </a:p>
        </p:txBody>
      </p:sp>
      <p:sp>
        <p:nvSpPr>
          <p:cNvPr id="320" name="Google Shape;320;p3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https://benchmarksgame-team.pages.debian.net/benchmarksgame/performance/binarytrees.html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graphicFrame>
        <p:nvGraphicFramePr>
          <p:cNvPr id="325" name="Google Shape;325;p34"/>
          <p:cNvGraphicFramePr/>
          <p:nvPr/>
        </p:nvGraphicFramePr>
        <p:xfrm>
          <a:off x="1054100" y="1752600"/>
          <a:ext cx="3000000" cy="3000000"/>
        </p:xfrm>
        <a:graphic>
          <a:graphicData uri="http://schemas.openxmlformats.org/drawingml/2006/table">
            <a:tbl>
              <a:tblPr bandRow="1" firstRow="1">
                <a:noFill/>
                <a:tableStyleId>{1A4B4D79-49C2-4202-9BF1-D5CD38D21CCC}</a:tableStyleId>
              </a:tblPr>
              <a:tblGrid>
                <a:gridCol w="5029200"/>
                <a:gridCol w="5029200"/>
              </a:tblGrid>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Run Time</a:t>
                      </a:r>
                      <a:endParaRPr/>
                    </a:p>
                  </a:txBody>
                  <a:tcPr marT="45725" marB="45725" marR="91450" marL="91450"/>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Language</a:t>
                      </a:r>
                      <a:endParaRPr/>
                    </a:p>
                  </a:txBody>
                  <a:tcPr marT="45725" marB="45725" marR="91450" marL="91450"/>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3.1s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Rust</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3.48s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3.77s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5.05s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Swift</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7.85s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C# (.NET Core)</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8.32s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26.94s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b="1" lang="en-US" sz="1800" u="none" cap="none" strike="noStrike"/>
                        <a:t>Go</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45.89s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JavaScript (Node.js)</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58.93s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PHP</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64.07s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Ruby</a:t>
                      </a:r>
                      <a:endParaRPr/>
                    </a:p>
                  </a:txBody>
                  <a:tcPr marT="91425" marB="91425" marR="91425" marL="91425"/>
                </a:tc>
              </a:tr>
              <a:tr h="228600">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81.74s</a:t>
                      </a:r>
                      <a:endParaRPr/>
                    </a:p>
                  </a:txBody>
                  <a:tcPr marT="91425" marB="91425" marR="91425" marL="91425"/>
                </a:tc>
                <a:tc>
                  <a:txBody>
                    <a:bodyPr>
                      <a:noAutofit/>
                    </a:bodyPr>
                    <a:lstStyle/>
                    <a:p>
                      <a:pPr indent="0" lvl="0" marL="0" marR="0" rtl="0" algn="l">
                        <a:spcBef>
                          <a:spcPts val="0"/>
                        </a:spcBef>
                        <a:spcAft>
                          <a:spcPts val="0"/>
                        </a:spcAft>
                        <a:buClr>
                          <a:schemeClr val="dk1"/>
                        </a:buClr>
                        <a:buSzPts val="1800"/>
                        <a:buFont typeface="Quattrocento Sans"/>
                        <a:buNone/>
                      </a:pPr>
                      <a:r>
                        <a:rPr lang="en-US" sz="1800" u="none" cap="none" strike="noStrike"/>
                        <a:t>Python 3</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Languages in (subjective) order of deployment ease</a:t>
            </a:r>
            <a:endParaRPr/>
          </a:p>
        </p:txBody>
      </p:sp>
      <p:sp>
        <p:nvSpPr>
          <p:cNvPr id="331" name="Google Shape;331;p3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AutoNum type="arabicPeriod"/>
            </a:pPr>
            <a:r>
              <a:rPr lang="en-US"/>
              <a:t>Native binary: C++, C, </a:t>
            </a:r>
            <a:r>
              <a:rPr b="1" lang="en-US"/>
              <a:t>Go</a:t>
            </a:r>
            <a:r>
              <a:rPr lang="en-US"/>
              <a:t>, Rust</a:t>
            </a:r>
            <a:endParaRPr/>
          </a:p>
          <a:p>
            <a:pPr indent="-283464" lvl="1" marL="740664" rtl="0" algn="l">
              <a:lnSpc>
                <a:spcPct val="100000"/>
              </a:lnSpc>
              <a:spcBef>
                <a:spcPts val="1200"/>
              </a:spcBef>
              <a:spcAft>
                <a:spcPts val="0"/>
              </a:spcAft>
              <a:buClr>
                <a:schemeClr val="dk1"/>
              </a:buClr>
              <a:buSzPts val="2000"/>
              <a:buAutoNum type="arabicPeriod"/>
            </a:pPr>
            <a:r>
              <a:rPr lang="en-US"/>
              <a:t>Standalone </a:t>
            </a:r>
            <a:r>
              <a:rPr i="1" lang="en-US"/>
              <a:t>or</a:t>
            </a:r>
            <a:r>
              <a:rPr lang="en-US"/>
              <a:t> framework/VM dependent: C#, Kotlin</a:t>
            </a:r>
            <a:endParaRPr/>
          </a:p>
          <a:p>
            <a:pPr indent="-283464" lvl="1" marL="740664" rtl="0" algn="l">
              <a:lnSpc>
                <a:spcPct val="100000"/>
              </a:lnSpc>
              <a:spcBef>
                <a:spcPts val="1200"/>
              </a:spcBef>
              <a:spcAft>
                <a:spcPts val="0"/>
              </a:spcAft>
              <a:buClr>
                <a:schemeClr val="dk1"/>
              </a:buClr>
              <a:buSzPts val="2000"/>
              <a:buAutoNum type="arabicPeriod"/>
            </a:pPr>
            <a:r>
              <a:rPr lang="en-US"/>
              <a:t>VM-dependent: JavaScript, Java</a:t>
            </a:r>
            <a:endParaRPr/>
          </a:p>
          <a:p>
            <a:pPr indent="-283464" lvl="1" marL="740664" rtl="0" algn="l">
              <a:lnSpc>
                <a:spcPct val="100000"/>
              </a:lnSpc>
              <a:spcBef>
                <a:spcPts val="1200"/>
              </a:spcBef>
              <a:spcAft>
                <a:spcPts val="0"/>
              </a:spcAft>
              <a:buClr>
                <a:schemeClr val="dk1"/>
              </a:buClr>
              <a:buSzPts val="2000"/>
              <a:buAutoNum type="arabicPeriod"/>
            </a:pPr>
            <a:r>
              <a:rPr lang="en-US"/>
              <a:t>Interpreter-dependent: Python, PHP, Ruby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Languages in order of popularity</a:t>
            </a:r>
            <a:endParaRPr/>
          </a:p>
        </p:txBody>
      </p:sp>
      <p:sp>
        <p:nvSpPr>
          <p:cNvPr id="338" name="Google Shape;338;p3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AutoNum type="arabicPeriod"/>
            </a:pPr>
            <a:r>
              <a:rPr lang="en-US"/>
              <a:t>JavaScript (67.8%)</a:t>
            </a:r>
            <a:endParaRPr/>
          </a:p>
          <a:p>
            <a:pPr indent="-283464" lvl="1" marL="740664" rtl="0" algn="l">
              <a:lnSpc>
                <a:spcPct val="100000"/>
              </a:lnSpc>
              <a:spcBef>
                <a:spcPts val="1200"/>
              </a:spcBef>
              <a:spcAft>
                <a:spcPts val="0"/>
              </a:spcAft>
              <a:buClr>
                <a:schemeClr val="dk1"/>
              </a:buClr>
              <a:buSzPts val="2000"/>
              <a:buAutoNum type="arabicPeriod"/>
            </a:pPr>
            <a:r>
              <a:rPr lang="en-US"/>
              <a:t>Python (41.7%)</a:t>
            </a:r>
            <a:endParaRPr/>
          </a:p>
          <a:p>
            <a:pPr indent="-283464" lvl="1" marL="740664" rtl="0" algn="l">
              <a:lnSpc>
                <a:spcPct val="100000"/>
              </a:lnSpc>
              <a:spcBef>
                <a:spcPts val="1200"/>
              </a:spcBef>
              <a:spcAft>
                <a:spcPts val="0"/>
              </a:spcAft>
              <a:buClr>
                <a:schemeClr val="dk1"/>
              </a:buClr>
              <a:buSzPts val="2000"/>
              <a:buAutoNum type="arabicPeriod"/>
            </a:pPr>
            <a:r>
              <a:rPr lang="en-US"/>
              <a:t>Java (41.1%)</a:t>
            </a:r>
            <a:endParaRPr/>
          </a:p>
          <a:p>
            <a:pPr indent="-283464" lvl="1" marL="740664" rtl="0" algn="l">
              <a:lnSpc>
                <a:spcPct val="100000"/>
              </a:lnSpc>
              <a:spcBef>
                <a:spcPts val="1200"/>
              </a:spcBef>
              <a:spcAft>
                <a:spcPts val="0"/>
              </a:spcAft>
              <a:buClr>
                <a:schemeClr val="dk1"/>
              </a:buClr>
              <a:buSzPts val="2000"/>
              <a:buAutoNum type="arabicPeriod"/>
            </a:pPr>
            <a:r>
              <a:rPr lang="en-US"/>
              <a:t>C# (31.0%)</a:t>
            </a:r>
            <a:endParaRPr/>
          </a:p>
          <a:p>
            <a:pPr indent="-283464" lvl="1" marL="740664" rtl="0" algn="l">
              <a:lnSpc>
                <a:spcPct val="100000"/>
              </a:lnSpc>
              <a:spcBef>
                <a:spcPts val="1200"/>
              </a:spcBef>
              <a:spcAft>
                <a:spcPts val="0"/>
              </a:spcAft>
              <a:buClr>
                <a:schemeClr val="dk1"/>
              </a:buClr>
              <a:buSzPts val="2000"/>
              <a:buAutoNum type="arabicPeriod"/>
            </a:pPr>
            <a:r>
              <a:rPr lang="en-US"/>
              <a:t>PHP (26.4%)</a:t>
            </a:r>
            <a:endParaRPr/>
          </a:p>
          <a:p>
            <a:pPr indent="-283464" lvl="1" marL="740664" rtl="0" algn="l">
              <a:lnSpc>
                <a:spcPct val="100000"/>
              </a:lnSpc>
              <a:spcBef>
                <a:spcPts val="1200"/>
              </a:spcBef>
              <a:spcAft>
                <a:spcPts val="0"/>
              </a:spcAft>
              <a:buClr>
                <a:schemeClr val="dk1"/>
              </a:buClr>
              <a:buSzPts val="2000"/>
              <a:buAutoNum type="arabicPeriod"/>
            </a:pPr>
            <a:r>
              <a:rPr lang="en-US"/>
              <a:t>C++ (23.5%)</a:t>
            </a:r>
            <a:endParaRPr/>
          </a:p>
          <a:p>
            <a:pPr indent="-283464" lvl="1" marL="740664" rtl="0" algn="l">
              <a:lnSpc>
                <a:spcPct val="100000"/>
              </a:lnSpc>
              <a:spcBef>
                <a:spcPts val="1200"/>
              </a:spcBef>
              <a:spcAft>
                <a:spcPts val="0"/>
              </a:spcAft>
              <a:buClr>
                <a:schemeClr val="dk1"/>
              </a:buClr>
              <a:buSzPts val="2000"/>
              <a:buAutoNum type="arabicPeriod"/>
            </a:pPr>
            <a:r>
              <a:rPr lang="en-US"/>
              <a:t>C (20.6%)</a:t>
            </a:r>
            <a:endParaRPr/>
          </a:p>
          <a:p>
            <a:pPr indent="-283464" lvl="1" marL="740664" rtl="0" algn="l">
              <a:lnSpc>
                <a:spcPct val="100000"/>
              </a:lnSpc>
              <a:spcBef>
                <a:spcPts val="1200"/>
              </a:spcBef>
              <a:spcAft>
                <a:spcPts val="0"/>
              </a:spcAft>
              <a:buClr>
                <a:schemeClr val="dk1"/>
              </a:buClr>
              <a:buSzPts val="2000"/>
              <a:buAutoNum type="arabicPeriod"/>
            </a:pPr>
            <a:r>
              <a:rPr lang="en-US"/>
              <a:t>Ruby (8.4%)</a:t>
            </a:r>
            <a:endParaRPr/>
          </a:p>
          <a:p>
            <a:pPr indent="-283464" lvl="1" marL="740664" rtl="0" algn="l">
              <a:lnSpc>
                <a:spcPct val="100000"/>
              </a:lnSpc>
              <a:spcBef>
                <a:spcPts val="1200"/>
              </a:spcBef>
              <a:spcAft>
                <a:spcPts val="0"/>
              </a:spcAft>
              <a:buClr>
                <a:schemeClr val="dk1"/>
              </a:buClr>
              <a:buSzPts val="2000"/>
              <a:buAutoNum type="arabicPeriod"/>
            </a:pPr>
            <a:r>
              <a:rPr b="1" lang="en-US"/>
              <a:t>Go</a:t>
            </a:r>
            <a:r>
              <a:rPr lang="en-US"/>
              <a:t> (8.2%)</a:t>
            </a:r>
            <a:endParaRPr/>
          </a:p>
          <a:p>
            <a:pPr indent="-283464" lvl="1" marL="740664" rtl="0" algn="l">
              <a:lnSpc>
                <a:spcPct val="100000"/>
              </a:lnSpc>
              <a:spcBef>
                <a:spcPts val="1200"/>
              </a:spcBef>
              <a:spcAft>
                <a:spcPts val="0"/>
              </a:spcAft>
              <a:buClr>
                <a:schemeClr val="dk1"/>
              </a:buClr>
              <a:buSzPts val="2000"/>
              <a:buAutoNum type="arabicPeriod"/>
            </a:pPr>
            <a:r>
              <a:rPr lang="en-US"/>
              <a:t>Swift (6.6%)</a:t>
            </a:r>
            <a:endParaRPr/>
          </a:p>
          <a:p>
            <a:pPr indent="-283464" lvl="1" marL="740664" rtl="0" algn="l">
              <a:lnSpc>
                <a:spcPct val="100000"/>
              </a:lnSpc>
              <a:spcBef>
                <a:spcPts val="1200"/>
              </a:spcBef>
              <a:spcAft>
                <a:spcPts val="0"/>
              </a:spcAft>
              <a:buClr>
                <a:schemeClr val="dk1"/>
              </a:buClr>
              <a:buSzPts val="2000"/>
              <a:buAutoNum type="arabicPeriod"/>
            </a:pPr>
            <a:r>
              <a:rPr lang="en-US"/>
              <a:t>Kotlin (6.4%)</a:t>
            </a:r>
            <a:endParaRPr/>
          </a:p>
          <a:p>
            <a:pPr indent="-283464" lvl="1" marL="740664" rtl="0" algn="l">
              <a:lnSpc>
                <a:spcPct val="100000"/>
              </a:lnSpc>
              <a:spcBef>
                <a:spcPts val="1200"/>
              </a:spcBef>
              <a:spcAft>
                <a:spcPts val="0"/>
              </a:spcAft>
              <a:buClr>
                <a:schemeClr val="dk1"/>
              </a:buClr>
              <a:buSzPts val="2000"/>
              <a:buAutoNum type="arabicPeriod"/>
            </a:pPr>
            <a:r>
              <a:rPr lang="en-US"/>
              <a:t>Rust (3.2%)</a:t>
            </a:r>
            <a:endParaRPr/>
          </a:p>
          <a:p>
            <a:pPr indent="0" lvl="0" marL="0" rtl="0" algn="l">
              <a:lnSpc>
                <a:spcPct val="100000"/>
              </a:lnSpc>
              <a:spcBef>
                <a:spcPts val="1800"/>
              </a:spcBef>
              <a:spcAft>
                <a:spcPts val="0"/>
              </a:spcAft>
              <a:buClr>
                <a:schemeClr val="dk1"/>
              </a:buClr>
              <a:buSzPts val="2400"/>
              <a:buNone/>
            </a:pPr>
            <a:r>
              <a:rPr lang="en-US"/>
              <a:t>Stack Overflow 2019 Developer Survey - percentage of developers saying they use a language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Rationale</a:t>
            </a:r>
            <a:endParaRPr/>
          </a:p>
        </p:txBody>
      </p:sp>
      <p:sp>
        <p:nvSpPr>
          <p:cNvPr id="344" name="Google Shape;344;p3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 had become frustrated by the undue complexity required to use the languages we worked with to develop server software”</a:t>
            </a:r>
            <a:endParaRPr/>
          </a:p>
          <a:p>
            <a:pPr indent="0" lvl="0" marL="0" rtl="0" algn="l">
              <a:lnSpc>
                <a:spcPct val="100000"/>
              </a:lnSpc>
              <a:spcBef>
                <a:spcPts val="1800"/>
              </a:spcBef>
              <a:spcAft>
                <a:spcPts val="0"/>
              </a:spcAft>
              <a:buClr>
                <a:schemeClr val="dk1"/>
              </a:buClr>
              <a:buSzPts val="2400"/>
              <a:buNone/>
            </a:pPr>
            <a:r>
              <a:rPr lang="en-US"/>
              <a:t>“multi[-core] processors were becoming universal but most languages offered little help to program them efficiently and safely”</a:t>
            </a:r>
            <a:endParaRPr/>
          </a:p>
          <a:p>
            <a:pPr indent="0" lvl="0" marL="0" rtl="0" algn="l">
              <a:lnSpc>
                <a:spcPct val="100000"/>
              </a:lnSpc>
              <a:spcBef>
                <a:spcPts val="1800"/>
              </a:spcBef>
              <a:spcAft>
                <a:spcPts val="0"/>
              </a:spcAft>
              <a:buClr>
                <a:schemeClr val="dk1"/>
              </a:buClr>
              <a:buSzPts val="2400"/>
              <a:buNone/>
            </a:pPr>
            <a:r>
              <a:rPr lang="en-US"/>
              <a:t>“to make resource management tractable in a large concurrent program, garbage collection… was required”</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Some overgeneralizations</a:t>
            </a:r>
            <a:endParaRPr/>
          </a:p>
        </p:txBody>
      </p:sp>
      <p:sp>
        <p:nvSpPr>
          <p:cNvPr id="350" name="Google Shape;350;p3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Go always favors simplicity.</a:t>
            </a:r>
            <a:endParaRPr/>
          </a:p>
          <a:p>
            <a:pPr indent="-228600" lvl="2" marL="1143000" rtl="0" algn="l">
              <a:lnSpc>
                <a:spcPct val="100000"/>
              </a:lnSpc>
              <a:spcBef>
                <a:spcPts val="800"/>
              </a:spcBef>
              <a:spcAft>
                <a:spcPts val="0"/>
              </a:spcAft>
              <a:buClr>
                <a:schemeClr val="dk1"/>
              </a:buClr>
              <a:buSzPts val="1800"/>
              <a:buChar char="•"/>
            </a:pPr>
            <a:r>
              <a:rPr lang="en-US"/>
              <a:t>If a feature complicates code, or slows down compilation or execution, it’s left out.</a:t>
            </a:r>
            <a:endParaRPr/>
          </a:p>
          <a:p>
            <a:pPr indent="-283464" lvl="1" marL="740664" rtl="0" algn="l">
              <a:lnSpc>
                <a:spcPct val="100000"/>
              </a:lnSpc>
              <a:spcBef>
                <a:spcPts val="1200"/>
              </a:spcBef>
              <a:spcAft>
                <a:spcPts val="0"/>
              </a:spcAft>
              <a:buClr>
                <a:schemeClr val="dk1"/>
              </a:buClr>
              <a:buSzPts val="2000"/>
              <a:buChar char="•"/>
            </a:pPr>
            <a:r>
              <a:rPr lang="en-US"/>
              <a:t>Go values conceptual consistency.</a:t>
            </a:r>
            <a:endParaRPr/>
          </a:p>
          <a:p>
            <a:pPr indent="-228600" lvl="2" marL="1143000" rtl="0" algn="l">
              <a:lnSpc>
                <a:spcPct val="100000"/>
              </a:lnSpc>
              <a:spcBef>
                <a:spcPts val="800"/>
              </a:spcBef>
              <a:spcAft>
                <a:spcPts val="0"/>
              </a:spcAft>
              <a:buClr>
                <a:schemeClr val="dk1"/>
              </a:buClr>
              <a:buSzPts val="1800"/>
              <a:buChar char="•"/>
            </a:pPr>
            <a:r>
              <a:rPr lang="en-US"/>
              <a:t>Blocks work the same at all levels (func/for/if)</a:t>
            </a:r>
            <a:endParaRPr/>
          </a:p>
          <a:p>
            <a:pPr indent="-228600" lvl="2" marL="1143000" rtl="0" algn="l">
              <a:lnSpc>
                <a:spcPct val="100000"/>
              </a:lnSpc>
              <a:spcBef>
                <a:spcPts val="800"/>
              </a:spcBef>
              <a:spcAft>
                <a:spcPts val="0"/>
              </a:spcAft>
              <a:buClr>
                <a:schemeClr val="dk1"/>
              </a:buClr>
              <a:buSzPts val="1800"/>
              <a:buChar char="•"/>
            </a:pPr>
            <a:r>
              <a:rPr lang="en-US"/>
              <a:t>Same naming rules for everything (variables/functions/types)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Left out (on purpose)</a:t>
            </a:r>
            <a:endParaRPr/>
          </a:p>
        </p:txBody>
      </p:sp>
      <p:sp>
        <p:nvSpPr>
          <p:cNvPr id="356" name="Google Shape;356;p3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Constructors</a:t>
            </a:r>
            <a:endParaRPr/>
          </a:p>
          <a:p>
            <a:pPr indent="-283464" lvl="1" marL="740664" rtl="0" algn="l">
              <a:lnSpc>
                <a:spcPct val="100000"/>
              </a:lnSpc>
              <a:spcBef>
                <a:spcPts val="1200"/>
              </a:spcBef>
              <a:spcAft>
                <a:spcPts val="0"/>
              </a:spcAft>
              <a:buClr>
                <a:schemeClr val="dk1"/>
              </a:buClr>
              <a:buSzPts val="2000"/>
              <a:buChar char="•"/>
            </a:pPr>
            <a:r>
              <a:rPr lang="en-US"/>
              <a:t>Method overloading</a:t>
            </a:r>
            <a:endParaRPr/>
          </a:p>
          <a:p>
            <a:pPr indent="-283464" lvl="1" marL="740664" rtl="0" algn="l">
              <a:lnSpc>
                <a:spcPct val="100000"/>
              </a:lnSpc>
              <a:spcBef>
                <a:spcPts val="1200"/>
              </a:spcBef>
              <a:spcAft>
                <a:spcPts val="0"/>
              </a:spcAft>
              <a:buClr>
                <a:schemeClr val="dk1"/>
              </a:buClr>
              <a:buSzPts val="2000"/>
              <a:buChar char="•"/>
            </a:pPr>
            <a:r>
              <a:rPr lang="en-US"/>
              <a:t>Class inheritance (mostly)</a:t>
            </a:r>
            <a:endParaRPr/>
          </a:p>
          <a:p>
            <a:pPr indent="-283464" lvl="1" marL="740664" rtl="0" algn="l">
              <a:lnSpc>
                <a:spcPct val="100000"/>
              </a:lnSpc>
              <a:spcBef>
                <a:spcPts val="1200"/>
              </a:spcBef>
              <a:spcAft>
                <a:spcPts val="0"/>
              </a:spcAft>
              <a:buClr>
                <a:schemeClr val="dk1"/>
              </a:buClr>
              <a:buSzPts val="2000"/>
              <a:buChar char="•"/>
            </a:pPr>
            <a:r>
              <a:rPr lang="en-US"/>
              <a:t>Exceptions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NO EXCEPTIONS?!</a:t>
            </a:r>
            <a:endParaRPr/>
          </a:p>
        </p:txBody>
      </p:sp>
      <p:sp>
        <p:nvSpPr>
          <p:cNvPr id="362" name="Google Shape;362;p4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 believe that coupling exceptions to a control structure, as in the try-catch-finally idiom, results in convoluted code. It also tends to encourage programmers to label too many ordinary errors, such as failing to open a file, as exceptional.”</a:t>
            </a:r>
            <a:endParaRPr/>
          </a:p>
          <a:p>
            <a:pPr indent="0" lvl="0" marL="0" rtl="0" algn="l">
              <a:lnSpc>
                <a:spcPct val="100000"/>
              </a:lnSpc>
              <a:spcBef>
                <a:spcPts val="1800"/>
              </a:spcBef>
              <a:spcAft>
                <a:spcPts val="0"/>
              </a:spcAft>
              <a:buClr>
                <a:schemeClr val="dk1"/>
              </a:buClr>
              <a:buSzPts val="2400"/>
              <a:buNone/>
            </a:pPr>
            <a:r>
              <a:rPr lang="en-US"/>
              <a:t>“For plain error handling, Go’s multi-value returns make it easy to report an error without overloading the return value.”</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Why Goroutines?</a:t>
            </a:r>
            <a:endParaRPr/>
          </a:p>
        </p:txBody>
      </p:sp>
      <p:sp>
        <p:nvSpPr>
          <p:cNvPr id="368" name="Google Shape;368;p4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“multiplex independently executing functions—coroutines—onto a set of threads”</a:t>
            </a:r>
            <a:endParaRPr/>
          </a:p>
          <a:p>
            <a:pPr indent="0" lvl="0" marL="0" rtl="0" algn="l">
              <a:lnSpc>
                <a:spcPct val="100000"/>
              </a:lnSpc>
              <a:spcBef>
                <a:spcPts val="1800"/>
              </a:spcBef>
              <a:spcAft>
                <a:spcPts val="0"/>
              </a:spcAft>
              <a:buClr>
                <a:schemeClr val="dk1"/>
              </a:buClr>
              <a:buSzPts val="2400"/>
              <a:buNone/>
            </a:pPr>
            <a:r>
              <a:rPr lang="en-US"/>
              <a:t>“The result, which we call goroutines, can be very cheap”</a:t>
            </a:r>
            <a:endParaRPr/>
          </a:p>
          <a:p>
            <a:pPr indent="0" lvl="0" marL="0" rtl="0" algn="l">
              <a:lnSpc>
                <a:spcPct val="100000"/>
              </a:lnSpc>
              <a:spcBef>
                <a:spcPts val="1800"/>
              </a:spcBef>
              <a:spcAft>
                <a:spcPts val="0"/>
              </a:spcAft>
              <a:buClr>
                <a:schemeClr val="dk1"/>
              </a:buClr>
              <a:buSzPts val="2400"/>
              <a:buNone/>
            </a:pPr>
            <a:r>
              <a:rPr lang="en-US"/>
              <a:t>“It is practical to create hundreds of thousands of goroutines in the same address space”</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and object-oriented programming</a:t>
            </a:r>
            <a:endParaRPr/>
          </a:p>
        </p:txBody>
      </p:sp>
      <p:sp>
        <p:nvSpPr>
          <p:cNvPr id="374" name="Google Shape;374;p4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“Although Go has types and methods and allows an object-oriented style of programming, there is no type hierarchy.”</a:t>
            </a:r>
            <a:endParaRPr/>
          </a:p>
          <a:p>
            <a:pPr indent="0" lvl="0" marL="0" rtl="0" algn="l">
              <a:lnSpc>
                <a:spcPct val="100000"/>
              </a:lnSpc>
              <a:spcBef>
                <a:spcPts val="1800"/>
              </a:spcBef>
              <a:spcAft>
                <a:spcPts val="0"/>
              </a:spcAft>
              <a:buClr>
                <a:schemeClr val="dk1"/>
              </a:buClr>
              <a:buSzPts val="2400"/>
              <a:buNone/>
            </a:pPr>
            <a:r>
              <a:rPr lang="en-US"/>
              <a:t>“There are… ways to embed types in other types to provide something analogous—but not identical—to subclassing.”</a:t>
            </a:r>
            <a:endParaRPr/>
          </a:p>
          <a:p>
            <a:pPr indent="0" lvl="0" marL="0" rtl="0" algn="l">
              <a:lnSpc>
                <a:spcPct val="100000"/>
              </a:lnSpc>
              <a:spcBef>
                <a:spcPts val="1800"/>
              </a:spcBef>
              <a:spcAft>
                <a:spcPts val="0"/>
              </a:spcAft>
              <a:buClr>
                <a:schemeClr val="dk1"/>
              </a:buClr>
              <a:buSzPts val="2400"/>
              <a:buNone/>
            </a:pPr>
            <a:r>
              <a:rPr lang="en-US"/>
              <a:t>“methods in Go are more general than in C++ or Java: they can be defined for any sort of data, even built-in types”</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Neat stuff</a:t>
            </a:r>
            <a:endParaRPr/>
          </a:p>
        </p:txBody>
      </p:sp>
      <p:sp>
        <p:nvSpPr>
          <p:cNvPr id="380" name="Google Shape;380;p4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First-class functions</a:t>
            </a:r>
            <a:endParaRPr/>
          </a:p>
          <a:p>
            <a:pPr indent="-283464" lvl="1" marL="740664" rtl="0" algn="l">
              <a:lnSpc>
                <a:spcPct val="100000"/>
              </a:lnSpc>
              <a:spcBef>
                <a:spcPts val="1200"/>
              </a:spcBef>
              <a:spcAft>
                <a:spcPts val="0"/>
              </a:spcAft>
              <a:buClr>
                <a:schemeClr val="dk1"/>
              </a:buClr>
              <a:buSzPts val="2000"/>
              <a:buChar char="•"/>
            </a:pPr>
            <a:r>
              <a:rPr lang="en-US"/>
              <a:t>Built-in UTF8 support</a:t>
            </a:r>
            <a:endParaRPr/>
          </a:p>
          <a:p>
            <a:pPr indent="-283464" lvl="1" marL="740664" rtl="0" algn="l">
              <a:lnSpc>
                <a:spcPct val="100000"/>
              </a:lnSpc>
              <a:spcBef>
                <a:spcPts val="1200"/>
              </a:spcBef>
              <a:spcAft>
                <a:spcPts val="0"/>
              </a:spcAft>
              <a:buClr>
                <a:schemeClr val="dk1"/>
              </a:buClr>
              <a:buSzPts val="2000"/>
              <a:buChar char="•"/>
            </a:pPr>
            <a:r>
              <a:rPr lang="en-US"/>
              <a:t>Interfaces fully decoupled from types</a:t>
            </a:r>
            <a:endParaRPr/>
          </a:p>
          <a:p>
            <a:pPr indent="-283464" lvl="1" marL="740664" rtl="0" algn="l">
              <a:lnSpc>
                <a:spcPct val="100000"/>
              </a:lnSpc>
              <a:spcBef>
                <a:spcPts val="1200"/>
              </a:spcBef>
              <a:spcAft>
                <a:spcPts val="0"/>
              </a:spcAft>
              <a:buClr>
                <a:schemeClr val="dk1"/>
              </a:buClr>
              <a:buSzPts val="1800"/>
              <a:buChar char="•"/>
            </a:pPr>
            <a:r>
              <a:rPr lang="en-US" sz="1800">
                <a:latin typeface="Courier"/>
                <a:ea typeface="Courier"/>
                <a:cs typeface="Courier"/>
                <a:sym typeface="Courier"/>
              </a:rPr>
              <a:t>go get</a:t>
            </a:r>
            <a:r>
              <a:rPr lang="en-US"/>
              <a:t> package manager standard</a:t>
            </a:r>
            <a:endParaRPr/>
          </a:p>
          <a:p>
            <a:pPr indent="-283464" lvl="1" marL="740664" rtl="0" algn="l">
              <a:lnSpc>
                <a:spcPct val="100000"/>
              </a:lnSpc>
              <a:spcBef>
                <a:spcPts val="1200"/>
              </a:spcBef>
              <a:spcAft>
                <a:spcPts val="0"/>
              </a:spcAft>
              <a:buClr>
                <a:schemeClr val="dk1"/>
              </a:buClr>
              <a:buSzPts val="1800"/>
              <a:buChar char="•"/>
            </a:pPr>
            <a:r>
              <a:rPr lang="en-US" sz="1800">
                <a:latin typeface="Courier"/>
                <a:ea typeface="Courier"/>
                <a:cs typeface="Courier"/>
                <a:sym typeface="Courier"/>
              </a:rPr>
              <a:t>go format</a:t>
            </a:r>
            <a:r>
              <a:rPr lang="en-US"/>
              <a:t> command formats code for you</a:t>
            </a:r>
            <a:endParaRPr/>
          </a:p>
          <a:p>
            <a:pPr indent="-283464" lvl="1" marL="740664" rtl="0" algn="l">
              <a:lnSpc>
                <a:spcPct val="100000"/>
              </a:lnSpc>
              <a:spcBef>
                <a:spcPts val="1200"/>
              </a:spcBef>
              <a:spcAft>
                <a:spcPts val="0"/>
              </a:spcAft>
              <a:buClr>
                <a:schemeClr val="dk1"/>
              </a:buClr>
              <a:buSzPts val="2000"/>
              <a:buChar char="•"/>
            </a:pPr>
            <a:r>
              <a:rPr lang="en-US"/>
              <a:t>Unit testing in standard library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386" name="Google Shape;386;p4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Before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repeatLine(</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repeatLine( line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,times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i &lt; times;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About me</a:t>
            </a:r>
            <a:endParaRPr/>
          </a:p>
        </p:txBody>
      </p:sp>
      <p:sp>
        <p:nvSpPr>
          <p:cNvPr id="236" name="Google Shape;236;p1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Author, </a:t>
            </a:r>
            <a:r>
              <a:rPr i="1" lang="en-US"/>
              <a:t>Head First Go</a:t>
            </a:r>
            <a:endParaRPr/>
          </a:p>
          <a:p>
            <a:pPr indent="-283464" lvl="1" marL="740664" rtl="0" algn="l">
              <a:lnSpc>
                <a:spcPct val="100000"/>
              </a:lnSpc>
              <a:spcBef>
                <a:spcPts val="1200"/>
              </a:spcBef>
              <a:spcAft>
                <a:spcPts val="0"/>
              </a:spcAft>
              <a:buClr>
                <a:schemeClr val="dk1"/>
              </a:buClr>
              <a:buSzPts val="2000"/>
              <a:buChar char="•"/>
            </a:pPr>
            <a:r>
              <a:rPr lang="en-US"/>
              <a:t>Treehouse instructor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392" name="Google Shape;392;p4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fmt repeat.</a:t>
            </a:r>
            <a:r>
              <a:rPr b="1" lang="en-US" sz="1800">
                <a:solidFill>
                  <a:srgbClr val="007020"/>
                </a:solidFill>
                <a:latin typeface="Courier"/>
                <a:ea typeface="Courier"/>
                <a:cs typeface="Courier"/>
                <a:sym typeface="Courier"/>
              </a:rPr>
              <a:t>go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398" name="Google Shape;398;p4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After</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repeatLine(</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repeatLine(line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times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i &lt; times;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Playground</a:t>
            </a:r>
            <a:endParaRPr/>
          </a:p>
        </p:txBody>
      </p:sp>
      <p:pic>
        <p:nvPicPr>
          <p:cNvPr descr="images/playground.png" id="405" name="Google Shape;405;p47"/>
          <p:cNvPicPr preferRelativeResize="0"/>
          <p:nvPr/>
        </p:nvPicPr>
        <p:blipFill rotWithShape="1">
          <a:blip r:embed="rId3">
            <a:alphaModFix/>
          </a:blip>
          <a:srcRect b="0" l="0" r="0" t="0"/>
          <a:stretch/>
        </p:blipFill>
        <p:spPr>
          <a:xfrm>
            <a:off x="3594100" y="1752600"/>
            <a:ext cx="4978400" cy="422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8"/>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Syntax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file layout</a:t>
            </a:r>
            <a:endParaRPr/>
          </a:p>
        </p:txBody>
      </p:sp>
      <p:sp>
        <p:nvSpPr>
          <p:cNvPr id="416" name="Google Shape;416;p4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Package clause</a:t>
            </a:r>
            <a:endParaRPr/>
          </a:p>
          <a:p>
            <a:pPr indent="-283464" lvl="1" marL="740664" rtl="0" algn="l">
              <a:lnSpc>
                <a:spcPct val="100000"/>
              </a:lnSpc>
              <a:spcBef>
                <a:spcPts val="1200"/>
              </a:spcBef>
              <a:spcAft>
                <a:spcPts val="0"/>
              </a:spcAft>
              <a:buClr>
                <a:schemeClr val="dk1"/>
              </a:buClr>
              <a:buSzPts val="2000"/>
              <a:buChar char="•"/>
            </a:pPr>
            <a:r>
              <a:rPr lang="en-US"/>
              <a:t>Imports</a:t>
            </a:r>
            <a:endParaRPr/>
          </a:p>
          <a:p>
            <a:pPr indent="-283464" lvl="1" marL="740664" rtl="0" algn="l">
              <a:lnSpc>
                <a:spcPct val="100000"/>
              </a:lnSpc>
              <a:spcBef>
                <a:spcPts val="1200"/>
              </a:spcBef>
              <a:spcAft>
                <a:spcPts val="0"/>
              </a:spcAft>
              <a:buClr>
                <a:schemeClr val="dk1"/>
              </a:buClr>
              <a:buSzPts val="2000"/>
              <a:buChar char="•"/>
            </a:pPr>
            <a:r>
              <a:rPr lang="en-US"/>
              <a:t>Code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Imports</a:t>
            </a:r>
            <a:endParaRPr/>
          </a:p>
        </p:txBody>
      </p:sp>
      <p:sp>
        <p:nvSpPr>
          <p:cNvPr id="422" name="Google Shape;422;p5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"math"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"strings"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Other packages</a:t>
            </a:r>
            <a:endParaRPr/>
          </a:p>
        </p:txBody>
      </p:sp>
      <p:sp>
        <p:nvSpPr>
          <p:cNvPr id="428" name="Google Shape;428;p5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keyboard</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"bufio"</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"os"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"strconv"</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"strings"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GetFloat() (</a:t>
            </a:r>
            <a:r>
              <a:rPr lang="en-US" sz="1800">
                <a:solidFill>
                  <a:srgbClr val="902000"/>
                </a:solidFill>
                <a:latin typeface="Courier"/>
                <a:ea typeface="Courier"/>
                <a:cs typeface="Courier"/>
                <a:sym typeface="Courier"/>
              </a:rPr>
              <a:t>float64</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error</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GetFloat code here...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Unused imports not allowed</a:t>
            </a:r>
            <a:endParaRPr/>
          </a:p>
        </p:txBody>
      </p:sp>
      <p:sp>
        <p:nvSpPr>
          <p:cNvPr id="434" name="Google Shape;434;p5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"os"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temp.go:5:5: imported and not used: "os"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440" name="Google Shape;440;p5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Automatically adds/removes imports</a:t>
            </a:r>
            <a:endParaRPr/>
          </a:p>
          <a:p>
            <a:pPr indent="-283464" lvl="1" marL="740664" rtl="0" algn="l">
              <a:lnSpc>
                <a:spcPct val="100000"/>
              </a:lnSpc>
              <a:spcBef>
                <a:spcPts val="1200"/>
              </a:spcBef>
              <a:spcAft>
                <a:spcPts val="0"/>
              </a:spcAft>
              <a:buClr>
                <a:schemeClr val="dk1"/>
              </a:buClr>
              <a:buSzPts val="2000"/>
              <a:buChar char="•"/>
            </a:pPr>
            <a:r>
              <a:rPr lang="en-US"/>
              <a:t>Wrapper for </a:t>
            </a:r>
            <a:r>
              <a:rPr lang="en-US" sz="1800">
                <a:latin typeface="Courier"/>
                <a:ea typeface="Courier"/>
                <a:cs typeface="Courier"/>
                <a:sym typeface="Courier"/>
              </a:rPr>
              <a:t>go fmt</a:t>
            </a:r>
            <a:endParaRPr/>
          </a:p>
          <a:p>
            <a:pPr indent="0" lvl="0" marL="0" rtl="0" algn="l">
              <a:lnSpc>
                <a:spcPct val="100000"/>
              </a:lnSpc>
              <a:spcBef>
                <a:spcPts val="1800"/>
              </a:spcBef>
              <a:spcAft>
                <a:spcPts val="0"/>
              </a:spcAft>
              <a:buClr>
                <a:schemeClr val="dk1"/>
              </a:buClr>
              <a:buSzPts val="2400"/>
              <a:buNone/>
            </a:pPr>
            <a:r>
              <a:rPr lang="en-US"/>
              <a:t>Install:</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get golang.org/x/tools/cmd/goimports</a:t>
            </a:r>
            <a:endParaRPr/>
          </a:p>
          <a:p>
            <a:pPr indent="0" lvl="0" marL="0" rtl="0" algn="l">
              <a:lnSpc>
                <a:spcPct val="100000"/>
              </a:lnSpc>
              <a:spcBef>
                <a:spcPts val="1800"/>
              </a:spcBef>
              <a:spcAft>
                <a:spcPts val="0"/>
              </a:spcAft>
              <a:buClr>
                <a:schemeClr val="dk1"/>
              </a:buClr>
              <a:buSzPts val="2400"/>
              <a:buNone/>
            </a:pPr>
            <a:r>
              <a:rPr lang="en-US"/>
              <a:t>Do a web search for “goimports” for directions on integrating with your editor.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446" name="Google Shape;446;p5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Before saving</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Talk goals</a:t>
            </a:r>
            <a:endParaRPr/>
          </a:p>
        </p:txBody>
      </p:sp>
      <p:sp>
        <p:nvSpPr>
          <p:cNvPr id="242" name="Google Shape;242;p1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We only have 45 minutes.</a:t>
            </a:r>
            <a:endParaRPr/>
          </a:p>
          <a:p>
            <a:pPr indent="-283464" lvl="1" marL="740664" rtl="0" algn="l">
              <a:lnSpc>
                <a:spcPct val="100000"/>
              </a:lnSpc>
              <a:spcBef>
                <a:spcPts val="1200"/>
              </a:spcBef>
              <a:spcAft>
                <a:spcPts val="0"/>
              </a:spcAft>
              <a:buClr>
                <a:schemeClr val="dk1"/>
              </a:buClr>
              <a:buSzPts val="2000"/>
              <a:buChar char="•"/>
            </a:pPr>
            <a:r>
              <a:rPr lang="en-US"/>
              <a:t>You are </a:t>
            </a:r>
            <a:r>
              <a:rPr i="1" lang="en-US"/>
              <a:t>not</a:t>
            </a:r>
            <a:r>
              <a:rPr lang="en-US"/>
              <a:t> going to learn Go today.</a:t>
            </a:r>
            <a:endParaRPr/>
          </a:p>
          <a:p>
            <a:pPr indent="-283464" lvl="1" marL="740664" rtl="0" algn="l">
              <a:lnSpc>
                <a:spcPct val="100000"/>
              </a:lnSpc>
              <a:spcBef>
                <a:spcPts val="1200"/>
              </a:spcBef>
              <a:spcAft>
                <a:spcPts val="0"/>
              </a:spcAft>
              <a:buClr>
                <a:schemeClr val="dk1"/>
              </a:buClr>
              <a:buSzPts val="2000"/>
              <a:buChar char="•"/>
            </a:pPr>
            <a:r>
              <a:rPr lang="en-US"/>
              <a:t>We’ll be moving fast.</a:t>
            </a:r>
            <a:endParaRPr/>
          </a:p>
          <a:p>
            <a:pPr indent="-283464" lvl="1" marL="740664" rtl="0" algn="l">
              <a:lnSpc>
                <a:spcPct val="100000"/>
              </a:lnSpc>
              <a:spcBef>
                <a:spcPts val="1200"/>
              </a:spcBef>
              <a:spcAft>
                <a:spcPts val="0"/>
              </a:spcAft>
              <a:buClr>
                <a:schemeClr val="dk1"/>
              </a:buClr>
              <a:buSzPts val="2000"/>
              <a:buChar char="•"/>
            </a:pPr>
            <a:r>
              <a:rPr lang="en-US"/>
              <a:t>But you’ll get an overview of the language.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452" name="Google Shape;452;p5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After saving</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"math"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"strings"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Variables</a:t>
            </a:r>
            <a:endParaRPr/>
          </a:p>
        </p:txBody>
      </p:sp>
      <p:sp>
        <p:nvSpPr>
          <p:cNvPr id="458" name="Google Shape;458;p5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myInteger </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fmt.Println(myInteger)                 </a:t>
            </a:r>
            <a:r>
              <a:rPr i="1" lang="en-US" sz="1800">
                <a:solidFill>
                  <a:srgbClr val="60A0B0"/>
                </a:solidFill>
                <a:latin typeface="Courier"/>
                <a:ea typeface="Courier"/>
                <a:cs typeface="Courier"/>
                <a:sym typeface="Courier"/>
              </a:rPr>
              <a:t>// =&gt; 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a:t>
            </a:r>
            <a:r>
              <a:rPr i="1" lang="en-US" sz="1800">
                <a:solidFill>
                  <a:srgbClr val="60A0B0"/>
                </a:solidFill>
                <a:latin typeface="Courier"/>
                <a:ea typeface="Courier"/>
                <a:cs typeface="Courier"/>
                <a:sym typeface="Courier"/>
              </a:rPr>
              <a:t>// =&gt; 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fmt.Println(reflect.TypeOf(myInteger)) </a:t>
            </a:r>
            <a:r>
              <a:rPr i="1" lang="en-US" sz="1800">
                <a:solidFill>
                  <a:srgbClr val="60A0B0"/>
                </a:solidFill>
                <a:latin typeface="Courier"/>
                <a:ea typeface="Courier"/>
                <a:cs typeface="Courier"/>
                <a:sym typeface="Courier"/>
              </a:rPr>
              <a:t>// =&gt; 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fmt.Println(reflect.TypeOf(myFloat))   </a:t>
            </a:r>
            <a:r>
              <a:rPr i="1" lang="en-US" sz="1800">
                <a:solidFill>
                  <a:srgbClr val="60A0B0"/>
                </a:solidFill>
                <a:latin typeface="Courier"/>
                <a:ea typeface="Courier"/>
                <a:cs typeface="Courier"/>
                <a:sym typeface="Courier"/>
              </a:rPr>
              <a:t>// =&gt; float64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Short Variable Declarations</a:t>
            </a:r>
            <a:endParaRPr/>
          </a:p>
        </p:txBody>
      </p:sp>
      <p:sp>
        <p:nvSpPr>
          <p:cNvPr id="464" name="Google Shape;464;p5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fmt.Println(myInteger)                 </a:t>
            </a:r>
            <a:r>
              <a:rPr i="1" lang="en-US" sz="1800">
                <a:solidFill>
                  <a:srgbClr val="60A0B0"/>
                </a:solidFill>
                <a:latin typeface="Courier"/>
                <a:ea typeface="Courier"/>
                <a:cs typeface="Courier"/>
                <a:sym typeface="Courier"/>
              </a:rPr>
              <a:t>// =&gt; 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a:t>
            </a:r>
            <a:r>
              <a:rPr i="1" lang="en-US" sz="1800">
                <a:solidFill>
                  <a:srgbClr val="60A0B0"/>
                </a:solidFill>
                <a:latin typeface="Courier"/>
                <a:ea typeface="Courier"/>
                <a:cs typeface="Courier"/>
                <a:sym typeface="Courier"/>
              </a:rPr>
              <a:t>// =&gt; 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fmt.Println(reflect.TypeOf(myInteger)) </a:t>
            </a:r>
            <a:r>
              <a:rPr i="1" lang="en-US" sz="1800">
                <a:solidFill>
                  <a:srgbClr val="60A0B0"/>
                </a:solidFill>
                <a:latin typeface="Courier"/>
                <a:ea typeface="Courier"/>
                <a:cs typeface="Courier"/>
                <a:sym typeface="Courier"/>
              </a:rPr>
              <a:t>// =&gt; 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fmt.Println(reflect.TypeOf(myFloat))   </a:t>
            </a:r>
            <a:r>
              <a:rPr i="1" lang="en-US" sz="1800">
                <a:solidFill>
                  <a:srgbClr val="60A0B0"/>
                </a:solidFill>
                <a:latin typeface="Courier"/>
                <a:ea typeface="Courier"/>
                <a:cs typeface="Courier"/>
                <a:sym typeface="Courier"/>
              </a:rPr>
              <a:t>// =&gt; float64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Type Safety</a:t>
            </a:r>
            <a:endParaRPr/>
          </a:p>
        </p:txBody>
      </p:sp>
      <p:sp>
        <p:nvSpPr>
          <p:cNvPr id="470" name="Google Shape;470;p5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myInteger = </a:t>
            </a:r>
            <a:r>
              <a:rPr lang="en-US" sz="1800">
                <a:solidFill>
                  <a:srgbClr val="4070A0"/>
                </a:solidFill>
                <a:latin typeface="Courier"/>
                <a:ea typeface="Courier"/>
                <a:cs typeface="Courier"/>
                <a:sym typeface="Courier"/>
              </a:rPr>
              <a:t>"3"</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prog.go:6:14: cannot use "3" (type string) as type int in assignment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Type Safety</a:t>
            </a:r>
            <a:endParaRPr/>
          </a:p>
        </p:txBody>
      </p:sp>
      <p:sp>
        <p:nvSpPr>
          <p:cNvPr id="476" name="Google Shape;476;p5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fmt.Println(myInteger + myFloat)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prog.go:8:24: invalid operation: myInteger + myFloat (mismatched types int and float64)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Casting</a:t>
            </a:r>
            <a:endParaRPr/>
          </a:p>
        </p:txBody>
      </p:sp>
      <p:sp>
        <p:nvSpPr>
          <p:cNvPr id="482" name="Google Shape;482;p6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a:t>
            </a:r>
            <a:r>
              <a:rPr lang="en-US" sz="1800">
                <a:solidFill>
                  <a:srgbClr val="902000"/>
                </a:solidFill>
                <a:latin typeface="Courier"/>
                <a:ea typeface="Courier"/>
                <a:cs typeface="Courier"/>
                <a:sym typeface="Courier"/>
              </a:rPr>
              <a:t>float64</a:t>
            </a:r>
            <a:r>
              <a:rPr lang="en-US" sz="1800">
                <a:latin typeface="Courier"/>
                <a:ea typeface="Courier"/>
                <a:cs typeface="Courier"/>
                <a:sym typeface="Courier"/>
              </a:rPr>
              <a:t>(myInteger) + myFloat)</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=&gt; 4.141500000000001</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Must use every variable you declare</a:t>
            </a:r>
            <a:endParaRPr/>
          </a:p>
        </p:txBody>
      </p:sp>
      <p:sp>
        <p:nvSpPr>
          <p:cNvPr id="488" name="Google Shape;488;p6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subtotal := </a:t>
            </a:r>
            <a:r>
              <a:rPr lang="en-US" sz="1800">
                <a:solidFill>
                  <a:srgbClr val="40A070"/>
                </a:solidFill>
                <a:latin typeface="Courier"/>
                <a:ea typeface="Courier"/>
                <a:cs typeface="Courier"/>
                <a:sym typeface="Courier"/>
              </a:rPr>
              <a:t>24.70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tax := </a:t>
            </a:r>
            <a:r>
              <a:rPr lang="en-US" sz="1800">
                <a:solidFill>
                  <a:srgbClr val="40A070"/>
                </a:solidFill>
                <a:latin typeface="Courier"/>
                <a:ea typeface="Courier"/>
                <a:cs typeface="Courier"/>
                <a:sym typeface="Courier"/>
              </a:rPr>
              <a:t>1.89</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fmt.Println(subtotal)</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prog.go:9:2: tax declared and not used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Zero values</a:t>
            </a:r>
            <a:endParaRPr/>
          </a:p>
        </p:txBody>
      </p:sp>
      <p:sp>
        <p:nvSpPr>
          <p:cNvPr id="494" name="Google Shape;494;p6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myFloat)  </a:t>
            </a:r>
            <a:r>
              <a:rPr i="1" lang="en-US" sz="1800">
                <a:solidFill>
                  <a:srgbClr val="60A0B0"/>
                </a:solidFill>
                <a:latin typeface="Courier"/>
                <a:ea typeface="Courier"/>
                <a:cs typeface="Courier"/>
                <a:sym typeface="Courier"/>
              </a:rPr>
              <a:t>// =&gt; 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myBool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myBool)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myString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myString) </a:t>
            </a:r>
            <a:r>
              <a:rPr i="1" lang="en-US" sz="1800">
                <a:solidFill>
                  <a:srgbClr val="60A0B0"/>
                </a:solidFill>
                <a:latin typeface="Courier"/>
                <a:ea typeface="Courier"/>
                <a:cs typeface="Courier"/>
                <a:sym typeface="Courier"/>
              </a:rPr>
              <a:t>// =&gt;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Zero values</a:t>
            </a:r>
            <a:endParaRPr/>
          </a:p>
        </p:txBody>
      </p:sp>
      <p:sp>
        <p:nvSpPr>
          <p:cNvPr id="500" name="Google Shape;500;p6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 </a:t>
            </a:r>
            <a:r>
              <a:rPr lang="en-US" sz="1800">
                <a:solidFill>
                  <a:srgbClr val="40A070"/>
                </a:solidFill>
                <a:latin typeface="Courier"/>
                <a:ea typeface="Courier"/>
                <a:cs typeface="Courier"/>
                <a:sym typeface="Courier"/>
              </a:rPr>
              <a:t>2.5</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2.5</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myBool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fmt.Println(!myBool)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myString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a:t>
            </a:r>
            <a:r>
              <a:rPr lang="en-US" sz="1800">
                <a:solidFill>
                  <a:srgbClr val="4070A0"/>
                </a:solidFill>
                <a:latin typeface="Courier"/>
                <a:ea typeface="Courier"/>
                <a:cs typeface="Courier"/>
                <a:sym typeface="Courier"/>
              </a:rPr>
              <a:t>"("</a:t>
            </a:r>
            <a:r>
              <a:rPr lang="en-US" sz="1800">
                <a:latin typeface="Courier"/>
                <a:ea typeface="Courier"/>
                <a:cs typeface="Courier"/>
                <a:sym typeface="Courier"/>
              </a:rPr>
              <a:t> + myString + </a:t>
            </a:r>
            <a:r>
              <a:rPr lang="en-US" sz="1800">
                <a:solidFill>
                  <a:srgbClr val="4070A0"/>
                </a:solidFill>
                <a:latin typeface="Courier"/>
                <a:ea typeface="Courier"/>
                <a:cs typeface="Courier"/>
                <a:sym typeface="Courier"/>
              </a:rPr>
              <a:t>")"</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6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“if” is unsurprising</a:t>
            </a:r>
            <a:endParaRPr/>
          </a:p>
        </p:txBody>
      </p:sp>
      <p:sp>
        <p:nvSpPr>
          <p:cNvPr id="506" name="Google Shape;506;p6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&lt; </a:t>
            </a:r>
            <a:r>
              <a:rPr lang="en-US" sz="1800">
                <a:solidFill>
                  <a:srgbClr val="40A070"/>
                </a:solidFill>
                <a:latin typeface="Courier"/>
                <a:ea typeface="Courier"/>
                <a:cs typeface="Courier"/>
                <a:sym typeface="Courier"/>
              </a:rPr>
              <a:t>2</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"Universe is OK"</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else</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"We have a problem"</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Where to Learn Go</a:t>
            </a:r>
            <a:endParaRPr/>
          </a:p>
        </p:txBody>
      </p:sp>
      <p:sp>
        <p:nvSpPr>
          <p:cNvPr id="248" name="Google Shape;248;p2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https://tour.golang.org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“for” is unsurprising</a:t>
            </a:r>
            <a:endParaRPr/>
          </a:p>
        </p:txBody>
      </p:sp>
      <p:sp>
        <p:nvSpPr>
          <p:cNvPr id="512" name="Google Shape;512;p6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i &lt;=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“for” is unsurprising… mostly</a:t>
            </a:r>
            <a:endParaRPr/>
          </a:p>
        </p:txBody>
      </p:sp>
      <p:sp>
        <p:nvSpPr>
          <p:cNvPr id="518" name="Google Shape;518;p6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fmt.Println(i,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rgbClr val="40A070"/>
              </a:buClr>
              <a:buSzPts val="1800"/>
              <a:buNone/>
            </a:pP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one</a:t>
            </a:r>
            <a:br>
              <a:rPr lang="en-US" sz="2400">
                <a:solidFill>
                  <a:schemeClr val="dk1"/>
                </a:solidFill>
                <a:latin typeface="Quattrocento Sans"/>
                <a:ea typeface="Quattrocento Sans"/>
                <a:cs typeface="Quattrocento Sans"/>
                <a:sym typeface="Quattrocento Sans"/>
              </a:rPr>
            </a:b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two</a:t>
            </a:r>
            <a:br>
              <a:rPr lang="en-US" sz="2400">
                <a:solidFill>
                  <a:schemeClr val="dk1"/>
                </a:solidFill>
                <a:latin typeface="Quattrocento Sans"/>
                <a:ea typeface="Quattrocento Sans"/>
                <a:cs typeface="Quattrocento Sans"/>
                <a:sym typeface="Quattrocento Sans"/>
              </a:rPr>
            </a:br>
            <a:r>
              <a:rPr lang="en-US" sz="1800">
                <a:solidFill>
                  <a:srgbClr val="40A070"/>
                </a:solidFill>
                <a:latin typeface="Courier"/>
                <a:ea typeface="Courier"/>
                <a:cs typeface="Courier"/>
                <a:sym typeface="Courier"/>
              </a:rPr>
              <a:t>2</a:t>
            </a:r>
            <a:r>
              <a:rPr lang="en-US" sz="1800">
                <a:latin typeface="Courier"/>
                <a:ea typeface="Courier"/>
                <a:cs typeface="Courier"/>
                <a:sym typeface="Courier"/>
              </a:rPr>
              <a:t> three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What if we skip using the index?</a:t>
            </a:r>
            <a:endParaRPr/>
          </a:p>
        </p:txBody>
      </p:sp>
      <p:sp>
        <p:nvSpPr>
          <p:cNvPr id="524" name="Google Shape;524;p6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prog.go:9:6: i declared and not used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Use the blank identifier to ignore values</a:t>
            </a:r>
            <a:endParaRPr/>
          </a:p>
        </p:txBody>
      </p:sp>
      <p:sp>
        <p:nvSpPr>
          <p:cNvPr id="530" name="Google Shape;530;p6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(Provides clear visual indicator that a value’s being ignored!)</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one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two</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three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Functions</a:t>
            </a:r>
            <a:endParaRPr/>
          </a:p>
        </p:txBody>
      </p:sp>
      <p:sp>
        <p:nvSpPr>
          <p:cNvPr id="536" name="Google Shape;536;p6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quote(text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lines := strings.Split(text, </a:t>
            </a:r>
            <a:r>
              <a:rPr lang="en-US" sz="1800">
                <a:solidFill>
                  <a:srgbClr val="4070A0"/>
                </a:solidFill>
                <a:latin typeface="Courier"/>
                <a:ea typeface="Courier"/>
                <a:cs typeface="Courier"/>
                <a:sym typeface="Courier"/>
              </a:rPr>
              <a:t>"\n"</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line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lines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"&gt;"</a:t>
            </a:r>
            <a:r>
              <a:rPr lang="en-US" sz="1800">
                <a:latin typeface="Courier"/>
                <a:ea typeface="Courier"/>
                <a:cs typeface="Courier"/>
                <a:sym typeface="Courier"/>
              </a:rPr>
              <a:t>, 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originalMessage :=</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`You still haven't finished your</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PhillyETE slides?? ...Fine. Just</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PLEASE have them ready Tuesday!`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quote(originalMessage)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"I will, I promise!"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Return values</a:t>
            </a:r>
            <a:endParaRPr/>
          </a:p>
        </p:txBody>
      </p:sp>
      <p:sp>
        <p:nvSpPr>
          <p:cNvPr id="542" name="Google Shape;542;p7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60A0B0"/>
              </a:buClr>
              <a:buSzPts val="1800"/>
              <a:buNone/>
            </a:pPr>
            <a:r>
              <a:rPr i="1" lang="en-US" sz="1800">
                <a:solidFill>
                  <a:srgbClr val="60A0B0"/>
                </a:solidFill>
                <a:latin typeface="Courier"/>
                <a:ea typeface="Courier"/>
                <a:cs typeface="Courier"/>
                <a:sym typeface="Courier"/>
              </a:rPr>
              <a:t>// Specify return value type after parameters</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quote(text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lines := strings.Split(text, </a:t>
            </a:r>
            <a:r>
              <a:rPr lang="en-US" sz="1800">
                <a:solidFill>
                  <a:srgbClr val="4070A0"/>
                </a:solidFill>
                <a:latin typeface="Courier"/>
                <a:ea typeface="Courier"/>
                <a:cs typeface="Courier"/>
                <a:sym typeface="Courier"/>
              </a:rPr>
              <a:t>"\n"</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quoted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line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lines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quoted = append(quoted, </a:t>
            </a:r>
            <a:r>
              <a:rPr lang="en-US" sz="1800">
                <a:solidFill>
                  <a:srgbClr val="4070A0"/>
                </a:solidFill>
                <a:latin typeface="Courier"/>
                <a:ea typeface="Courier"/>
                <a:cs typeface="Courier"/>
                <a:sym typeface="Courier"/>
              </a:rPr>
              <a:t>"&gt; "</a:t>
            </a:r>
            <a:r>
              <a:rPr lang="en-US" sz="1800">
                <a:latin typeface="Courier"/>
                <a:ea typeface="Courier"/>
                <a:cs typeface="Courier"/>
                <a:sym typeface="Courier"/>
              </a:rPr>
              <a:t>+line)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quoted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Return values</a:t>
            </a:r>
            <a:endParaRPr/>
          </a:p>
        </p:txBody>
      </p:sp>
      <p:sp>
        <p:nvSpPr>
          <p:cNvPr id="548" name="Google Shape;548;p7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originalMessage :=</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`You still haven't finished your</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PhillyETE slides?? ...Fine. Just</a:t>
            </a:r>
            <a:br>
              <a:rPr lang="en-US" sz="2400">
                <a:solidFill>
                  <a:schemeClr val="dk1"/>
                </a:solidFill>
                <a:latin typeface="Quattrocento Sans"/>
                <a:ea typeface="Quattrocento Sans"/>
                <a:cs typeface="Quattrocento Sans"/>
                <a:sym typeface="Quattrocento Sans"/>
              </a:rPr>
            </a:br>
            <a:r>
              <a:rPr lang="en-US" sz="1800">
                <a:solidFill>
                  <a:srgbClr val="4070A0"/>
                </a:solidFill>
                <a:latin typeface="Courier"/>
                <a:ea typeface="Courier"/>
                <a:cs typeface="Courier"/>
                <a:sym typeface="Courier"/>
              </a:rPr>
              <a:t>PLEASE have them ready Tuesday!`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quoted := quote(originalMessage)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line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quoted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Multiple return values</a:t>
            </a:r>
            <a:endParaRPr/>
          </a:p>
        </p:txBody>
      </p:sp>
      <p:sp>
        <p:nvSpPr>
          <p:cNvPr id="554" name="Google Shape;554;p7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 strconv.ParseBool(</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 strconv.ParseBool(</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fmt.Println(flag)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prog.go:9:7: assignment mismatch: 1 variable but strconv.ParseBool returns 2 values</a:t>
            </a:r>
            <a:br>
              <a:rPr lang="en-US" sz="1800">
                <a:latin typeface="Courier"/>
                <a:ea typeface="Courier"/>
                <a:cs typeface="Courier"/>
                <a:sym typeface="Courier"/>
              </a:rPr>
            </a:br>
            <a:r>
              <a:rPr lang="en-US" sz="1800">
                <a:latin typeface="Courier"/>
                <a:ea typeface="Courier"/>
                <a:cs typeface="Courier"/>
                <a:sym typeface="Courier"/>
              </a:rPr>
              <a:t>prog.go:10:7: assignment mismatch: 1 variable but strconv.ParseBool returns 2 values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7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Multiple return values</a:t>
            </a:r>
            <a:endParaRPr/>
          </a:p>
        </p:txBody>
      </p:sp>
      <p:sp>
        <p:nvSpPr>
          <p:cNvPr id="560" name="Google Shape;560;p7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err := strconv.ParseBool(</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err = strconv.ParseBool(</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fmt.Println(flag)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2009/11/10 23:00:00 strconv.ParseBool: parsing "foobar": invalid syntax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Error handling</a:t>
            </a:r>
            <a:endParaRPr/>
          </a:p>
        </p:txBody>
      </p:sp>
      <p:sp>
        <p:nvSpPr>
          <p:cNvPr id="566" name="Google Shape;566;p7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“In Go, error handling is important. The language’s design and conventions encourage you to explicitly check for errors where they occur (as distinct from the convention in other languages of throwing exceptions and </a:t>
            </a:r>
            <a:r>
              <a:rPr b="1" lang="en-US"/>
              <a:t>sometimes</a:t>
            </a:r>
            <a:r>
              <a:rPr lang="en-US"/>
              <a:t> catching them).” (Emphasis mine)</a:t>
            </a:r>
            <a:endParaRPr/>
          </a:p>
          <a:p>
            <a:pPr indent="0" lvl="0" marL="0" rtl="0" algn="l">
              <a:lnSpc>
                <a:spcPct val="100000"/>
              </a:lnSpc>
              <a:spcBef>
                <a:spcPts val="1800"/>
              </a:spcBef>
              <a:spcAft>
                <a:spcPts val="0"/>
              </a:spcAft>
              <a:buClr>
                <a:schemeClr val="dk1"/>
              </a:buClr>
              <a:buSzPts val="2400"/>
              <a:buNone/>
            </a:pPr>
            <a:r>
              <a:rPr lang="en-US"/>
              <a:t>Andrew Gerrand, https://blog.golang.org/error-handling-and-go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images/go_tour.png" id="253" name="Google Shape;253;p21"/>
          <p:cNvPicPr preferRelativeResize="0"/>
          <p:nvPr/>
        </p:nvPicPr>
        <p:blipFill rotWithShape="1">
          <a:blip r:embed="rId3">
            <a:alphaModFix/>
          </a:blip>
          <a:srcRect b="0" l="0" r="0" t="0"/>
          <a:stretch/>
        </p:blipFill>
        <p:spPr>
          <a:xfrm>
            <a:off x="3276600" y="1752600"/>
            <a:ext cx="5613400" cy="4229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7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Writing functions with multiple return values</a:t>
            </a:r>
            <a:endParaRPr/>
          </a:p>
        </p:txBody>
      </p:sp>
      <p:sp>
        <p:nvSpPr>
          <p:cNvPr id="572" name="Google Shape;572;p7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parseBools(values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bool</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error</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bools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values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parsed, err := strconv.ParseBool(value)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fmt.Errorf(</a:t>
            </a:r>
            <a:r>
              <a:rPr lang="en-US" sz="1800">
                <a:solidFill>
                  <a:srgbClr val="4070A0"/>
                </a:solidFill>
                <a:latin typeface="Courier"/>
                <a:ea typeface="Courier"/>
                <a:cs typeface="Courier"/>
                <a:sym typeface="Courier"/>
              </a:rPr>
              <a:t>"invalid value %s at index %d"</a:t>
            </a:r>
            <a:r>
              <a:rPr lang="en-US" sz="1800">
                <a:latin typeface="Courier"/>
                <a:ea typeface="Courier"/>
                <a:cs typeface="Courier"/>
                <a:sym typeface="Courier"/>
              </a:rPr>
              <a:t>, value, 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bools = append(bools, parsed)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bools, </a:t>
            </a:r>
            <a:r>
              <a:rPr lang="en-US" sz="1800">
                <a:solidFill>
                  <a:srgbClr val="007020"/>
                </a:solidFill>
                <a:latin typeface="Courier"/>
                <a:ea typeface="Courier"/>
                <a:cs typeface="Courier"/>
                <a:sym typeface="Courier"/>
              </a:rPr>
              <a:t>nil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7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Writing functions with multiple return values</a:t>
            </a:r>
            <a:endParaRPr/>
          </a:p>
        </p:txBody>
      </p:sp>
      <p:sp>
        <p:nvSpPr>
          <p:cNvPr id="578" name="Google Shape;578;p7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bools, err := parseBools([]</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"false"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fmt.Println(bools)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2009/11/10 23:00:00 invalid value foobar at index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7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a:t>
            </a:r>
            <a:endParaRPr/>
          </a:p>
        </p:txBody>
      </p:sp>
      <p:sp>
        <p:nvSpPr>
          <p:cNvPr id="584" name="Google Shape;584;p7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thrice(callback </a:t>
            </a: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refrain()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a:t>
            </a:r>
            <a:r>
              <a:rPr lang="en-US" sz="1800">
                <a:solidFill>
                  <a:srgbClr val="4070A0"/>
                </a:solidFill>
                <a:latin typeface="Courier"/>
                <a:ea typeface="Courier"/>
                <a:cs typeface="Courier"/>
                <a:sym typeface="Courier"/>
              </a:rPr>
              <a:t>"give it away, "</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thrice(refrain)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"now!"</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give it away, give it away, give it away, now!</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7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a:t>
            </a:r>
            <a:endParaRPr/>
          </a:p>
        </p:txBody>
      </p:sp>
      <p:sp>
        <p:nvSpPr>
          <p:cNvPr id="590" name="Google Shape;590;p7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"net/http"</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The * is a pointer type; we'll explain shortly!</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helloHandler(writer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error return value ignored!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"&lt;h1&gt;Hello,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bonjourHandler(writer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"&lt;h1&gt;Bonjour,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a:t>
            </a:r>
            <a:endParaRPr/>
          </a:p>
        </p:txBody>
      </p:sp>
      <p:sp>
        <p:nvSpPr>
          <p:cNvPr id="596" name="Google Shape;596;p7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http.HandleFunc(</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helloHandler)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http.HandleFunc(</a:t>
            </a:r>
            <a:r>
              <a:rPr lang="en-US" sz="1800">
                <a:solidFill>
                  <a:srgbClr val="4070A0"/>
                </a:solidFill>
                <a:latin typeface="Courier"/>
                <a:ea typeface="Courier"/>
                <a:cs typeface="Courier"/>
                <a:sym typeface="Courier"/>
              </a:rPr>
              <a:t>"/bonjour"</a:t>
            </a:r>
            <a:r>
              <a:rPr lang="en-US" sz="1800">
                <a:latin typeface="Courier"/>
                <a:ea typeface="Courier"/>
                <a:cs typeface="Courier"/>
                <a:sym typeface="Courier"/>
              </a:rPr>
              <a:t>, bonjourHandler)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error return value ignored!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http.ListenAndServe(</a:t>
            </a:r>
            <a:r>
              <a:rPr lang="en-US" sz="1800">
                <a:solidFill>
                  <a:srgbClr val="4070A0"/>
                </a:solidFill>
                <a:latin typeface="Courier"/>
                <a:ea typeface="Courier"/>
                <a:cs typeface="Courier"/>
                <a:sym typeface="Courier"/>
              </a:rPr>
              <a:t>"localhost:8080"</a:t>
            </a:r>
            <a:r>
              <a:rPr lang="en-US" sz="1800">
                <a:latin typeface="Courier"/>
                <a:ea typeface="Courier"/>
                <a:cs typeface="Courier"/>
                <a:sym typeface="Courier"/>
              </a:rPr>
              <a:t>,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0"/>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More Types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is pass-by-value</a:t>
            </a:r>
            <a:endParaRPr/>
          </a:p>
        </p:txBody>
      </p:sp>
      <p:sp>
        <p:nvSpPr>
          <p:cNvPr id="607" name="Google Shape;607;p8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 saw a pointer type earlier… let’s talk about those.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helloHandler(writer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"&lt;h1&gt;Hello,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bonjourHandler(writer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"&lt;h1&gt;Bonjour,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is pass-by-value</a:t>
            </a:r>
            <a:endParaRPr/>
          </a:p>
        </p:txBody>
      </p:sp>
      <p:sp>
        <p:nvSpPr>
          <p:cNvPr id="613" name="Google Shape;613;p8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Increment(value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a:t>
            </a:r>
            <a:r>
              <a:rPr lang="en-US" sz="1800">
                <a:solidFill>
                  <a:srgbClr val="40A070"/>
                </a:solidFill>
                <a:latin typeface="Courier"/>
                <a:ea typeface="Courier"/>
                <a:cs typeface="Courier"/>
                <a:sym typeface="Courier"/>
              </a:rPr>
              <a:t>9</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Increment(value)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 </a:t>
            </a:r>
            <a:r>
              <a:rPr i="1" lang="en-US" sz="1800">
                <a:solidFill>
                  <a:srgbClr val="60A0B0"/>
                </a:solidFill>
                <a:latin typeface="Courier"/>
                <a:ea typeface="Courier"/>
                <a:cs typeface="Courier"/>
                <a:sym typeface="Courier"/>
              </a:rPr>
              <a:t>// =&gt; 9</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8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Pointer types</a:t>
            </a:r>
            <a:endParaRPr/>
          </a:p>
        </p:txBody>
      </p:sp>
      <p:sp>
        <p:nvSpPr>
          <p:cNvPr id="619" name="Google Shape;619;p8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60A0B0"/>
              </a:buClr>
              <a:buSzPts val="1800"/>
              <a:buNone/>
            </a:pPr>
            <a:r>
              <a:rPr i="1" lang="en-US" sz="1800">
                <a:solidFill>
                  <a:srgbClr val="60A0B0"/>
                </a:solidFill>
                <a:latin typeface="Courier"/>
                <a:ea typeface="Courier"/>
                <a:cs typeface="Courier"/>
                <a:sym typeface="Courier"/>
              </a:rPr>
              <a:t>// *mytype is a pointer type</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Increment(myPointer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Read "*myPointer" aloud as "value at myPointer"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*myPointer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a:t>
            </a:r>
            <a:r>
              <a:rPr lang="en-US" sz="1800">
                <a:solidFill>
                  <a:srgbClr val="40A070"/>
                </a:solidFill>
                <a:latin typeface="Courier"/>
                <a:ea typeface="Courier"/>
                <a:cs typeface="Courier"/>
                <a:sym typeface="Courier"/>
              </a:rPr>
              <a:t>9</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Read "&amp;value" aloud as "address of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Increment(&amp;value)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 </a:t>
            </a:r>
            <a:r>
              <a:rPr i="1" lang="en-US" sz="1800">
                <a:solidFill>
                  <a:srgbClr val="60A0B0"/>
                </a:solidFill>
                <a:latin typeface="Courier"/>
                <a:ea typeface="Courier"/>
                <a:cs typeface="Courier"/>
                <a:sym typeface="Courier"/>
              </a:rPr>
              <a:t>// =&gt; 10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8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Pointer types</a:t>
            </a:r>
            <a:endParaRPr/>
          </a:p>
        </p:txBody>
      </p:sp>
      <p:sp>
        <p:nvSpPr>
          <p:cNvPr id="625" name="Google Shape;625;p8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There is no pointer arithmetic! (Whew!)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(We’ll repeat that link at the end.)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Arrays</a:t>
            </a:r>
            <a:endParaRPr/>
          </a:p>
        </p:txBody>
      </p:sp>
      <p:sp>
        <p:nvSpPr>
          <p:cNvPr id="631" name="Google Shape;631;p8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primes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    </a:t>
            </a:r>
            <a:r>
              <a:rPr i="1" lang="en-US" sz="1800">
                <a:solidFill>
                  <a:srgbClr val="60A0B0"/>
                </a:solidFill>
                <a:latin typeface="Courier"/>
                <a:ea typeface="Courier"/>
                <a:cs typeface="Courier"/>
                <a:sym typeface="Courier"/>
              </a:rPr>
              <a:t>// =&gt; [2 3 0]</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primes[2] is at zero value</a:t>
            </a:r>
            <a:endParaRPr/>
          </a:p>
          <a:p>
            <a:pPr indent="-283464" lvl="1" marL="740664" rtl="0" algn="l">
              <a:lnSpc>
                <a:spcPct val="100000"/>
              </a:lnSpc>
              <a:spcBef>
                <a:spcPts val="1200"/>
              </a:spcBef>
              <a:spcAft>
                <a:spcPts val="0"/>
              </a:spcAft>
              <a:buClr>
                <a:schemeClr val="dk1"/>
              </a:buClr>
              <a:buSzPts val="2000"/>
              <a:buChar char="•"/>
            </a:pPr>
            <a:r>
              <a:rPr lang="en-US"/>
              <a:t>Can’t grow when needed</a:t>
            </a:r>
            <a:endParaRPr/>
          </a:p>
          <a:p>
            <a:pPr indent="-283464" lvl="1" marL="740664" rtl="0" algn="l">
              <a:lnSpc>
                <a:spcPct val="100000"/>
              </a:lnSpc>
              <a:spcBef>
                <a:spcPts val="1200"/>
              </a:spcBef>
              <a:spcAft>
                <a:spcPts val="0"/>
              </a:spcAft>
              <a:buClr>
                <a:schemeClr val="dk1"/>
              </a:buClr>
              <a:buSzPts val="2000"/>
              <a:buChar char="•"/>
            </a:pPr>
            <a:r>
              <a:rPr lang="en-US"/>
              <a:t>To me, they’re just a foundation for slices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Slices</a:t>
            </a:r>
            <a:endParaRPr/>
          </a:p>
        </p:txBody>
      </p:sp>
      <p:sp>
        <p:nvSpPr>
          <p:cNvPr id="637" name="Google Shape;637;p8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primes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Zero value is nil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 = make([]</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Create a slice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     </a:t>
            </a:r>
            <a:r>
              <a:rPr i="1" lang="en-US" sz="1800">
                <a:solidFill>
                  <a:srgbClr val="60A0B0"/>
                </a:solidFill>
                <a:latin typeface="Courier"/>
                <a:ea typeface="Courier"/>
                <a:cs typeface="Courier"/>
                <a:sym typeface="Courier"/>
              </a:rPr>
              <a:t>// =&gt; [2 3 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8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Slices and “append”</a:t>
            </a:r>
            <a:endParaRPr/>
          </a:p>
        </p:txBody>
      </p:sp>
      <p:sp>
        <p:nvSpPr>
          <p:cNvPr id="643" name="Google Shape;643;p8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primes []</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 = append(primes, </a:t>
            </a:r>
            <a:r>
              <a:rPr lang="en-US" sz="1800">
                <a:solidFill>
                  <a:srgbClr val="40A070"/>
                </a:solidFill>
                <a:latin typeface="Courier"/>
                <a:ea typeface="Courier"/>
                <a:cs typeface="Courier"/>
                <a:sym typeface="Courier"/>
              </a:rPr>
              <a:t>2</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 = append(primes,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    </a:t>
            </a:r>
            <a:r>
              <a:rPr i="1" lang="en-US" sz="1800">
                <a:solidFill>
                  <a:srgbClr val="60A0B0"/>
                </a:solidFill>
                <a:latin typeface="Courier"/>
                <a:ea typeface="Courier"/>
                <a:cs typeface="Courier"/>
                <a:sym typeface="Courier"/>
              </a:rPr>
              <a:t>// =&gt; [2 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primes = append(primes, </a:t>
            </a:r>
            <a:r>
              <a:rPr lang="en-US" sz="1800">
                <a:solidFill>
                  <a:srgbClr val="40A070"/>
                </a:solidFill>
                <a:latin typeface="Courier"/>
                <a:ea typeface="Courier"/>
                <a:cs typeface="Courier"/>
                <a:sym typeface="Courier"/>
              </a:rPr>
              <a:t>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fmt.Println(primes)    </a:t>
            </a:r>
            <a:r>
              <a:rPr i="1" lang="en-US" sz="1800">
                <a:solidFill>
                  <a:srgbClr val="60A0B0"/>
                </a:solidFill>
                <a:latin typeface="Courier"/>
                <a:ea typeface="Courier"/>
                <a:cs typeface="Courier"/>
                <a:sym typeface="Courier"/>
              </a:rPr>
              <a:t>// =&gt; [2 3 5]</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8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Maps</a:t>
            </a:r>
            <a:endParaRPr/>
          </a:p>
        </p:txBody>
      </p:sp>
      <p:sp>
        <p:nvSpPr>
          <p:cNvPr id="649" name="Google Shape;649;p8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ranks := make(</a:t>
            </a:r>
            <a:r>
              <a:rPr b="1" lang="en-US" sz="1800">
                <a:solidFill>
                  <a:srgbClr val="007020"/>
                </a:solidFill>
                <a:latin typeface="Courier"/>
                <a:ea typeface="Courier"/>
                <a:cs typeface="Courier"/>
                <a:sym typeface="Courier"/>
              </a:rPr>
              <a:t>map</a:t>
            </a:r>
            <a:r>
              <a:rPr lang="en-US" sz="1800">
                <a:latin typeface="Courier"/>
                <a:ea typeface="Courier"/>
                <a:cs typeface="Courier"/>
                <a:sym typeface="Courier"/>
              </a:rPr>
              <a:t>[</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ranks[</a:t>
            </a:r>
            <a:r>
              <a:rPr lang="en-US" sz="1800">
                <a:solidFill>
                  <a:srgbClr val="4070A0"/>
                </a:solidFill>
                <a:latin typeface="Courier"/>
                <a:ea typeface="Courier"/>
                <a:cs typeface="Courier"/>
                <a:sym typeface="Courier"/>
              </a:rPr>
              <a:t>"gold"</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ranks[</a:t>
            </a:r>
            <a:r>
              <a:rPr lang="en-US" sz="1800">
                <a:solidFill>
                  <a:srgbClr val="4070A0"/>
                </a:solidFill>
                <a:latin typeface="Courier"/>
                <a:ea typeface="Courier"/>
                <a:cs typeface="Courier"/>
                <a:sym typeface="Courier"/>
              </a:rPr>
              <a:t>"silver"</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ranks[</a:t>
            </a:r>
            <a:r>
              <a:rPr lang="en-US" sz="1800">
                <a:solidFill>
                  <a:srgbClr val="4070A0"/>
                </a:solidFill>
                <a:latin typeface="Courier"/>
                <a:ea typeface="Courier"/>
                <a:cs typeface="Courier"/>
                <a:sym typeface="Courier"/>
              </a:rPr>
              <a:t>"bronze"</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fmt.Println(ranks[</a:t>
            </a:r>
            <a:r>
              <a:rPr lang="en-US" sz="1800">
                <a:solidFill>
                  <a:srgbClr val="4070A0"/>
                </a:solidFill>
                <a:latin typeface="Courier"/>
                <a:ea typeface="Courier"/>
                <a:cs typeface="Courier"/>
                <a:sym typeface="Courier"/>
              </a:rPr>
              <a:t>"bronze"</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fmt.Println(ranks[</a:t>
            </a:r>
            <a:r>
              <a:rPr lang="en-US" sz="1800">
                <a:solidFill>
                  <a:srgbClr val="4070A0"/>
                </a:solidFill>
                <a:latin typeface="Courier"/>
                <a:ea typeface="Courier"/>
                <a:cs typeface="Courier"/>
                <a:sym typeface="Courier"/>
              </a:rPr>
              <a:t>"gold"</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8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Structs</a:t>
            </a:r>
            <a:endParaRPr/>
          </a:p>
        </p:txBody>
      </p:sp>
      <p:sp>
        <p:nvSpPr>
          <p:cNvPr id="655" name="Google Shape;655;p8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Anonymous struct types…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bucket.number = </a:t>
            </a:r>
            <a:r>
              <a:rPr lang="en-US" sz="1800">
                <a:solidFill>
                  <a:srgbClr val="40A070"/>
                </a:solidFill>
                <a:latin typeface="Courier"/>
                <a:ea typeface="Courier"/>
                <a:cs typeface="Courier"/>
                <a:sym typeface="Courier"/>
              </a:rPr>
              <a:t>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bucket.word = </a:t>
            </a:r>
            <a:r>
              <a:rPr lang="en-US" sz="1800">
                <a:solidFill>
                  <a:srgbClr val="4070A0"/>
                </a:solidFill>
                <a:latin typeface="Courier"/>
                <a:ea typeface="Courier"/>
                <a:cs typeface="Courier"/>
                <a:sym typeface="Courier"/>
              </a:rPr>
              <a:t>"pie"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bucket.toggle = </a:t>
            </a:r>
            <a:r>
              <a:rPr lang="en-US" sz="1800">
                <a:solidFill>
                  <a:srgbClr val="007020"/>
                </a:solidFill>
                <a:latin typeface="Courier"/>
                <a:ea typeface="Courier"/>
                <a:cs typeface="Courier"/>
                <a:sym typeface="Courier"/>
              </a:rPr>
              <a:t>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fmt.Println(bucket.number) </a:t>
            </a:r>
            <a:r>
              <a:rPr i="1" lang="en-US" sz="1800">
                <a:solidFill>
                  <a:srgbClr val="60A0B0"/>
                </a:solidFill>
                <a:latin typeface="Courier"/>
                <a:ea typeface="Courier"/>
                <a:cs typeface="Courier"/>
                <a:sym typeface="Courier"/>
              </a:rPr>
              <a:t>// =&gt; 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fmt.Println(bucket.word)   </a:t>
            </a:r>
            <a:r>
              <a:rPr i="1" lang="en-US" sz="1800">
                <a:solidFill>
                  <a:srgbClr val="60A0B0"/>
                </a:solidFill>
                <a:latin typeface="Courier"/>
                <a:ea typeface="Courier"/>
                <a:cs typeface="Courier"/>
                <a:sym typeface="Courier"/>
              </a:rPr>
              <a:t>// =&gt; 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fmt.Println(bucket.toggle) </a:t>
            </a:r>
            <a:r>
              <a:rPr i="1" lang="en-US" sz="1800">
                <a:solidFill>
                  <a:srgbClr val="60A0B0"/>
                </a:solidFill>
                <a:latin typeface="Courier"/>
                <a:ea typeface="Courier"/>
                <a:cs typeface="Courier"/>
                <a:sym typeface="Courier"/>
              </a:rPr>
              <a:t>// =&gt; true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9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Custom types</a:t>
            </a:r>
            <a:endParaRPr/>
          </a:p>
        </p:txBody>
      </p:sp>
      <p:sp>
        <p:nvSpPr>
          <p:cNvPr id="661" name="Google Shape;661;p9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But referring to a struct type by its full definition gets unwieldy…</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bucket1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bucket2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fmt.Println(reflect.TypeOf(bucket1))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fmt.Println(reflect.TypeOf(bucket2))</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 number </a:t>
            </a:r>
            <a:r>
              <a:rPr lang="en-US" sz="1800">
                <a:solidFill>
                  <a:srgbClr val="902000"/>
                </a:solidFill>
                <a:latin typeface="Courier"/>
                <a:ea typeface="Courier"/>
                <a:cs typeface="Courier"/>
                <a:sym typeface="Courier"/>
              </a:rPr>
              <a:t>float64</a:t>
            </a: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 number </a:t>
            </a:r>
            <a:r>
              <a:rPr lang="en-US" sz="1800">
                <a:solidFill>
                  <a:srgbClr val="902000"/>
                </a:solidFill>
                <a:latin typeface="Courier"/>
                <a:ea typeface="Courier"/>
                <a:cs typeface="Courier"/>
                <a:sym typeface="Courier"/>
              </a:rPr>
              <a:t>float64</a:t>
            </a: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r>
              <a:rPr lang="en-US" sz="1800">
                <a:latin typeface="Courier"/>
                <a:ea typeface="Courier"/>
                <a:cs typeface="Courier"/>
                <a:sym typeface="Courier"/>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9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Custom types</a:t>
            </a:r>
            <a:endParaRPr/>
          </a:p>
        </p:txBody>
      </p:sp>
      <p:sp>
        <p:nvSpPr>
          <p:cNvPr id="667" name="Google Shape;667;p9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Instead, it’s better to declare it as a new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bucket1 myType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bucket2 myType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fmt.Println(reflect.TypeOf(bucket1))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fmt.Println(reflect.TypeOf(bucket2))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main.myType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main.myType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9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Custom types</a:t>
            </a:r>
            <a:endParaRPr/>
          </a:p>
        </p:txBody>
      </p:sp>
      <p:sp>
        <p:nvSpPr>
          <p:cNvPr id="673" name="Google Shape;673;p9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Then you can do all the same stuff using the defined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 myType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bucket.number = </a:t>
            </a:r>
            <a:r>
              <a:rPr lang="en-US" sz="1800">
                <a:solidFill>
                  <a:srgbClr val="40A070"/>
                </a:solidFill>
                <a:latin typeface="Courier"/>
                <a:ea typeface="Courier"/>
                <a:cs typeface="Courier"/>
                <a:sym typeface="Courier"/>
              </a:rPr>
              <a:t>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bucket.word = </a:t>
            </a:r>
            <a:r>
              <a:rPr lang="en-US" sz="1800">
                <a:solidFill>
                  <a:srgbClr val="4070A0"/>
                </a:solidFill>
                <a:latin typeface="Courier"/>
                <a:ea typeface="Courier"/>
                <a:cs typeface="Courier"/>
                <a:sym typeface="Courier"/>
              </a:rPr>
              <a:t>"pie"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bucket.toggle = </a:t>
            </a:r>
            <a:r>
              <a:rPr lang="en-US" sz="1800">
                <a:solidFill>
                  <a:srgbClr val="007020"/>
                </a:solidFill>
                <a:latin typeface="Courier"/>
                <a:ea typeface="Courier"/>
                <a:cs typeface="Courier"/>
                <a:sym typeface="Courier"/>
              </a:rPr>
              <a:t>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fmt.Println(bucket.number) </a:t>
            </a:r>
            <a:r>
              <a:rPr i="1" lang="en-US" sz="1800">
                <a:solidFill>
                  <a:srgbClr val="60A0B0"/>
                </a:solidFill>
                <a:latin typeface="Courier"/>
                <a:ea typeface="Courier"/>
                <a:cs typeface="Courier"/>
                <a:sym typeface="Courier"/>
              </a:rPr>
              <a:t>// =&gt; 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fmt.Println(bucket.word)   </a:t>
            </a:r>
            <a:r>
              <a:rPr i="1" lang="en-US" sz="1800">
                <a:solidFill>
                  <a:srgbClr val="60A0B0"/>
                </a:solidFill>
                <a:latin typeface="Courier"/>
                <a:ea typeface="Courier"/>
                <a:cs typeface="Courier"/>
                <a:sym typeface="Courier"/>
              </a:rPr>
              <a:t>// =&gt; 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fmt.Println(bucket.toggle) </a:t>
            </a:r>
            <a:r>
              <a:rPr i="1" lang="en-US" sz="1800">
                <a:solidFill>
                  <a:srgbClr val="60A0B0"/>
                </a:solidFill>
                <a:latin typeface="Courier"/>
                <a:ea typeface="Courier"/>
                <a:cs typeface="Courier"/>
                <a:sym typeface="Courier"/>
              </a:rPr>
              <a:t>// =&gt; 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Other underlying types</a:t>
            </a:r>
            <a:endParaRPr/>
          </a:p>
        </p:txBody>
      </p:sp>
      <p:sp>
        <p:nvSpPr>
          <p:cNvPr id="679" name="Google Shape;679;p9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carFuel Gallons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busFuel Liters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Defining a type defines a conversion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from the underlying type to the new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carFuel = Gallons(</a:t>
            </a:r>
            <a:r>
              <a:rPr lang="en-US" sz="1800">
                <a:solidFill>
                  <a:srgbClr val="40A070"/>
                </a:solidFill>
                <a:latin typeface="Courier"/>
                <a:ea typeface="Courier"/>
                <a:cs typeface="Courier"/>
                <a:sym typeface="Courier"/>
              </a:rPr>
              <a:t>10.0</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busFuel = Liters(</a:t>
            </a:r>
            <a:r>
              <a:rPr lang="en-US" sz="1800">
                <a:solidFill>
                  <a:srgbClr val="40A070"/>
                </a:solidFill>
                <a:latin typeface="Courier"/>
                <a:ea typeface="Courier"/>
                <a:cs typeface="Courier"/>
                <a:sym typeface="Courier"/>
              </a:rPr>
              <a:t>240.0</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fmt.Println(carFuel) </a:t>
            </a:r>
            <a:r>
              <a:rPr i="1" lang="en-US" sz="1800">
                <a:solidFill>
                  <a:srgbClr val="60A0B0"/>
                </a:solidFill>
                <a:latin typeface="Courier"/>
                <a:ea typeface="Courier"/>
                <a:cs typeface="Courier"/>
                <a:sym typeface="Courier"/>
              </a:rPr>
              <a:t>// =&gt; 10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fmt.Println(busFuel) </a:t>
            </a:r>
            <a:r>
              <a:rPr i="1" lang="en-US" sz="1800">
                <a:solidFill>
                  <a:srgbClr val="60A0B0"/>
                </a:solidFill>
                <a:latin typeface="Courier"/>
                <a:ea typeface="Courier"/>
                <a:cs typeface="Courier"/>
                <a:sym typeface="Courier"/>
              </a:rPr>
              <a:t>// =&gt; 240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Can do math/comparisons with values of same type</a:t>
            </a:r>
            <a:endParaRPr/>
          </a:p>
        </p:txBody>
      </p:sp>
      <p:sp>
        <p:nvSpPr>
          <p:cNvPr id="685" name="Google Shape;685;p9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Liters(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4.6</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 &lt; 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Another humble recommendation</a:t>
            </a:r>
            <a:endParaRPr/>
          </a:p>
        </p:txBody>
      </p:sp>
      <p:pic>
        <p:nvPicPr>
          <p:cNvPr descr="images/head_first_go_cover.png" id="264" name="Google Shape;264;p23"/>
          <p:cNvPicPr preferRelativeResize="0"/>
          <p:nvPr/>
        </p:nvPicPr>
        <p:blipFill rotWithShape="1">
          <a:blip r:embed="rId3">
            <a:alphaModFix/>
          </a:blip>
          <a:srcRect b="0" l="0" r="0" t="0"/>
          <a:stretch/>
        </p:blipFill>
        <p:spPr>
          <a:xfrm>
            <a:off x="4241800" y="1752600"/>
            <a:ext cx="3695700" cy="4229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9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Can do math/comparisons with literal values</a:t>
            </a:r>
            <a:endParaRPr/>
          </a:p>
        </p:txBody>
      </p:sp>
      <p:sp>
        <p:nvSpPr>
          <p:cNvPr id="691" name="Google Shape;691;p9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4.6</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 &lt; </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9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i="1" lang="en-US"/>
              <a:t>Cannot</a:t>
            </a:r>
            <a:r>
              <a:rPr lang="en-US"/>
              <a:t> do math/comparisons with other types</a:t>
            </a:r>
            <a:endParaRPr/>
          </a:p>
        </p:txBody>
      </p:sp>
      <p:sp>
        <p:nvSpPr>
          <p:cNvPr id="697" name="Google Shape;697;p9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Gallons(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errors:</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11</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26</a:t>
            </a:r>
            <a:r>
              <a:rPr lang="en-US" sz="1800">
                <a:latin typeface="Courier"/>
                <a:ea typeface="Courier"/>
                <a:cs typeface="Courier"/>
                <a:sym typeface="Courier"/>
              </a:rPr>
              <a:t>: invalid operation: 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Gallons(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 (mismatched types Liters and Gallons)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prog.</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27</a:t>
            </a:r>
            <a:r>
              <a:rPr lang="en-US" sz="1800">
                <a:latin typeface="Courier"/>
                <a:ea typeface="Courier"/>
                <a:cs typeface="Courier"/>
                <a:sym typeface="Courier"/>
              </a:rPr>
              <a:t>: invalid operation: 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 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 (mismatched types Gallons and Liters)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9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Need to convert first</a:t>
            </a:r>
            <a:endParaRPr/>
          </a:p>
        </p:txBody>
      </p:sp>
      <p:sp>
        <p:nvSpPr>
          <p:cNvPr id="703" name="Google Shape;703;p9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Convert Liters to Gallons before adding to Gallons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fmt.Println(Gallons(Liters(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0.264</a:t>
            </a:r>
            <a:r>
              <a:rPr lang="en-US" sz="1800">
                <a:latin typeface="Courier"/>
                <a:ea typeface="Courier"/>
                <a:cs typeface="Courier"/>
                <a:sym typeface="Courier"/>
              </a:rPr>
              <a:t>) + Gallons(</a:t>
            </a:r>
            <a:r>
              <a:rPr lang="en-US" sz="1800">
                <a:solidFill>
                  <a:srgbClr val="40A070"/>
                </a:solidFill>
                <a:latin typeface="Courier"/>
                <a:ea typeface="Courier"/>
                <a:cs typeface="Courier"/>
                <a:sym typeface="Courier"/>
              </a:rPr>
              <a:t>3.4</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3.7168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Convert Gallons to Liters before comparing to Liters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fmt.Println(Liters(Gallons(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3.785</a:t>
            </a:r>
            <a:r>
              <a:rPr lang="en-US" sz="1800">
                <a:latin typeface="Courier"/>
                <a:ea typeface="Courier"/>
                <a:cs typeface="Courier"/>
                <a:sym typeface="Courier"/>
              </a:rPr>
              <a:t>) == Liters(</a:t>
            </a:r>
            <a:r>
              <a:rPr lang="en-US" sz="1800">
                <a:solidFill>
                  <a:srgbClr val="40A070"/>
                </a:solidFill>
                <a:latin typeface="Courier"/>
                <a:ea typeface="Courier"/>
                <a:cs typeface="Courier"/>
                <a:sym typeface="Courier"/>
              </a:rPr>
              <a:t>1.2</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98"/>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OOP-</a:t>
            </a:r>
            <a:r>
              <a:rPr i="1" lang="en-US"/>
              <a:t>like</a:t>
            </a:r>
            <a:r>
              <a:rPr lang="en-US"/>
              <a:t> Concepts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9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Methods</a:t>
            </a:r>
            <a:endParaRPr/>
          </a:p>
        </p:txBody>
      </p:sp>
      <p:sp>
        <p:nvSpPr>
          <p:cNvPr id="715" name="Google Shape;715;p9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MyType(</a:t>
            </a:r>
            <a:r>
              <a:rPr lang="en-US" sz="1800">
                <a:solidFill>
                  <a:srgbClr val="4070A0"/>
                </a:solidFill>
                <a:latin typeface="Courier"/>
                <a:ea typeface="Courier"/>
                <a:cs typeface="Courier"/>
                <a:sym typeface="Courier"/>
              </a:rPr>
              <a:t>"a MyType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value.sayHi() </a:t>
            </a:r>
            <a:r>
              <a:rPr i="1" lang="en-US" sz="1800">
                <a:solidFill>
                  <a:srgbClr val="60A0B0"/>
                </a:solidFill>
                <a:latin typeface="Courier"/>
                <a:ea typeface="Courier"/>
                <a:cs typeface="Courier"/>
                <a:sym typeface="Courier"/>
              </a:rPr>
              <a:t>// =&gt; 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 := MyType(</a:t>
            </a:r>
            <a:r>
              <a:rPr lang="en-US" sz="1800">
                <a:solidFill>
                  <a:srgbClr val="4070A0"/>
                </a:solidFill>
                <a:latin typeface="Courier"/>
                <a:ea typeface="Courier"/>
                <a:cs typeface="Courier"/>
                <a:sym typeface="Courier"/>
              </a:rPr>
              <a:t>"another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anotherValue.sayHi() =&gt; 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10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Receiver parameter acts like just another parameter</a:t>
            </a:r>
            <a:endParaRPr/>
          </a:p>
        </p:txBody>
      </p:sp>
      <p:sp>
        <p:nvSpPr>
          <p:cNvPr id="721" name="Google Shape;721;p10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MyType(</a:t>
            </a:r>
            <a:r>
              <a:rPr lang="en-US" sz="1800">
                <a:solidFill>
                  <a:srgbClr val="4070A0"/>
                </a:solidFill>
                <a:latin typeface="Courier"/>
                <a:ea typeface="Courier"/>
                <a:cs typeface="Courier"/>
                <a:sym typeface="Courier"/>
              </a:rPr>
              <a:t>"a MyType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value.sayHi() </a:t>
            </a:r>
            <a:r>
              <a:rPr i="1" lang="en-US" sz="1800">
                <a:solidFill>
                  <a:srgbClr val="60A0B0"/>
                </a:solidFill>
                <a:latin typeface="Courier"/>
                <a:ea typeface="Courier"/>
                <a:cs typeface="Courier"/>
                <a:sym typeface="Courier"/>
              </a:rPr>
              <a:t>// =&gt; Hi from a MyType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 := MyType(</a:t>
            </a:r>
            <a:r>
              <a:rPr lang="en-US" sz="1800">
                <a:solidFill>
                  <a:srgbClr val="4070A0"/>
                </a:solidFill>
                <a:latin typeface="Courier"/>
                <a:ea typeface="Courier"/>
                <a:cs typeface="Courier"/>
                <a:sym typeface="Courier"/>
              </a:rPr>
              <a:t>"another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anotherValue.sayHi() </a:t>
            </a:r>
            <a:r>
              <a:rPr i="1" lang="en-US" sz="1800">
                <a:solidFill>
                  <a:srgbClr val="60A0B0"/>
                </a:solidFill>
                <a:latin typeface="Courier"/>
                <a:ea typeface="Courier"/>
                <a:cs typeface="Courier"/>
                <a:sym typeface="Courier"/>
              </a:rPr>
              <a:t>// =&gt; Hi from another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10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728" name="Google Shape;728;p10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MyType</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 := MyType2(</a:t>
            </a:r>
            <a:r>
              <a:rPr lang="en-US" sz="1800">
                <a:solidFill>
                  <a:srgbClr val="4070A0"/>
                </a:solidFill>
                <a:latin typeface="Courier"/>
                <a:ea typeface="Courier"/>
                <a:cs typeface="Courier"/>
                <a:sym typeface="Courier"/>
              </a:rPr>
              <a:t>"a MyType2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10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734" name="Google Shape;734;p10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MyType</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 := MyType2(</a:t>
            </a:r>
            <a:r>
              <a:rPr lang="en-US" sz="1800">
                <a:solidFill>
                  <a:srgbClr val="4070A0"/>
                </a:solidFill>
                <a:latin typeface="Courier"/>
                <a:ea typeface="Courier"/>
                <a:cs typeface="Courier"/>
                <a:sym typeface="Courier"/>
              </a:rPr>
              <a:t>"a MyType2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value2.sayHi()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15</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8</a:t>
            </a:r>
            <a:r>
              <a:rPr lang="en-US" sz="1800">
                <a:latin typeface="Courier"/>
                <a:ea typeface="Courier"/>
                <a:cs typeface="Courier"/>
                <a:sym typeface="Courier"/>
              </a:rPr>
              <a:t>: value2.sayHi undefined (</a:t>
            </a: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has no field or method sayHi)</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10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740" name="Google Shape;740;p10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There is no method inheritance!</a:t>
            </a:r>
            <a:endParaRPr/>
          </a:p>
          <a:p>
            <a:pPr indent="-283464" lvl="1" marL="740664" rtl="0" algn="l">
              <a:lnSpc>
                <a:spcPct val="100000"/>
              </a:lnSpc>
              <a:spcBef>
                <a:spcPts val="1200"/>
              </a:spcBef>
              <a:spcAft>
                <a:spcPts val="0"/>
              </a:spcAft>
              <a:buClr>
                <a:schemeClr val="dk1"/>
              </a:buClr>
              <a:buSzPts val="2000"/>
              <a:buChar char="•"/>
            </a:pPr>
            <a:r>
              <a:rPr lang="en-US"/>
              <a:t>But there’s another way to get the same benefits…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10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Embedding structs</a:t>
            </a:r>
            <a:endParaRPr/>
          </a:p>
        </p:txBody>
      </p:sp>
      <p:sp>
        <p:nvSpPr>
          <p:cNvPr id="746" name="Google Shape;746;p10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Coordinates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Latitude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Longitude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Landmark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Name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An "anonymous field"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Has no name of its own, just a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Coordinates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l Landmark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l.Name = </a:t>
            </a:r>
            <a:r>
              <a:rPr lang="en-US" sz="1800">
                <a:solidFill>
                  <a:srgbClr val="4070A0"/>
                </a:solidFill>
                <a:latin typeface="Courier"/>
                <a:ea typeface="Courier"/>
                <a:cs typeface="Courier"/>
                <a:sym typeface="Courier"/>
              </a:rPr>
              <a:t>"The Googleplex"</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Fields for "embedded struct" are "promoted"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l.Latitude = </a:t>
            </a:r>
            <a:r>
              <a:rPr lang="en-US" sz="1800">
                <a:solidFill>
                  <a:srgbClr val="40A070"/>
                </a:solidFill>
                <a:latin typeface="Courier"/>
                <a:ea typeface="Courier"/>
                <a:cs typeface="Courier"/>
                <a:sym typeface="Courier"/>
              </a:rPr>
              <a:t>37.42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l.Longitude = </a:t>
            </a:r>
            <a:r>
              <a:rPr lang="en-US" sz="1800">
                <a:solidFill>
                  <a:srgbClr val="40A070"/>
                </a:solidFill>
                <a:latin typeface="Courier"/>
                <a:ea typeface="Courier"/>
                <a:cs typeface="Courier"/>
                <a:sym typeface="Courier"/>
              </a:rPr>
              <a:t>-122.08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fmt.Println(l.Name, l.Latitude, l.Longitude)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The Googleplex 37.42 -122.08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Talk overview</a:t>
            </a:r>
            <a:endParaRPr/>
          </a:p>
        </p:txBody>
      </p:sp>
      <p:sp>
        <p:nvSpPr>
          <p:cNvPr id="270" name="Google Shape;270;p2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TODO major sections TODO questions TODO slides are posted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Promotion of embedded types’ methods</a:t>
            </a:r>
            <a:endParaRPr/>
          </a:p>
        </p:txBody>
      </p:sp>
      <p:sp>
        <p:nvSpPr>
          <p:cNvPr id="752" name="Google Shape;752;p10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(c Coordinates) Location()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fmt.Sprintf(</a:t>
            </a:r>
            <a:r>
              <a:rPr lang="en-US" sz="1800">
                <a:solidFill>
                  <a:srgbClr val="4070A0"/>
                </a:solidFill>
                <a:latin typeface="Courier"/>
                <a:ea typeface="Courier"/>
                <a:cs typeface="Courier"/>
                <a:sym typeface="Courier"/>
              </a:rPr>
              <a:t>"(%0.2f, %0.2f)"</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c.Latitude, c.Longitude)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l Landmark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l.Name = </a:t>
            </a:r>
            <a:r>
              <a:rPr lang="en-US" sz="1800">
                <a:solidFill>
                  <a:srgbClr val="4070A0"/>
                </a:solidFill>
                <a:latin typeface="Courier"/>
                <a:ea typeface="Courier"/>
                <a:cs typeface="Courier"/>
                <a:sym typeface="Courier"/>
              </a:rPr>
              <a:t>"The Googleplex"</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l.Latitude = </a:t>
            </a:r>
            <a:r>
              <a:rPr lang="en-US" sz="1800">
                <a:solidFill>
                  <a:srgbClr val="40A070"/>
                </a:solidFill>
                <a:latin typeface="Courier"/>
                <a:ea typeface="Courier"/>
                <a:cs typeface="Courier"/>
                <a:sym typeface="Courier"/>
              </a:rPr>
              <a:t>37.42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l.Longitude = </a:t>
            </a:r>
            <a:r>
              <a:rPr lang="en-US" sz="1800">
                <a:solidFill>
                  <a:srgbClr val="40A070"/>
                </a:solidFill>
                <a:latin typeface="Courier"/>
                <a:ea typeface="Courier"/>
                <a:cs typeface="Courier"/>
                <a:sym typeface="Courier"/>
              </a:rPr>
              <a:t>-122.08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Methods from embedded type are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promoted to outer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fmt.Println(l.Location())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(37.42, -122.08)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0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58" name="Google Shape;758;p10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TapePlayer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Batteries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TapePlayer) Play(song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"Playing"</a:t>
            </a:r>
            <a:r>
              <a:rPr lang="en-US" sz="1800">
                <a:latin typeface="Courier"/>
                <a:ea typeface="Courier"/>
                <a:cs typeface="Courier"/>
                <a:sym typeface="Courier"/>
              </a:rPr>
              <a:t>, 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TapePlayer) Stop()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"Stopped!"</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10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64" name="Google Shape;764;p10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i="1" lang="en-US"/>
              <a:t>Another</a:t>
            </a:r>
            <a:r>
              <a:rPr lang="en-US"/>
              <a:t>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TapeRecorder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Microphones </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Play(song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"Playing"</a:t>
            </a:r>
            <a:r>
              <a:rPr lang="en-US" sz="1800">
                <a:latin typeface="Courier"/>
                <a:ea typeface="Courier"/>
                <a:cs typeface="Courier"/>
                <a:sym typeface="Courier"/>
              </a:rPr>
              <a:t>, 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Record()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"Recording"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Stop()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"Stopped!"</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0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70" name="Google Shape;770;p10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 function that accepts a </a:t>
            </a:r>
            <a:r>
              <a:rPr lang="en-US" sz="1800">
                <a:latin typeface="Courier"/>
                <a:ea typeface="Courier"/>
                <a:cs typeface="Courier"/>
                <a:sym typeface="Courier"/>
              </a:rPr>
              <a:t>TapePlayer</a:t>
            </a:r>
            <a:r>
              <a:rPr lang="en-US"/>
              <a:t>, but not a </a:t>
            </a:r>
            <a:r>
              <a:rPr lang="en-US" sz="1800">
                <a:latin typeface="Courier"/>
                <a:ea typeface="Courier"/>
                <a:cs typeface="Courier"/>
                <a:sym typeface="Courier"/>
              </a:rPr>
              <a:t>TapeRecorder</a:t>
            </a:r>
            <a:r>
              <a:rPr lang="en-US"/>
              <a: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playList(device TapePlayer, songs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song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songs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device.Play(song)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0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76" name="Google Shape;776;p10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player TapePlayer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playList(player,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11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82" name="Google Shape;782;p11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recorder TapeRecorder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playList(recorder,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prog.go:40:10: cannot use recorder (type TapeRecorder) as type TapePlayer in argument to playList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89" name="Google Shape;789;p11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Define a </a:t>
            </a:r>
            <a:r>
              <a:rPr lang="en-US" sz="1800">
                <a:latin typeface="Courier"/>
                <a:ea typeface="Courier"/>
                <a:cs typeface="Courier"/>
                <a:sym typeface="Courier"/>
              </a:rPr>
              <a:t>Player</a:t>
            </a:r>
            <a:r>
              <a:rPr lang="en-US"/>
              <a:t> interface with the methods you want: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Player </a:t>
            </a:r>
            <a:r>
              <a:rPr b="1" lang="en-US" sz="1800">
                <a:solidFill>
                  <a:srgbClr val="007020"/>
                </a:solidFill>
                <a:latin typeface="Courier"/>
                <a:ea typeface="Courier"/>
                <a:cs typeface="Courier"/>
                <a:sym typeface="Courier"/>
              </a:rPr>
              <a:t>interface</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Must have a Play method with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a single string parameter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Must have a Stop method with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 parameters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Notice we don’t have to modify the </a:t>
            </a:r>
            <a:r>
              <a:rPr lang="en-US" sz="1800">
                <a:latin typeface="Courier"/>
                <a:ea typeface="Courier"/>
                <a:cs typeface="Courier"/>
                <a:sym typeface="Courier"/>
              </a:rPr>
              <a:t>TapePlayer</a:t>
            </a:r>
            <a:r>
              <a:rPr lang="en-US"/>
              <a:t> or </a:t>
            </a:r>
            <a:r>
              <a:rPr lang="en-US" sz="1800">
                <a:latin typeface="Courier"/>
                <a:ea typeface="Courier"/>
                <a:cs typeface="Courier"/>
                <a:sym typeface="Courier"/>
              </a:rPr>
              <a:t>TapeRecorder</a:t>
            </a:r>
            <a:r>
              <a:rPr lang="en-US"/>
              <a:t> type definitions!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1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95" name="Google Shape;795;p11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Modify the </a:t>
            </a:r>
            <a:r>
              <a:rPr lang="en-US" sz="1800">
                <a:latin typeface="Courier"/>
                <a:ea typeface="Courier"/>
                <a:cs typeface="Courier"/>
                <a:sym typeface="Courier"/>
              </a:rPr>
              <a:t>playList</a:t>
            </a:r>
            <a:r>
              <a:rPr lang="en-US"/>
              <a:t> function to accept a value of the </a:t>
            </a:r>
            <a:r>
              <a:rPr lang="en-US" sz="1800">
                <a:latin typeface="Courier"/>
                <a:ea typeface="Courier"/>
                <a:cs typeface="Courier"/>
                <a:sym typeface="Courier"/>
              </a:rPr>
              <a:t>Player</a:t>
            </a:r>
            <a:r>
              <a:rPr lang="en-US"/>
              <a:t> (interface)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playList(device Player, songs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song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songs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device.Play(song)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1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a:t>
            </a:r>
            <a:endParaRPr/>
          </a:p>
        </p:txBody>
      </p:sp>
      <p:sp>
        <p:nvSpPr>
          <p:cNvPr id="801" name="Google Shape;801;p11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Now, you can pass in a </a:t>
            </a:r>
            <a:r>
              <a:rPr lang="en-US" sz="1800">
                <a:latin typeface="Courier"/>
                <a:ea typeface="Courier"/>
                <a:cs typeface="Courier"/>
                <a:sym typeface="Courier"/>
              </a:rPr>
              <a:t>TapePlayer</a:t>
            </a:r>
            <a:r>
              <a:rPr lang="en-US"/>
              <a:t> </a:t>
            </a:r>
            <a:r>
              <a:rPr i="1" lang="en-US"/>
              <a:t>or</a:t>
            </a:r>
            <a:r>
              <a:rPr lang="en-US"/>
              <a:t> a </a:t>
            </a:r>
            <a:r>
              <a:rPr lang="en-US" sz="1800">
                <a:latin typeface="Courier"/>
                <a:ea typeface="Courier"/>
                <a:cs typeface="Courier"/>
                <a:sym typeface="Courier"/>
              </a:rPr>
              <a:t>TapeRecorder</a:t>
            </a:r>
            <a:r>
              <a:rPr lang="en-US"/>
              <a:t> (or any other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player TapePlayer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playList(player,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recorder TapeRecorder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playList(recorder,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11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807" name="Google Shape;807;p11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br>
              <a:rPr lang="en-US" sz="1800">
                <a:latin typeface="Courier"/>
                <a:ea typeface="Courier"/>
                <a:cs typeface="Courier"/>
                <a:sym typeface="Courier"/>
              </a:rPr>
            </a:b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