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Lst>
  <p:sldSz cy="6858000" cx="12192000"/>
  <p:notesSz cx="6858000" cy="9144000"/>
  <p:embeddedFontLst>
    <p:embeddedFont>
      <p:font typeface="Quattrocento Sans"/>
      <p:regular r:id="rId114"/>
      <p:bold r:id="rId115"/>
      <p:italic r:id="rId116"/>
      <p:boldItalic r:id="rId1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7" Type="http://schemas.openxmlformats.org/officeDocument/2006/relationships/font" Target="fonts/QuattrocentoSans-boldItalic.fntdata"/><Relationship Id="rId116" Type="http://schemas.openxmlformats.org/officeDocument/2006/relationships/font" Target="fonts/QuattrocentoSans-italic.fntdata"/><Relationship Id="rId115" Type="http://schemas.openxmlformats.org/officeDocument/2006/relationships/font" Target="fonts/QuattrocentoSans-bold.fntdata"/><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font" Target="fonts/QuattrocentoSans-regular.fntdata"/><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Google Shape;845;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p10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3" name="Google Shape;863;p10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sz="1800"/>
              <a:t>Repeat each question before answering!</a:t>
            </a:r>
            <a:endParaRPr/>
          </a:p>
        </p:txBody>
      </p:sp>
      <p:sp>
        <p:nvSpPr>
          <p:cNvPr id="864" name="Google Shape;864;p10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2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sz="1800"/>
              <a:t>“Unpredictable stop the world latency glitches” -Andy Kelley 😏</a:t>
            </a:r>
            <a:endParaRPr/>
          </a:p>
        </p:txBody>
      </p:sp>
      <p:sp>
        <p:nvSpPr>
          <p:cNvPr id="333" name="Google Shape;333;p2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2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sz="1800"/>
              <a:t>https://www.slideshare.net/jpetazzo/docker-and-go-why-did-we-decide-to-write-docker-in-go</a:t>
            </a:r>
            <a:endParaRPr/>
          </a:p>
        </p:txBody>
      </p:sp>
      <p:sp>
        <p:nvSpPr>
          <p:cNvPr id="351" name="Google Shape;351;p2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2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2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US" sz="1800"/>
              <a:t>Stack Overflow 2019 Developer Survey - percentage of developers saying they use a language</a:t>
            </a:r>
            <a:endParaRPr/>
          </a:p>
          <a:p>
            <a:pPr indent="0" lvl="0" marL="0" rtl="0" algn="l">
              <a:spcBef>
                <a:spcPts val="0"/>
              </a:spcBef>
              <a:spcAft>
                <a:spcPts val="0"/>
              </a:spcAft>
              <a:buSzPts val="1800"/>
              <a:buFont typeface="Arial"/>
              <a:buNone/>
            </a:pPr>
            <a:r>
              <a:t/>
            </a:r>
            <a:endParaRPr sz="1800"/>
          </a:p>
          <a:p>
            <a:pPr indent="0" lvl="1" marL="0" rtl="0" algn="l">
              <a:spcBef>
                <a:spcPts val="0"/>
              </a:spcBef>
              <a:spcAft>
                <a:spcPts val="0"/>
              </a:spcAft>
              <a:buNone/>
            </a:pPr>
            <a:r>
              <a:rPr lang="en-US" sz="1800"/>
              <a:t>Markup, shell, and database query languages omitted</a:t>
            </a:r>
            <a:endParaRPr/>
          </a:p>
        </p:txBody>
      </p:sp>
      <p:sp>
        <p:nvSpPr>
          <p:cNvPr id="382" name="Google Shape;382;p2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sz="1800"/>
              <a:t>(Carol Goulding and Andy Kelley)</a:t>
            </a:r>
            <a:endParaRPr/>
          </a:p>
        </p:txBody>
      </p:sp>
      <p:sp>
        <p:nvSpPr>
          <p:cNvPr id="234" name="Google Shape;234;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6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6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Courier"/>
              <a:buNone/>
            </a:pPr>
            <a:r>
              <a:rPr lang="en-US" sz="1800">
                <a:latin typeface="Courier"/>
                <a:ea typeface="Courier"/>
                <a:cs typeface="Courier"/>
                <a:sym typeface="Courier"/>
              </a:rPr>
              <a:t>samples/web_app.go</a:t>
            </a:r>
            <a:endParaRPr/>
          </a:p>
        </p:txBody>
      </p:sp>
      <p:sp>
        <p:nvSpPr>
          <p:cNvPr id="615" name="Google Shape;615;p6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rgbClr val="000000"/>
                </a:solidFill>
                <a:latin typeface="Arial"/>
                <a:ea typeface="Arial"/>
                <a:cs typeface="Arial"/>
                <a:sym typeface="Arial"/>
              </a:rPr>
              <a:t>‹#›</a:t>
            </a:fld>
            <a:endParaRPr sz="1800">
              <a:solidFill>
                <a:srgbClr val="000000"/>
              </a:solidFill>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4400"/>
              <a:buFont typeface="Quattrocento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4265610" y="3733800"/>
            <a:ext cx="6858002" cy="9144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0"/>
              </a:spcBef>
              <a:spcAft>
                <a:spcPts val="0"/>
              </a:spcAft>
              <a:buClr>
                <a:schemeClr val="dk1"/>
              </a:buClr>
              <a:buSzPts val="2400"/>
              <a:buNone/>
              <a:defRPr sz="2400">
                <a:solidFill>
                  <a:schemeClr val="dk1"/>
                </a:solidFill>
              </a:defRPr>
            </a:lvl1pPr>
            <a:lvl2pPr indent="-228600" lvl="1" marL="914400" algn="l">
              <a:lnSpc>
                <a:spcPct val="100000"/>
              </a:lnSpc>
              <a:spcBef>
                <a:spcPts val="1200"/>
              </a:spcBef>
              <a:spcAft>
                <a:spcPts val="0"/>
              </a:spcAft>
              <a:buClr>
                <a:srgbClr val="BA9789"/>
              </a:buClr>
              <a:buSzPts val="2000"/>
              <a:buNone/>
              <a:defRPr sz="2000">
                <a:solidFill>
                  <a:srgbClr val="BA9789"/>
                </a:solidFill>
              </a:defRPr>
            </a:lvl2pPr>
            <a:lvl3pPr indent="-228600" lvl="2" marL="1371600" algn="l">
              <a:lnSpc>
                <a:spcPct val="100000"/>
              </a:lnSpc>
              <a:spcBef>
                <a:spcPts val="800"/>
              </a:spcBef>
              <a:spcAft>
                <a:spcPts val="0"/>
              </a:spcAft>
              <a:buClr>
                <a:srgbClr val="BA9789"/>
              </a:buClr>
              <a:buSzPts val="1800"/>
              <a:buNone/>
              <a:defRPr sz="1800">
                <a:solidFill>
                  <a:srgbClr val="BA9789"/>
                </a:solidFill>
              </a:defRPr>
            </a:lvl3pPr>
            <a:lvl4pPr indent="-228600" lvl="3" marL="1828800" algn="l">
              <a:lnSpc>
                <a:spcPct val="100000"/>
              </a:lnSpc>
              <a:spcBef>
                <a:spcPts val="600"/>
              </a:spcBef>
              <a:spcAft>
                <a:spcPts val="0"/>
              </a:spcAft>
              <a:buClr>
                <a:srgbClr val="BA9789"/>
              </a:buClr>
              <a:buSzPts val="1600"/>
              <a:buNone/>
              <a:defRPr sz="1600">
                <a:solidFill>
                  <a:srgbClr val="BA9789"/>
                </a:solidFill>
              </a:defRPr>
            </a:lvl4pPr>
            <a:lvl5pPr indent="-228600" lvl="4" marL="2286000" algn="l">
              <a:lnSpc>
                <a:spcPct val="100000"/>
              </a:lnSpc>
              <a:spcBef>
                <a:spcPts val="600"/>
              </a:spcBef>
              <a:spcAft>
                <a:spcPts val="0"/>
              </a:spcAft>
              <a:buClr>
                <a:srgbClr val="BA9789"/>
              </a:buClr>
              <a:buSzPts val="1600"/>
              <a:buNone/>
              <a:defRPr sz="1600">
                <a:solidFill>
                  <a:srgbClr val="BA9789"/>
                </a:solidFill>
              </a:defRPr>
            </a:lvl5pPr>
            <a:lvl6pPr indent="-228600" lvl="5" marL="2743200" algn="l">
              <a:lnSpc>
                <a:spcPct val="90000"/>
              </a:lnSpc>
              <a:spcBef>
                <a:spcPts val="600"/>
              </a:spcBef>
              <a:spcAft>
                <a:spcPts val="0"/>
              </a:spcAft>
              <a:buClr>
                <a:srgbClr val="BA9789"/>
              </a:buClr>
              <a:buSzPts val="1600"/>
              <a:buNone/>
              <a:defRPr sz="1600">
                <a:solidFill>
                  <a:srgbClr val="BA9789"/>
                </a:solidFill>
              </a:defRPr>
            </a:lvl6pPr>
            <a:lvl7pPr indent="-228600" lvl="6" marL="3200400" algn="l">
              <a:lnSpc>
                <a:spcPct val="90000"/>
              </a:lnSpc>
              <a:spcBef>
                <a:spcPts val="600"/>
              </a:spcBef>
              <a:spcAft>
                <a:spcPts val="0"/>
              </a:spcAft>
              <a:buClr>
                <a:srgbClr val="BA9789"/>
              </a:buClr>
              <a:buSzPts val="1600"/>
              <a:buNone/>
              <a:defRPr sz="1600">
                <a:solidFill>
                  <a:srgbClr val="BA9789"/>
                </a:solidFill>
              </a:defRPr>
            </a:lvl7pPr>
            <a:lvl8pPr indent="-228600" lvl="7" marL="3657600" algn="l">
              <a:lnSpc>
                <a:spcPct val="90000"/>
              </a:lnSpc>
              <a:spcBef>
                <a:spcPts val="600"/>
              </a:spcBef>
              <a:spcAft>
                <a:spcPts val="0"/>
              </a:spcAft>
              <a:buClr>
                <a:srgbClr val="BA9789"/>
              </a:buClr>
              <a:buSzPts val="1600"/>
              <a:buNone/>
              <a:defRPr sz="1600">
                <a:solidFill>
                  <a:srgbClr val="BA9789"/>
                </a:solidFill>
              </a:defRPr>
            </a:lvl8pPr>
            <a:lvl9pPr indent="-228600" lvl="8" marL="4114800" algn="l">
              <a:lnSpc>
                <a:spcPct val="90000"/>
              </a:lnSpc>
              <a:spcBef>
                <a:spcPts val="600"/>
              </a:spcBef>
              <a:spcAft>
                <a:spcPts val="0"/>
              </a:spcAft>
              <a:buClr>
                <a:srgbClr val="BA9789"/>
              </a:buClr>
              <a:buSzPts val="1600"/>
              <a:buNone/>
              <a:defRPr sz="1600">
                <a:solidFill>
                  <a:srgbClr val="BA9789"/>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Pictures with Caption">
  <p:cSld name="Three Pictures with Caption">
    <p:spTree>
      <p:nvGrpSpPr>
        <p:cNvPr id="133" name="Shape 133"/>
        <p:cNvGrpSpPr/>
        <p:nvPr/>
      </p:nvGrpSpPr>
      <p:grpSpPr>
        <a:xfrm>
          <a:off x="0" y="0"/>
          <a:ext cx="0" cy="0"/>
          <a:chOff x="0" y="0"/>
          <a:chExt cx="0" cy="0"/>
        </a:xfrm>
      </p:grpSpPr>
      <p:sp>
        <p:nvSpPr>
          <p:cNvPr id="134" name="Google Shape;134;p11"/>
          <p:cNvSpPr txBox="1"/>
          <p:nvPr>
            <p:ph type="title"/>
          </p:nvPr>
        </p:nvSpPr>
        <p:spPr>
          <a:xfrm>
            <a:off x="9066214" y="421594"/>
            <a:ext cx="2286000" cy="188550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35" name="Google Shape;135;p11"/>
          <p:cNvGrpSpPr/>
          <p:nvPr/>
        </p:nvGrpSpPr>
        <p:grpSpPr>
          <a:xfrm flipH="1" rot="5400000">
            <a:off x="274315" y="1102304"/>
            <a:ext cx="5053664" cy="4411852"/>
            <a:chOff x="895350" y="3313113"/>
            <a:chExt cx="3613151" cy="2790825"/>
          </a:xfrm>
        </p:grpSpPr>
        <p:sp>
          <p:nvSpPr>
            <p:cNvPr id="136" name="Google Shape;136;p11"/>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 name="Google Shape;137;p11"/>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 name="Google Shape;138;p11"/>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 name="Google Shape;139;p11"/>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 name="Google Shape;140;p11"/>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 name="Google Shape;141;p11"/>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 name="Google Shape;142;p11"/>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 name="Google Shape;143;p11"/>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 name="Google Shape;144;p11"/>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 name="Google Shape;145;p11"/>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 name="Google Shape;146;p11"/>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 name="Google Shape;147;p11"/>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48" name="Google Shape;148;p11"/>
          <p:cNvSpPr/>
          <p:nvPr>
            <p:ph idx="2" type="pic"/>
          </p:nvPr>
        </p:nvSpPr>
        <p:spPr>
          <a:xfrm>
            <a:off x="840795" y="1020193"/>
            <a:ext cx="3886200" cy="4572000"/>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grpSp>
        <p:nvGrpSpPr>
          <p:cNvPr id="149" name="Google Shape;149;p11"/>
          <p:cNvGrpSpPr/>
          <p:nvPr/>
        </p:nvGrpSpPr>
        <p:grpSpPr>
          <a:xfrm>
            <a:off x="5322489" y="319177"/>
            <a:ext cx="3389607" cy="2710838"/>
            <a:chOff x="895350" y="3313113"/>
            <a:chExt cx="3613151" cy="2790825"/>
          </a:xfrm>
        </p:grpSpPr>
        <p:sp>
          <p:nvSpPr>
            <p:cNvPr id="150" name="Google Shape;150;p11"/>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 name="Google Shape;151;p11"/>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 name="Google Shape;152;p11"/>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 name="Google Shape;153;p11"/>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 name="Google Shape;154;p11"/>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 name="Google Shape;155;p11"/>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 name="Google Shape;156;p11"/>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 name="Google Shape;157;p11"/>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 name="Google Shape;158;p11"/>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 name="Google Shape;159;p11"/>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 name="Google Shape;160;p11"/>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 name="Google Shape;161;p11"/>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62" name="Google Shape;162;p11"/>
          <p:cNvSpPr/>
          <p:nvPr>
            <p:ph idx="3" type="pic"/>
          </p:nvPr>
        </p:nvSpPr>
        <p:spPr>
          <a:xfrm>
            <a:off x="5546780" y="529603"/>
            <a:ext cx="2993366" cy="230533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grpSp>
        <p:nvGrpSpPr>
          <p:cNvPr id="163" name="Google Shape;163;p11"/>
          <p:cNvGrpSpPr/>
          <p:nvPr/>
        </p:nvGrpSpPr>
        <p:grpSpPr>
          <a:xfrm>
            <a:off x="5322489" y="3245640"/>
            <a:ext cx="3389607" cy="2710838"/>
            <a:chOff x="895350" y="3313113"/>
            <a:chExt cx="3613151" cy="2790825"/>
          </a:xfrm>
        </p:grpSpPr>
        <p:sp>
          <p:nvSpPr>
            <p:cNvPr id="164" name="Google Shape;164;p11"/>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 name="Google Shape;165;p11"/>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 name="Google Shape;166;p11"/>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 name="Google Shape;167;p11"/>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 name="Google Shape;168;p11"/>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 name="Google Shape;169;p11"/>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 name="Google Shape;170;p11"/>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 name="Google Shape;171;p11"/>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 name="Google Shape;172;p11"/>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 name="Google Shape;173;p11"/>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 name="Google Shape;174;p11"/>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 name="Google Shape;175;p11"/>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76" name="Google Shape;176;p11"/>
          <p:cNvSpPr/>
          <p:nvPr>
            <p:ph idx="4" type="pic"/>
          </p:nvPr>
        </p:nvSpPr>
        <p:spPr>
          <a:xfrm>
            <a:off x="5546780" y="3456066"/>
            <a:ext cx="2993366" cy="230533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177" name="Google Shape;177;p11"/>
          <p:cNvSpPr txBox="1"/>
          <p:nvPr>
            <p:ph idx="1" type="body"/>
          </p:nvPr>
        </p:nvSpPr>
        <p:spPr>
          <a:xfrm>
            <a:off x="9066214" y="2484992"/>
            <a:ext cx="2286000" cy="3248729"/>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178" name="Google Shape;178;p11"/>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79" name="Google Shape;179;p11"/>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1"/>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81" name="Shape 181"/>
        <p:cNvGrpSpPr/>
        <p:nvPr/>
      </p:nvGrpSpPr>
      <p:grpSpPr>
        <a:xfrm>
          <a:off x="0" y="0"/>
          <a:ext cx="0" cy="0"/>
          <a:chOff x="0" y="0"/>
          <a:chExt cx="0" cy="0"/>
        </a:xfrm>
      </p:grpSpPr>
      <p:sp>
        <p:nvSpPr>
          <p:cNvPr id="182" name="Google Shape;182;p12"/>
          <p:cNvSpPr txBox="1"/>
          <p:nvPr>
            <p:ph type="title"/>
          </p:nvPr>
        </p:nvSpPr>
        <p:spPr>
          <a:xfrm>
            <a:off x="7511732" y="1330347"/>
            <a:ext cx="3840480" cy="210312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12"/>
          <p:cNvSpPr txBox="1"/>
          <p:nvPr>
            <p:ph idx="1" type="body"/>
          </p:nvPr>
        </p:nvSpPr>
        <p:spPr>
          <a:xfrm>
            <a:off x="836613" y="914400"/>
            <a:ext cx="6172201" cy="5029200"/>
          </a:xfrm>
          <a:prstGeom prst="rect">
            <a:avLst/>
          </a:prstGeom>
          <a:noFill/>
          <a:ln>
            <a:noFill/>
          </a:ln>
        </p:spPr>
        <p:txBody>
          <a:bodyPr anchorCtr="0" anchor="t" bIns="45700" lIns="91425" spcFirstLastPara="1" rIns="91425" wrap="square" tIns="45700"/>
          <a:lstStyle>
            <a:lvl1pPr indent="-381000" lvl="0" marL="457200" algn="l">
              <a:lnSpc>
                <a:spcPct val="100000"/>
              </a:lnSpc>
              <a:spcBef>
                <a:spcPts val="1800"/>
              </a:spcBef>
              <a:spcAft>
                <a:spcPts val="0"/>
              </a:spcAft>
              <a:buClr>
                <a:schemeClr val="dk1"/>
              </a:buClr>
              <a:buSzPts val="2400"/>
              <a:buChar char="•"/>
              <a:defRPr sz="2400"/>
            </a:lvl1pPr>
            <a:lvl2pPr indent="-355600" lvl="1" marL="914400" algn="l">
              <a:lnSpc>
                <a:spcPct val="100000"/>
              </a:lnSpc>
              <a:spcBef>
                <a:spcPts val="1200"/>
              </a:spcBef>
              <a:spcAft>
                <a:spcPts val="0"/>
              </a:spcAft>
              <a:buClr>
                <a:schemeClr val="dk1"/>
              </a:buClr>
              <a:buSzPts val="2000"/>
              <a:buChar char="•"/>
              <a:defRPr sz="2000"/>
            </a:lvl2pPr>
            <a:lvl3pPr indent="-342900" lvl="2" marL="1371600" algn="l">
              <a:lnSpc>
                <a:spcPct val="100000"/>
              </a:lnSpc>
              <a:spcBef>
                <a:spcPts val="800"/>
              </a:spcBef>
              <a:spcAft>
                <a:spcPts val="0"/>
              </a:spcAft>
              <a:buClr>
                <a:schemeClr val="dk1"/>
              </a:buClr>
              <a:buSzPts val="1800"/>
              <a:buChar char="•"/>
              <a:defRPr sz="18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55600" lvl="5" marL="2743200" algn="l">
              <a:lnSpc>
                <a:spcPct val="90000"/>
              </a:lnSpc>
              <a:spcBef>
                <a:spcPts val="600"/>
              </a:spcBef>
              <a:spcAft>
                <a:spcPts val="0"/>
              </a:spcAft>
              <a:buClr>
                <a:schemeClr val="dk1"/>
              </a:buClr>
              <a:buSzPts val="2000"/>
              <a:buChar char="•"/>
              <a:defRPr sz="2000"/>
            </a:lvl6pPr>
            <a:lvl7pPr indent="-355600" lvl="6" marL="3200400" algn="l">
              <a:lnSpc>
                <a:spcPct val="90000"/>
              </a:lnSpc>
              <a:spcBef>
                <a:spcPts val="600"/>
              </a:spcBef>
              <a:spcAft>
                <a:spcPts val="0"/>
              </a:spcAft>
              <a:buClr>
                <a:schemeClr val="dk1"/>
              </a:buClr>
              <a:buSzPts val="2000"/>
              <a:buChar char="•"/>
              <a:defRPr sz="2000"/>
            </a:lvl7pPr>
            <a:lvl8pPr indent="-355600" lvl="7" marL="3657600" algn="l">
              <a:lnSpc>
                <a:spcPct val="90000"/>
              </a:lnSpc>
              <a:spcBef>
                <a:spcPts val="600"/>
              </a:spcBef>
              <a:spcAft>
                <a:spcPts val="0"/>
              </a:spcAft>
              <a:buClr>
                <a:schemeClr val="dk1"/>
              </a:buClr>
              <a:buSzPts val="2000"/>
              <a:buChar char="•"/>
              <a:defRPr sz="2000"/>
            </a:lvl8pPr>
            <a:lvl9pPr indent="-355600" lvl="8" marL="4114800" algn="l">
              <a:lnSpc>
                <a:spcPct val="90000"/>
              </a:lnSpc>
              <a:spcBef>
                <a:spcPts val="600"/>
              </a:spcBef>
              <a:spcAft>
                <a:spcPts val="0"/>
              </a:spcAft>
              <a:buClr>
                <a:schemeClr val="dk1"/>
              </a:buClr>
              <a:buSzPts val="2000"/>
              <a:buChar char="•"/>
              <a:defRPr sz="2000"/>
            </a:lvl9pPr>
          </a:lstStyle>
          <a:p/>
        </p:txBody>
      </p:sp>
      <p:sp>
        <p:nvSpPr>
          <p:cNvPr id="184" name="Google Shape;184;p12"/>
          <p:cNvSpPr txBox="1"/>
          <p:nvPr>
            <p:ph idx="2" type="body"/>
          </p:nvPr>
        </p:nvSpPr>
        <p:spPr>
          <a:xfrm>
            <a:off x="7511732" y="3555523"/>
            <a:ext cx="3840480" cy="2388077"/>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800"/>
              </a:spcBef>
              <a:spcAft>
                <a:spcPts val="0"/>
              </a:spcAft>
              <a:buClr>
                <a:schemeClr val="dk1"/>
              </a:buClr>
              <a:buSzPts val="1800"/>
              <a:buNone/>
              <a:defRPr sz="18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185" name="Google Shape;185;p12"/>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sz="1100">
                <a:solidFill>
                  <a:schemeClr val="dk1"/>
                </a:solidFill>
                <a:latin typeface="Quattrocento Sans"/>
                <a:ea typeface="Quattrocento Sans"/>
                <a:cs typeface="Quattrocento Sans"/>
                <a:sym typeface="Quattrocento Sans"/>
              </a:defRPr>
            </a:lvl1pPr>
            <a:lvl2pPr indent="0" lvl="1" marL="0" marR="0" algn="l">
              <a:spcBef>
                <a:spcPts val="0"/>
              </a:spcBef>
              <a:buNone/>
              <a:defRPr sz="1100">
                <a:solidFill>
                  <a:schemeClr val="dk1"/>
                </a:solidFill>
                <a:latin typeface="Quattrocento Sans"/>
                <a:ea typeface="Quattrocento Sans"/>
                <a:cs typeface="Quattrocento Sans"/>
                <a:sym typeface="Quattrocento Sans"/>
              </a:defRPr>
            </a:lvl2pPr>
            <a:lvl3pPr indent="0" lvl="2" marL="0" marR="0" algn="l">
              <a:spcBef>
                <a:spcPts val="0"/>
              </a:spcBef>
              <a:buNone/>
              <a:defRPr sz="1100">
                <a:solidFill>
                  <a:schemeClr val="dk1"/>
                </a:solidFill>
                <a:latin typeface="Quattrocento Sans"/>
                <a:ea typeface="Quattrocento Sans"/>
                <a:cs typeface="Quattrocento Sans"/>
                <a:sym typeface="Quattrocento Sans"/>
              </a:defRPr>
            </a:lvl3pPr>
            <a:lvl4pPr indent="0" lvl="3" marL="0" marR="0" algn="l">
              <a:spcBef>
                <a:spcPts val="0"/>
              </a:spcBef>
              <a:buNone/>
              <a:defRPr sz="1100">
                <a:solidFill>
                  <a:schemeClr val="dk1"/>
                </a:solidFill>
                <a:latin typeface="Quattrocento Sans"/>
                <a:ea typeface="Quattrocento Sans"/>
                <a:cs typeface="Quattrocento Sans"/>
                <a:sym typeface="Quattrocento Sans"/>
              </a:defRPr>
            </a:lvl4pPr>
            <a:lvl5pPr indent="0" lvl="4" marL="0" marR="0" algn="l">
              <a:spcBef>
                <a:spcPts val="0"/>
              </a:spcBef>
              <a:buNone/>
              <a:defRPr sz="1100">
                <a:solidFill>
                  <a:schemeClr val="dk1"/>
                </a:solidFill>
                <a:latin typeface="Quattrocento Sans"/>
                <a:ea typeface="Quattrocento Sans"/>
                <a:cs typeface="Quattrocento Sans"/>
                <a:sym typeface="Quattrocento Sans"/>
              </a:defRPr>
            </a:lvl5pPr>
            <a:lvl6pPr indent="0" lvl="5" marL="0" marR="0" algn="l">
              <a:spcBef>
                <a:spcPts val="0"/>
              </a:spcBef>
              <a:buNone/>
              <a:defRPr sz="1100">
                <a:solidFill>
                  <a:schemeClr val="dk1"/>
                </a:solidFill>
                <a:latin typeface="Quattrocento Sans"/>
                <a:ea typeface="Quattrocento Sans"/>
                <a:cs typeface="Quattrocento Sans"/>
                <a:sym typeface="Quattrocento Sans"/>
              </a:defRPr>
            </a:lvl6pPr>
            <a:lvl7pPr indent="0" lvl="6" marL="0" marR="0" algn="l">
              <a:spcBef>
                <a:spcPts val="0"/>
              </a:spcBef>
              <a:buNone/>
              <a:defRPr sz="1100">
                <a:solidFill>
                  <a:schemeClr val="dk1"/>
                </a:solidFill>
                <a:latin typeface="Quattrocento Sans"/>
                <a:ea typeface="Quattrocento Sans"/>
                <a:cs typeface="Quattrocento Sans"/>
                <a:sym typeface="Quattrocento Sans"/>
              </a:defRPr>
            </a:lvl7pPr>
            <a:lvl8pPr indent="0" lvl="7" marL="0" marR="0" algn="l">
              <a:spcBef>
                <a:spcPts val="0"/>
              </a:spcBef>
              <a:buNone/>
              <a:defRPr sz="1100">
                <a:solidFill>
                  <a:schemeClr val="dk1"/>
                </a:solidFill>
                <a:latin typeface="Quattrocento Sans"/>
                <a:ea typeface="Quattrocento Sans"/>
                <a:cs typeface="Quattrocento Sans"/>
                <a:sym typeface="Quattrocento Sans"/>
              </a:defRPr>
            </a:lvl8pPr>
            <a:lvl9pPr indent="0" lvl="8" marL="0" marR="0" algn="l">
              <a:spcBef>
                <a:spcPts val="0"/>
              </a:spcBef>
              <a:buNone/>
              <a:defRPr sz="1100">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186" name="Google Shape;186;p12"/>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2"/>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8" name="Shape 188"/>
        <p:cNvGrpSpPr/>
        <p:nvPr/>
      </p:nvGrpSpPr>
      <p:grpSpPr>
        <a:xfrm>
          <a:off x="0" y="0"/>
          <a:ext cx="0" cy="0"/>
          <a:chOff x="0" y="0"/>
          <a:chExt cx="0" cy="0"/>
        </a:xfrm>
      </p:grpSpPr>
      <p:sp>
        <p:nvSpPr>
          <p:cNvPr id="189" name="Google Shape;189;p13"/>
          <p:cNvSpPr txBox="1"/>
          <p:nvPr>
            <p:ph type="title"/>
          </p:nvPr>
        </p:nvSpPr>
        <p:spPr>
          <a:xfrm>
            <a:off x="7492891" y="1330347"/>
            <a:ext cx="3840480" cy="210312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90" name="Google Shape;190;p13"/>
          <p:cNvGrpSpPr/>
          <p:nvPr/>
        </p:nvGrpSpPr>
        <p:grpSpPr>
          <a:xfrm>
            <a:off x="595546" y="781397"/>
            <a:ext cx="6433398" cy="5053665"/>
            <a:chOff x="5162444" y="781397"/>
            <a:chExt cx="6433398" cy="5053665"/>
          </a:xfrm>
        </p:grpSpPr>
        <p:sp>
          <p:nvSpPr>
            <p:cNvPr id="191" name="Google Shape;191;p13"/>
            <p:cNvSpPr/>
            <p:nvPr/>
          </p:nvSpPr>
          <p:spPr>
            <a:xfrm flipH="1" rot="5400000">
              <a:off x="3342557" y="3275021"/>
              <a:ext cx="3827994" cy="17568"/>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 name="Google Shape;192;p13"/>
            <p:cNvSpPr/>
            <p:nvPr/>
          </p:nvSpPr>
          <p:spPr>
            <a:xfrm flipH="1" rot="5400000">
              <a:off x="9565728" y="3299447"/>
              <a:ext cx="3836876" cy="17568"/>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193" name="Google Shape;193;p13"/>
            <p:cNvGrpSpPr/>
            <p:nvPr/>
          </p:nvGrpSpPr>
          <p:grpSpPr>
            <a:xfrm>
              <a:off x="5814205" y="859113"/>
              <a:ext cx="5129147" cy="4880471"/>
              <a:chOff x="7856559" y="859113"/>
              <a:chExt cx="3086792" cy="4880471"/>
            </a:xfrm>
          </p:grpSpPr>
          <p:sp>
            <p:nvSpPr>
              <p:cNvPr id="194" name="Google Shape;194;p13"/>
              <p:cNvSpPr/>
              <p:nvPr/>
            </p:nvSpPr>
            <p:spPr>
              <a:xfrm flipH="1" rot="5400000">
                <a:off x="9392183" y="4188416"/>
                <a:ext cx="15544" cy="3086791"/>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 name="Google Shape;195;p13"/>
              <p:cNvSpPr/>
              <p:nvPr/>
            </p:nvSpPr>
            <p:spPr>
              <a:xfrm flipH="1" rot="5400000">
                <a:off x="9366943" y="-651271"/>
                <a:ext cx="13322" cy="3034090"/>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196" name="Google Shape;196;p13"/>
            <p:cNvSpPr/>
            <p:nvPr/>
          </p:nvSpPr>
          <p:spPr>
            <a:xfrm flipH="1" rot="5400000">
              <a:off x="5186001" y="5323012"/>
              <a:ext cx="477390" cy="524504"/>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 name="Google Shape;197;p13"/>
            <p:cNvSpPr/>
            <p:nvPr/>
          </p:nvSpPr>
          <p:spPr>
            <a:xfrm flipH="1" rot="5400000">
              <a:off x="5197295" y="5324846"/>
              <a:ext cx="477390" cy="511956"/>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 name="Google Shape;198;p13"/>
            <p:cNvSpPr/>
            <p:nvPr/>
          </p:nvSpPr>
          <p:spPr>
            <a:xfrm flipH="1" rot="5400000">
              <a:off x="11076843" y="5321082"/>
              <a:ext cx="508476" cy="519485"/>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 name="Google Shape;199;p13"/>
            <p:cNvSpPr/>
            <p:nvPr/>
          </p:nvSpPr>
          <p:spPr>
            <a:xfrm flipH="1" rot="5400000">
              <a:off x="11093207" y="5321324"/>
              <a:ext cx="470728" cy="534543"/>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 name="Google Shape;200;p13"/>
            <p:cNvSpPr/>
            <p:nvPr/>
          </p:nvSpPr>
          <p:spPr>
            <a:xfrm flipH="1" rot="5400000">
              <a:off x="11051654" y="771453"/>
              <a:ext cx="468508" cy="519485"/>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 name="Google Shape;201;p13"/>
            <p:cNvSpPr/>
            <p:nvPr/>
          </p:nvSpPr>
          <p:spPr>
            <a:xfrm flipH="1" rot="5400000">
              <a:off x="11044126" y="786511"/>
              <a:ext cx="468508" cy="489370"/>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 name="Google Shape;202;p13"/>
            <p:cNvSpPr/>
            <p:nvPr/>
          </p:nvSpPr>
          <p:spPr>
            <a:xfrm flipH="1" rot="5400000">
              <a:off x="5232723" y="721157"/>
              <a:ext cx="424100" cy="544581"/>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 name="Google Shape;203;p13"/>
            <p:cNvSpPr/>
            <p:nvPr/>
          </p:nvSpPr>
          <p:spPr>
            <a:xfrm flipH="1" rot="5400000">
              <a:off x="5241796" y="749729"/>
              <a:ext cx="428541" cy="491879"/>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204" name="Google Shape;204;p13"/>
          <p:cNvSpPr/>
          <p:nvPr>
            <p:ph idx="2" type="pic"/>
          </p:nvPr>
        </p:nvSpPr>
        <p:spPr>
          <a:xfrm>
            <a:off x="836613" y="1031195"/>
            <a:ext cx="5943600" cy="4572000"/>
          </a:xfrm>
          <a:prstGeom prst="rect">
            <a:avLst/>
          </a:prstGeom>
          <a:solidFill>
            <a:srgbClr val="CFE4F9"/>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l">
              <a:lnSpc>
                <a:spcPct val="100000"/>
              </a:lnSpc>
              <a:spcBef>
                <a:spcPts val="1800"/>
              </a:spcBef>
              <a:spcAft>
                <a:spcPts val="0"/>
              </a:spcAft>
              <a:buClr>
                <a:schemeClr val="dk1"/>
              </a:buClr>
              <a:buSzPts val="3200"/>
              <a:buFont typeface="Arial"/>
              <a:buNone/>
              <a:defRPr b="0" i="0" sz="3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800"/>
              <a:buFont typeface="Arial"/>
              <a:buNone/>
              <a:defRPr b="0" i="0" sz="2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
        <p:nvSpPr>
          <p:cNvPr id="205" name="Google Shape;205;p13"/>
          <p:cNvSpPr txBox="1"/>
          <p:nvPr>
            <p:ph idx="1" type="body"/>
          </p:nvPr>
        </p:nvSpPr>
        <p:spPr>
          <a:xfrm>
            <a:off x="7492891" y="3555521"/>
            <a:ext cx="3840480" cy="2168517"/>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800"/>
              </a:spcBef>
              <a:spcAft>
                <a:spcPts val="0"/>
              </a:spcAft>
              <a:buClr>
                <a:schemeClr val="dk1"/>
              </a:buClr>
              <a:buSzPts val="1800"/>
              <a:buNone/>
              <a:defRPr sz="18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206" name="Google Shape;206;p13"/>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07" name="Google Shape;207;p13"/>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13"/>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09" name="Shape 209"/>
        <p:cNvGrpSpPr/>
        <p:nvPr/>
      </p:nvGrpSpPr>
      <p:grpSpPr>
        <a:xfrm>
          <a:off x="0" y="0"/>
          <a:ext cx="0" cy="0"/>
          <a:chOff x="0" y="0"/>
          <a:chExt cx="0" cy="0"/>
        </a:xfrm>
      </p:grpSpPr>
      <p:sp>
        <p:nvSpPr>
          <p:cNvPr id="210" name="Google Shape;210;p1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14"/>
          <p:cNvSpPr txBox="1"/>
          <p:nvPr>
            <p:ph idx="1" type="body"/>
          </p:nvPr>
        </p:nvSpPr>
        <p:spPr>
          <a:xfrm rot="5400000">
            <a:off x="3979864" y="-1162050"/>
            <a:ext cx="4229100" cy="100584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2" name="Google Shape;212;p14"/>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13" name="Google Shape;213;p14"/>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14"/>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bg>
      <p:bgPr>
        <a:blipFill>
          <a:blip r:embed="rId2">
            <a:alphaModFix/>
          </a:blip>
          <a:stretch>
            <a:fillRect/>
          </a:stretch>
        </a:blipFill>
      </p:bgPr>
    </p:bg>
    <p:spTree>
      <p:nvGrpSpPr>
        <p:cNvPr id="215" name="Shape 215"/>
        <p:cNvGrpSpPr/>
        <p:nvPr/>
      </p:nvGrpSpPr>
      <p:grpSpPr>
        <a:xfrm>
          <a:off x="0" y="0"/>
          <a:ext cx="0" cy="0"/>
          <a:chOff x="0" y="0"/>
          <a:chExt cx="0" cy="0"/>
        </a:xfrm>
      </p:grpSpPr>
      <p:sp>
        <p:nvSpPr>
          <p:cNvPr id="216" name="Google Shape;216;p15"/>
          <p:cNvSpPr txBox="1"/>
          <p:nvPr>
            <p:ph type="title"/>
          </p:nvPr>
        </p:nvSpPr>
        <p:spPr>
          <a:xfrm rot="5400000">
            <a:off x="7650584" y="2278485"/>
            <a:ext cx="5676900" cy="1729531"/>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15"/>
          <p:cNvSpPr txBox="1"/>
          <p:nvPr>
            <p:ph idx="1" type="body"/>
          </p:nvPr>
        </p:nvSpPr>
        <p:spPr>
          <a:xfrm rot="5400000">
            <a:off x="2316585" y="-1173586"/>
            <a:ext cx="5676900" cy="8633671"/>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8" name="Google Shape;218;p15"/>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19" name="Google Shape;219;p15"/>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5"/>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7" name="Google Shape;17;p3"/>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8" name="Google Shape;18;p3"/>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4"/>
          <p:cNvSpPr txBox="1"/>
          <p:nvPr>
            <p:ph type="ctrTitle"/>
          </p:nvPr>
        </p:nvSpPr>
        <p:spPr>
          <a:xfrm>
            <a:off x="4265611" y="1752600"/>
            <a:ext cx="6858002" cy="18288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5400"/>
              <a:buFont typeface="Quattrocento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subTitle"/>
          </p:nvPr>
        </p:nvSpPr>
        <p:spPr>
          <a:xfrm>
            <a:off x="4265610" y="3733800"/>
            <a:ext cx="6858002" cy="9144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Clr>
                <a:schemeClr val="dk1"/>
              </a:buClr>
              <a:buSzPts val="2400"/>
              <a:buNone/>
              <a:defRPr sz="2400"/>
            </a:lvl1pPr>
            <a:lvl2pPr lvl="1" algn="ctr">
              <a:lnSpc>
                <a:spcPct val="100000"/>
              </a:lnSpc>
              <a:spcBef>
                <a:spcPts val="1200"/>
              </a:spcBef>
              <a:spcAft>
                <a:spcPts val="0"/>
              </a:spcAft>
              <a:buClr>
                <a:schemeClr val="dk1"/>
              </a:buClr>
              <a:buSzPts val="2000"/>
              <a:buNone/>
              <a:defRPr sz="2000"/>
            </a:lvl2pPr>
            <a:lvl3pPr lvl="2" algn="ctr">
              <a:lnSpc>
                <a:spcPct val="100000"/>
              </a:lnSpc>
              <a:spcBef>
                <a:spcPts val="800"/>
              </a:spcBef>
              <a:spcAft>
                <a:spcPts val="0"/>
              </a:spcAft>
              <a:buClr>
                <a:schemeClr val="dk1"/>
              </a:buClr>
              <a:buSzPts val="1800"/>
              <a:buNone/>
              <a:defRPr sz="1800"/>
            </a:lvl3pPr>
            <a:lvl4pPr lvl="3" algn="ctr">
              <a:lnSpc>
                <a:spcPct val="100000"/>
              </a:lnSpc>
              <a:spcBef>
                <a:spcPts val="600"/>
              </a:spcBef>
              <a:spcAft>
                <a:spcPts val="0"/>
              </a:spcAft>
              <a:buClr>
                <a:schemeClr val="dk1"/>
              </a:buClr>
              <a:buSzPts val="1600"/>
              <a:buNone/>
              <a:defRPr sz="1600"/>
            </a:lvl4pPr>
            <a:lvl5pPr lvl="4" algn="ctr">
              <a:lnSpc>
                <a:spcPct val="10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600"/>
              </a:spcBef>
              <a:spcAft>
                <a:spcPts val="0"/>
              </a:spcAft>
              <a:buClr>
                <a:schemeClr val="dk1"/>
              </a:buClr>
              <a:buSzPts val="1600"/>
              <a:buNone/>
              <a:defRPr sz="1600"/>
            </a:lvl7pPr>
            <a:lvl8pPr lvl="7" algn="ctr">
              <a:lnSpc>
                <a:spcPct val="90000"/>
              </a:lnSpc>
              <a:spcBef>
                <a:spcPts val="600"/>
              </a:spcBef>
              <a:spcAft>
                <a:spcPts val="0"/>
              </a:spcAft>
              <a:buClr>
                <a:schemeClr val="dk1"/>
              </a:buClr>
              <a:buSzPts val="1600"/>
              <a:buNone/>
              <a:defRPr sz="1600"/>
            </a:lvl8pPr>
            <a:lvl9pPr lvl="8" algn="ctr">
              <a:lnSpc>
                <a:spcPct val="90000"/>
              </a:lnSpc>
              <a:spcBef>
                <a:spcPts val="600"/>
              </a:spcBef>
              <a:spcAft>
                <a:spcPts val="0"/>
              </a:spcAft>
              <a:buClr>
                <a:schemeClr val="dk1"/>
              </a:buClr>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1065212" y="1825625"/>
            <a:ext cx="4954588" cy="4187952"/>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6" name="Google Shape;26;p5"/>
          <p:cNvSpPr txBox="1"/>
          <p:nvPr>
            <p:ph idx="2" type="body"/>
          </p:nvPr>
        </p:nvSpPr>
        <p:spPr>
          <a:xfrm>
            <a:off x="6172200" y="1825625"/>
            <a:ext cx="4951414" cy="4187952"/>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7" name="Google Shape;27;p5"/>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5"/>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0" name="Shape 30"/>
        <p:cNvGrpSpPr/>
        <p:nvPr/>
      </p:nvGrpSpPr>
      <p:grpSpPr>
        <a:xfrm>
          <a:off x="0" y="0"/>
          <a:ext cx="0" cy="0"/>
          <a:chOff x="0" y="0"/>
          <a:chExt cx="0" cy="0"/>
        </a:xfrm>
      </p:grpSpPr>
      <p:sp>
        <p:nvSpPr>
          <p:cNvPr id="31" name="Google Shape;31;p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1069848" y="1681163"/>
            <a:ext cx="4956048"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0"/>
              </a:spcBef>
              <a:spcAft>
                <a:spcPts val="0"/>
              </a:spcAft>
              <a:buClr>
                <a:schemeClr val="dk1"/>
              </a:buClr>
              <a:buSzPts val="2400"/>
              <a:buNone/>
              <a:defRPr b="1" sz="2400"/>
            </a:lvl1pPr>
            <a:lvl2pPr indent="-228600" lvl="1" marL="914400" algn="l">
              <a:lnSpc>
                <a:spcPct val="100000"/>
              </a:lnSpc>
              <a:spcBef>
                <a:spcPts val="1200"/>
              </a:spcBef>
              <a:spcAft>
                <a:spcPts val="0"/>
              </a:spcAft>
              <a:buClr>
                <a:schemeClr val="dk1"/>
              </a:buClr>
              <a:buSzPts val="2000"/>
              <a:buNone/>
              <a:defRPr b="1" sz="2000"/>
            </a:lvl2pPr>
            <a:lvl3pPr indent="-228600" lvl="2" marL="1371600" algn="l">
              <a:lnSpc>
                <a:spcPct val="100000"/>
              </a:lnSpc>
              <a:spcBef>
                <a:spcPts val="8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33" name="Google Shape;33;p6"/>
          <p:cNvSpPr txBox="1"/>
          <p:nvPr>
            <p:ph idx="2" type="body"/>
          </p:nvPr>
        </p:nvSpPr>
        <p:spPr>
          <a:xfrm>
            <a:off x="1069848" y="2505075"/>
            <a:ext cx="4956048" cy="3476625"/>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4" name="Google Shape;34;p6"/>
          <p:cNvSpPr txBox="1"/>
          <p:nvPr>
            <p:ph idx="3" type="body"/>
          </p:nvPr>
        </p:nvSpPr>
        <p:spPr>
          <a:xfrm>
            <a:off x="6172200" y="1681163"/>
            <a:ext cx="4956048"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0"/>
              </a:spcBef>
              <a:spcAft>
                <a:spcPts val="0"/>
              </a:spcAft>
              <a:buClr>
                <a:schemeClr val="dk1"/>
              </a:buClr>
              <a:buSzPts val="2400"/>
              <a:buNone/>
              <a:defRPr b="1" sz="2400"/>
            </a:lvl1pPr>
            <a:lvl2pPr indent="-228600" lvl="1" marL="914400" algn="l">
              <a:lnSpc>
                <a:spcPct val="100000"/>
              </a:lnSpc>
              <a:spcBef>
                <a:spcPts val="1200"/>
              </a:spcBef>
              <a:spcAft>
                <a:spcPts val="0"/>
              </a:spcAft>
              <a:buClr>
                <a:schemeClr val="dk1"/>
              </a:buClr>
              <a:buSzPts val="2000"/>
              <a:buNone/>
              <a:defRPr b="1" sz="2000"/>
            </a:lvl2pPr>
            <a:lvl3pPr indent="-228600" lvl="2" marL="1371600" algn="l">
              <a:lnSpc>
                <a:spcPct val="100000"/>
              </a:lnSpc>
              <a:spcBef>
                <a:spcPts val="8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35" name="Google Shape;35;p6"/>
          <p:cNvSpPr txBox="1"/>
          <p:nvPr>
            <p:ph idx="4" type="body"/>
          </p:nvPr>
        </p:nvSpPr>
        <p:spPr>
          <a:xfrm>
            <a:off x="6172200" y="2505075"/>
            <a:ext cx="4956048" cy="3476625"/>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6" name="Google Shape;36;p6"/>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7" name="Google Shape;37;p6"/>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2" name="Google Shape;42;p7"/>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8"/>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8"/>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Pictures with Captions">
  <p:cSld name="Two Pictures with Captions">
    <p:spTree>
      <p:nvGrpSpPr>
        <p:cNvPr id="48" name="Shape 48"/>
        <p:cNvGrpSpPr/>
        <p:nvPr/>
      </p:nvGrpSpPr>
      <p:grpSpPr>
        <a:xfrm>
          <a:off x="0" y="0"/>
          <a:ext cx="0" cy="0"/>
          <a:chOff x="0" y="0"/>
          <a:chExt cx="0" cy="0"/>
        </a:xfrm>
      </p:grpSpPr>
      <p:sp>
        <p:nvSpPr>
          <p:cNvPr id="49" name="Google Shape;49;p9"/>
          <p:cNvSpPr txBox="1"/>
          <p:nvPr>
            <p:ph type="title"/>
          </p:nvPr>
        </p:nvSpPr>
        <p:spPr>
          <a:xfrm>
            <a:off x="1065212" y="304799"/>
            <a:ext cx="10058402" cy="1216152"/>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0" name="Google Shape;50;p9"/>
          <p:cNvGrpSpPr/>
          <p:nvPr/>
        </p:nvGrpSpPr>
        <p:grpSpPr>
          <a:xfrm>
            <a:off x="1052422" y="1733550"/>
            <a:ext cx="4360503" cy="3050038"/>
            <a:chOff x="895350" y="3313113"/>
            <a:chExt cx="3613151" cy="2790825"/>
          </a:xfrm>
        </p:grpSpPr>
        <p:sp>
          <p:nvSpPr>
            <p:cNvPr id="51" name="Google Shape;51;p9"/>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 name="Google Shape;52;p9"/>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 name="Google Shape;53;p9"/>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 name="Google Shape;54;p9"/>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 name="Google Shape;55;p9"/>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 name="Google Shape;56;p9"/>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 name="Google Shape;57;p9"/>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 name="Google Shape;58;p9"/>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 name="Google Shape;59;p9"/>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 name="Google Shape;60;p9"/>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 name="Google Shape;61;p9"/>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 name="Google Shape;62;p9"/>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63" name="Google Shape;63;p9"/>
          <p:cNvSpPr/>
          <p:nvPr>
            <p:ph idx="2" type="pic"/>
          </p:nvPr>
        </p:nvSpPr>
        <p:spPr>
          <a:xfrm>
            <a:off x="1265028" y="1900210"/>
            <a:ext cx="3935536" cy="2571736"/>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64" name="Google Shape;64;p9"/>
          <p:cNvSpPr txBox="1"/>
          <p:nvPr>
            <p:ph idx="1" type="body"/>
          </p:nvPr>
        </p:nvSpPr>
        <p:spPr>
          <a:xfrm>
            <a:off x="1052423" y="4935990"/>
            <a:ext cx="4368980" cy="100761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grpSp>
        <p:nvGrpSpPr>
          <p:cNvPr id="65" name="Google Shape;65;p9"/>
          <p:cNvGrpSpPr/>
          <p:nvPr/>
        </p:nvGrpSpPr>
        <p:grpSpPr>
          <a:xfrm>
            <a:off x="6763111" y="1733550"/>
            <a:ext cx="4360503" cy="3050038"/>
            <a:chOff x="895350" y="3313113"/>
            <a:chExt cx="3613151" cy="2790825"/>
          </a:xfrm>
        </p:grpSpPr>
        <p:sp>
          <p:nvSpPr>
            <p:cNvPr id="66" name="Google Shape;66;p9"/>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 name="Google Shape;67;p9"/>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 name="Google Shape;68;p9"/>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 name="Google Shape;69;p9"/>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 name="Google Shape;70;p9"/>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 name="Google Shape;71;p9"/>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 name="Google Shape;72;p9"/>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 name="Google Shape;73;p9"/>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 name="Google Shape;74;p9"/>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 name="Google Shape;75;p9"/>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 name="Google Shape;76;p9"/>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 name="Google Shape;77;p9"/>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78" name="Google Shape;78;p9"/>
          <p:cNvSpPr/>
          <p:nvPr>
            <p:ph idx="3" type="pic"/>
          </p:nvPr>
        </p:nvSpPr>
        <p:spPr>
          <a:xfrm>
            <a:off x="6975717" y="1900210"/>
            <a:ext cx="3935536" cy="2571736"/>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79" name="Google Shape;79;p9"/>
          <p:cNvSpPr txBox="1"/>
          <p:nvPr>
            <p:ph idx="4" type="body"/>
          </p:nvPr>
        </p:nvSpPr>
        <p:spPr>
          <a:xfrm>
            <a:off x="6742908" y="4935990"/>
            <a:ext cx="4368980" cy="100761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80" name="Google Shape;80;p9"/>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81" name="Google Shape;81;p9"/>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Pictures with Captions">
  <p:cSld name="Three Pictures with Captions">
    <p:spTree>
      <p:nvGrpSpPr>
        <p:cNvPr id="83" name="Shape 83"/>
        <p:cNvGrpSpPr/>
        <p:nvPr/>
      </p:nvGrpSpPr>
      <p:grpSpPr>
        <a:xfrm>
          <a:off x="0" y="0"/>
          <a:ext cx="0" cy="0"/>
          <a:chOff x="0" y="0"/>
          <a:chExt cx="0" cy="0"/>
        </a:xfrm>
      </p:grpSpPr>
      <p:sp>
        <p:nvSpPr>
          <p:cNvPr id="84" name="Google Shape;84;p1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85" name="Google Shape;85;p10"/>
          <p:cNvGrpSpPr/>
          <p:nvPr/>
        </p:nvGrpSpPr>
        <p:grpSpPr>
          <a:xfrm rot="5400000">
            <a:off x="1045139" y="1678105"/>
            <a:ext cx="3123347" cy="3089730"/>
            <a:chOff x="895350" y="3313113"/>
            <a:chExt cx="3613151" cy="2790825"/>
          </a:xfrm>
        </p:grpSpPr>
        <p:sp>
          <p:nvSpPr>
            <p:cNvPr id="86" name="Google Shape;86;p10"/>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 name="Google Shape;87;p10"/>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 name="Google Shape;88;p10"/>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 name="Google Shape;89;p10"/>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 name="Google Shape;90;p10"/>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 name="Google Shape;91;p10"/>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 name="Google Shape;92;p10"/>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 name="Google Shape;93;p10"/>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 name="Google Shape;94;p10"/>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 name="Google Shape;95;p10"/>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 name="Google Shape;96;p10"/>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 name="Google Shape;97;p10"/>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98" name="Google Shape;98;p10"/>
          <p:cNvSpPr/>
          <p:nvPr>
            <p:ph idx="2" type="pic"/>
          </p:nvPr>
        </p:nvSpPr>
        <p:spPr>
          <a:xfrm>
            <a:off x="1249168" y="1824285"/>
            <a:ext cx="2715289" cy="277630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99" name="Google Shape;99;p10"/>
          <p:cNvSpPr txBox="1"/>
          <p:nvPr>
            <p:ph idx="1" type="body"/>
          </p:nvPr>
        </p:nvSpPr>
        <p:spPr>
          <a:xfrm>
            <a:off x="1235212" y="4947405"/>
            <a:ext cx="2743200" cy="9144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grpSp>
        <p:nvGrpSpPr>
          <p:cNvPr id="100" name="Google Shape;100;p10"/>
          <p:cNvGrpSpPr/>
          <p:nvPr/>
        </p:nvGrpSpPr>
        <p:grpSpPr>
          <a:xfrm rot="5400000">
            <a:off x="4517135" y="1678105"/>
            <a:ext cx="3123347" cy="3089730"/>
            <a:chOff x="895350" y="3313113"/>
            <a:chExt cx="3613151" cy="2790825"/>
          </a:xfrm>
        </p:grpSpPr>
        <p:sp>
          <p:nvSpPr>
            <p:cNvPr id="101" name="Google Shape;101;p10"/>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 name="Google Shape;102;p10"/>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 name="Google Shape;103;p10"/>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 name="Google Shape;104;p10"/>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 name="Google Shape;105;p10"/>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 name="Google Shape;106;p10"/>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 name="Google Shape;107;p10"/>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 name="Google Shape;108;p10"/>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 name="Google Shape;109;p10"/>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 name="Google Shape;110;p10"/>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 name="Google Shape;111;p10"/>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 name="Google Shape;112;p10"/>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13" name="Google Shape;113;p10"/>
          <p:cNvSpPr/>
          <p:nvPr>
            <p:ph idx="3" type="pic"/>
          </p:nvPr>
        </p:nvSpPr>
        <p:spPr>
          <a:xfrm>
            <a:off x="4720924" y="1824285"/>
            <a:ext cx="2715768" cy="277630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114" name="Google Shape;114;p10"/>
          <p:cNvSpPr txBox="1"/>
          <p:nvPr>
            <p:ph idx="4" type="body"/>
          </p:nvPr>
        </p:nvSpPr>
        <p:spPr>
          <a:xfrm>
            <a:off x="4707208" y="4947405"/>
            <a:ext cx="2743200" cy="9144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grpSp>
        <p:nvGrpSpPr>
          <p:cNvPr id="115" name="Google Shape;115;p10"/>
          <p:cNvGrpSpPr/>
          <p:nvPr/>
        </p:nvGrpSpPr>
        <p:grpSpPr>
          <a:xfrm rot="5400000">
            <a:off x="8019010" y="1678105"/>
            <a:ext cx="3123347" cy="3089730"/>
            <a:chOff x="895350" y="3313113"/>
            <a:chExt cx="3613151" cy="2790825"/>
          </a:xfrm>
        </p:grpSpPr>
        <p:sp>
          <p:nvSpPr>
            <p:cNvPr id="116" name="Google Shape;116;p10"/>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 name="Google Shape;117;p10"/>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 name="Google Shape;118;p10"/>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 name="Google Shape;119;p10"/>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 name="Google Shape;120;p10"/>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 name="Google Shape;121;p10"/>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 name="Google Shape;122;p10"/>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 name="Google Shape;123;p10"/>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4" name="Google Shape;124;p10"/>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 name="Google Shape;125;p10"/>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 name="Google Shape;126;p10"/>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 name="Google Shape;127;p10"/>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28" name="Google Shape;128;p10"/>
          <p:cNvSpPr/>
          <p:nvPr>
            <p:ph idx="5" type="pic"/>
          </p:nvPr>
        </p:nvSpPr>
        <p:spPr>
          <a:xfrm>
            <a:off x="8222798" y="1824285"/>
            <a:ext cx="2715768" cy="277630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129" name="Google Shape;129;p10"/>
          <p:cNvSpPr txBox="1"/>
          <p:nvPr>
            <p:ph idx="6" type="body"/>
          </p:nvPr>
        </p:nvSpPr>
        <p:spPr>
          <a:xfrm>
            <a:off x="8209082" y="4947405"/>
            <a:ext cx="2743200" cy="9144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130" name="Google Shape;130;p10"/>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1" name="Google Shape;131;p10"/>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0"/>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rgbClr val="4D290A"/>
              </a:buClr>
              <a:buSzPts val="3600"/>
              <a:buFont typeface="Quattrocento Sans"/>
              <a:buNone/>
              <a:defRPr b="0" i="0" sz="3600" u="none" cap="none" strike="noStrike">
                <a:solidFill>
                  <a:srgbClr val="4D290A"/>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lstStyle>
            <a:lvl1pPr indent="-381000" lvl="0" marL="457200" marR="0" rtl="0" algn="l">
              <a:lnSpc>
                <a:spcPct val="100000"/>
              </a:lnSpc>
              <a:spcBef>
                <a:spcPts val="18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indent="-330200" lvl="5" marL="27432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indent="-330200" lvl="6" marL="32004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indent="-330200" lvl="7" marL="36576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indent="-330200" lvl="8" marL="41148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8" name="Google Shape;8;p1"/>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1pPr>
            <a:lvl2pPr indent="0" lvl="1"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2pPr>
            <a:lvl3pPr indent="0" lvl="2"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3pPr>
            <a:lvl4pPr indent="0" lvl="3"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4pPr>
            <a:lvl5pPr indent="0" lvl="4"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5pPr>
            <a:lvl6pPr indent="0" lvl="5"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6pPr>
            <a:lvl7pPr indent="0" lvl="6"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7pPr>
            <a:lvl8pPr indent="0" lvl="7"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8pPr>
            <a:lvl9pPr indent="0" lvl="8"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9" name="Google Shape;9;p1"/>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 name="Google Shape;10;p1"/>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1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hyperlink" Target="https://blog.carbonfive.com/2012/09/23/structural-typing-compile-time-duck-typing/"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The Go Language: What Makes it Different?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Talk overview</a:t>
            </a:r>
            <a:endParaRPr/>
          </a:p>
        </p:txBody>
      </p:sp>
      <p:sp>
        <p:nvSpPr>
          <p:cNvPr id="277" name="Google Shape;277;p2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Review these slides at:</a:t>
            </a:r>
            <a:endParaRPr/>
          </a:p>
          <a:p>
            <a:pPr indent="0" lvl="0" marL="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https://github.com/jaymcgavren/presentations</a:t>
            </a:r>
            <a:endParaRPr/>
          </a:p>
          <a:p>
            <a:pPr indent="0" lvl="0" marL="0" rtl="0" algn="l">
              <a:lnSpc>
                <a:spcPct val="100000"/>
              </a:lnSpc>
              <a:spcBef>
                <a:spcPts val="1800"/>
              </a:spcBef>
              <a:spcAft>
                <a:spcPts val="0"/>
              </a:spcAft>
              <a:buClr>
                <a:schemeClr val="dk1"/>
              </a:buClr>
              <a:buSzPts val="2400"/>
              <a:buNone/>
            </a:pPr>
            <a:r>
              <a:rPr lang="en-US"/>
              <a:t>We’ll show that URL again at the end.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11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Goroutines</a:t>
            </a:r>
            <a:endParaRPr/>
          </a:p>
        </p:txBody>
      </p:sp>
      <p:sp>
        <p:nvSpPr>
          <p:cNvPr id="814" name="Google Shape;814;p11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rgbClr val="40A070"/>
              </a:buClr>
              <a:buSzPts val="1800"/>
              <a:buNone/>
            </a:pPr>
            <a:r>
              <a:rPr lang="en-US" sz="1800">
                <a:solidFill>
                  <a:srgbClr val="40A070"/>
                </a:solidFill>
                <a:latin typeface="Courier"/>
                <a:ea typeface="Courier"/>
                <a:cs typeface="Courier"/>
                <a:sym typeface="Courier"/>
              </a:rPr>
              <a:t>3.1e-06</a:t>
            </a:r>
            <a:endParaRPr/>
          </a:p>
          <a:p>
            <a:pPr indent="-283464" lvl="1" marL="740664" rtl="0" algn="l">
              <a:lnSpc>
                <a:spcPct val="100000"/>
              </a:lnSpc>
              <a:spcBef>
                <a:spcPts val="1200"/>
              </a:spcBef>
              <a:spcAft>
                <a:spcPts val="0"/>
              </a:spcAft>
              <a:buClr>
                <a:schemeClr val="dk1"/>
              </a:buClr>
              <a:buSzPts val="2000"/>
              <a:buChar char="•"/>
            </a:pPr>
            <a:r>
              <a:rPr lang="en-US"/>
              <a:t>Run time so brief the duration is printed in scientific notation.</a:t>
            </a:r>
            <a:endParaRPr/>
          </a:p>
          <a:p>
            <a:pPr indent="-283464" lvl="1" marL="740664" rtl="0" algn="l">
              <a:lnSpc>
                <a:spcPct val="100000"/>
              </a:lnSpc>
              <a:spcBef>
                <a:spcPts val="1200"/>
              </a:spcBef>
              <a:spcAft>
                <a:spcPts val="0"/>
              </a:spcAft>
              <a:buClr>
                <a:schemeClr val="dk1"/>
              </a:buClr>
              <a:buSzPts val="2000"/>
              <a:buChar char="•"/>
            </a:pPr>
            <a:r>
              <a:rPr lang="en-US"/>
              <a:t>None of the </a:t>
            </a:r>
            <a:r>
              <a:rPr lang="en-US" sz="1800">
                <a:latin typeface="Courier"/>
                <a:ea typeface="Courier"/>
                <a:cs typeface="Courier"/>
                <a:sym typeface="Courier"/>
              </a:rPr>
              <a:t>responseSize</a:t>
            </a:r>
            <a:r>
              <a:rPr lang="en-US"/>
              <a:t> goroutines get to even request their URL.</a:t>
            </a:r>
            <a:endParaRPr/>
          </a:p>
          <a:p>
            <a:pPr indent="-283464" lvl="1" marL="740664" rtl="0" algn="l">
              <a:lnSpc>
                <a:spcPct val="100000"/>
              </a:lnSpc>
              <a:spcBef>
                <a:spcPts val="1200"/>
              </a:spcBef>
              <a:spcAft>
                <a:spcPts val="0"/>
              </a:spcAft>
              <a:buClr>
                <a:schemeClr val="dk1"/>
              </a:buClr>
              <a:buSzPts val="2000"/>
              <a:buChar char="•"/>
            </a:pPr>
            <a:r>
              <a:rPr lang="en-US"/>
              <a:t>Problem is, </a:t>
            </a:r>
            <a:r>
              <a:rPr lang="en-US" sz="1800">
                <a:latin typeface="Courier"/>
                <a:ea typeface="Courier"/>
                <a:cs typeface="Courier"/>
                <a:sym typeface="Courier"/>
              </a:rPr>
              <a:t>main</a:t>
            </a:r>
            <a:r>
              <a:rPr lang="en-US"/>
              <a:t> goroutine exits, ending the program, without waiting for </a:t>
            </a:r>
            <a:r>
              <a:rPr lang="en-US" sz="1800">
                <a:latin typeface="Courier"/>
                <a:ea typeface="Courier"/>
                <a:cs typeface="Courier"/>
                <a:sym typeface="Courier"/>
              </a:rPr>
              <a:t>responseSize</a:t>
            </a:r>
            <a:r>
              <a:rPr lang="en-US"/>
              <a:t> goroutines.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11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Channels</a:t>
            </a:r>
            <a:endParaRPr/>
          </a:p>
        </p:txBody>
      </p:sp>
      <p:sp>
        <p:nvSpPr>
          <p:cNvPr id="820" name="Google Shape;820;p11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Modify </a:t>
            </a:r>
            <a:r>
              <a:rPr lang="en-US" sz="1800">
                <a:latin typeface="Courier"/>
                <a:ea typeface="Courier"/>
                <a:cs typeface="Courier"/>
                <a:sym typeface="Courier"/>
              </a:rPr>
              <a:t>responseSize</a:t>
            </a:r>
            <a:r>
              <a:rPr lang="en-US"/>
              <a:t> to accept a “channel” as a parameter.</a:t>
            </a:r>
            <a:endParaRPr/>
          </a:p>
          <a:p>
            <a:pPr indent="0" lvl="0" marL="1270000" rtl="0" algn="l">
              <a:lnSpc>
                <a:spcPct val="100000"/>
              </a:lnSpc>
              <a:spcBef>
                <a:spcPts val="1800"/>
              </a:spcBef>
              <a:spcAft>
                <a:spcPts val="0"/>
              </a:spcAft>
              <a:buClr>
                <a:srgbClr val="60A0B0"/>
              </a:buClr>
              <a:buSzPts val="1800"/>
              <a:buNone/>
            </a:pPr>
            <a:r>
              <a:rPr i="1" lang="en-US" sz="1800">
                <a:solidFill>
                  <a:srgbClr val="60A0B0"/>
                </a:solidFill>
                <a:latin typeface="Courier"/>
                <a:ea typeface="Courier"/>
                <a:cs typeface="Courier"/>
                <a:sym typeface="Courier"/>
              </a:rPr>
              <a:t>// A channel type is written as "chan" followed by data type.</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responseSize(url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channel </a:t>
            </a:r>
            <a:r>
              <a:rPr b="1" lang="en-US" sz="1800">
                <a:solidFill>
                  <a:srgbClr val="007020"/>
                </a:solidFill>
                <a:latin typeface="Courier"/>
                <a:ea typeface="Courier"/>
                <a:cs typeface="Courier"/>
                <a:sym typeface="Courier"/>
              </a:rPr>
              <a:t>chan</a:t>
            </a:r>
            <a:r>
              <a:rPr lang="en-US" sz="1800">
                <a:latin typeface="Courier"/>
                <a:ea typeface="Courier"/>
                <a:cs typeface="Courier"/>
                <a:sym typeface="Courier"/>
              </a:rPr>
              <a:t> </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"Getting"</a:t>
            </a:r>
            <a:r>
              <a:rPr lang="en-US" sz="1800">
                <a:latin typeface="Courier"/>
                <a:ea typeface="Courier"/>
                <a:cs typeface="Courier"/>
                <a:sym typeface="Courier"/>
              </a:rPr>
              <a:t>, url)              </a:t>
            </a:r>
            <a:r>
              <a:rPr i="1" lang="en-US" sz="1800">
                <a:solidFill>
                  <a:srgbClr val="60A0B0"/>
                </a:solidFill>
                <a:latin typeface="Courier"/>
                <a:ea typeface="Courier"/>
                <a:cs typeface="Courier"/>
                <a:sym typeface="Courier"/>
              </a:rPr>
              <a:t>// Unchanged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response, _ := http.Get(url)             </a:t>
            </a:r>
            <a:r>
              <a:rPr i="1" lang="en-US" sz="1800">
                <a:solidFill>
                  <a:srgbClr val="60A0B0"/>
                </a:solidFill>
                <a:latin typeface="Courier"/>
                <a:ea typeface="Courier"/>
                <a:cs typeface="Courier"/>
                <a:sym typeface="Courier"/>
              </a:rPr>
              <a:t>// Unchanged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defer</a:t>
            </a:r>
            <a:r>
              <a:rPr lang="en-US" sz="1800">
                <a:latin typeface="Courier"/>
                <a:ea typeface="Courier"/>
                <a:cs typeface="Courier"/>
                <a:sym typeface="Courier"/>
              </a:rPr>
              <a:t> response.Body.Close()              </a:t>
            </a:r>
            <a:r>
              <a:rPr i="1" lang="en-US" sz="1800">
                <a:solidFill>
                  <a:srgbClr val="60A0B0"/>
                </a:solidFill>
                <a:latin typeface="Courier"/>
                <a:ea typeface="Courier"/>
                <a:cs typeface="Courier"/>
                <a:sym typeface="Courier"/>
              </a:rPr>
              <a:t>// Unchanged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body, _ := ioutil.ReadAll(response.Body) </a:t>
            </a:r>
            <a:r>
              <a:rPr i="1" lang="en-US" sz="1800">
                <a:solidFill>
                  <a:srgbClr val="60A0B0"/>
                </a:solidFill>
                <a:latin typeface="Courier"/>
                <a:ea typeface="Courier"/>
                <a:cs typeface="Courier"/>
                <a:sym typeface="Courier"/>
              </a:rPr>
              <a:t>// Unchanged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Send body length value via channel.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channel &lt;- len(body)</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11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Channels</a:t>
            </a:r>
            <a:endParaRPr/>
          </a:p>
        </p:txBody>
      </p:sp>
      <p:sp>
        <p:nvSpPr>
          <p:cNvPr id="826" name="Google Shape;826;p11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start := time.Now() </a:t>
            </a:r>
            <a:r>
              <a:rPr i="1" lang="en-US" sz="1800">
                <a:solidFill>
                  <a:srgbClr val="60A0B0"/>
                </a:solidFill>
                <a:latin typeface="Courier"/>
                <a:ea typeface="Courier"/>
                <a:cs typeface="Courier"/>
                <a:sym typeface="Courier"/>
              </a:rPr>
              <a:t>// Unchanged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Make a channel to carry ints.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sizes := make(</a:t>
            </a:r>
            <a:r>
              <a:rPr b="1" lang="en-US" sz="1800">
                <a:solidFill>
                  <a:srgbClr val="007020"/>
                </a:solidFill>
                <a:latin typeface="Courier"/>
                <a:ea typeface="Courier"/>
                <a:cs typeface="Courier"/>
                <a:sym typeface="Courier"/>
              </a:rPr>
              <a:t>chan</a:t>
            </a:r>
            <a:r>
              <a:rPr lang="en-US" sz="1800">
                <a:latin typeface="Courier"/>
                <a:ea typeface="Courier"/>
                <a:cs typeface="Courier"/>
                <a:sym typeface="Courier"/>
              </a:rPr>
              <a:t> </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Pass channel to each call to responseSize.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"https://example.com/"</a:t>
            </a:r>
            <a:r>
              <a:rPr lang="en-US" sz="1800">
                <a:latin typeface="Courier"/>
                <a:ea typeface="Courier"/>
                <a:cs typeface="Courier"/>
                <a:sym typeface="Courier"/>
              </a:rPr>
              <a:t>, 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"https://golang.org/"</a:t>
            </a:r>
            <a:r>
              <a:rPr lang="en-US" sz="1800">
                <a:latin typeface="Courier"/>
                <a:ea typeface="Courier"/>
                <a:cs typeface="Courier"/>
                <a:sym typeface="Courier"/>
              </a:rPr>
              <a:t>, 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"https://golang.org/doc"</a:t>
            </a:r>
            <a:r>
              <a:rPr lang="en-US" sz="1800">
                <a:latin typeface="Courier"/>
                <a:ea typeface="Courier"/>
                <a:cs typeface="Courier"/>
                <a:sym typeface="Courier"/>
              </a:rPr>
              <a:t>, 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Read and print values from channel.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fmt.Println(&lt;-sizes)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fmt.Println(&lt;-sizes)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fmt.Println(&lt;-sizes)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fmt.Println(time.Since(start).Seconds()) </a:t>
            </a:r>
            <a:r>
              <a:rPr i="1" lang="en-US" sz="1800">
                <a:solidFill>
                  <a:srgbClr val="60A0B0"/>
                </a:solidFill>
                <a:latin typeface="Courier"/>
                <a:ea typeface="Courier"/>
                <a:cs typeface="Courier"/>
                <a:sym typeface="Courier"/>
              </a:rPr>
              <a:t>// Unchanged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11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Channels</a:t>
            </a:r>
            <a:endParaRPr/>
          </a:p>
        </p:txBody>
      </p:sp>
      <p:sp>
        <p:nvSpPr>
          <p:cNvPr id="832" name="Google Shape;832;p11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Getting https://golang.org/doc</a:t>
            </a:r>
            <a:br>
              <a:rPr lang="en-US" sz="1800">
                <a:latin typeface="Courier"/>
                <a:ea typeface="Courier"/>
                <a:cs typeface="Courier"/>
                <a:sym typeface="Courier"/>
              </a:rPr>
            </a:br>
            <a:r>
              <a:rPr lang="en-US" sz="1800">
                <a:latin typeface="Courier"/>
                <a:ea typeface="Courier"/>
                <a:cs typeface="Courier"/>
                <a:sym typeface="Courier"/>
              </a:rPr>
              <a:t>Getting https://golang.org/</a:t>
            </a:r>
            <a:br>
              <a:rPr lang="en-US" sz="1800">
                <a:latin typeface="Courier"/>
                <a:ea typeface="Courier"/>
                <a:cs typeface="Courier"/>
                <a:sym typeface="Courier"/>
              </a:rPr>
            </a:br>
            <a:r>
              <a:rPr lang="en-US" sz="1800">
                <a:latin typeface="Courier"/>
                <a:ea typeface="Courier"/>
                <a:cs typeface="Courier"/>
                <a:sym typeface="Courier"/>
              </a:rPr>
              <a:t>Getting https://example.com/</a:t>
            </a:r>
            <a:br>
              <a:rPr lang="en-US" sz="1800">
                <a:latin typeface="Courier"/>
                <a:ea typeface="Courier"/>
                <a:cs typeface="Courier"/>
                <a:sym typeface="Courier"/>
              </a:rPr>
            </a:br>
            <a:r>
              <a:rPr lang="en-US" sz="1800">
                <a:latin typeface="Courier"/>
                <a:ea typeface="Courier"/>
                <a:cs typeface="Courier"/>
                <a:sym typeface="Courier"/>
              </a:rPr>
              <a:t>1270</a:t>
            </a:r>
            <a:br>
              <a:rPr lang="en-US" sz="1800">
                <a:latin typeface="Courier"/>
                <a:ea typeface="Courier"/>
                <a:cs typeface="Courier"/>
                <a:sym typeface="Courier"/>
              </a:rPr>
            </a:br>
            <a:r>
              <a:rPr lang="en-US" sz="1800">
                <a:latin typeface="Courier"/>
                <a:ea typeface="Courier"/>
                <a:cs typeface="Courier"/>
                <a:sym typeface="Courier"/>
              </a:rPr>
              <a:t>8158</a:t>
            </a:r>
            <a:br>
              <a:rPr lang="en-US" sz="1800">
                <a:latin typeface="Courier"/>
                <a:ea typeface="Courier"/>
                <a:cs typeface="Courier"/>
                <a:sym typeface="Courier"/>
              </a:rPr>
            </a:br>
            <a:r>
              <a:rPr lang="en-US" sz="1800">
                <a:latin typeface="Courier"/>
                <a:ea typeface="Courier"/>
                <a:cs typeface="Courier"/>
                <a:sym typeface="Courier"/>
              </a:rPr>
              <a:t>12558</a:t>
            </a:r>
            <a:br>
              <a:rPr lang="en-US" sz="1800">
                <a:latin typeface="Courier"/>
                <a:ea typeface="Courier"/>
                <a:cs typeface="Courier"/>
                <a:sym typeface="Courier"/>
              </a:rPr>
            </a:br>
            <a:r>
              <a:rPr lang="en-US" sz="1800">
                <a:latin typeface="Courier"/>
                <a:ea typeface="Courier"/>
                <a:cs typeface="Courier"/>
                <a:sym typeface="Courier"/>
              </a:rPr>
              <a:t>0.695384291</a:t>
            </a:r>
            <a:endParaRPr/>
          </a:p>
          <a:p>
            <a:pPr indent="-283464" lvl="1" marL="740664" rtl="0" algn="l">
              <a:lnSpc>
                <a:spcPct val="100000"/>
              </a:lnSpc>
              <a:spcBef>
                <a:spcPts val="1200"/>
              </a:spcBef>
              <a:spcAft>
                <a:spcPts val="0"/>
              </a:spcAft>
              <a:buClr>
                <a:schemeClr val="dk1"/>
              </a:buClr>
              <a:buSzPts val="2000"/>
              <a:buChar char="•"/>
            </a:pPr>
            <a:r>
              <a:rPr lang="en-US"/>
              <a:t>Finishes in half the time of the original! (YMMV.)</a:t>
            </a:r>
            <a:endParaRPr/>
          </a:p>
          <a:p>
            <a:pPr indent="-283464" lvl="1" marL="740664" rtl="0" algn="l">
              <a:lnSpc>
                <a:spcPct val="100000"/>
              </a:lnSpc>
              <a:spcBef>
                <a:spcPts val="1200"/>
              </a:spcBef>
              <a:spcAft>
                <a:spcPts val="0"/>
              </a:spcAft>
              <a:buClr>
                <a:schemeClr val="dk1"/>
              </a:buClr>
              <a:buSzPts val="2000"/>
              <a:buChar char="•"/>
            </a:pPr>
            <a:r>
              <a:rPr lang="en-US"/>
              <a:t>The channel accomplishes two things:</a:t>
            </a:r>
            <a:endParaRPr/>
          </a:p>
          <a:p>
            <a:pPr indent="-228600" lvl="2" marL="1143000" rtl="0" algn="l">
              <a:lnSpc>
                <a:spcPct val="100000"/>
              </a:lnSpc>
              <a:spcBef>
                <a:spcPts val="800"/>
              </a:spcBef>
              <a:spcAft>
                <a:spcPts val="0"/>
              </a:spcAft>
              <a:buClr>
                <a:schemeClr val="dk1"/>
              </a:buClr>
              <a:buSzPts val="1800"/>
              <a:buChar char="•"/>
            </a:pPr>
            <a:r>
              <a:rPr lang="en-US"/>
              <a:t>Channel reads cause </a:t>
            </a:r>
            <a:r>
              <a:rPr lang="en-US" sz="1800">
                <a:latin typeface="Courier"/>
                <a:ea typeface="Courier"/>
                <a:cs typeface="Courier"/>
                <a:sym typeface="Courier"/>
              </a:rPr>
              <a:t>main</a:t>
            </a:r>
            <a:r>
              <a:rPr lang="en-US"/>
              <a:t> goroutine to block until </a:t>
            </a:r>
            <a:r>
              <a:rPr lang="en-US" sz="1800">
                <a:latin typeface="Courier"/>
                <a:ea typeface="Courier"/>
                <a:cs typeface="Courier"/>
                <a:sym typeface="Courier"/>
              </a:rPr>
              <a:t>responseSize</a:t>
            </a:r>
            <a:r>
              <a:rPr lang="en-US"/>
              <a:t> goroutines send, so they have time to finish before program ends.</a:t>
            </a:r>
            <a:endParaRPr/>
          </a:p>
          <a:p>
            <a:pPr indent="-228600" lvl="2" marL="1143000" rtl="0" algn="l">
              <a:lnSpc>
                <a:spcPct val="100000"/>
              </a:lnSpc>
              <a:spcBef>
                <a:spcPts val="800"/>
              </a:spcBef>
              <a:spcAft>
                <a:spcPts val="0"/>
              </a:spcAft>
              <a:buClr>
                <a:schemeClr val="dk1"/>
              </a:buClr>
              <a:buSzPts val="1800"/>
              <a:buChar char="•"/>
            </a:pPr>
            <a:r>
              <a:rPr lang="en-US"/>
              <a:t>The channel transmits data from the </a:t>
            </a:r>
            <a:r>
              <a:rPr lang="en-US" sz="1800">
                <a:latin typeface="Courier"/>
                <a:ea typeface="Courier"/>
                <a:cs typeface="Courier"/>
                <a:sym typeface="Courier"/>
              </a:rPr>
              <a:t>responseSize</a:t>
            </a:r>
            <a:r>
              <a:rPr lang="en-US"/>
              <a:t> goroutines back to the </a:t>
            </a:r>
            <a:r>
              <a:rPr lang="en-US" sz="1800">
                <a:latin typeface="Courier"/>
                <a:ea typeface="Courier"/>
                <a:cs typeface="Courier"/>
                <a:sym typeface="Courier"/>
              </a:rPr>
              <a:t>main</a:t>
            </a:r>
            <a:r>
              <a:rPr lang="en-US"/>
              <a:t> goroutine.</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119"/>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Closing</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Google Shape;842;p12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Stuff we didn’t have time for</a:t>
            </a:r>
            <a:endParaRPr/>
          </a:p>
        </p:txBody>
      </p:sp>
      <p:sp>
        <p:nvSpPr>
          <p:cNvPr id="843" name="Google Shape;843;p12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1800"/>
              <a:buChar char="•"/>
            </a:pPr>
            <a:r>
              <a:rPr lang="en-US" sz="1800">
                <a:latin typeface="Courier"/>
                <a:ea typeface="Courier"/>
                <a:cs typeface="Courier"/>
                <a:sym typeface="Courier"/>
              </a:rPr>
              <a:t>defer</a:t>
            </a:r>
            <a:r>
              <a:rPr lang="en-US"/>
              <a:t>, </a:t>
            </a:r>
            <a:r>
              <a:rPr lang="en-US" sz="1800">
                <a:latin typeface="Courier"/>
                <a:ea typeface="Courier"/>
                <a:cs typeface="Courier"/>
                <a:sym typeface="Courier"/>
              </a:rPr>
              <a:t>panic</a:t>
            </a:r>
            <a:r>
              <a:rPr lang="en-US"/>
              <a:t>, and </a:t>
            </a:r>
            <a:r>
              <a:rPr lang="en-US" sz="1800">
                <a:latin typeface="Courier"/>
                <a:ea typeface="Courier"/>
                <a:cs typeface="Courier"/>
                <a:sym typeface="Courier"/>
              </a:rPr>
              <a:t>recover</a:t>
            </a:r>
            <a:endParaRPr/>
          </a:p>
          <a:p>
            <a:pPr indent="-283464" lvl="1" marL="740664" rtl="0" algn="l">
              <a:lnSpc>
                <a:spcPct val="100000"/>
              </a:lnSpc>
              <a:spcBef>
                <a:spcPts val="1200"/>
              </a:spcBef>
              <a:spcAft>
                <a:spcPts val="0"/>
              </a:spcAft>
              <a:buClr>
                <a:schemeClr val="dk1"/>
              </a:buClr>
              <a:buSzPts val="2000"/>
              <a:buChar char="•"/>
            </a:pPr>
            <a:r>
              <a:rPr lang="en-US"/>
              <a:t>Packages and modules</a:t>
            </a:r>
            <a:endParaRPr/>
          </a:p>
          <a:p>
            <a:pPr indent="-283464" lvl="1" marL="740664" rtl="0" algn="l">
              <a:lnSpc>
                <a:spcPct val="100000"/>
              </a:lnSpc>
              <a:spcBef>
                <a:spcPts val="1200"/>
              </a:spcBef>
              <a:spcAft>
                <a:spcPts val="0"/>
              </a:spcAft>
              <a:buClr>
                <a:schemeClr val="dk1"/>
              </a:buClr>
              <a:buSzPts val="2000"/>
              <a:buChar char="•"/>
            </a:pPr>
            <a:r>
              <a:rPr lang="en-US"/>
              <a:t>“testing” package</a:t>
            </a:r>
            <a:endParaRPr/>
          </a:p>
          <a:p>
            <a:pPr indent="-283464" lvl="1" marL="740664" rtl="0" algn="l">
              <a:lnSpc>
                <a:spcPct val="100000"/>
              </a:lnSpc>
              <a:spcBef>
                <a:spcPts val="1200"/>
              </a:spcBef>
              <a:spcAft>
                <a:spcPts val="0"/>
              </a:spcAft>
              <a:buClr>
                <a:schemeClr val="dk1"/>
              </a:buClr>
              <a:buSzPts val="2000"/>
              <a:buChar char="•"/>
            </a:pPr>
            <a:r>
              <a:rPr lang="en-US"/>
              <a:t>Buffered channels</a:t>
            </a:r>
            <a:endParaRPr/>
          </a:p>
          <a:p>
            <a:pPr indent="-283464" lvl="1" marL="740664" rtl="0" algn="l">
              <a:lnSpc>
                <a:spcPct val="100000"/>
              </a:lnSpc>
              <a:spcBef>
                <a:spcPts val="1200"/>
              </a:spcBef>
              <a:spcAft>
                <a:spcPts val="0"/>
              </a:spcAft>
              <a:buClr>
                <a:schemeClr val="dk1"/>
              </a:buClr>
              <a:buSzPts val="2000"/>
              <a:buChar char="•"/>
            </a:pPr>
            <a:r>
              <a:rPr lang="en-US"/>
              <a:t>Runes and UTF8 support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12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Gopher</a:t>
            </a:r>
            <a:endParaRPr/>
          </a:p>
        </p:txBody>
      </p:sp>
      <p:sp>
        <p:nvSpPr>
          <p:cNvPr id="849" name="Google Shape;849;p12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By Renee French, used under a CC-Attribution-3.0 license.</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3" name="Shape 853"/>
        <p:cNvGrpSpPr/>
        <p:nvPr/>
      </p:nvGrpSpPr>
      <p:grpSpPr>
        <a:xfrm>
          <a:off x="0" y="0"/>
          <a:ext cx="0" cy="0"/>
          <a:chOff x="0" y="0"/>
          <a:chExt cx="0" cy="0"/>
        </a:xfrm>
      </p:grpSpPr>
      <p:pic>
        <p:nvPicPr>
          <p:cNvPr descr="images/gopher_color.png" id="854" name="Google Shape;854;p122"/>
          <p:cNvPicPr preferRelativeResize="0"/>
          <p:nvPr/>
        </p:nvPicPr>
        <p:blipFill rotWithShape="1">
          <a:blip r:embed="rId3">
            <a:alphaModFix/>
          </a:blip>
          <a:srcRect b="0" l="0" r="0" t="0"/>
          <a:stretch/>
        </p:blipFill>
        <p:spPr>
          <a:xfrm>
            <a:off x="3962400" y="1752600"/>
            <a:ext cx="4229100" cy="42291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12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Other resources</a:t>
            </a:r>
            <a:endParaRPr/>
          </a:p>
        </p:txBody>
      </p:sp>
      <p:sp>
        <p:nvSpPr>
          <p:cNvPr id="860" name="Google Shape;860;p12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These slides: </a:t>
            </a:r>
            <a:r>
              <a:rPr lang="en-US" sz="1800">
                <a:latin typeface="Courier"/>
                <a:ea typeface="Courier"/>
                <a:cs typeface="Courier"/>
                <a:sym typeface="Courier"/>
              </a:rPr>
              <a:t>https://github.com/jaymcgavren/presentations</a:t>
            </a:r>
            <a:endParaRPr/>
          </a:p>
          <a:p>
            <a:pPr indent="-283464" lvl="1" marL="740664" rtl="0" algn="l">
              <a:lnSpc>
                <a:spcPct val="100000"/>
              </a:lnSpc>
              <a:spcBef>
                <a:spcPts val="1200"/>
              </a:spcBef>
              <a:spcAft>
                <a:spcPts val="0"/>
              </a:spcAft>
              <a:buClr>
                <a:schemeClr val="dk1"/>
              </a:buClr>
              <a:buSzPts val="2000"/>
              <a:buChar char="•"/>
            </a:pPr>
            <a:r>
              <a:rPr lang="en-US"/>
              <a:t>Go Tour: </a:t>
            </a:r>
            <a:r>
              <a:rPr lang="en-US" sz="1800">
                <a:latin typeface="Courier"/>
                <a:ea typeface="Courier"/>
                <a:cs typeface="Courier"/>
                <a:sym typeface="Courier"/>
              </a:rPr>
              <a:t>https://tour.golang.org</a:t>
            </a:r>
            <a:endParaRPr/>
          </a:p>
          <a:p>
            <a:pPr indent="-283464" lvl="1" marL="740664" rtl="0" algn="l">
              <a:lnSpc>
                <a:spcPct val="100000"/>
              </a:lnSpc>
              <a:spcBef>
                <a:spcPts val="1200"/>
              </a:spcBef>
              <a:spcAft>
                <a:spcPts val="0"/>
              </a:spcAft>
              <a:buClr>
                <a:schemeClr val="dk1"/>
              </a:buClr>
              <a:buSzPts val="2000"/>
              <a:buChar char="•"/>
            </a:pPr>
            <a:r>
              <a:rPr lang="en-US"/>
              <a:t>Go Playground: </a:t>
            </a:r>
            <a:r>
              <a:rPr lang="en-US" sz="1800">
                <a:latin typeface="Courier"/>
                <a:ea typeface="Courier"/>
                <a:cs typeface="Courier"/>
                <a:sym typeface="Courier"/>
              </a:rPr>
              <a:t>https://play.golang.org</a:t>
            </a:r>
            <a:endParaRPr/>
          </a:p>
          <a:p>
            <a:pPr indent="-283464" lvl="1" marL="740664" rtl="0" algn="l">
              <a:lnSpc>
                <a:spcPct val="100000"/>
              </a:lnSpc>
              <a:spcBef>
                <a:spcPts val="1200"/>
              </a:spcBef>
              <a:spcAft>
                <a:spcPts val="0"/>
              </a:spcAft>
              <a:buClr>
                <a:schemeClr val="dk1"/>
              </a:buClr>
              <a:buSzPts val="2000"/>
              <a:buChar char="•"/>
            </a:pPr>
            <a:r>
              <a:rPr lang="en-US"/>
              <a:t>Head First Go: </a:t>
            </a:r>
            <a:r>
              <a:rPr lang="en-US" sz="1800">
                <a:latin typeface="Courier"/>
                <a:ea typeface="Courier"/>
                <a:cs typeface="Courier"/>
                <a:sym typeface="Courier"/>
              </a:rPr>
              <a:t>https://headfirstgo.com</a:t>
            </a:r>
            <a:endParaRPr/>
          </a:p>
          <a:p>
            <a:pPr indent="0" lvl="0" marL="0" rtl="0" algn="l">
              <a:lnSpc>
                <a:spcPct val="100000"/>
              </a:lnSpc>
              <a:spcBef>
                <a:spcPts val="3000"/>
              </a:spcBef>
              <a:spcAft>
                <a:spcPts val="0"/>
              </a:spcAft>
              <a:buClr>
                <a:schemeClr val="dk1"/>
              </a:buClr>
              <a:buSzPts val="2400"/>
              <a:buNone/>
            </a:pPr>
            <a:r>
              <a:rPr b="1" lang="en-US"/>
              <a:t>Questions?</a:t>
            </a:r>
            <a:endParaRPr/>
          </a:p>
          <a:p>
            <a:pPr indent="0" lvl="0" marL="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https://2019.phillyemergingtech.com/qa/</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pic>
        <p:nvPicPr>
          <p:cNvPr descr="images/head_first_go_cover.png" id="866" name="Google Shape;866;p124"/>
          <p:cNvPicPr preferRelativeResize="0"/>
          <p:nvPr/>
        </p:nvPicPr>
        <p:blipFill rotWithShape="1">
          <a:blip r:embed="rId3">
            <a:alphaModFix/>
          </a:blip>
          <a:srcRect b="0" l="0" r="0" t="0"/>
          <a:stretch/>
        </p:blipFill>
        <p:spPr>
          <a:xfrm>
            <a:off x="4241800" y="1752600"/>
            <a:ext cx="3695700" cy="422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You Are Here</a:t>
            </a:r>
            <a:endParaRPr/>
          </a:p>
        </p:txBody>
      </p:sp>
      <p:sp>
        <p:nvSpPr>
          <p:cNvPr id="283" name="Google Shape;283;p2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b="1" lang="en-US"/>
              <a:t>A Sneak Peek</a:t>
            </a:r>
            <a:endParaRPr/>
          </a:p>
          <a:p>
            <a:pPr indent="-283464" lvl="1" marL="740664" rtl="0" algn="l">
              <a:lnSpc>
                <a:spcPct val="100000"/>
              </a:lnSpc>
              <a:spcBef>
                <a:spcPts val="1200"/>
              </a:spcBef>
              <a:spcAft>
                <a:spcPts val="0"/>
              </a:spcAft>
              <a:buClr>
                <a:schemeClr val="dk1"/>
              </a:buClr>
              <a:buSzPts val="2000"/>
              <a:buChar char="•"/>
            </a:pPr>
            <a:r>
              <a:rPr lang="en-US"/>
              <a:t>Why Go?</a:t>
            </a:r>
            <a:endParaRPr/>
          </a:p>
          <a:p>
            <a:pPr indent="-283464" lvl="1" marL="740664" rtl="0" algn="l">
              <a:lnSpc>
                <a:spcPct val="100000"/>
              </a:lnSpc>
              <a:spcBef>
                <a:spcPts val="1200"/>
              </a:spcBef>
              <a:spcAft>
                <a:spcPts val="0"/>
              </a:spcAft>
              <a:buClr>
                <a:schemeClr val="dk1"/>
              </a:buClr>
              <a:buSzPts val="2000"/>
              <a:buChar char="•"/>
            </a:pPr>
            <a:r>
              <a:rPr lang="en-US"/>
              <a:t>Syntax</a:t>
            </a:r>
            <a:endParaRPr/>
          </a:p>
          <a:p>
            <a:pPr indent="-283464" lvl="1" marL="740664" rtl="0" algn="l">
              <a:lnSpc>
                <a:spcPct val="100000"/>
              </a:lnSpc>
              <a:spcBef>
                <a:spcPts val="1200"/>
              </a:spcBef>
              <a:spcAft>
                <a:spcPts val="0"/>
              </a:spcAft>
              <a:buClr>
                <a:schemeClr val="dk1"/>
              </a:buClr>
              <a:buSzPts val="2000"/>
              <a:buChar char="•"/>
            </a:pPr>
            <a:r>
              <a:rPr lang="en-US"/>
              <a:t>OOP-</a:t>
            </a:r>
            <a:r>
              <a:rPr i="1" lang="en-US"/>
              <a:t>like</a:t>
            </a:r>
            <a:r>
              <a:rPr lang="en-US"/>
              <a:t> Concepts</a:t>
            </a:r>
            <a:endParaRPr/>
          </a:p>
          <a:p>
            <a:pPr indent="-283464" lvl="1" marL="740664" rtl="0" algn="l">
              <a:lnSpc>
                <a:spcPct val="100000"/>
              </a:lnSpc>
              <a:spcBef>
                <a:spcPts val="1200"/>
              </a:spcBef>
              <a:spcAft>
                <a:spcPts val="0"/>
              </a:spcAft>
              <a:buClr>
                <a:schemeClr val="dk1"/>
              </a:buClr>
              <a:buSzPts val="2000"/>
              <a:buChar char="•"/>
            </a:pPr>
            <a:r>
              <a:rPr lang="en-US"/>
              <a:t>Goroutines and Channels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A Sneak Peek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Sneak peek: Hello, world</a:t>
            </a:r>
            <a:endParaRPr/>
          </a:p>
        </p:txBody>
      </p:sp>
      <p:sp>
        <p:nvSpPr>
          <p:cNvPr id="294" name="Google Shape;294;p2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"Hello, Philly!"</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Sneak peek: A tiny web app</a:t>
            </a:r>
            <a:endParaRPr/>
          </a:p>
        </p:txBody>
      </p:sp>
      <p:sp>
        <p:nvSpPr>
          <p:cNvPr id="300" name="Google Shape;300;p2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"log"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"net/http"</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helloHandler(writer http.ResponseWriter, request *http.Request)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writer.Write([]</a:t>
            </a:r>
            <a:r>
              <a:rPr lang="en-US" sz="1800">
                <a:solidFill>
                  <a:srgbClr val="902000"/>
                </a:solidFill>
                <a:latin typeface="Courier"/>
                <a:ea typeface="Courier"/>
                <a:cs typeface="Courier"/>
                <a:sym typeface="Courier"/>
              </a:rPr>
              <a:t>byte</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"&lt;h1&gt;Hello, web!&lt;/h1&gt;"</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http.HandleFunc(</a:t>
            </a:r>
            <a:r>
              <a:rPr lang="en-US" sz="1800">
                <a:solidFill>
                  <a:srgbClr val="4070A0"/>
                </a:solidFill>
                <a:latin typeface="Courier"/>
                <a:ea typeface="Courier"/>
                <a:cs typeface="Courier"/>
                <a:sym typeface="Courier"/>
              </a:rPr>
              <a:t>"/hello"</a:t>
            </a:r>
            <a:r>
              <a:rPr lang="en-US" sz="1800">
                <a:latin typeface="Courier"/>
                <a:ea typeface="Courier"/>
                <a:cs typeface="Courier"/>
                <a:sym typeface="Courier"/>
              </a:rPr>
              <a:t>, helloHandler)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err := http.ListenAndServe(</a:t>
            </a:r>
            <a:r>
              <a:rPr lang="en-US" sz="1800">
                <a:solidFill>
                  <a:srgbClr val="4070A0"/>
                </a:solidFill>
                <a:latin typeface="Courier"/>
                <a:ea typeface="Courier"/>
                <a:cs typeface="Courier"/>
                <a:sym typeface="Courier"/>
              </a:rPr>
              <a:t>"localhost:8080"</a:t>
            </a:r>
            <a:r>
              <a:rPr lang="en-US" sz="1800">
                <a:latin typeface="Courier"/>
                <a:ea typeface="Courier"/>
                <a:cs typeface="Courier"/>
                <a:sym typeface="Courier"/>
              </a:rPr>
              <a:t>,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log.Fatal(err)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Sneak peek: goroutines and channels</a:t>
            </a:r>
            <a:endParaRPr/>
          </a:p>
        </p:txBody>
      </p:sp>
      <p:sp>
        <p:nvSpPr>
          <p:cNvPr id="306" name="Google Shape;306;p3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"io/ioutil"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"net/http"</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"time"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responseSize(url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channel </a:t>
            </a:r>
            <a:r>
              <a:rPr b="1" lang="en-US" sz="1800">
                <a:solidFill>
                  <a:srgbClr val="007020"/>
                </a:solidFill>
                <a:latin typeface="Courier"/>
                <a:ea typeface="Courier"/>
                <a:cs typeface="Courier"/>
                <a:sym typeface="Courier"/>
              </a:rPr>
              <a:t>chan</a:t>
            </a:r>
            <a:r>
              <a:rPr lang="en-US" sz="1800">
                <a:latin typeface="Courier"/>
                <a:ea typeface="Courier"/>
                <a:cs typeface="Courier"/>
                <a:sym typeface="Courier"/>
              </a:rPr>
              <a:t> </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"Getting"</a:t>
            </a:r>
            <a:r>
              <a:rPr lang="en-US" sz="1800">
                <a:latin typeface="Courier"/>
                <a:ea typeface="Courier"/>
                <a:cs typeface="Courier"/>
                <a:sym typeface="Courier"/>
              </a:rPr>
              <a:t>, url)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response, _ := http.Get(url)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defer</a:t>
            </a:r>
            <a:r>
              <a:rPr lang="en-US" sz="1800">
                <a:latin typeface="Courier"/>
                <a:ea typeface="Courier"/>
                <a:cs typeface="Courier"/>
                <a:sym typeface="Courier"/>
              </a:rPr>
              <a:t> response.Body.Close()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body, _ := ioutil.ReadAll(response.Body)</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channel &lt;- len(body)</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Sneak peek: goroutines and channels</a:t>
            </a:r>
            <a:endParaRPr/>
          </a:p>
        </p:txBody>
      </p:sp>
      <p:sp>
        <p:nvSpPr>
          <p:cNvPr id="312" name="Google Shape;312;p3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sizes := make(</a:t>
            </a:r>
            <a:r>
              <a:rPr b="1" lang="en-US" sz="1800">
                <a:solidFill>
                  <a:srgbClr val="007020"/>
                </a:solidFill>
                <a:latin typeface="Courier"/>
                <a:ea typeface="Courier"/>
                <a:cs typeface="Courier"/>
                <a:sym typeface="Courier"/>
              </a:rPr>
              <a:t>chan</a:t>
            </a:r>
            <a:r>
              <a:rPr lang="en-US" sz="1800">
                <a:latin typeface="Courier"/>
                <a:ea typeface="Courier"/>
                <a:cs typeface="Courier"/>
                <a:sym typeface="Courier"/>
              </a:rPr>
              <a:t> </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"https://example.com/"</a:t>
            </a:r>
            <a:r>
              <a:rPr lang="en-US" sz="1800">
                <a:latin typeface="Courier"/>
                <a:ea typeface="Courier"/>
                <a:cs typeface="Courier"/>
                <a:sym typeface="Courier"/>
              </a:rPr>
              <a:t>, 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"https://golang.org/"</a:t>
            </a:r>
            <a:r>
              <a:rPr lang="en-US" sz="1800">
                <a:latin typeface="Courier"/>
                <a:ea typeface="Courier"/>
                <a:cs typeface="Courier"/>
                <a:sym typeface="Courier"/>
              </a:rPr>
              <a:t>, 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"https://golang.org/doc"</a:t>
            </a:r>
            <a:r>
              <a:rPr lang="en-US" sz="1800">
                <a:latin typeface="Courier"/>
                <a:ea typeface="Courier"/>
                <a:cs typeface="Courier"/>
                <a:sym typeface="Courier"/>
              </a:rPr>
              <a:t>, 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fmt.Println(&lt;-sizes)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fmt.Println(&lt;-sizes)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fmt.Println(&lt;-sizes)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Sneak peek</a:t>
            </a:r>
            <a:endParaRPr/>
          </a:p>
        </p:txBody>
      </p:sp>
      <p:sp>
        <p:nvSpPr>
          <p:cNvPr id="318" name="Google Shape;318;p3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We’ll take a more detailed look at each of these programs later.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You Are Here</a:t>
            </a:r>
            <a:endParaRPr/>
          </a:p>
        </p:txBody>
      </p:sp>
      <p:sp>
        <p:nvSpPr>
          <p:cNvPr id="324" name="Google Shape;324;p3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A Sneak Peek</a:t>
            </a:r>
            <a:endParaRPr/>
          </a:p>
          <a:p>
            <a:pPr indent="-283464" lvl="1" marL="740664" rtl="0" algn="l">
              <a:lnSpc>
                <a:spcPct val="100000"/>
              </a:lnSpc>
              <a:spcBef>
                <a:spcPts val="1200"/>
              </a:spcBef>
              <a:spcAft>
                <a:spcPts val="0"/>
              </a:spcAft>
              <a:buClr>
                <a:schemeClr val="dk1"/>
              </a:buClr>
              <a:buSzPts val="2000"/>
              <a:buChar char="•"/>
            </a:pPr>
            <a:r>
              <a:rPr b="1" lang="en-US"/>
              <a:t>Why Go?</a:t>
            </a:r>
            <a:endParaRPr/>
          </a:p>
          <a:p>
            <a:pPr indent="-283464" lvl="1" marL="740664" rtl="0" algn="l">
              <a:lnSpc>
                <a:spcPct val="100000"/>
              </a:lnSpc>
              <a:spcBef>
                <a:spcPts val="1200"/>
              </a:spcBef>
              <a:spcAft>
                <a:spcPts val="0"/>
              </a:spcAft>
              <a:buClr>
                <a:schemeClr val="dk1"/>
              </a:buClr>
              <a:buSzPts val="2000"/>
              <a:buChar char="•"/>
            </a:pPr>
            <a:r>
              <a:rPr lang="en-US"/>
              <a:t>Syntax</a:t>
            </a:r>
            <a:endParaRPr/>
          </a:p>
          <a:p>
            <a:pPr indent="-283464" lvl="1" marL="740664" rtl="0" algn="l">
              <a:lnSpc>
                <a:spcPct val="100000"/>
              </a:lnSpc>
              <a:spcBef>
                <a:spcPts val="1200"/>
              </a:spcBef>
              <a:spcAft>
                <a:spcPts val="0"/>
              </a:spcAft>
              <a:buClr>
                <a:schemeClr val="dk1"/>
              </a:buClr>
              <a:buSzPts val="2000"/>
              <a:buChar char="•"/>
            </a:pPr>
            <a:r>
              <a:rPr lang="en-US"/>
              <a:t>OOP-</a:t>
            </a:r>
            <a:r>
              <a:rPr i="1" lang="en-US"/>
              <a:t>like</a:t>
            </a:r>
            <a:r>
              <a:rPr lang="en-US"/>
              <a:t> Concepts</a:t>
            </a:r>
            <a:endParaRPr/>
          </a:p>
          <a:p>
            <a:pPr indent="-283464" lvl="1" marL="740664" rtl="0" algn="l">
              <a:lnSpc>
                <a:spcPct val="100000"/>
              </a:lnSpc>
              <a:spcBef>
                <a:spcPts val="1200"/>
              </a:spcBef>
              <a:spcAft>
                <a:spcPts val="0"/>
              </a:spcAft>
              <a:buClr>
                <a:schemeClr val="dk1"/>
              </a:buClr>
              <a:buSzPts val="2000"/>
              <a:buChar char="•"/>
            </a:pPr>
            <a:r>
              <a:rPr lang="en-US"/>
              <a:t>Goroutines and Channels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Why Go?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at a glance</a:t>
            </a:r>
            <a:endParaRPr/>
          </a:p>
        </p:txBody>
      </p:sp>
      <p:sp>
        <p:nvSpPr>
          <p:cNvPr id="336" name="Google Shape;336;p3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C-like syntax</a:t>
            </a:r>
            <a:endParaRPr/>
          </a:p>
          <a:p>
            <a:pPr indent="-283464" lvl="1" marL="740664" rtl="0" algn="l">
              <a:lnSpc>
                <a:spcPct val="100000"/>
              </a:lnSpc>
              <a:spcBef>
                <a:spcPts val="1200"/>
              </a:spcBef>
              <a:spcAft>
                <a:spcPts val="0"/>
              </a:spcAft>
              <a:buClr>
                <a:schemeClr val="dk1"/>
              </a:buClr>
              <a:buSzPts val="2000"/>
              <a:buChar char="•"/>
            </a:pPr>
            <a:r>
              <a:rPr lang="en-US"/>
              <a:t>Compiles to native code</a:t>
            </a:r>
            <a:endParaRPr/>
          </a:p>
          <a:p>
            <a:pPr indent="-283464" lvl="1" marL="740664" rtl="0" algn="l">
              <a:lnSpc>
                <a:spcPct val="100000"/>
              </a:lnSpc>
              <a:spcBef>
                <a:spcPts val="1200"/>
              </a:spcBef>
              <a:spcAft>
                <a:spcPts val="0"/>
              </a:spcAft>
              <a:buClr>
                <a:schemeClr val="dk1"/>
              </a:buClr>
              <a:buSzPts val="2000"/>
              <a:buChar char="•"/>
            </a:pPr>
            <a:r>
              <a:rPr lang="en-US"/>
              <a:t>Type-safe</a:t>
            </a:r>
            <a:endParaRPr/>
          </a:p>
          <a:p>
            <a:pPr indent="-283464" lvl="1" marL="740664" rtl="0" algn="l">
              <a:lnSpc>
                <a:spcPct val="100000"/>
              </a:lnSpc>
              <a:spcBef>
                <a:spcPts val="1200"/>
              </a:spcBef>
              <a:spcAft>
                <a:spcPts val="0"/>
              </a:spcAft>
              <a:buClr>
                <a:schemeClr val="dk1"/>
              </a:buClr>
              <a:buSzPts val="2000"/>
              <a:buChar char="•"/>
            </a:pPr>
            <a:r>
              <a:rPr lang="en-US"/>
              <a:t>Garbage collected</a:t>
            </a:r>
            <a:endParaRPr/>
          </a:p>
          <a:p>
            <a:pPr indent="-283464" lvl="1" marL="740664" rtl="0" algn="l">
              <a:lnSpc>
                <a:spcPct val="100000"/>
              </a:lnSpc>
              <a:spcBef>
                <a:spcPts val="1200"/>
              </a:spcBef>
              <a:spcAft>
                <a:spcPts val="0"/>
              </a:spcAft>
              <a:buClr>
                <a:schemeClr val="dk1"/>
              </a:buClr>
              <a:buSzPts val="2000"/>
              <a:buChar char="•"/>
            </a:pPr>
            <a:r>
              <a:rPr lang="en-US"/>
              <a:t>Concurrency built into language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OK, but what can you do with Go?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Docker</a:t>
            </a:r>
            <a:endParaRPr/>
          </a:p>
        </p:txBody>
      </p:sp>
      <p:pic>
        <p:nvPicPr>
          <p:cNvPr descr="images/docker.png" id="347" name="Google Shape;347;p37"/>
          <p:cNvPicPr preferRelativeResize="0"/>
          <p:nvPr/>
        </p:nvPicPr>
        <p:blipFill rotWithShape="1">
          <a:blip r:embed="rId3">
            <a:alphaModFix/>
          </a:blip>
          <a:srcRect b="0" l="0" r="0" t="0"/>
          <a:stretch/>
        </p:blipFill>
        <p:spPr>
          <a:xfrm>
            <a:off x="3606800" y="1752600"/>
            <a:ext cx="4953000" cy="4229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Docker</a:t>
            </a:r>
            <a:endParaRPr/>
          </a:p>
        </p:txBody>
      </p:sp>
      <p:sp>
        <p:nvSpPr>
          <p:cNvPr id="354" name="Google Shape;354;p3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“‘go build’ will embed everything you need. (No more ‘install this in order to run my stuff’.)”</a:t>
            </a:r>
            <a:endParaRPr/>
          </a:p>
          <a:p>
            <a:pPr indent="-283464" lvl="1" marL="740664" rtl="0" algn="l">
              <a:lnSpc>
                <a:spcPct val="100000"/>
              </a:lnSpc>
              <a:spcBef>
                <a:spcPts val="1200"/>
              </a:spcBef>
              <a:spcAft>
                <a:spcPts val="0"/>
              </a:spcAft>
              <a:buClr>
                <a:schemeClr val="dk1"/>
              </a:buClr>
              <a:buSzPts val="2000"/>
              <a:buChar char="•"/>
            </a:pPr>
            <a:r>
              <a:rPr lang="en-US"/>
              <a:t>“Extensive standard library and data types.”</a:t>
            </a:r>
            <a:endParaRPr/>
          </a:p>
          <a:p>
            <a:pPr indent="-283464" lvl="1" marL="740664" rtl="0" algn="l">
              <a:lnSpc>
                <a:spcPct val="100000"/>
              </a:lnSpc>
              <a:spcBef>
                <a:spcPts val="1200"/>
              </a:spcBef>
              <a:spcAft>
                <a:spcPts val="0"/>
              </a:spcAft>
              <a:buClr>
                <a:schemeClr val="dk1"/>
              </a:buClr>
              <a:buSzPts val="2000"/>
              <a:buChar char="•"/>
            </a:pPr>
            <a:r>
              <a:rPr lang="en-US"/>
              <a:t>“Strong duck typing.”</a:t>
            </a:r>
            <a:endParaRPr/>
          </a:p>
          <a:p>
            <a:pPr indent="0" lvl="0" marL="0" rtl="0" algn="l">
              <a:lnSpc>
                <a:spcPct val="100000"/>
              </a:lnSpc>
              <a:spcBef>
                <a:spcPts val="1800"/>
              </a:spcBef>
              <a:spcAft>
                <a:spcPts val="0"/>
              </a:spcAft>
              <a:buClr>
                <a:schemeClr val="dk1"/>
              </a:buClr>
              <a:buSzPts val="2400"/>
              <a:buNone/>
            </a:pPr>
            <a:r>
              <a:rPr lang="en-US"/>
              <a:t>—Jérôme Petazzoni, “Docker and Go: why did we decide to write Docker in Go?”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Kubernetes</a:t>
            </a:r>
            <a:endParaRPr/>
          </a:p>
        </p:txBody>
      </p:sp>
      <p:pic>
        <p:nvPicPr>
          <p:cNvPr descr="images/kubernetes.png" id="360" name="Google Shape;360;p39"/>
          <p:cNvPicPr preferRelativeResize="0"/>
          <p:nvPr/>
        </p:nvPicPr>
        <p:blipFill rotWithShape="1">
          <a:blip r:embed="rId3">
            <a:alphaModFix/>
          </a:blip>
          <a:srcRect b="0" l="0" r="0" t="0"/>
          <a:stretch/>
        </p:blipFill>
        <p:spPr>
          <a:xfrm>
            <a:off x="1054100" y="2781300"/>
            <a:ext cx="10058400" cy="2171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Kubernetes</a:t>
            </a:r>
            <a:endParaRPr/>
          </a:p>
        </p:txBody>
      </p:sp>
      <p:sp>
        <p:nvSpPr>
          <p:cNvPr id="366" name="Google Shape;366;p4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“Code in Go isn’t overly complex. People don’t create FactoryFactory objects.”</a:t>
            </a:r>
            <a:endParaRPr/>
          </a:p>
          <a:p>
            <a:pPr indent="-283464" lvl="1" marL="740664" rtl="0" algn="l">
              <a:lnSpc>
                <a:spcPct val="100000"/>
              </a:lnSpc>
              <a:spcBef>
                <a:spcPts val="1200"/>
              </a:spcBef>
              <a:spcAft>
                <a:spcPts val="0"/>
              </a:spcAft>
              <a:buClr>
                <a:schemeClr val="dk1"/>
              </a:buClr>
              <a:buSzPts val="2000"/>
              <a:buChar char="•"/>
            </a:pPr>
            <a:r>
              <a:rPr lang="en-US"/>
              <a:t>“Something with the feel of C with more advanced features like anonymous functions is a great combo.”</a:t>
            </a:r>
            <a:endParaRPr/>
          </a:p>
          <a:p>
            <a:pPr indent="-283464" lvl="1" marL="740664" rtl="0" algn="l">
              <a:lnSpc>
                <a:spcPct val="100000"/>
              </a:lnSpc>
              <a:spcBef>
                <a:spcPts val="1200"/>
              </a:spcBef>
              <a:spcAft>
                <a:spcPts val="0"/>
              </a:spcAft>
              <a:buClr>
                <a:schemeClr val="dk1"/>
              </a:buClr>
              <a:buSzPts val="2000"/>
              <a:buChar char="•"/>
            </a:pPr>
            <a:r>
              <a:rPr lang="en-US"/>
              <a:t>“Garbage Collection: We all know how to clean up after our selves but it is so nice to not have to worry about it.”</a:t>
            </a:r>
            <a:endParaRPr/>
          </a:p>
          <a:p>
            <a:pPr indent="0" lvl="0" marL="0" rtl="0" algn="l">
              <a:lnSpc>
                <a:spcPct val="100000"/>
              </a:lnSpc>
              <a:spcBef>
                <a:spcPts val="1800"/>
              </a:spcBef>
              <a:spcAft>
                <a:spcPts val="0"/>
              </a:spcAft>
              <a:buClr>
                <a:schemeClr val="dk1"/>
              </a:buClr>
              <a:buSzPts val="2400"/>
              <a:buNone/>
            </a:pPr>
            <a:r>
              <a:rPr lang="en-US"/>
              <a:t>—Joe Beda, “Kubernetes + Go = Crazy Delicious”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values stability</a:t>
            </a:r>
            <a:endParaRPr/>
          </a:p>
        </p:txBody>
      </p:sp>
      <p:sp>
        <p:nvSpPr>
          <p:cNvPr id="372" name="Google Shape;372;p4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“It is intended that programs written to the Go 1 specification will continue to compile and run correctly, unchanged, over the lifetime of that specification.”</a:t>
            </a:r>
            <a:endParaRPr/>
          </a:p>
          <a:p>
            <a:pPr indent="0" lvl="0" marL="0" rtl="0" algn="l">
              <a:lnSpc>
                <a:spcPct val="100000"/>
              </a:lnSpc>
              <a:spcBef>
                <a:spcPts val="1800"/>
              </a:spcBef>
              <a:spcAft>
                <a:spcPts val="0"/>
              </a:spcAft>
              <a:buClr>
                <a:schemeClr val="dk1"/>
              </a:buClr>
              <a:buSzPts val="2400"/>
              <a:buNone/>
            </a:pPr>
            <a:r>
              <a:rPr lang="en-US"/>
              <a:t>—The Go “compatibility promise”</a:t>
            </a:r>
            <a:endParaRPr/>
          </a:p>
          <a:p>
            <a:pPr indent="0" lvl="0" marL="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https://golang.org/doc/go1compat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My favorite summary</a:t>
            </a:r>
            <a:endParaRPr/>
          </a:p>
        </p:txBody>
      </p:sp>
      <p:sp>
        <p:nvSpPr>
          <p:cNvPr id="378" name="Google Shape;378;p4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“It’s just a boring, really reliable, good language.”</a:t>
            </a:r>
            <a:endParaRPr/>
          </a:p>
          <a:p>
            <a:pPr indent="0" lvl="0" marL="0" rtl="0" algn="l">
              <a:lnSpc>
                <a:spcPct val="100000"/>
              </a:lnSpc>
              <a:spcBef>
                <a:spcPts val="1800"/>
              </a:spcBef>
              <a:spcAft>
                <a:spcPts val="0"/>
              </a:spcAft>
              <a:buClr>
                <a:schemeClr val="dk1"/>
              </a:buClr>
              <a:buSzPts val="2400"/>
              <a:buNone/>
            </a:pPr>
            <a:r>
              <a:rPr lang="en-US"/>
              <a:t>—Ben DiFrancesco, overheard at PhillyETE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StackOverflow 2019 developer survey - popularity</a:t>
            </a:r>
            <a:endParaRPr/>
          </a:p>
        </p:txBody>
      </p:sp>
      <p:sp>
        <p:nvSpPr>
          <p:cNvPr id="385" name="Google Shape;385;p4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AutoNum type="arabicPeriod"/>
            </a:pPr>
            <a:r>
              <a:rPr lang="en-US"/>
              <a:t>JavaScript (67.8%)</a:t>
            </a:r>
            <a:endParaRPr/>
          </a:p>
          <a:p>
            <a:pPr indent="-283464" lvl="1" marL="740664" rtl="0" algn="l">
              <a:lnSpc>
                <a:spcPct val="100000"/>
              </a:lnSpc>
              <a:spcBef>
                <a:spcPts val="1200"/>
              </a:spcBef>
              <a:spcAft>
                <a:spcPts val="0"/>
              </a:spcAft>
              <a:buClr>
                <a:schemeClr val="dk1"/>
              </a:buClr>
              <a:buSzPts val="2000"/>
              <a:buAutoNum type="arabicPeriod"/>
            </a:pPr>
            <a:r>
              <a:rPr lang="en-US"/>
              <a:t>Python (41.7%)</a:t>
            </a:r>
            <a:endParaRPr/>
          </a:p>
          <a:p>
            <a:pPr indent="-283464" lvl="1" marL="740664" rtl="0" algn="l">
              <a:lnSpc>
                <a:spcPct val="100000"/>
              </a:lnSpc>
              <a:spcBef>
                <a:spcPts val="1200"/>
              </a:spcBef>
              <a:spcAft>
                <a:spcPts val="0"/>
              </a:spcAft>
              <a:buClr>
                <a:schemeClr val="dk1"/>
              </a:buClr>
              <a:buSzPts val="2000"/>
              <a:buAutoNum type="arabicPeriod"/>
            </a:pPr>
            <a:r>
              <a:rPr lang="en-US"/>
              <a:t>Java (41.1%)</a:t>
            </a:r>
            <a:endParaRPr/>
          </a:p>
          <a:p>
            <a:pPr indent="-283464" lvl="1" marL="740664" rtl="0" algn="l">
              <a:lnSpc>
                <a:spcPct val="100000"/>
              </a:lnSpc>
              <a:spcBef>
                <a:spcPts val="1200"/>
              </a:spcBef>
              <a:spcAft>
                <a:spcPts val="0"/>
              </a:spcAft>
              <a:buClr>
                <a:schemeClr val="dk1"/>
              </a:buClr>
              <a:buSzPts val="2000"/>
              <a:buAutoNum type="arabicPeriod"/>
            </a:pPr>
            <a:r>
              <a:rPr lang="en-US"/>
              <a:t>C# (31.0%)</a:t>
            </a:r>
            <a:endParaRPr/>
          </a:p>
          <a:p>
            <a:pPr indent="-283464" lvl="1" marL="740664" rtl="0" algn="l">
              <a:lnSpc>
                <a:spcPct val="100000"/>
              </a:lnSpc>
              <a:spcBef>
                <a:spcPts val="1200"/>
              </a:spcBef>
              <a:spcAft>
                <a:spcPts val="0"/>
              </a:spcAft>
              <a:buClr>
                <a:schemeClr val="dk1"/>
              </a:buClr>
              <a:buSzPts val="2000"/>
              <a:buAutoNum type="arabicPeriod"/>
            </a:pPr>
            <a:r>
              <a:rPr lang="en-US"/>
              <a:t>PHP (26.4%)</a:t>
            </a:r>
            <a:endParaRPr/>
          </a:p>
          <a:p>
            <a:pPr indent="-283464" lvl="1" marL="740664" rtl="0" algn="l">
              <a:lnSpc>
                <a:spcPct val="100000"/>
              </a:lnSpc>
              <a:spcBef>
                <a:spcPts val="1200"/>
              </a:spcBef>
              <a:spcAft>
                <a:spcPts val="0"/>
              </a:spcAft>
              <a:buClr>
                <a:schemeClr val="dk1"/>
              </a:buClr>
              <a:buSzPts val="2000"/>
              <a:buAutoNum type="arabicPeriod"/>
            </a:pPr>
            <a:r>
              <a:rPr lang="en-US"/>
              <a:t>C++ (23.5%)</a:t>
            </a:r>
            <a:endParaRPr/>
          </a:p>
          <a:p>
            <a:pPr indent="-283464" lvl="1" marL="740664" rtl="0" algn="l">
              <a:lnSpc>
                <a:spcPct val="100000"/>
              </a:lnSpc>
              <a:spcBef>
                <a:spcPts val="1200"/>
              </a:spcBef>
              <a:spcAft>
                <a:spcPts val="0"/>
              </a:spcAft>
              <a:buClr>
                <a:schemeClr val="dk1"/>
              </a:buClr>
              <a:buSzPts val="2000"/>
              <a:buAutoNum type="arabicPeriod"/>
            </a:pPr>
            <a:r>
              <a:rPr lang="en-US"/>
              <a:t>C (20.6%)</a:t>
            </a:r>
            <a:endParaRPr/>
          </a:p>
          <a:p>
            <a:pPr indent="-283464" lvl="1" marL="740664" rtl="0" algn="l">
              <a:lnSpc>
                <a:spcPct val="100000"/>
              </a:lnSpc>
              <a:spcBef>
                <a:spcPts val="1200"/>
              </a:spcBef>
              <a:spcAft>
                <a:spcPts val="0"/>
              </a:spcAft>
              <a:buClr>
                <a:schemeClr val="dk1"/>
              </a:buClr>
              <a:buSzPts val="2000"/>
              <a:buAutoNum type="arabicPeriod"/>
            </a:pPr>
            <a:r>
              <a:rPr lang="en-US"/>
              <a:t>Ruby (8.4%)</a:t>
            </a:r>
            <a:endParaRPr/>
          </a:p>
          <a:p>
            <a:pPr indent="-283464" lvl="1" marL="740664" rtl="0" algn="l">
              <a:lnSpc>
                <a:spcPct val="100000"/>
              </a:lnSpc>
              <a:spcBef>
                <a:spcPts val="1200"/>
              </a:spcBef>
              <a:spcAft>
                <a:spcPts val="0"/>
              </a:spcAft>
              <a:buClr>
                <a:schemeClr val="dk1"/>
              </a:buClr>
              <a:buSzPts val="2000"/>
              <a:buAutoNum type="arabicPeriod"/>
            </a:pPr>
            <a:r>
              <a:rPr b="1" lang="en-US"/>
              <a:t>Go</a:t>
            </a:r>
            <a:r>
              <a:rPr lang="en-US"/>
              <a:t> (8.2%)</a:t>
            </a:r>
            <a:endParaRPr/>
          </a:p>
          <a:p>
            <a:pPr indent="-283464" lvl="1" marL="740664" rtl="0" algn="l">
              <a:lnSpc>
                <a:spcPct val="100000"/>
              </a:lnSpc>
              <a:spcBef>
                <a:spcPts val="1200"/>
              </a:spcBef>
              <a:spcAft>
                <a:spcPts val="0"/>
              </a:spcAft>
              <a:buClr>
                <a:schemeClr val="dk1"/>
              </a:buClr>
              <a:buSzPts val="2000"/>
              <a:buAutoNum type="arabicPeriod"/>
            </a:pPr>
            <a:r>
              <a:rPr lang="en-US"/>
              <a:t>Swift (6.6%)</a:t>
            </a:r>
            <a:endParaRPr/>
          </a:p>
          <a:p>
            <a:pPr indent="-283464" lvl="1" marL="740664" rtl="0" algn="l">
              <a:lnSpc>
                <a:spcPct val="100000"/>
              </a:lnSpc>
              <a:spcBef>
                <a:spcPts val="1200"/>
              </a:spcBef>
              <a:spcAft>
                <a:spcPts val="0"/>
              </a:spcAft>
              <a:buClr>
                <a:schemeClr val="dk1"/>
              </a:buClr>
              <a:buSzPts val="2000"/>
              <a:buAutoNum type="arabicPeriod"/>
            </a:pPr>
            <a:r>
              <a:rPr lang="en-US"/>
              <a:t>Kotlin (6.4%)</a:t>
            </a:r>
            <a:endParaRPr/>
          </a:p>
          <a:p>
            <a:pPr indent="-283464" lvl="1" marL="740664" rtl="0" algn="l">
              <a:lnSpc>
                <a:spcPct val="100000"/>
              </a:lnSpc>
              <a:spcBef>
                <a:spcPts val="1200"/>
              </a:spcBef>
              <a:spcAft>
                <a:spcPts val="0"/>
              </a:spcAft>
              <a:buClr>
                <a:schemeClr val="dk1"/>
              </a:buClr>
              <a:buSzPts val="2000"/>
              <a:buAutoNum type="arabicPeriod"/>
            </a:pPr>
            <a:r>
              <a:rPr lang="en-US"/>
              <a:t>Rust (3.2%)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History</a:t>
            </a:r>
            <a:endParaRPr/>
          </a:p>
        </p:txBody>
      </p:sp>
      <p:sp>
        <p:nvSpPr>
          <p:cNvPr id="391" name="Google Shape;391;p4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Designed by small team at Google in 2007</a:t>
            </a:r>
            <a:endParaRPr/>
          </a:p>
          <a:p>
            <a:pPr indent="-283464" lvl="1" marL="740664" rtl="0" algn="l">
              <a:lnSpc>
                <a:spcPct val="100000"/>
              </a:lnSpc>
              <a:spcBef>
                <a:spcPts val="1200"/>
              </a:spcBef>
              <a:spcAft>
                <a:spcPts val="0"/>
              </a:spcAft>
              <a:buClr>
                <a:schemeClr val="dk1"/>
              </a:buClr>
              <a:buSzPts val="2000"/>
              <a:buChar char="•"/>
            </a:pPr>
            <a:r>
              <a:rPr lang="en-US"/>
              <a:t>Made open source in 2009</a:t>
            </a:r>
            <a:endParaRPr/>
          </a:p>
          <a:p>
            <a:pPr indent="-283464" lvl="1" marL="740664" rtl="0" algn="l">
              <a:lnSpc>
                <a:spcPct val="100000"/>
              </a:lnSpc>
              <a:spcBef>
                <a:spcPts val="1200"/>
              </a:spcBef>
              <a:spcAft>
                <a:spcPts val="0"/>
              </a:spcAft>
              <a:buClr>
                <a:schemeClr val="dk1"/>
              </a:buClr>
              <a:buSzPts val="2000"/>
              <a:buChar char="•"/>
            </a:pPr>
            <a:r>
              <a:rPr lang="en-US"/>
              <a:t>Version 1.0 in 2012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About me</a:t>
            </a:r>
            <a:endParaRPr/>
          </a:p>
        </p:txBody>
      </p:sp>
      <p:sp>
        <p:nvSpPr>
          <p:cNvPr id="237" name="Google Shape;237;p1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Author, </a:t>
            </a:r>
            <a:r>
              <a:rPr i="1" lang="en-US"/>
              <a:t>Head First Go</a:t>
            </a:r>
            <a:endParaRPr/>
          </a:p>
          <a:p>
            <a:pPr indent="-283464" lvl="1" marL="740664" rtl="0" algn="l">
              <a:lnSpc>
                <a:spcPct val="100000"/>
              </a:lnSpc>
              <a:spcBef>
                <a:spcPts val="1200"/>
              </a:spcBef>
              <a:spcAft>
                <a:spcPts val="0"/>
              </a:spcAft>
              <a:buClr>
                <a:schemeClr val="dk1"/>
              </a:buClr>
              <a:buSzPts val="2000"/>
              <a:buChar char="•"/>
            </a:pPr>
            <a:r>
              <a:rPr lang="en-US"/>
              <a:t>Treehouse instructor</a:t>
            </a:r>
            <a:endParaRPr/>
          </a:p>
          <a:p>
            <a:pPr indent="-283464" lvl="1" marL="740664" rtl="0" algn="l">
              <a:lnSpc>
                <a:spcPct val="100000"/>
              </a:lnSpc>
              <a:spcBef>
                <a:spcPts val="1200"/>
              </a:spcBef>
              <a:spcAft>
                <a:spcPts val="0"/>
              </a:spcAft>
              <a:buClr>
                <a:schemeClr val="dk1"/>
              </a:buClr>
              <a:buSzPts val="2000"/>
              <a:buChar char="•"/>
            </a:pPr>
            <a:r>
              <a:rPr lang="en-US"/>
              <a:t>Unlike the Rust and Zig speakers, </a:t>
            </a:r>
            <a:r>
              <a:rPr i="1" lang="en-US"/>
              <a:t>not</a:t>
            </a:r>
            <a:r>
              <a:rPr lang="en-US"/>
              <a:t> a language implementer!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Rationale</a:t>
            </a:r>
            <a:endParaRPr/>
          </a:p>
        </p:txBody>
      </p:sp>
      <p:sp>
        <p:nvSpPr>
          <p:cNvPr id="397" name="Google Shape;397;p4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Simplicity: “we had become frustrated by the undue complexity required to use the languages we worked with to develop server software”</a:t>
            </a:r>
            <a:endParaRPr/>
          </a:p>
          <a:p>
            <a:pPr indent="0" lvl="0" marL="0" rtl="0" algn="l">
              <a:lnSpc>
                <a:spcPct val="100000"/>
              </a:lnSpc>
              <a:spcBef>
                <a:spcPts val="1800"/>
              </a:spcBef>
              <a:spcAft>
                <a:spcPts val="0"/>
              </a:spcAft>
              <a:buClr>
                <a:schemeClr val="dk1"/>
              </a:buClr>
              <a:buSzPts val="2400"/>
              <a:buNone/>
            </a:pPr>
            <a:r>
              <a:rPr lang="en-US"/>
              <a:t>Concurrency: “multi[-core] processors were becoming universal but most languages offered little help to program them efficiently and safely”</a:t>
            </a:r>
            <a:endParaRPr/>
          </a:p>
          <a:p>
            <a:pPr indent="0" lvl="0" marL="0" rtl="0" algn="l">
              <a:lnSpc>
                <a:spcPct val="100000"/>
              </a:lnSpc>
              <a:spcBef>
                <a:spcPts val="1800"/>
              </a:spcBef>
              <a:spcAft>
                <a:spcPts val="0"/>
              </a:spcAft>
              <a:buClr>
                <a:schemeClr val="dk1"/>
              </a:buClr>
              <a:buSzPts val="2400"/>
              <a:buNone/>
            </a:pPr>
            <a:r>
              <a:rPr lang="en-US"/>
              <a:t>Automatic memory management: “to make resource management tractable in a large concurrent program, garbage collection… was required”</a:t>
            </a:r>
            <a:endParaRPr/>
          </a:p>
          <a:p>
            <a:pPr indent="0" lvl="0" marL="0" rtl="0" algn="l">
              <a:lnSpc>
                <a:spcPct val="100000"/>
              </a:lnSpc>
              <a:spcBef>
                <a:spcPts val="1800"/>
              </a:spcBef>
              <a:spcAft>
                <a:spcPts val="0"/>
              </a:spcAft>
              <a:buClr>
                <a:schemeClr val="dk1"/>
              </a:buClr>
              <a:buSzPts val="2400"/>
              <a:buNone/>
            </a:pPr>
            <a:r>
              <a:rPr lang="en-US"/>
              <a:t>—https://golang.org/doc/faq</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Left out (on purpose)</a:t>
            </a:r>
            <a:endParaRPr/>
          </a:p>
        </p:txBody>
      </p:sp>
      <p:sp>
        <p:nvSpPr>
          <p:cNvPr id="403" name="Google Shape;403;p4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Object constructors</a:t>
            </a:r>
            <a:endParaRPr/>
          </a:p>
          <a:p>
            <a:pPr indent="-283464" lvl="1" marL="740664" rtl="0" algn="l">
              <a:lnSpc>
                <a:spcPct val="100000"/>
              </a:lnSpc>
              <a:spcBef>
                <a:spcPts val="1200"/>
              </a:spcBef>
              <a:spcAft>
                <a:spcPts val="0"/>
              </a:spcAft>
              <a:buClr>
                <a:schemeClr val="dk1"/>
              </a:buClr>
              <a:buSzPts val="2000"/>
              <a:buChar char="•"/>
            </a:pPr>
            <a:r>
              <a:rPr lang="en-US"/>
              <a:t>Method overloading</a:t>
            </a:r>
            <a:endParaRPr/>
          </a:p>
          <a:p>
            <a:pPr indent="-283464" lvl="1" marL="740664" rtl="0" algn="l">
              <a:lnSpc>
                <a:spcPct val="100000"/>
              </a:lnSpc>
              <a:spcBef>
                <a:spcPts val="1200"/>
              </a:spcBef>
              <a:spcAft>
                <a:spcPts val="0"/>
              </a:spcAft>
              <a:buClr>
                <a:schemeClr val="dk1"/>
              </a:buClr>
              <a:buSzPts val="2000"/>
              <a:buChar char="•"/>
            </a:pPr>
            <a:r>
              <a:rPr lang="en-US"/>
              <a:t>Class inheritance (mostly)</a:t>
            </a:r>
            <a:endParaRPr/>
          </a:p>
          <a:p>
            <a:pPr indent="-283464" lvl="1" marL="740664" rtl="0" algn="l">
              <a:lnSpc>
                <a:spcPct val="100000"/>
              </a:lnSpc>
              <a:spcBef>
                <a:spcPts val="1200"/>
              </a:spcBef>
              <a:spcAft>
                <a:spcPts val="0"/>
              </a:spcAft>
              <a:buClr>
                <a:schemeClr val="dk1"/>
              </a:buClr>
              <a:buSzPts val="2000"/>
              <a:buChar char="•"/>
            </a:pPr>
            <a:r>
              <a:rPr lang="en-US"/>
              <a:t>Exceptions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NO EXCEPTIONS?!</a:t>
            </a:r>
            <a:endParaRPr/>
          </a:p>
        </p:txBody>
      </p:sp>
      <p:sp>
        <p:nvSpPr>
          <p:cNvPr id="409" name="Google Shape;409;p4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Desire to avoid exception abuse: “We believe that coupling exceptions to a control structure, as in the try-catch-finally idiom, results in convoluted code. It also tends to encourage programmers to label too many ordinary errors, such as failing to open a file, as exceptional.”</a:t>
            </a:r>
            <a:endParaRPr/>
          </a:p>
          <a:p>
            <a:pPr indent="0" lvl="0" marL="0" rtl="0" algn="l">
              <a:lnSpc>
                <a:spcPct val="100000"/>
              </a:lnSpc>
              <a:spcBef>
                <a:spcPts val="1800"/>
              </a:spcBef>
              <a:spcAft>
                <a:spcPts val="0"/>
              </a:spcAft>
              <a:buClr>
                <a:schemeClr val="dk1"/>
              </a:buClr>
              <a:buSzPts val="2400"/>
              <a:buNone/>
            </a:pPr>
            <a:r>
              <a:rPr lang="en-US"/>
              <a:t>Alternatives provided: “For plain error handling, Go’s multi-value returns make it easy to report an error without overloading the return value.”</a:t>
            </a:r>
            <a:endParaRPr/>
          </a:p>
          <a:p>
            <a:pPr indent="0" lvl="0" marL="0" rtl="0" algn="l">
              <a:lnSpc>
                <a:spcPct val="100000"/>
              </a:lnSpc>
              <a:spcBef>
                <a:spcPts val="1800"/>
              </a:spcBef>
              <a:spcAft>
                <a:spcPts val="0"/>
              </a:spcAft>
              <a:buClr>
                <a:schemeClr val="dk1"/>
              </a:buClr>
              <a:buSzPts val="2400"/>
              <a:buNone/>
            </a:pPr>
            <a:r>
              <a:rPr lang="en-US"/>
              <a:t>—https://golang.org/doc/faq</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and object-oriented programming</a:t>
            </a:r>
            <a:endParaRPr/>
          </a:p>
        </p:txBody>
      </p:sp>
      <p:sp>
        <p:nvSpPr>
          <p:cNvPr id="415" name="Google Shape;415;p4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No inheritance: “Although Go has types and methods and allows an object-oriented style of programming, there is no type hierarchy.”</a:t>
            </a:r>
            <a:endParaRPr/>
          </a:p>
          <a:p>
            <a:pPr indent="0" lvl="0" marL="0" rtl="0" algn="l">
              <a:lnSpc>
                <a:spcPct val="100000"/>
              </a:lnSpc>
              <a:spcBef>
                <a:spcPts val="1800"/>
              </a:spcBef>
              <a:spcAft>
                <a:spcPts val="0"/>
              </a:spcAft>
              <a:buClr>
                <a:schemeClr val="dk1"/>
              </a:buClr>
              <a:buSzPts val="2400"/>
              <a:buNone/>
            </a:pPr>
            <a:r>
              <a:rPr lang="en-US"/>
              <a:t>Alternatives provided: “There are… ways to embed types in other types to provide something analogous—but not identical—to subclassing.”</a:t>
            </a:r>
            <a:endParaRPr/>
          </a:p>
          <a:p>
            <a:pPr indent="0" lvl="0" marL="0" rtl="0" algn="l">
              <a:lnSpc>
                <a:spcPct val="100000"/>
              </a:lnSpc>
              <a:spcBef>
                <a:spcPts val="1800"/>
              </a:spcBef>
              <a:spcAft>
                <a:spcPts val="0"/>
              </a:spcAft>
              <a:buClr>
                <a:schemeClr val="dk1"/>
              </a:buClr>
              <a:buSzPts val="2400"/>
              <a:buNone/>
            </a:pPr>
            <a:r>
              <a:rPr lang="en-US"/>
              <a:t>And even improvements: “methods in Go are more general than in C++ or Java: they can be defined for any sort of data, even built-in types”</a:t>
            </a:r>
            <a:endParaRPr/>
          </a:p>
          <a:p>
            <a:pPr indent="0" lvl="0" marL="0" rtl="0" algn="l">
              <a:lnSpc>
                <a:spcPct val="100000"/>
              </a:lnSpc>
              <a:spcBef>
                <a:spcPts val="1800"/>
              </a:spcBef>
              <a:spcAft>
                <a:spcPts val="0"/>
              </a:spcAft>
              <a:buClr>
                <a:schemeClr val="dk1"/>
              </a:buClr>
              <a:buSzPts val="2400"/>
              <a:buNone/>
            </a:pPr>
            <a:r>
              <a:rPr lang="en-US"/>
              <a:t>—https://golang.org/doc/faq</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Concurrency support</a:t>
            </a:r>
            <a:endParaRPr/>
          </a:p>
        </p:txBody>
      </p:sp>
      <p:sp>
        <p:nvSpPr>
          <p:cNvPr id="421" name="Google Shape;421;p4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One thread, many goroutines: “multiplex independently executing functions—coroutines—onto a set of threads… The result, which we call goroutines, can be very cheap…”</a:t>
            </a:r>
            <a:endParaRPr/>
          </a:p>
          <a:p>
            <a:pPr indent="0" lvl="0" marL="0" rtl="0" algn="l">
              <a:lnSpc>
                <a:spcPct val="100000"/>
              </a:lnSpc>
              <a:spcBef>
                <a:spcPts val="1800"/>
              </a:spcBef>
              <a:spcAft>
                <a:spcPts val="0"/>
              </a:spcAft>
              <a:buClr>
                <a:schemeClr val="dk1"/>
              </a:buClr>
              <a:buSzPts val="2400"/>
              <a:buNone/>
            </a:pPr>
            <a:r>
              <a:rPr lang="en-US"/>
              <a:t>Create all you want: “It is practical to create hundreds of thousands of goroutines in the same address space”</a:t>
            </a:r>
            <a:endParaRPr/>
          </a:p>
          <a:p>
            <a:pPr indent="0" lvl="0" marL="0" rtl="0" algn="l">
              <a:lnSpc>
                <a:spcPct val="100000"/>
              </a:lnSpc>
              <a:spcBef>
                <a:spcPts val="1800"/>
              </a:spcBef>
              <a:spcAft>
                <a:spcPts val="0"/>
              </a:spcAft>
              <a:buClr>
                <a:schemeClr val="dk1"/>
              </a:buClr>
              <a:buSzPts val="2400"/>
              <a:buNone/>
            </a:pPr>
            <a:r>
              <a:rPr lang="en-US"/>
              <a:t>—https://golang.org/doc/faq</a:t>
            </a:r>
            <a:endParaRPr/>
          </a:p>
          <a:p>
            <a:pPr indent="-283464" lvl="1" marL="740664" rtl="0" algn="l">
              <a:lnSpc>
                <a:spcPct val="100000"/>
              </a:lnSpc>
              <a:spcBef>
                <a:spcPts val="1200"/>
              </a:spcBef>
              <a:spcAft>
                <a:spcPts val="0"/>
              </a:spcAft>
              <a:buClr>
                <a:schemeClr val="dk1"/>
              </a:buClr>
              <a:buSzPts val="2000"/>
              <a:buChar char="•"/>
            </a:pPr>
            <a:r>
              <a:rPr lang="en-US"/>
              <a:t>It’s like having multiple function calls running simultanously.</a:t>
            </a:r>
            <a:endParaRPr/>
          </a:p>
          <a:p>
            <a:pPr indent="-283464" lvl="1" marL="740664" rtl="0" algn="l">
              <a:lnSpc>
                <a:spcPct val="100000"/>
              </a:lnSpc>
              <a:spcBef>
                <a:spcPts val="1200"/>
              </a:spcBef>
              <a:spcAft>
                <a:spcPts val="0"/>
              </a:spcAft>
              <a:buClr>
                <a:schemeClr val="dk1"/>
              </a:buClr>
              <a:buSzPts val="2000"/>
              <a:buChar char="•"/>
            </a:pPr>
            <a:r>
              <a:rPr lang="en-US"/>
              <a:t>Multi-core processor? Goroutines will help you make use of it.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Neat stuff</a:t>
            </a:r>
            <a:endParaRPr/>
          </a:p>
        </p:txBody>
      </p:sp>
      <p:sp>
        <p:nvSpPr>
          <p:cNvPr id="427" name="Google Shape;427;p5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First-class functions</a:t>
            </a:r>
            <a:endParaRPr/>
          </a:p>
          <a:p>
            <a:pPr indent="-283464" lvl="1" marL="740664" rtl="0" algn="l">
              <a:lnSpc>
                <a:spcPct val="100000"/>
              </a:lnSpc>
              <a:spcBef>
                <a:spcPts val="1200"/>
              </a:spcBef>
              <a:spcAft>
                <a:spcPts val="0"/>
              </a:spcAft>
              <a:buClr>
                <a:schemeClr val="dk1"/>
              </a:buClr>
              <a:buSzPts val="2000"/>
              <a:buChar char="•"/>
            </a:pPr>
            <a:r>
              <a:rPr lang="en-US"/>
              <a:t>Built-in UTF8 support, </a:t>
            </a:r>
            <a:r>
              <a:rPr lang="en-US" sz="1800">
                <a:latin typeface="Courier"/>
                <a:ea typeface="Courier"/>
                <a:cs typeface="Courier"/>
                <a:sym typeface="Courier"/>
              </a:rPr>
              <a:t>rune</a:t>
            </a:r>
            <a:r>
              <a:rPr lang="en-US"/>
              <a:t> type</a:t>
            </a:r>
            <a:endParaRPr/>
          </a:p>
          <a:p>
            <a:pPr indent="-283464" lvl="1" marL="740664" rtl="0" algn="l">
              <a:lnSpc>
                <a:spcPct val="100000"/>
              </a:lnSpc>
              <a:spcBef>
                <a:spcPts val="1200"/>
              </a:spcBef>
              <a:spcAft>
                <a:spcPts val="0"/>
              </a:spcAft>
              <a:buClr>
                <a:schemeClr val="dk1"/>
              </a:buClr>
              <a:buSzPts val="2000"/>
              <a:buChar char="•"/>
            </a:pPr>
            <a:r>
              <a:rPr lang="en-US"/>
              <a:t>Interfaces fully decoupled from types (“compile time duck typing”)</a:t>
            </a:r>
            <a:endParaRPr/>
          </a:p>
          <a:p>
            <a:pPr indent="-283464" lvl="1" marL="740664" rtl="0" algn="l">
              <a:lnSpc>
                <a:spcPct val="100000"/>
              </a:lnSpc>
              <a:spcBef>
                <a:spcPts val="1200"/>
              </a:spcBef>
              <a:spcAft>
                <a:spcPts val="0"/>
              </a:spcAft>
              <a:buClr>
                <a:schemeClr val="dk1"/>
              </a:buClr>
              <a:buSzPts val="2000"/>
              <a:buChar char="•"/>
            </a:pPr>
            <a:r>
              <a:rPr lang="en-US"/>
              <a:t>Included tools:</a:t>
            </a:r>
            <a:endParaRPr/>
          </a:p>
          <a:p>
            <a:pPr indent="-228600" lvl="2" marL="1143000" rtl="0" algn="l">
              <a:lnSpc>
                <a:spcPct val="100000"/>
              </a:lnSpc>
              <a:spcBef>
                <a:spcPts val="800"/>
              </a:spcBef>
              <a:spcAft>
                <a:spcPts val="0"/>
              </a:spcAft>
              <a:buClr>
                <a:schemeClr val="dk1"/>
              </a:buClr>
              <a:buSzPts val="1800"/>
              <a:buChar char="•"/>
            </a:pPr>
            <a:r>
              <a:rPr lang="en-US" sz="1800">
                <a:latin typeface="Courier"/>
                <a:ea typeface="Courier"/>
                <a:cs typeface="Courier"/>
                <a:sym typeface="Courier"/>
              </a:rPr>
              <a:t>go get</a:t>
            </a:r>
            <a:r>
              <a:rPr lang="en-US"/>
              <a:t>: download and install packages</a:t>
            </a:r>
            <a:endParaRPr/>
          </a:p>
          <a:p>
            <a:pPr indent="-228600" lvl="2" marL="1143000" rtl="0" algn="l">
              <a:lnSpc>
                <a:spcPct val="100000"/>
              </a:lnSpc>
              <a:spcBef>
                <a:spcPts val="800"/>
              </a:spcBef>
              <a:spcAft>
                <a:spcPts val="0"/>
              </a:spcAft>
              <a:buClr>
                <a:schemeClr val="dk1"/>
              </a:buClr>
              <a:buSzPts val="1800"/>
              <a:buChar char="•"/>
            </a:pPr>
            <a:r>
              <a:rPr lang="en-US" sz="1800">
                <a:latin typeface="Courier"/>
                <a:ea typeface="Courier"/>
                <a:cs typeface="Courier"/>
                <a:sym typeface="Courier"/>
              </a:rPr>
              <a:t>go fmt</a:t>
            </a:r>
            <a:r>
              <a:rPr lang="en-US"/>
              <a:t>: formats code for you</a:t>
            </a:r>
            <a:endParaRPr/>
          </a:p>
          <a:p>
            <a:pPr indent="-228600" lvl="2" marL="1143000" rtl="0" algn="l">
              <a:lnSpc>
                <a:spcPct val="100000"/>
              </a:lnSpc>
              <a:spcBef>
                <a:spcPts val="800"/>
              </a:spcBef>
              <a:spcAft>
                <a:spcPts val="0"/>
              </a:spcAft>
              <a:buClr>
                <a:schemeClr val="dk1"/>
              </a:buClr>
              <a:buSzPts val="1800"/>
              <a:buChar char="•"/>
            </a:pPr>
            <a:r>
              <a:rPr lang="en-US" sz="1800">
                <a:latin typeface="Courier"/>
                <a:ea typeface="Courier"/>
                <a:cs typeface="Courier"/>
                <a:sym typeface="Courier"/>
              </a:rPr>
              <a:t>go test</a:t>
            </a:r>
            <a:r>
              <a:rPr lang="en-US"/>
              <a:t>: runs tests for you</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fmt”</a:t>
            </a:r>
            <a:endParaRPr/>
          </a:p>
        </p:txBody>
      </p:sp>
      <p:sp>
        <p:nvSpPr>
          <p:cNvPr id="433" name="Google Shape;433;p5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Automatically fixes code style</a:t>
            </a:r>
            <a:endParaRPr/>
          </a:p>
          <a:p>
            <a:pPr indent="-283464" lvl="1" marL="740664" rtl="0" algn="l">
              <a:lnSpc>
                <a:spcPct val="100000"/>
              </a:lnSpc>
              <a:spcBef>
                <a:spcPts val="1200"/>
              </a:spcBef>
              <a:spcAft>
                <a:spcPts val="0"/>
              </a:spcAft>
              <a:buClr>
                <a:schemeClr val="dk1"/>
              </a:buClr>
              <a:buSzPts val="2000"/>
              <a:buChar char="•"/>
            </a:pPr>
            <a:r>
              <a:rPr lang="en-US"/>
              <a:t>Acts as community’s style guide</a:t>
            </a:r>
            <a:endParaRPr/>
          </a:p>
          <a:p>
            <a:pPr indent="-283464" lvl="1" marL="740664" rtl="0" algn="l">
              <a:lnSpc>
                <a:spcPct val="100000"/>
              </a:lnSpc>
              <a:spcBef>
                <a:spcPts val="1200"/>
              </a:spcBef>
              <a:spcAft>
                <a:spcPts val="0"/>
              </a:spcAft>
              <a:buClr>
                <a:schemeClr val="dk1"/>
              </a:buClr>
              <a:buSzPts val="2000"/>
              <a:buChar char="•"/>
            </a:pPr>
            <a:r>
              <a:rPr lang="en-US"/>
              <a:t>No more arguing tabs vs. spaces!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fmt”</a:t>
            </a:r>
            <a:endParaRPr/>
          </a:p>
        </p:txBody>
      </p:sp>
      <p:sp>
        <p:nvSpPr>
          <p:cNvPr id="439" name="Google Shape;439;p5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Before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repeatLine(</a:t>
            </a:r>
            <a:r>
              <a:rPr lang="en-US" sz="1800">
                <a:solidFill>
                  <a:srgbClr val="4070A0"/>
                </a:solidFill>
                <a:latin typeface="Courier"/>
                <a:ea typeface="Courier"/>
                <a:cs typeface="Courier"/>
                <a:sym typeface="Courier"/>
              </a:rPr>
              <a:t>"hello"</a:t>
            </a:r>
            <a:r>
              <a:rPr lang="en-US" sz="1800">
                <a:latin typeface="Courier"/>
                <a:ea typeface="Courier"/>
                <a:cs typeface="Courier"/>
                <a:sym typeface="Courier"/>
              </a:rPr>
              <a:t>, </a:t>
            </a:r>
            <a:r>
              <a:rPr lang="en-US" sz="1800">
                <a:solidFill>
                  <a:srgbClr val="40A070"/>
                </a:solidFill>
                <a:latin typeface="Courier"/>
                <a:ea typeface="Courier"/>
                <a:cs typeface="Courier"/>
                <a:sym typeface="Courier"/>
              </a:rPr>
              <a:t>3</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repeatLine( line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,times  </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 </a:t>
            </a:r>
            <a:r>
              <a:rPr lang="en-US" sz="1800">
                <a:solidFill>
                  <a:srgbClr val="40A070"/>
                </a:solidFill>
                <a:latin typeface="Courier"/>
                <a:ea typeface="Courier"/>
                <a:cs typeface="Courier"/>
                <a:sym typeface="Courier"/>
              </a:rPr>
              <a:t>0</a:t>
            </a:r>
            <a:r>
              <a:rPr lang="en-US" sz="1800">
                <a:latin typeface="Courier"/>
                <a:ea typeface="Courier"/>
                <a:cs typeface="Courier"/>
                <a:sym typeface="Courier"/>
              </a:rPr>
              <a:t>; i &lt; times; 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fmt.Println(line)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fmt”</a:t>
            </a:r>
            <a:endParaRPr/>
          </a:p>
        </p:txBody>
      </p:sp>
      <p:sp>
        <p:nvSpPr>
          <p:cNvPr id="445" name="Google Shape;445;p5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fmt repeat.</a:t>
            </a:r>
            <a:r>
              <a:rPr b="1" lang="en-US" sz="1800">
                <a:solidFill>
                  <a:srgbClr val="007020"/>
                </a:solidFill>
                <a:latin typeface="Courier"/>
                <a:ea typeface="Courier"/>
                <a:cs typeface="Courier"/>
                <a:sym typeface="Courier"/>
              </a:rPr>
              <a:t>go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5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fmt”</a:t>
            </a:r>
            <a:endParaRPr/>
          </a:p>
        </p:txBody>
      </p:sp>
      <p:sp>
        <p:nvSpPr>
          <p:cNvPr id="451" name="Google Shape;451;p5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After</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repeatLine(</a:t>
            </a:r>
            <a:r>
              <a:rPr lang="en-US" sz="1800">
                <a:solidFill>
                  <a:srgbClr val="4070A0"/>
                </a:solidFill>
                <a:latin typeface="Courier"/>
                <a:ea typeface="Courier"/>
                <a:cs typeface="Courier"/>
                <a:sym typeface="Courier"/>
              </a:rPr>
              <a:t>"hello"</a:t>
            </a:r>
            <a:r>
              <a:rPr lang="en-US" sz="1800">
                <a:latin typeface="Courier"/>
                <a:ea typeface="Courier"/>
                <a:cs typeface="Courier"/>
                <a:sym typeface="Courier"/>
              </a:rPr>
              <a:t>, </a:t>
            </a:r>
            <a:r>
              <a:rPr lang="en-US" sz="1800">
                <a:solidFill>
                  <a:srgbClr val="40A070"/>
                </a:solidFill>
                <a:latin typeface="Courier"/>
                <a:ea typeface="Courier"/>
                <a:cs typeface="Courier"/>
                <a:sym typeface="Courier"/>
              </a:rPr>
              <a:t>3</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repeatLine(line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times </a:t>
            </a:r>
            <a:r>
              <a:rPr lang="en-US" sz="1800">
                <a:solidFill>
                  <a:srgbClr val="902000"/>
                </a:solidFill>
                <a:latin typeface="Courier"/>
                <a:ea typeface="Courier"/>
                <a:cs typeface="Courier"/>
                <a:sym typeface="Courier"/>
              </a:rPr>
              <a:t>int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 </a:t>
            </a:r>
            <a:r>
              <a:rPr lang="en-US" sz="1800">
                <a:solidFill>
                  <a:srgbClr val="40A070"/>
                </a:solidFill>
                <a:latin typeface="Courier"/>
                <a:ea typeface="Courier"/>
                <a:cs typeface="Courier"/>
                <a:sym typeface="Courier"/>
              </a:rPr>
              <a:t>0</a:t>
            </a:r>
            <a:r>
              <a:rPr lang="en-US" sz="1800">
                <a:latin typeface="Courier"/>
                <a:ea typeface="Courier"/>
                <a:cs typeface="Courier"/>
                <a:sym typeface="Courier"/>
              </a:rPr>
              <a:t>; i &lt; times; 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fmt.Println(line)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Talk goals</a:t>
            </a:r>
            <a:endParaRPr/>
          </a:p>
        </p:txBody>
      </p:sp>
      <p:sp>
        <p:nvSpPr>
          <p:cNvPr id="243" name="Google Shape;243;p1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Get an overview of the language.</a:t>
            </a:r>
            <a:endParaRPr/>
          </a:p>
          <a:p>
            <a:pPr indent="-283464" lvl="1" marL="740664" rtl="0" algn="l">
              <a:lnSpc>
                <a:spcPct val="100000"/>
              </a:lnSpc>
              <a:spcBef>
                <a:spcPts val="1200"/>
              </a:spcBef>
              <a:spcAft>
                <a:spcPts val="0"/>
              </a:spcAft>
              <a:buClr>
                <a:schemeClr val="dk1"/>
              </a:buClr>
              <a:buSzPts val="2000"/>
              <a:buChar char="•"/>
            </a:pPr>
            <a:r>
              <a:rPr lang="en-US"/>
              <a:t>We only have 45 minutes.</a:t>
            </a:r>
            <a:endParaRPr/>
          </a:p>
          <a:p>
            <a:pPr indent="-283464" lvl="1" marL="740664" rtl="0" algn="l">
              <a:lnSpc>
                <a:spcPct val="100000"/>
              </a:lnSpc>
              <a:spcBef>
                <a:spcPts val="1200"/>
              </a:spcBef>
              <a:spcAft>
                <a:spcPts val="0"/>
              </a:spcAft>
              <a:buClr>
                <a:schemeClr val="dk1"/>
              </a:buClr>
              <a:buSzPts val="2000"/>
              <a:buChar char="•"/>
            </a:pPr>
            <a:r>
              <a:rPr lang="en-US"/>
              <a:t>We’ll be moving fast.</a:t>
            </a:r>
            <a:endParaRPr/>
          </a:p>
          <a:p>
            <a:pPr indent="-283464" lvl="1" marL="740664" rtl="0" algn="l">
              <a:lnSpc>
                <a:spcPct val="100000"/>
              </a:lnSpc>
              <a:spcBef>
                <a:spcPts val="1200"/>
              </a:spcBef>
              <a:spcAft>
                <a:spcPts val="0"/>
              </a:spcAft>
              <a:buClr>
                <a:schemeClr val="dk1"/>
              </a:buClr>
              <a:buSzPts val="2000"/>
              <a:buChar char="•"/>
            </a:pPr>
            <a:r>
              <a:rPr lang="en-US"/>
              <a:t>You are </a:t>
            </a:r>
            <a:r>
              <a:rPr i="1" lang="en-US"/>
              <a:t>not</a:t>
            </a:r>
            <a:r>
              <a:rPr lang="en-US"/>
              <a:t> going to learn Go by the end of the session.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5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Playground</a:t>
            </a:r>
            <a:endParaRPr/>
          </a:p>
        </p:txBody>
      </p:sp>
      <p:sp>
        <p:nvSpPr>
          <p:cNvPr id="457" name="Google Shape;457;p5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You don’t even have to install Go to try it!</a:t>
            </a:r>
            <a:endParaRPr/>
          </a:p>
          <a:p>
            <a:pPr indent="-283464" lvl="1" marL="740664" rtl="0" algn="l">
              <a:lnSpc>
                <a:spcPct val="100000"/>
              </a:lnSpc>
              <a:spcBef>
                <a:spcPts val="1200"/>
              </a:spcBef>
              <a:spcAft>
                <a:spcPts val="0"/>
              </a:spcAft>
              <a:buClr>
                <a:schemeClr val="dk1"/>
              </a:buClr>
              <a:buSzPts val="2000"/>
              <a:buChar char="•"/>
            </a:pPr>
            <a:r>
              <a:rPr lang="en-US"/>
              <a:t>Edit and run Go code in your browser</a:t>
            </a:r>
            <a:endParaRPr/>
          </a:p>
          <a:p>
            <a:pPr indent="-283464" lvl="1" marL="740664" rtl="0" algn="l">
              <a:lnSpc>
                <a:spcPct val="100000"/>
              </a:lnSpc>
              <a:spcBef>
                <a:spcPts val="1200"/>
              </a:spcBef>
              <a:spcAft>
                <a:spcPts val="0"/>
              </a:spcAft>
              <a:buClr>
                <a:schemeClr val="dk1"/>
              </a:buClr>
              <a:buSzPts val="2000"/>
              <a:buChar char="•"/>
            </a:pPr>
            <a:r>
              <a:rPr lang="en-US"/>
              <a:t>Link at end of talk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pic>
        <p:nvPicPr>
          <p:cNvPr descr="images/playground.png" id="462" name="Google Shape;462;p56"/>
          <p:cNvPicPr preferRelativeResize="0"/>
          <p:nvPr/>
        </p:nvPicPr>
        <p:blipFill rotWithShape="1">
          <a:blip r:embed="rId3">
            <a:alphaModFix/>
          </a:blip>
          <a:srcRect b="0" l="0" r="0" t="0"/>
          <a:stretch/>
        </p:blipFill>
        <p:spPr>
          <a:xfrm>
            <a:off x="3594100" y="1752600"/>
            <a:ext cx="4978400" cy="4229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You Are Here</a:t>
            </a:r>
            <a:endParaRPr/>
          </a:p>
        </p:txBody>
      </p:sp>
      <p:sp>
        <p:nvSpPr>
          <p:cNvPr id="468" name="Google Shape;468;p5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A Sneak Peek</a:t>
            </a:r>
            <a:endParaRPr/>
          </a:p>
          <a:p>
            <a:pPr indent="-283464" lvl="1" marL="740664" rtl="0" algn="l">
              <a:lnSpc>
                <a:spcPct val="100000"/>
              </a:lnSpc>
              <a:spcBef>
                <a:spcPts val="1200"/>
              </a:spcBef>
              <a:spcAft>
                <a:spcPts val="0"/>
              </a:spcAft>
              <a:buClr>
                <a:schemeClr val="dk1"/>
              </a:buClr>
              <a:buSzPts val="2000"/>
              <a:buChar char="•"/>
            </a:pPr>
            <a:r>
              <a:rPr lang="en-US"/>
              <a:t>Why Go?</a:t>
            </a:r>
            <a:endParaRPr/>
          </a:p>
          <a:p>
            <a:pPr indent="-283464" lvl="1" marL="740664" rtl="0" algn="l">
              <a:lnSpc>
                <a:spcPct val="100000"/>
              </a:lnSpc>
              <a:spcBef>
                <a:spcPts val="1200"/>
              </a:spcBef>
              <a:spcAft>
                <a:spcPts val="0"/>
              </a:spcAft>
              <a:buClr>
                <a:schemeClr val="dk1"/>
              </a:buClr>
              <a:buSzPts val="2000"/>
              <a:buChar char="•"/>
            </a:pPr>
            <a:r>
              <a:rPr b="1" lang="en-US"/>
              <a:t>Syntax</a:t>
            </a:r>
            <a:endParaRPr/>
          </a:p>
          <a:p>
            <a:pPr indent="-283464" lvl="1" marL="740664" rtl="0" algn="l">
              <a:lnSpc>
                <a:spcPct val="100000"/>
              </a:lnSpc>
              <a:spcBef>
                <a:spcPts val="1200"/>
              </a:spcBef>
              <a:spcAft>
                <a:spcPts val="0"/>
              </a:spcAft>
              <a:buClr>
                <a:schemeClr val="dk1"/>
              </a:buClr>
              <a:buSzPts val="2000"/>
              <a:buChar char="•"/>
            </a:pPr>
            <a:r>
              <a:rPr lang="en-US"/>
              <a:t>OOP-</a:t>
            </a:r>
            <a:r>
              <a:rPr i="1" lang="en-US"/>
              <a:t>like</a:t>
            </a:r>
            <a:r>
              <a:rPr lang="en-US"/>
              <a:t> Concepts</a:t>
            </a:r>
            <a:endParaRPr/>
          </a:p>
          <a:p>
            <a:pPr indent="-283464" lvl="1" marL="740664" rtl="0" algn="l">
              <a:lnSpc>
                <a:spcPct val="100000"/>
              </a:lnSpc>
              <a:spcBef>
                <a:spcPts val="1200"/>
              </a:spcBef>
              <a:spcAft>
                <a:spcPts val="0"/>
              </a:spcAft>
              <a:buClr>
                <a:schemeClr val="dk1"/>
              </a:buClr>
              <a:buSzPts val="2000"/>
              <a:buChar char="•"/>
            </a:pPr>
            <a:r>
              <a:rPr lang="en-US"/>
              <a:t>Goroutines and Channels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8"/>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Syntax</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 file layout</a:t>
            </a:r>
            <a:endParaRPr/>
          </a:p>
        </p:txBody>
      </p:sp>
      <p:sp>
        <p:nvSpPr>
          <p:cNvPr id="479" name="Google Shape;479;p5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Package clause</a:t>
            </a:r>
            <a:endParaRPr/>
          </a:p>
          <a:p>
            <a:pPr indent="-283464" lvl="1" marL="740664" rtl="0" algn="l">
              <a:lnSpc>
                <a:spcPct val="100000"/>
              </a:lnSpc>
              <a:spcBef>
                <a:spcPts val="1200"/>
              </a:spcBef>
              <a:spcAft>
                <a:spcPts val="0"/>
              </a:spcAft>
              <a:buClr>
                <a:schemeClr val="dk1"/>
              </a:buClr>
              <a:buSzPts val="2000"/>
              <a:buChar char="•"/>
            </a:pPr>
            <a:r>
              <a:rPr lang="en-US"/>
              <a:t>Imports</a:t>
            </a:r>
            <a:endParaRPr/>
          </a:p>
          <a:p>
            <a:pPr indent="-283464" lvl="1" marL="740664" rtl="0" algn="l">
              <a:lnSpc>
                <a:spcPct val="100000"/>
              </a:lnSpc>
              <a:spcBef>
                <a:spcPts val="1200"/>
              </a:spcBef>
              <a:spcAft>
                <a:spcPts val="0"/>
              </a:spcAft>
              <a:buClr>
                <a:schemeClr val="dk1"/>
              </a:buClr>
              <a:buSzPts val="2000"/>
              <a:buChar char="•"/>
            </a:pPr>
            <a:r>
              <a:rPr lang="en-US"/>
              <a:t>Code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"Hello, Go!"</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6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Imports</a:t>
            </a:r>
            <a:endParaRPr/>
          </a:p>
        </p:txBody>
      </p:sp>
      <p:sp>
        <p:nvSpPr>
          <p:cNvPr id="485" name="Google Shape;485;p6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"math"</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"strings"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fmt.Println(math.Floor(</a:t>
            </a:r>
            <a:r>
              <a:rPr lang="en-US" sz="1800">
                <a:solidFill>
                  <a:srgbClr val="40A070"/>
                </a:solidFill>
                <a:latin typeface="Courier"/>
                <a:ea typeface="Courier"/>
                <a:cs typeface="Courier"/>
                <a:sym typeface="Courier"/>
              </a:rPr>
              <a:t>2.75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fmt.Println(strings.Title(</a:t>
            </a:r>
            <a:r>
              <a:rPr lang="en-US" sz="1800">
                <a:solidFill>
                  <a:srgbClr val="4070A0"/>
                </a:solidFill>
                <a:latin typeface="Courier"/>
                <a:ea typeface="Courier"/>
                <a:cs typeface="Courier"/>
                <a:sym typeface="Courier"/>
              </a:rPr>
              <a:t>"head first go"</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6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Unused imports not allowed</a:t>
            </a:r>
            <a:endParaRPr/>
          </a:p>
        </p:txBody>
      </p:sp>
      <p:sp>
        <p:nvSpPr>
          <p:cNvPr id="491" name="Google Shape;491;p6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"os"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"Hello, Go!"</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temp.go:5:5: imported and not used: "os"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6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“goimports”</a:t>
            </a:r>
            <a:endParaRPr/>
          </a:p>
        </p:txBody>
      </p:sp>
      <p:sp>
        <p:nvSpPr>
          <p:cNvPr id="497" name="Google Shape;497;p6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Wrapper for </a:t>
            </a:r>
            <a:r>
              <a:rPr lang="en-US" sz="1800">
                <a:latin typeface="Courier"/>
                <a:ea typeface="Courier"/>
                <a:cs typeface="Courier"/>
                <a:sym typeface="Courier"/>
              </a:rPr>
              <a:t>go fmt</a:t>
            </a:r>
            <a:endParaRPr/>
          </a:p>
          <a:p>
            <a:pPr indent="-283464" lvl="1" marL="740664" rtl="0" algn="l">
              <a:lnSpc>
                <a:spcPct val="100000"/>
              </a:lnSpc>
              <a:spcBef>
                <a:spcPts val="1200"/>
              </a:spcBef>
              <a:spcAft>
                <a:spcPts val="0"/>
              </a:spcAft>
              <a:buClr>
                <a:schemeClr val="dk1"/>
              </a:buClr>
              <a:buSzPts val="2000"/>
              <a:buChar char="•"/>
            </a:pPr>
            <a:r>
              <a:rPr lang="en-US"/>
              <a:t>Automatically adds/removes imports</a:t>
            </a:r>
            <a:endParaRPr/>
          </a:p>
          <a:p>
            <a:pPr indent="0" lvl="0" marL="0" rtl="0" algn="l">
              <a:lnSpc>
                <a:spcPct val="100000"/>
              </a:lnSpc>
              <a:spcBef>
                <a:spcPts val="1800"/>
              </a:spcBef>
              <a:spcAft>
                <a:spcPts val="0"/>
              </a:spcAft>
              <a:buClr>
                <a:schemeClr val="dk1"/>
              </a:buClr>
              <a:buSzPts val="2400"/>
              <a:buNone/>
            </a:pPr>
            <a:r>
              <a:rPr lang="en-US"/>
              <a:t>Install:</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get golang.org/x/tools/cmd/goimports</a:t>
            </a:r>
            <a:endParaRPr/>
          </a:p>
          <a:p>
            <a:pPr indent="0" lvl="0" marL="0" rtl="0" algn="l">
              <a:lnSpc>
                <a:spcPct val="100000"/>
              </a:lnSpc>
              <a:spcBef>
                <a:spcPts val="1800"/>
              </a:spcBef>
              <a:spcAft>
                <a:spcPts val="0"/>
              </a:spcAft>
              <a:buClr>
                <a:schemeClr val="dk1"/>
              </a:buClr>
              <a:buSzPts val="2400"/>
              <a:buNone/>
            </a:pPr>
            <a:r>
              <a:rPr lang="en-US"/>
              <a:t>Do a web search for “goimports” for directions on integrating with your editor.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6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“goimports”</a:t>
            </a:r>
            <a:endParaRPr/>
          </a:p>
        </p:txBody>
      </p:sp>
      <p:sp>
        <p:nvSpPr>
          <p:cNvPr id="503" name="Google Shape;503;p6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Before saving</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fmt.Println(math.Floor(</a:t>
            </a:r>
            <a:r>
              <a:rPr lang="en-US" sz="1800">
                <a:solidFill>
                  <a:srgbClr val="40A070"/>
                </a:solidFill>
                <a:latin typeface="Courier"/>
                <a:ea typeface="Courier"/>
                <a:cs typeface="Courier"/>
                <a:sym typeface="Courier"/>
              </a:rPr>
              <a:t>2.75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fmt.Println(strings.Title(</a:t>
            </a:r>
            <a:r>
              <a:rPr lang="en-US" sz="1800">
                <a:solidFill>
                  <a:srgbClr val="4070A0"/>
                </a:solidFill>
                <a:latin typeface="Courier"/>
                <a:ea typeface="Courier"/>
                <a:cs typeface="Courier"/>
                <a:sym typeface="Courier"/>
              </a:rPr>
              <a:t>"head first go"</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6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“goimports”</a:t>
            </a:r>
            <a:endParaRPr/>
          </a:p>
        </p:txBody>
      </p:sp>
      <p:sp>
        <p:nvSpPr>
          <p:cNvPr id="509" name="Google Shape;509;p6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After saving</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"math"</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"strings"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fmt.Println(math.Floor(</a:t>
            </a:r>
            <a:r>
              <a:rPr lang="en-US" sz="1800">
                <a:solidFill>
                  <a:srgbClr val="40A070"/>
                </a:solidFill>
                <a:latin typeface="Courier"/>
                <a:ea typeface="Courier"/>
                <a:cs typeface="Courier"/>
                <a:sym typeface="Courier"/>
              </a:rPr>
              <a:t>2.75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fmt.Println(strings.Title(</a:t>
            </a:r>
            <a:r>
              <a:rPr lang="en-US" sz="1800">
                <a:solidFill>
                  <a:srgbClr val="4070A0"/>
                </a:solidFill>
                <a:latin typeface="Courier"/>
                <a:ea typeface="Courier"/>
                <a:cs typeface="Courier"/>
                <a:sym typeface="Courier"/>
              </a:rPr>
              <a:t>"head first go"</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Where to Learn Go</a:t>
            </a:r>
            <a:endParaRPr/>
          </a:p>
        </p:txBody>
      </p:sp>
      <p:sp>
        <p:nvSpPr>
          <p:cNvPr id="249" name="Google Shape;249;p2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https://tour.golang.org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6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Variables</a:t>
            </a:r>
            <a:endParaRPr/>
          </a:p>
        </p:txBody>
      </p:sp>
      <p:sp>
        <p:nvSpPr>
          <p:cNvPr id="515" name="Google Shape;515;p6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myInteger </a:t>
            </a:r>
            <a:r>
              <a:rPr lang="en-US" sz="1800">
                <a:solidFill>
                  <a:srgbClr val="902000"/>
                </a:solidFill>
                <a:latin typeface="Courier"/>
                <a:ea typeface="Courier"/>
                <a:cs typeface="Courier"/>
                <a:sym typeface="Courier"/>
              </a:rPr>
              <a:t>int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myInteger = </a:t>
            </a:r>
            <a:r>
              <a:rPr lang="en-US" sz="1800">
                <a:solidFill>
                  <a:srgbClr val="40A070"/>
                </a:solidFill>
                <a:latin typeface="Courier"/>
                <a:ea typeface="Courier"/>
                <a:cs typeface="Courier"/>
                <a:sym typeface="Courier"/>
              </a:rPr>
              <a:t>1</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myFloat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myFloat = </a:t>
            </a:r>
            <a:r>
              <a:rPr lang="en-US" sz="1800">
                <a:solidFill>
                  <a:srgbClr val="40A070"/>
                </a:solidFill>
                <a:latin typeface="Courier"/>
                <a:ea typeface="Courier"/>
                <a:cs typeface="Courier"/>
                <a:sym typeface="Courier"/>
              </a:rPr>
              <a:t>3.1415</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fmt.Println(myInteger)                 </a:t>
            </a:r>
            <a:r>
              <a:rPr i="1" lang="en-US" sz="1800">
                <a:solidFill>
                  <a:srgbClr val="60A0B0"/>
                </a:solidFill>
                <a:latin typeface="Courier"/>
                <a:ea typeface="Courier"/>
                <a:cs typeface="Courier"/>
                <a:sym typeface="Courier"/>
              </a:rPr>
              <a:t>// =&gt; 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fmt.Println(myFloat)                   </a:t>
            </a:r>
            <a:r>
              <a:rPr i="1" lang="en-US" sz="1800">
                <a:solidFill>
                  <a:srgbClr val="60A0B0"/>
                </a:solidFill>
                <a:latin typeface="Courier"/>
                <a:ea typeface="Courier"/>
                <a:cs typeface="Courier"/>
                <a:sym typeface="Courier"/>
              </a:rPr>
              <a:t>// =&gt; 3.1415</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fmt.Println(reflect.TypeOf(myInteger)) </a:t>
            </a:r>
            <a:r>
              <a:rPr i="1" lang="en-US" sz="1800">
                <a:solidFill>
                  <a:srgbClr val="60A0B0"/>
                </a:solidFill>
                <a:latin typeface="Courier"/>
                <a:ea typeface="Courier"/>
                <a:cs typeface="Courier"/>
                <a:sym typeface="Courier"/>
              </a:rPr>
              <a:t>// =&gt; int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fmt.Println(reflect.TypeOf(myFloat))   </a:t>
            </a:r>
            <a:r>
              <a:rPr i="1" lang="en-US" sz="1800">
                <a:solidFill>
                  <a:srgbClr val="60A0B0"/>
                </a:solidFill>
                <a:latin typeface="Courier"/>
                <a:ea typeface="Courier"/>
                <a:cs typeface="Courier"/>
                <a:sym typeface="Courier"/>
              </a:rPr>
              <a:t>// =&gt; float64</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6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Short Variable Declarations</a:t>
            </a:r>
            <a:endParaRPr/>
          </a:p>
        </p:txBody>
      </p:sp>
      <p:sp>
        <p:nvSpPr>
          <p:cNvPr id="521" name="Google Shape;521;p6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myInteger := </a:t>
            </a:r>
            <a:r>
              <a:rPr lang="en-US" sz="1800">
                <a:solidFill>
                  <a:srgbClr val="40A070"/>
                </a:solidFill>
                <a:latin typeface="Courier"/>
                <a:ea typeface="Courier"/>
                <a:cs typeface="Courier"/>
                <a:sym typeface="Courier"/>
              </a:rPr>
              <a:t>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myFloat := </a:t>
            </a:r>
            <a:r>
              <a:rPr lang="en-US" sz="1800">
                <a:solidFill>
                  <a:srgbClr val="40A070"/>
                </a:solidFill>
                <a:latin typeface="Courier"/>
                <a:ea typeface="Courier"/>
                <a:cs typeface="Courier"/>
                <a:sym typeface="Courier"/>
              </a:rPr>
              <a:t>3.1415</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fmt.Println(myInteger)                 </a:t>
            </a:r>
            <a:r>
              <a:rPr i="1" lang="en-US" sz="1800">
                <a:solidFill>
                  <a:srgbClr val="60A0B0"/>
                </a:solidFill>
                <a:latin typeface="Courier"/>
                <a:ea typeface="Courier"/>
                <a:cs typeface="Courier"/>
                <a:sym typeface="Courier"/>
              </a:rPr>
              <a:t>// =&gt; 1</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fmt.Println(myFloat)                   </a:t>
            </a:r>
            <a:r>
              <a:rPr i="1" lang="en-US" sz="1800">
                <a:solidFill>
                  <a:srgbClr val="60A0B0"/>
                </a:solidFill>
                <a:latin typeface="Courier"/>
                <a:ea typeface="Courier"/>
                <a:cs typeface="Courier"/>
                <a:sym typeface="Courier"/>
              </a:rPr>
              <a:t>// =&gt; 3.1415</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fmt.Println(reflect.TypeOf(myInteger)) </a:t>
            </a:r>
            <a:r>
              <a:rPr i="1" lang="en-US" sz="1800">
                <a:solidFill>
                  <a:srgbClr val="60A0B0"/>
                </a:solidFill>
                <a:latin typeface="Courier"/>
                <a:ea typeface="Courier"/>
                <a:cs typeface="Courier"/>
                <a:sym typeface="Courier"/>
              </a:rPr>
              <a:t>// =&gt; int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fmt.Println(reflect.TypeOf(myFloat))   </a:t>
            </a:r>
            <a:r>
              <a:rPr i="1" lang="en-US" sz="1800">
                <a:solidFill>
                  <a:srgbClr val="60A0B0"/>
                </a:solidFill>
                <a:latin typeface="Courier"/>
                <a:ea typeface="Courier"/>
                <a:cs typeface="Courier"/>
                <a:sym typeface="Courier"/>
              </a:rPr>
              <a:t>// =&gt; float64</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6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Must use every variable you declare</a:t>
            </a:r>
            <a:endParaRPr/>
          </a:p>
        </p:txBody>
      </p:sp>
      <p:sp>
        <p:nvSpPr>
          <p:cNvPr id="527" name="Google Shape;527;p6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subtotal := </a:t>
            </a:r>
            <a:r>
              <a:rPr lang="en-US" sz="1800">
                <a:solidFill>
                  <a:srgbClr val="40A070"/>
                </a:solidFill>
                <a:latin typeface="Courier"/>
                <a:ea typeface="Courier"/>
                <a:cs typeface="Courier"/>
                <a:sym typeface="Courier"/>
              </a:rPr>
              <a:t>24.70</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tax := </a:t>
            </a:r>
            <a:r>
              <a:rPr lang="en-US" sz="1800">
                <a:solidFill>
                  <a:srgbClr val="40A070"/>
                </a:solidFill>
                <a:latin typeface="Courier"/>
                <a:ea typeface="Courier"/>
                <a:cs typeface="Courier"/>
                <a:sym typeface="Courier"/>
              </a:rPr>
              <a:t>1.89</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fmt.Println(subtotal)</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prog.go:9:2: tax declared and not used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6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Zero values</a:t>
            </a:r>
            <a:endParaRPr/>
          </a:p>
        </p:txBody>
      </p:sp>
      <p:sp>
        <p:nvSpPr>
          <p:cNvPr id="533" name="Google Shape;533;p6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"fmt"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myFloat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fmt.Printf(</a:t>
            </a:r>
            <a:r>
              <a:rPr lang="en-US" sz="1800">
                <a:solidFill>
                  <a:srgbClr val="4070A0"/>
                </a:solidFill>
                <a:latin typeface="Courier"/>
                <a:ea typeface="Courier"/>
                <a:cs typeface="Courier"/>
                <a:sym typeface="Courier"/>
              </a:rPr>
              <a:t>"%#v\n"</a:t>
            </a:r>
            <a:r>
              <a:rPr lang="en-US" sz="1800">
                <a:latin typeface="Courier"/>
                <a:ea typeface="Courier"/>
                <a:cs typeface="Courier"/>
                <a:sym typeface="Courier"/>
              </a:rPr>
              <a:t>, myFloat)  </a:t>
            </a:r>
            <a:r>
              <a:rPr i="1" lang="en-US" sz="1800">
                <a:solidFill>
                  <a:srgbClr val="60A0B0"/>
                </a:solidFill>
                <a:latin typeface="Courier"/>
                <a:ea typeface="Courier"/>
                <a:cs typeface="Courier"/>
                <a:sym typeface="Courier"/>
              </a:rPr>
              <a:t>// =&gt; 0</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myBool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fmt.Printf(</a:t>
            </a:r>
            <a:r>
              <a:rPr lang="en-US" sz="1800">
                <a:solidFill>
                  <a:srgbClr val="4070A0"/>
                </a:solidFill>
                <a:latin typeface="Courier"/>
                <a:ea typeface="Courier"/>
                <a:cs typeface="Courier"/>
                <a:sym typeface="Courier"/>
              </a:rPr>
              <a:t>"%#v\n"</a:t>
            </a:r>
            <a:r>
              <a:rPr lang="en-US" sz="1800">
                <a:latin typeface="Courier"/>
                <a:ea typeface="Courier"/>
                <a:cs typeface="Courier"/>
                <a:sym typeface="Courier"/>
              </a:rPr>
              <a:t>, myBool)   </a:t>
            </a:r>
            <a:r>
              <a:rPr i="1" lang="en-US" sz="1800">
                <a:solidFill>
                  <a:srgbClr val="60A0B0"/>
                </a:solidFill>
                <a:latin typeface="Courier"/>
                <a:ea typeface="Courier"/>
                <a:cs typeface="Courier"/>
                <a:sym typeface="Courier"/>
              </a:rPr>
              <a:t>// =&gt; false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myString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fmt.Printf(</a:t>
            </a:r>
            <a:r>
              <a:rPr lang="en-US" sz="1800">
                <a:solidFill>
                  <a:srgbClr val="4070A0"/>
                </a:solidFill>
                <a:latin typeface="Courier"/>
                <a:ea typeface="Courier"/>
                <a:cs typeface="Courier"/>
                <a:sym typeface="Courier"/>
              </a:rPr>
              <a:t>"%#v\n"</a:t>
            </a:r>
            <a:r>
              <a:rPr lang="en-US" sz="1800">
                <a:latin typeface="Courier"/>
                <a:ea typeface="Courier"/>
                <a:cs typeface="Courier"/>
                <a:sym typeface="Courier"/>
              </a:rPr>
              <a:t>, myString) </a:t>
            </a:r>
            <a:r>
              <a:rPr i="1" lang="en-US" sz="1800">
                <a:solidFill>
                  <a:srgbClr val="60A0B0"/>
                </a:solidFill>
                <a:latin typeface="Courier"/>
                <a:ea typeface="Courier"/>
                <a:cs typeface="Courier"/>
                <a:sym typeface="Courier"/>
              </a:rPr>
              <a:t>// =&gt;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6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Zero values</a:t>
            </a:r>
            <a:endParaRPr/>
          </a:p>
        </p:txBody>
      </p:sp>
      <p:sp>
        <p:nvSpPr>
          <p:cNvPr id="539" name="Google Shape;539;p6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myFloat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fmt.Println(myFloat + </a:t>
            </a:r>
            <a:r>
              <a:rPr lang="en-US" sz="1800">
                <a:solidFill>
                  <a:srgbClr val="40A070"/>
                </a:solidFill>
                <a:latin typeface="Courier"/>
                <a:ea typeface="Courier"/>
                <a:cs typeface="Courier"/>
                <a:sym typeface="Courier"/>
              </a:rPr>
              <a:t>2.5</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2.5</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myBool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fmt.Println(!myBool) </a:t>
            </a:r>
            <a:r>
              <a:rPr i="1" lang="en-US" sz="1800">
                <a:solidFill>
                  <a:srgbClr val="60A0B0"/>
                </a:solidFill>
                <a:latin typeface="Courier"/>
                <a:ea typeface="Courier"/>
                <a:cs typeface="Courier"/>
                <a:sym typeface="Courier"/>
              </a:rPr>
              <a:t>// =&gt; true</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myString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a:t>
            </a:r>
            <a:r>
              <a:rPr lang="en-US" sz="1800">
                <a:solidFill>
                  <a:srgbClr val="4070A0"/>
                </a:solidFill>
                <a:latin typeface="Courier"/>
                <a:ea typeface="Courier"/>
                <a:cs typeface="Courier"/>
                <a:sym typeface="Courier"/>
              </a:rPr>
              <a:t>"("</a:t>
            </a:r>
            <a:r>
              <a:rPr lang="en-US" sz="1800">
                <a:latin typeface="Courier"/>
                <a:ea typeface="Courier"/>
                <a:cs typeface="Courier"/>
                <a:sym typeface="Courier"/>
              </a:rPr>
              <a:t> + myString + </a:t>
            </a:r>
            <a:r>
              <a:rPr lang="en-US" sz="1800">
                <a:solidFill>
                  <a:srgbClr val="4070A0"/>
                </a:solidFill>
                <a:latin typeface="Courier"/>
                <a:ea typeface="Courier"/>
                <a:cs typeface="Courier"/>
                <a:sym typeface="Courier"/>
              </a:rPr>
              <a:t>")"</a:t>
            </a: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7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“for”</a:t>
            </a:r>
            <a:endParaRPr/>
          </a:p>
        </p:txBody>
      </p:sp>
      <p:sp>
        <p:nvSpPr>
          <p:cNvPr id="545" name="Google Shape;545;p7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 </a:t>
            </a:r>
            <a:r>
              <a:rPr lang="en-US" sz="1800">
                <a:solidFill>
                  <a:srgbClr val="40A070"/>
                </a:solidFill>
                <a:latin typeface="Courier"/>
                <a:ea typeface="Courier"/>
                <a:cs typeface="Courier"/>
                <a:sym typeface="Courier"/>
              </a:rPr>
              <a:t>1</a:t>
            </a:r>
            <a:r>
              <a:rPr lang="en-US" sz="1800">
                <a:latin typeface="Courier"/>
                <a:ea typeface="Courier"/>
                <a:cs typeface="Courier"/>
                <a:sym typeface="Courier"/>
              </a:rPr>
              <a:t>; i &lt;= </a:t>
            </a:r>
            <a:r>
              <a:rPr lang="en-US" sz="1800">
                <a:solidFill>
                  <a:srgbClr val="40A070"/>
                </a:solidFill>
                <a:latin typeface="Courier"/>
                <a:ea typeface="Courier"/>
                <a:cs typeface="Courier"/>
                <a:sym typeface="Courier"/>
              </a:rPr>
              <a:t>3</a:t>
            </a:r>
            <a:r>
              <a:rPr lang="en-US" sz="1800">
                <a:latin typeface="Courier"/>
                <a:ea typeface="Courier"/>
                <a:cs typeface="Courier"/>
                <a:sym typeface="Courier"/>
              </a:rPr>
              <a:t>; 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fmt.Println(i)</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1</a:t>
            </a:r>
            <a:br>
              <a:rPr lang="en-US" sz="1800">
                <a:latin typeface="Courier"/>
                <a:ea typeface="Courier"/>
                <a:cs typeface="Courier"/>
                <a:sym typeface="Courier"/>
              </a:rPr>
            </a:br>
            <a:r>
              <a:rPr lang="en-US" sz="1800">
                <a:latin typeface="Courier"/>
                <a:ea typeface="Courier"/>
                <a:cs typeface="Courier"/>
                <a:sym typeface="Courier"/>
              </a:rPr>
              <a:t>2</a:t>
            </a:r>
            <a:br>
              <a:rPr lang="en-US" sz="1800">
                <a:latin typeface="Courier"/>
                <a:ea typeface="Courier"/>
                <a:cs typeface="Courier"/>
                <a:sym typeface="Courier"/>
              </a:rPr>
            </a:br>
            <a:r>
              <a:rPr lang="en-US" sz="1800">
                <a:latin typeface="Courier"/>
                <a:ea typeface="Courier"/>
                <a:cs typeface="Courier"/>
                <a:sym typeface="Courier"/>
              </a:rPr>
              <a:t>3</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7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“for” … “range”</a:t>
            </a:r>
            <a:endParaRPr/>
          </a:p>
        </p:txBody>
      </p:sp>
      <p:sp>
        <p:nvSpPr>
          <p:cNvPr id="551" name="Google Shape;551;p7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mySlice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"one"</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"two"</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"three"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value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mySlice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fmt.Println(i, 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rgbClr val="40A070"/>
              </a:buClr>
              <a:buSzPts val="1800"/>
              <a:buNone/>
            </a:pPr>
            <a:r>
              <a:rPr lang="en-US" sz="1800">
                <a:solidFill>
                  <a:srgbClr val="40A070"/>
                </a:solidFill>
                <a:latin typeface="Courier"/>
                <a:ea typeface="Courier"/>
                <a:cs typeface="Courier"/>
                <a:sym typeface="Courier"/>
              </a:rPr>
              <a:t>0</a:t>
            </a:r>
            <a:r>
              <a:rPr lang="en-US" sz="1800">
                <a:latin typeface="Courier"/>
                <a:ea typeface="Courier"/>
                <a:cs typeface="Courier"/>
                <a:sym typeface="Courier"/>
              </a:rPr>
              <a:t> one</a:t>
            </a:r>
            <a:br>
              <a:rPr lang="en-US" sz="2400">
                <a:solidFill>
                  <a:schemeClr val="dk1"/>
                </a:solidFill>
                <a:latin typeface="Quattrocento Sans"/>
                <a:ea typeface="Quattrocento Sans"/>
                <a:cs typeface="Quattrocento Sans"/>
                <a:sym typeface="Quattrocento Sans"/>
              </a:rPr>
            </a:br>
            <a:r>
              <a:rPr lang="en-US" sz="1800">
                <a:solidFill>
                  <a:srgbClr val="40A070"/>
                </a:solidFill>
                <a:latin typeface="Courier"/>
                <a:ea typeface="Courier"/>
                <a:cs typeface="Courier"/>
                <a:sym typeface="Courier"/>
              </a:rPr>
              <a:t>1</a:t>
            </a:r>
            <a:r>
              <a:rPr lang="en-US" sz="1800">
                <a:latin typeface="Courier"/>
                <a:ea typeface="Courier"/>
                <a:cs typeface="Courier"/>
                <a:sym typeface="Courier"/>
              </a:rPr>
              <a:t> two</a:t>
            </a:r>
            <a:br>
              <a:rPr lang="en-US" sz="2400">
                <a:solidFill>
                  <a:schemeClr val="dk1"/>
                </a:solidFill>
                <a:latin typeface="Quattrocento Sans"/>
                <a:ea typeface="Quattrocento Sans"/>
                <a:cs typeface="Quattrocento Sans"/>
                <a:sym typeface="Quattrocento Sans"/>
              </a:rPr>
            </a:br>
            <a:r>
              <a:rPr lang="en-US" sz="1800">
                <a:solidFill>
                  <a:srgbClr val="40A070"/>
                </a:solidFill>
                <a:latin typeface="Courier"/>
                <a:ea typeface="Courier"/>
                <a:cs typeface="Courier"/>
                <a:sym typeface="Courier"/>
              </a:rPr>
              <a:t>2</a:t>
            </a:r>
            <a:r>
              <a:rPr lang="en-US" sz="1800">
                <a:latin typeface="Courier"/>
                <a:ea typeface="Courier"/>
                <a:cs typeface="Courier"/>
                <a:sym typeface="Courier"/>
              </a:rPr>
              <a:t> three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7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What if we skip using the index?</a:t>
            </a:r>
            <a:endParaRPr/>
          </a:p>
        </p:txBody>
      </p:sp>
      <p:sp>
        <p:nvSpPr>
          <p:cNvPr id="557" name="Google Shape;557;p7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mySlice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"one"</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"two"</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"three"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value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mySlice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prog.go:9:6: i declared and not used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Use the blank identifier to ignore values</a:t>
            </a:r>
            <a:endParaRPr/>
          </a:p>
        </p:txBody>
      </p:sp>
      <p:sp>
        <p:nvSpPr>
          <p:cNvPr id="563" name="Google Shape;563;p7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Discards the value.</a:t>
            </a:r>
            <a:endParaRPr/>
          </a:p>
          <a:p>
            <a:pPr indent="-283464" lvl="1" marL="740664" rtl="0" algn="l">
              <a:lnSpc>
                <a:spcPct val="100000"/>
              </a:lnSpc>
              <a:spcBef>
                <a:spcPts val="1200"/>
              </a:spcBef>
              <a:spcAft>
                <a:spcPts val="0"/>
              </a:spcAft>
              <a:buClr>
                <a:schemeClr val="dk1"/>
              </a:buClr>
              <a:buSzPts val="2000"/>
              <a:buChar char="•"/>
            </a:pPr>
            <a:r>
              <a:rPr lang="en-US"/>
              <a:t>Provides clear visual indicator that a value’s being ignored!</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mySlice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"one"</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"two"</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"three"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_, value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mySlice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one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two</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three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7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Multiple return values</a:t>
            </a:r>
            <a:endParaRPr/>
          </a:p>
        </p:txBody>
      </p:sp>
      <p:sp>
        <p:nvSpPr>
          <p:cNvPr id="569" name="Google Shape;569;p7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flag := strconv.ParseBool(</a:t>
            </a:r>
            <a:r>
              <a:rPr lang="en-US" sz="1800">
                <a:solidFill>
                  <a:srgbClr val="4070A0"/>
                </a:solidFill>
                <a:latin typeface="Courier"/>
                <a:ea typeface="Courier"/>
                <a:cs typeface="Courier"/>
                <a:sym typeface="Courier"/>
              </a:rPr>
              <a:t>"true"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flag = strconv.ParseBool(</a:t>
            </a:r>
            <a:r>
              <a:rPr lang="en-US" sz="1800">
                <a:solidFill>
                  <a:srgbClr val="4070A0"/>
                </a:solidFill>
                <a:latin typeface="Courier"/>
                <a:ea typeface="Courier"/>
                <a:cs typeface="Courier"/>
                <a:sym typeface="Courier"/>
              </a:rPr>
              <a:t>"foobar"</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fmt.Println(flag)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prog.go:9:7: assignment mismatch: 1 variable but strconv.ParseBool returns 2 values</a:t>
            </a:r>
            <a:br>
              <a:rPr lang="en-US" sz="1800">
                <a:latin typeface="Courier"/>
                <a:ea typeface="Courier"/>
                <a:cs typeface="Courier"/>
                <a:sym typeface="Courier"/>
              </a:rPr>
            </a:br>
            <a:r>
              <a:rPr lang="en-US" sz="1800">
                <a:latin typeface="Courier"/>
                <a:ea typeface="Courier"/>
                <a:cs typeface="Courier"/>
                <a:sym typeface="Courier"/>
              </a:rPr>
              <a:t>prog.go:10:7: assignment mismatch: 1 variable but strconv.ParseBool returns 2 values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descr="images/go_tour.png" id="254" name="Google Shape;254;p21"/>
          <p:cNvPicPr preferRelativeResize="0"/>
          <p:nvPr/>
        </p:nvPicPr>
        <p:blipFill rotWithShape="1">
          <a:blip r:embed="rId3">
            <a:alphaModFix/>
          </a:blip>
          <a:srcRect b="0" l="0" r="0" t="0"/>
          <a:stretch/>
        </p:blipFill>
        <p:spPr>
          <a:xfrm>
            <a:off x="3276600" y="1752600"/>
            <a:ext cx="5613400" cy="42291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7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Multiple return values</a:t>
            </a:r>
            <a:endParaRPr/>
          </a:p>
        </p:txBody>
      </p:sp>
      <p:sp>
        <p:nvSpPr>
          <p:cNvPr id="575" name="Google Shape;575;p7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flag, err := strconv.ParseBool(</a:t>
            </a:r>
            <a:r>
              <a:rPr lang="en-US" sz="1800">
                <a:solidFill>
                  <a:srgbClr val="4070A0"/>
                </a:solidFill>
                <a:latin typeface="Courier"/>
                <a:ea typeface="Courier"/>
                <a:cs typeface="Courier"/>
                <a:sym typeface="Courier"/>
              </a:rPr>
              <a:t>"true"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if</a:t>
            </a:r>
            <a:r>
              <a:rPr lang="en-US" sz="1800">
                <a:latin typeface="Courier"/>
                <a:ea typeface="Courier"/>
                <a:cs typeface="Courier"/>
                <a:sym typeface="Courier"/>
              </a:rPr>
              <a:t> err !=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log.Fatal(err)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fmt.Println(flag)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flag, err = strconv.ParseBool(</a:t>
            </a:r>
            <a:r>
              <a:rPr lang="en-US" sz="1800">
                <a:solidFill>
                  <a:srgbClr val="4070A0"/>
                </a:solidFill>
                <a:latin typeface="Courier"/>
                <a:ea typeface="Courier"/>
                <a:cs typeface="Courier"/>
                <a:sym typeface="Courier"/>
              </a:rPr>
              <a:t>"foobar"</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if</a:t>
            </a:r>
            <a:r>
              <a:rPr lang="en-US" sz="1800">
                <a:latin typeface="Courier"/>
                <a:ea typeface="Courier"/>
                <a:cs typeface="Courier"/>
                <a:sym typeface="Courier"/>
              </a:rPr>
              <a:t> err !=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log.Fatal(err)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fmt.Println(flag)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true</a:t>
            </a:r>
            <a:br>
              <a:rPr lang="en-US" sz="1800">
                <a:latin typeface="Courier"/>
                <a:ea typeface="Courier"/>
                <a:cs typeface="Courier"/>
                <a:sym typeface="Courier"/>
              </a:rPr>
            </a:br>
            <a:r>
              <a:rPr lang="en-US" sz="1800">
                <a:latin typeface="Courier"/>
                <a:ea typeface="Courier"/>
                <a:cs typeface="Courier"/>
                <a:sym typeface="Courier"/>
              </a:rPr>
              <a:t>2009/11/10 23:00:00 strconv.ParseBool: parsing "foobar": invalid syntax</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7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Error handling</a:t>
            </a:r>
            <a:endParaRPr/>
          </a:p>
        </p:txBody>
      </p:sp>
      <p:sp>
        <p:nvSpPr>
          <p:cNvPr id="581" name="Google Shape;581;p7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“In Go, error handling is important. The language’s design and conventions encourage you to explicitly check for errors where they occur (as distinct from the convention in other languages of throwing exceptions and </a:t>
            </a:r>
            <a:r>
              <a:rPr b="1" lang="en-US"/>
              <a:t>sometimes</a:t>
            </a:r>
            <a:r>
              <a:rPr lang="en-US"/>
              <a:t> catching them).” (Emphasis mine)</a:t>
            </a:r>
            <a:endParaRPr/>
          </a:p>
          <a:p>
            <a:pPr indent="0" lvl="0" marL="0" rtl="0" algn="l">
              <a:lnSpc>
                <a:spcPct val="100000"/>
              </a:lnSpc>
              <a:spcBef>
                <a:spcPts val="1800"/>
              </a:spcBef>
              <a:spcAft>
                <a:spcPts val="0"/>
              </a:spcAft>
              <a:buClr>
                <a:schemeClr val="dk1"/>
              </a:buClr>
              <a:buSzPts val="2400"/>
              <a:buNone/>
            </a:pPr>
            <a:r>
              <a:rPr lang="en-US"/>
              <a:t>-Andrew Gerrand, https://blog.golang.org/error-handling-and-go</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7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Writing functions with multiple return values</a:t>
            </a:r>
            <a:endParaRPr/>
          </a:p>
        </p:txBody>
      </p:sp>
      <p:sp>
        <p:nvSpPr>
          <p:cNvPr id="587" name="Google Shape;587;p7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parseBools(values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r>
              <a:rPr lang="en-US" sz="1800">
                <a:solidFill>
                  <a:srgbClr val="902000"/>
                </a:solidFill>
                <a:latin typeface="Courier"/>
                <a:ea typeface="Courier"/>
                <a:cs typeface="Courier"/>
                <a:sym typeface="Courier"/>
              </a:rPr>
              <a:t>bool</a:t>
            </a:r>
            <a:r>
              <a:rPr lang="en-US" sz="1800">
                <a:latin typeface="Courier"/>
                <a:ea typeface="Courier"/>
                <a:cs typeface="Courier"/>
                <a:sym typeface="Courier"/>
              </a:rPr>
              <a:t>, </a:t>
            </a:r>
            <a:r>
              <a:rPr lang="en-US" sz="1800">
                <a:solidFill>
                  <a:srgbClr val="902000"/>
                </a:solidFill>
                <a:latin typeface="Courier"/>
                <a:ea typeface="Courier"/>
                <a:cs typeface="Courier"/>
                <a:sym typeface="Courier"/>
              </a:rPr>
              <a:t>error</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bools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i, value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values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parsed, err := strconv.ParseBool(value)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if</a:t>
            </a:r>
            <a:r>
              <a:rPr lang="en-US" sz="1800">
                <a:latin typeface="Courier"/>
                <a:ea typeface="Courier"/>
                <a:cs typeface="Courier"/>
                <a:sym typeface="Courier"/>
              </a:rPr>
              <a:t> err !=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return</a:t>
            </a:r>
            <a:r>
              <a:rPr lang="en-US" sz="1800">
                <a:latin typeface="Courier"/>
                <a:ea typeface="Courier"/>
                <a:cs typeface="Courier"/>
                <a:sym typeface="Courier"/>
              </a:rPr>
              <a:t>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 fmt.Errorf(</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"invalid value %s at index %d"</a:t>
            </a:r>
            <a:r>
              <a:rPr lang="en-US" sz="1800">
                <a:latin typeface="Courier"/>
                <a:ea typeface="Courier"/>
                <a:cs typeface="Courier"/>
                <a:sym typeface="Courier"/>
              </a:rPr>
              <a:t>, value, i)</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bools = append(bools, parsed)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return</a:t>
            </a:r>
            <a:r>
              <a:rPr lang="en-US" sz="1800">
                <a:latin typeface="Courier"/>
                <a:ea typeface="Courier"/>
                <a:cs typeface="Courier"/>
                <a:sym typeface="Courier"/>
              </a:rPr>
              <a:t> bools, </a:t>
            </a:r>
            <a:r>
              <a:rPr lang="en-US" sz="1800">
                <a:solidFill>
                  <a:srgbClr val="007020"/>
                </a:solidFill>
                <a:latin typeface="Courier"/>
                <a:ea typeface="Courier"/>
                <a:cs typeface="Courier"/>
                <a:sym typeface="Courier"/>
              </a:rPr>
              <a:t>nil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7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Writing functions with multiple return values</a:t>
            </a:r>
            <a:endParaRPr/>
          </a:p>
        </p:txBody>
      </p:sp>
      <p:sp>
        <p:nvSpPr>
          <p:cNvPr id="593" name="Google Shape;593;p7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bools, err := parseBools(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"true"</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"false"</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"foobar"</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if</a:t>
            </a:r>
            <a:r>
              <a:rPr lang="en-US" sz="1800">
                <a:latin typeface="Courier"/>
                <a:ea typeface="Courier"/>
                <a:cs typeface="Courier"/>
                <a:sym typeface="Courier"/>
              </a:rPr>
              <a:t> err !=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log.Fatal(err)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fmt.Println(bools)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2009/11/10 23:00:00 invalid value foobar at index 2</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7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First-class functions</a:t>
            </a:r>
            <a:endParaRPr/>
          </a:p>
        </p:txBody>
      </p:sp>
      <p:sp>
        <p:nvSpPr>
          <p:cNvPr id="599" name="Google Shape;599;p7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thrice(callback </a:t>
            </a: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callback()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callback()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callback()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refrain()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a:t>
            </a:r>
            <a:r>
              <a:rPr lang="en-US" sz="1800">
                <a:solidFill>
                  <a:srgbClr val="4070A0"/>
                </a:solidFill>
                <a:latin typeface="Courier"/>
                <a:ea typeface="Courier"/>
                <a:cs typeface="Courier"/>
                <a:sym typeface="Courier"/>
              </a:rPr>
              <a:t>"give it away, "</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thrice(refrain)</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"now!"</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give it away, give it away, give it away, now!</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8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Anonymous functions</a:t>
            </a:r>
            <a:endParaRPr/>
          </a:p>
        </p:txBody>
      </p:sp>
      <p:sp>
        <p:nvSpPr>
          <p:cNvPr id="605" name="Google Shape;605;p8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thrice(callback </a:t>
            </a: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callback()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callback()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callback()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thrice(</a:t>
            </a: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 fmt.Print(</a:t>
            </a:r>
            <a:r>
              <a:rPr lang="en-US" sz="1800">
                <a:solidFill>
                  <a:srgbClr val="4070A0"/>
                </a:solidFill>
                <a:latin typeface="Courier"/>
                <a:ea typeface="Courier"/>
                <a:cs typeface="Courier"/>
                <a:sym typeface="Courier"/>
              </a:rPr>
              <a:t>"give it away, "</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"now!"</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8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First-class functions: a simple web app</a:t>
            </a:r>
            <a:endParaRPr/>
          </a:p>
        </p:txBody>
      </p:sp>
      <p:sp>
        <p:nvSpPr>
          <p:cNvPr id="611" name="Google Shape;611;p8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package</a:t>
            </a:r>
            <a:r>
              <a:rPr lang="en-US" sz="1800">
                <a:latin typeface="Courier"/>
                <a:ea typeface="Courier"/>
                <a:cs typeface="Courier"/>
                <a:sym typeface="Courier"/>
              </a:rPr>
              <a:t> main</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import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"net/http"</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helloHandler(writer http.ResponseWriter, request *http.Request)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Note: error return value ignored!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writer.Write([]</a:t>
            </a:r>
            <a:r>
              <a:rPr lang="en-US" sz="1800">
                <a:solidFill>
                  <a:srgbClr val="902000"/>
                </a:solidFill>
                <a:latin typeface="Courier"/>
                <a:ea typeface="Courier"/>
                <a:cs typeface="Courier"/>
                <a:sym typeface="Courier"/>
              </a:rPr>
              <a:t>byte</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"&lt;h1&gt;Hello, web!&lt;/h1&gt;"</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bonjourHandler(writer http.ResponseWriter, request *http.Request)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writer.Write([]</a:t>
            </a:r>
            <a:r>
              <a:rPr lang="en-US" sz="1800">
                <a:solidFill>
                  <a:srgbClr val="902000"/>
                </a:solidFill>
                <a:latin typeface="Courier"/>
                <a:ea typeface="Courier"/>
                <a:cs typeface="Courier"/>
                <a:sym typeface="Courier"/>
              </a:rPr>
              <a:t>byte</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"&lt;h1&gt;Bonjour, web!&lt;/h1&gt;"</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8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First-class functions: a simple web app</a:t>
            </a:r>
            <a:endParaRPr/>
          </a:p>
        </p:txBody>
      </p:sp>
      <p:sp>
        <p:nvSpPr>
          <p:cNvPr id="618" name="Google Shape;618;p8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http.HandleFunc(</a:t>
            </a:r>
            <a:r>
              <a:rPr lang="en-US" sz="1800">
                <a:solidFill>
                  <a:srgbClr val="4070A0"/>
                </a:solidFill>
                <a:latin typeface="Courier"/>
                <a:ea typeface="Courier"/>
                <a:cs typeface="Courier"/>
                <a:sym typeface="Courier"/>
              </a:rPr>
              <a:t>"/hello"</a:t>
            </a:r>
            <a:r>
              <a:rPr lang="en-US" sz="1800">
                <a:latin typeface="Courier"/>
                <a:ea typeface="Courier"/>
                <a:cs typeface="Courier"/>
                <a:sym typeface="Courier"/>
              </a:rPr>
              <a:t>, helloHandler)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http.HandleFunc(</a:t>
            </a:r>
            <a:r>
              <a:rPr lang="en-US" sz="1800">
                <a:solidFill>
                  <a:srgbClr val="4070A0"/>
                </a:solidFill>
                <a:latin typeface="Courier"/>
                <a:ea typeface="Courier"/>
                <a:cs typeface="Courier"/>
                <a:sym typeface="Courier"/>
              </a:rPr>
              <a:t>"/bonjour"</a:t>
            </a:r>
            <a:r>
              <a:rPr lang="en-US" sz="1800">
                <a:latin typeface="Courier"/>
                <a:ea typeface="Courier"/>
                <a:cs typeface="Courier"/>
                <a:sym typeface="Courier"/>
              </a:rPr>
              <a:t>, bonjourHandler)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Note: error return value ignored!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http.ListenAndServe(</a:t>
            </a:r>
            <a:r>
              <a:rPr lang="en-US" sz="1800">
                <a:solidFill>
                  <a:srgbClr val="4070A0"/>
                </a:solidFill>
                <a:latin typeface="Courier"/>
                <a:ea typeface="Courier"/>
                <a:cs typeface="Courier"/>
                <a:sym typeface="Courier"/>
              </a:rPr>
              <a:t>"localhost:8080"</a:t>
            </a:r>
            <a:r>
              <a:rPr lang="en-US" sz="1800">
                <a:latin typeface="Courier"/>
                <a:ea typeface="Courier"/>
                <a:cs typeface="Courier"/>
                <a:sym typeface="Courier"/>
              </a:rPr>
              <a:t>, </a:t>
            </a:r>
            <a:r>
              <a:rPr lang="en-US" sz="1800">
                <a:solidFill>
                  <a:srgbClr val="007020"/>
                </a:solidFill>
                <a:latin typeface="Courier"/>
                <a:ea typeface="Courier"/>
                <a:cs typeface="Courier"/>
                <a:sym typeface="Courier"/>
              </a:rPr>
              <a:t>nil</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8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You Are Here</a:t>
            </a:r>
            <a:endParaRPr/>
          </a:p>
        </p:txBody>
      </p:sp>
      <p:sp>
        <p:nvSpPr>
          <p:cNvPr id="624" name="Google Shape;624;p8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A Sneak Peek</a:t>
            </a:r>
            <a:endParaRPr/>
          </a:p>
          <a:p>
            <a:pPr indent="-283464" lvl="1" marL="740664" rtl="0" algn="l">
              <a:lnSpc>
                <a:spcPct val="100000"/>
              </a:lnSpc>
              <a:spcBef>
                <a:spcPts val="1200"/>
              </a:spcBef>
              <a:spcAft>
                <a:spcPts val="0"/>
              </a:spcAft>
              <a:buClr>
                <a:schemeClr val="dk1"/>
              </a:buClr>
              <a:buSzPts val="2000"/>
              <a:buChar char="•"/>
            </a:pPr>
            <a:r>
              <a:rPr lang="en-US"/>
              <a:t>Why Go?</a:t>
            </a:r>
            <a:endParaRPr/>
          </a:p>
          <a:p>
            <a:pPr indent="-283464" lvl="1" marL="740664" rtl="0" algn="l">
              <a:lnSpc>
                <a:spcPct val="100000"/>
              </a:lnSpc>
              <a:spcBef>
                <a:spcPts val="1200"/>
              </a:spcBef>
              <a:spcAft>
                <a:spcPts val="0"/>
              </a:spcAft>
              <a:buClr>
                <a:schemeClr val="dk1"/>
              </a:buClr>
              <a:buSzPts val="2000"/>
              <a:buChar char="•"/>
            </a:pPr>
            <a:r>
              <a:rPr lang="en-US"/>
              <a:t>Syntax</a:t>
            </a:r>
            <a:endParaRPr/>
          </a:p>
          <a:p>
            <a:pPr indent="-283464" lvl="1" marL="740664" rtl="0" algn="l">
              <a:lnSpc>
                <a:spcPct val="100000"/>
              </a:lnSpc>
              <a:spcBef>
                <a:spcPts val="1200"/>
              </a:spcBef>
              <a:spcAft>
                <a:spcPts val="0"/>
              </a:spcAft>
              <a:buClr>
                <a:schemeClr val="dk1"/>
              </a:buClr>
              <a:buSzPts val="2000"/>
              <a:buChar char="•"/>
            </a:pPr>
            <a:r>
              <a:rPr b="1" lang="en-US"/>
              <a:t>OOP-like Concepts</a:t>
            </a:r>
            <a:endParaRPr/>
          </a:p>
          <a:p>
            <a:pPr indent="-283464" lvl="1" marL="740664" rtl="0" algn="l">
              <a:lnSpc>
                <a:spcPct val="100000"/>
              </a:lnSpc>
              <a:spcBef>
                <a:spcPts val="1200"/>
              </a:spcBef>
              <a:spcAft>
                <a:spcPts val="0"/>
              </a:spcAft>
              <a:buClr>
                <a:schemeClr val="dk1"/>
              </a:buClr>
              <a:buSzPts val="2000"/>
              <a:buChar char="•"/>
            </a:pPr>
            <a:r>
              <a:rPr lang="en-US"/>
              <a:t>Goroutines and Channels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84"/>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OOP-</a:t>
            </a:r>
            <a:r>
              <a:rPr i="1" lang="en-US"/>
              <a:t>like</a:t>
            </a:r>
            <a:r>
              <a:rPr lang="en-US"/>
              <a:t> Concepts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(We’ll repeat that link at the end.)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8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Structs</a:t>
            </a:r>
            <a:endParaRPr/>
          </a:p>
        </p:txBody>
      </p:sp>
      <p:sp>
        <p:nvSpPr>
          <p:cNvPr id="635" name="Google Shape;635;p8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Anonymous struct types…</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bucket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number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word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toggle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bucket.number = </a:t>
            </a:r>
            <a:r>
              <a:rPr lang="en-US" sz="1800">
                <a:solidFill>
                  <a:srgbClr val="40A070"/>
                </a:solidFill>
                <a:latin typeface="Courier"/>
                <a:ea typeface="Courier"/>
                <a:cs typeface="Courier"/>
                <a:sym typeface="Courier"/>
              </a:rPr>
              <a:t>3.14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bucket.word = </a:t>
            </a:r>
            <a:r>
              <a:rPr lang="en-US" sz="1800">
                <a:solidFill>
                  <a:srgbClr val="4070A0"/>
                </a:solidFill>
                <a:latin typeface="Courier"/>
                <a:ea typeface="Courier"/>
                <a:cs typeface="Courier"/>
                <a:sym typeface="Courier"/>
              </a:rPr>
              <a:t>"pie"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bucket.toggle = </a:t>
            </a:r>
            <a:r>
              <a:rPr lang="en-US" sz="1800">
                <a:solidFill>
                  <a:srgbClr val="007020"/>
                </a:solidFill>
                <a:latin typeface="Courier"/>
                <a:ea typeface="Courier"/>
                <a:cs typeface="Courier"/>
                <a:sym typeface="Courier"/>
              </a:rPr>
              <a:t>true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fmt.Println(bucket.number) </a:t>
            </a:r>
            <a:r>
              <a:rPr i="1" lang="en-US" sz="1800">
                <a:solidFill>
                  <a:srgbClr val="60A0B0"/>
                </a:solidFill>
                <a:latin typeface="Courier"/>
                <a:ea typeface="Courier"/>
                <a:cs typeface="Courier"/>
                <a:sym typeface="Courier"/>
              </a:rPr>
              <a:t>// =&gt; 3.14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fmt.Println(bucket.word)   </a:t>
            </a:r>
            <a:r>
              <a:rPr i="1" lang="en-US" sz="1800">
                <a:solidFill>
                  <a:srgbClr val="60A0B0"/>
                </a:solidFill>
                <a:latin typeface="Courier"/>
                <a:ea typeface="Courier"/>
                <a:cs typeface="Courier"/>
                <a:sym typeface="Courier"/>
              </a:rPr>
              <a:t>// =&gt; pie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fmt.Println(bucket.toggle) </a:t>
            </a:r>
            <a:r>
              <a:rPr i="1" lang="en-US" sz="1800">
                <a:solidFill>
                  <a:srgbClr val="60A0B0"/>
                </a:solidFill>
                <a:latin typeface="Courier"/>
                <a:ea typeface="Courier"/>
                <a:cs typeface="Courier"/>
                <a:sym typeface="Courier"/>
              </a:rPr>
              <a:t>// =&gt; true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8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Custom types</a:t>
            </a:r>
            <a:endParaRPr/>
          </a:p>
        </p:txBody>
      </p:sp>
      <p:sp>
        <p:nvSpPr>
          <p:cNvPr id="641" name="Google Shape;641;p8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sz="1800">
                <a:latin typeface="Courier"/>
                <a:ea typeface="Courier"/>
                <a:cs typeface="Courier"/>
                <a:sym typeface="Courier"/>
              </a:rPr>
              <a:t>type myType</a:t>
            </a:r>
            <a:r>
              <a:rPr lang="en-US"/>
              <a:t> followed by an underlying type declares a new type.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number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word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toggle </a:t>
            </a:r>
            <a:r>
              <a:rPr lang="en-US" sz="1800">
                <a:solidFill>
                  <a:srgbClr val="902000"/>
                </a:solidFill>
                <a:latin typeface="Courier"/>
                <a:ea typeface="Courier"/>
                <a:cs typeface="Courier"/>
                <a:sym typeface="Courier"/>
              </a:rPr>
              <a:t>bool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8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Custom types</a:t>
            </a:r>
            <a:endParaRPr/>
          </a:p>
        </p:txBody>
      </p:sp>
      <p:sp>
        <p:nvSpPr>
          <p:cNvPr id="647" name="Google Shape;647;p8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bucket myType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bucket.number = </a:t>
            </a:r>
            <a:r>
              <a:rPr lang="en-US" sz="1800">
                <a:solidFill>
                  <a:srgbClr val="40A070"/>
                </a:solidFill>
                <a:latin typeface="Courier"/>
                <a:ea typeface="Courier"/>
                <a:cs typeface="Courier"/>
                <a:sym typeface="Courier"/>
              </a:rPr>
              <a:t>3.14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bucket.word = </a:t>
            </a:r>
            <a:r>
              <a:rPr lang="en-US" sz="1800">
                <a:solidFill>
                  <a:srgbClr val="4070A0"/>
                </a:solidFill>
                <a:latin typeface="Courier"/>
                <a:ea typeface="Courier"/>
                <a:cs typeface="Courier"/>
                <a:sym typeface="Courier"/>
              </a:rPr>
              <a:t>"pie"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bucket.toggle = </a:t>
            </a:r>
            <a:r>
              <a:rPr lang="en-US" sz="1800">
                <a:solidFill>
                  <a:srgbClr val="007020"/>
                </a:solidFill>
                <a:latin typeface="Courier"/>
                <a:ea typeface="Courier"/>
                <a:cs typeface="Courier"/>
                <a:sym typeface="Courier"/>
              </a:rPr>
              <a:t>true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fmt.Println(bucket.number) </a:t>
            </a:r>
            <a:r>
              <a:rPr i="1" lang="en-US" sz="1800">
                <a:solidFill>
                  <a:srgbClr val="60A0B0"/>
                </a:solidFill>
                <a:latin typeface="Courier"/>
                <a:ea typeface="Courier"/>
                <a:cs typeface="Courier"/>
                <a:sym typeface="Courier"/>
              </a:rPr>
              <a:t>// =&gt; 3.14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fmt.Println(bucket.word)   </a:t>
            </a:r>
            <a:r>
              <a:rPr i="1" lang="en-US" sz="1800">
                <a:solidFill>
                  <a:srgbClr val="60A0B0"/>
                </a:solidFill>
                <a:latin typeface="Courier"/>
                <a:ea typeface="Courier"/>
                <a:cs typeface="Courier"/>
                <a:sym typeface="Courier"/>
              </a:rPr>
              <a:t>// =&gt; pie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fmt.Println(bucket.toggle) </a:t>
            </a:r>
            <a:r>
              <a:rPr i="1" lang="en-US" sz="1800">
                <a:solidFill>
                  <a:srgbClr val="60A0B0"/>
                </a:solidFill>
                <a:latin typeface="Courier"/>
                <a:ea typeface="Courier"/>
                <a:cs typeface="Courier"/>
                <a:sym typeface="Courier"/>
              </a:rPr>
              <a:t>// =&gt; true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8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Other underlying types</a:t>
            </a:r>
            <a:endParaRPr/>
          </a:p>
        </p:txBody>
      </p:sp>
      <p:sp>
        <p:nvSpPr>
          <p:cNvPr id="653" name="Google Shape;653;p8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 custom type can have an underlying basic type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Liters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Gallons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carFuel Gallons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busFuel Liters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Defining a type defines a conversion</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from the underlying type to the new type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carFuel = Gallons(</a:t>
            </a:r>
            <a:r>
              <a:rPr lang="en-US" sz="1800">
                <a:solidFill>
                  <a:srgbClr val="40A070"/>
                </a:solidFill>
                <a:latin typeface="Courier"/>
                <a:ea typeface="Courier"/>
                <a:cs typeface="Courier"/>
                <a:sym typeface="Courier"/>
              </a:rPr>
              <a:t>10.0</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busFuel = Liters(</a:t>
            </a:r>
            <a:r>
              <a:rPr lang="en-US" sz="1800">
                <a:solidFill>
                  <a:srgbClr val="40A070"/>
                </a:solidFill>
                <a:latin typeface="Courier"/>
                <a:ea typeface="Courier"/>
                <a:cs typeface="Courier"/>
                <a:sym typeface="Courier"/>
              </a:rPr>
              <a:t>240.0</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fmt.Println(carFuel) </a:t>
            </a:r>
            <a:r>
              <a:rPr i="1" lang="en-US" sz="1800">
                <a:solidFill>
                  <a:srgbClr val="60A0B0"/>
                </a:solidFill>
                <a:latin typeface="Courier"/>
                <a:ea typeface="Courier"/>
                <a:cs typeface="Courier"/>
                <a:sym typeface="Courier"/>
              </a:rPr>
              <a:t>// =&gt; 10</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fmt.Println(busFuel) </a:t>
            </a:r>
            <a:r>
              <a:rPr i="1" lang="en-US" sz="1800">
                <a:solidFill>
                  <a:srgbClr val="60A0B0"/>
                </a:solidFill>
                <a:latin typeface="Courier"/>
                <a:ea typeface="Courier"/>
                <a:cs typeface="Courier"/>
                <a:sym typeface="Courier"/>
              </a:rPr>
              <a:t>// =&gt; 240</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8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Methods</a:t>
            </a:r>
            <a:endParaRPr/>
          </a:p>
        </p:txBody>
      </p:sp>
      <p:sp>
        <p:nvSpPr>
          <p:cNvPr id="659" name="Google Shape;659;p8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i="1" lang="en-US" sz="1800">
                <a:solidFill>
                  <a:srgbClr val="60A0B0"/>
                </a:solidFill>
                <a:latin typeface="Courier"/>
                <a:ea typeface="Courier"/>
                <a:cs typeface="Courier"/>
                <a:sym typeface="Courier"/>
              </a:rPr>
              <a:t>// Specify a "receiver parameter" within a function</a:t>
            </a:r>
            <a:br>
              <a:rPr lang="en-US" sz="2400">
                <a:solidFill>
                  <a:schemeClr val="dk1"/>
                </a:solidFill>
                <a:latin typeface="Quattrocento Sans"/>
                <a:ea typeface="Quattrocento Sans"/>
                <a:cs typeface="Quattrocento Sans"/>
                <a:sym typeface="Quattrocento Sans"/>
              </a:rPr>
            </a:br>
            <a:r>
              <a:rPr i="1" lang="en-US" sz="1800">
                <a:solidFill>
                  <a:srgbClr val="60A0B0"/>
                </a:solidFill>
                <a:latin typeface="Courier"/>
                <a:ea typeface="Courier"/>
                <a:cs typeface="Courier"/>
                <a:sym typeface="Courier"/>
              </a:rPr>
              <a:t>// definition to make it a method. The receiver </a:t>
            </a:r>
            <a:br>
              <a:rPr lang="en-US" sz="2400">
                <a:solidFill>
                  <a:schemeClr val="dk1"/>
                </a:solidFill>
                <a:latin typeface="Quattrocento Sans"/>
                <a:ea typeface="Quattrocento Sans"/>
                <a:cs typeface="Quattrocento Sans"/>
                <a:sym typeface="Quattrocento Sans"/>
              </a:rPr>
            </a:br>
            <a:r>
              <a:rPr i="1" lang="en-US" sz="1800">
                <a:solidFill>
                  <a:srgbClr val="60A0B0"/>
                </a:solidFill>
                <a:latin typeface="Courier"/>
                <a:ea typeface="Courier"/>
                <a:cs typeface="Courier"/>
                <a:sym typeface="Courier"/>
              </a:rPr>
              <a:t>// parameter's type will be the type the method </a:t>
            </a:r>
            <a:br>
              <a:rPr lang="en-US" sz="2400">
                <a:solidFill>
                  <a:schemeClr val="dk1"/>
                </a:solidFill>
                <a:latin typeface="Quattrocento Sans"/>
                <a:ea typeface="Quattrocento Sans"/>
                <a:cs typeface="Quattrocento Sans"/>
                <a:sym typeface="Quattrocento Sans"/>
              </a:rPr>
            </a:br>
            <a:r>
              <a:rPr i="1" lang="en-US" sz="1800">
                <a:solidFill>
                  <a:srgbClr val="60A0B0"/>
                </a:solidFill>
                <a:latin typeface="Courier"/>
                <a:ea typeface="Courier"/>
                <a:cs typeface="Courier"/>
                <a:sym typeface="Courier"/>
              </a:rPr>
              <a:t>// gets defined on.</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 MyType) sayHi()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"Hi"</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9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Methods</a:t>
            </a:r>
            <a:endParaRPr/>
          </a:p>
        </p:txBody>
      </p:sp>
      <p:sp>
        <p:nvSpPr>
          <p:cNvPr id="665" name="Google Shape;665;p9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 MyType) sayHi()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"Hi"</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 := MyType(</a:t>
            </a:r>
            <a:r>
              <a:rPr lang="en-US" sz="1800">
                <a:solidFill>
                  <a:srgbClr val="4070A0"/>
                </a:solidFill>
                <a:latin typeface="Courier"/>
                <a:ea typeface="Courier"/>
                <a:cs typeface="Courier"/>
                <a:sym typeface="Courier"/>
              </a:rPr>
              <a:t>"a MyType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value.sayHi() </a:t>
            </a:r>
            <a:r>
              <a:rPr i="1" lang="en-US" sz="1800">
                <a:solidFill>
                  <a:srgbClr val="60A0B0"/>
                </a:solidFill>
                <a:latin typeface="Courier"/>
                <a:ea typeface="Courier"/>
                <a:cs typeface="Courier"/>
                <a:sym typeface="Courier"/>
              </a:rPr>
              <a:t>// =&gt; Hi</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anotherValue := MyType(</a:t>
            </a:r>
            <a:r>
              <a:rPr lang="en-US" sz="1800">
                <a:solidFill>
                  <a:srgbClr val="4070A0"/>
                </a:solidFill>
                <a:latin typeface="Courier"/>
                <a:ea typeface="Courier"/>
                <a:cs typeface="Courier"/>
                <a:sym typeface="Courier"/>
              </a:rPr>
              <a:t>"another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anotherValue.sayHi() </a:t>
            </a:r>
            <a:r>
              <a:rPr i="1" lang="en-US" sz="1800">
                <a:solidFill>
                  <a:srgbClr val="60A0B0"/>
                </a:solidFill>
                <a:latin typeface="Courier"/>
                <a:ea typeface="Courier"/>
                <a:cs typeface="Courier"/>
                <a:sym typeface="Courier"/>
              </a:rPr>
              <a:t>// =&gt; Hi</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9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Receiver parameter acts like just another parameter</a:t>
            </a:r>
            <a:endParaRPr/>
          </a:p>
        </p:txBody>
      </p:sp>
      <p:sp>
        <p:nvSpPr>
          <p:cNvPr id="671" name="Google Shape;671;p9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 MyType) sayHi()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"Hi from"</a:t>
            </a:r>
            <a:r>
              <a:rPr lang="en-US" sz="1800">
                <a:latin typeface="Courier"/>
                <a:ea typeface="Courier"/>
                <a:cs typeface="Courier"/>
                <a:sym typeface="Courier"/>
              </a:rPr>
              <a:t>, m)</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 := MyType(</a:t>
            </a:r>
            <a:r>
              <a:rPr lang="en-US" sz="1800">
                <a:solidFill>
                  <a:srgbClr val="4070A0"/>
                </a:solidFill>
                <a:latin typeface="Courier"/>
                <a:ea typeface="Courier"/>
                <a:cs typeface="Courier"/>
                <a:sym typeface="Courier"/>
              </a:rPr>
              <a:t>"a MyType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value.sayHi() </a:t>
            </a:r>
            <a:r>
              <a:rPr i="1" lang="en-US" sz="1800">
                <a:solidFill>
                  <a:srgbClr val="60A0B0"/>
                </a:solidFill>
                <a:latin typeface="Courier"/>
                <a:ea typeface="Courier"/>
                <a:cs typeface="Courier"/>
                <a:sym typeface="Courier"/>
              </a:rPr>
              <a:t>// =&gt; Hi from a MyType 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anotherValue := MyType(</a:t>
            </a:r>
            <a:r>
              <a:rPr lang="en-US" sz="1800">
                <a:solidFill>
                  <a:srgbClr val="4070A0"/>
                </a:solidFill>
                <a:latin typeface="Courier"/>
                <a:ea typeface="Courier"/>
                <a:cs typeface="Courier"/>
                <a:sym typeface="Courier"/>
              </a:rPr>
              <a:t>"another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anotherValue.sayHi() </a:t>
            </a:r>
            <a:r>
              <a:rPr i="1" lang="en-US" sz="1800">
                <a:solidFill>
                  <a:srgbClr val="60A0B0"/>
                </a:solidFill>
                <a:latin typeface="Courier"/>
                <a:ea typeface="Courier"/>
                <a:cs typeface="Courier"/>
                <a:sym typeface="Courier"/>
              </a:rPr>
              <a:t>// =&gt; Hi from another value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9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Underlying type is </a:t>
            </a:r>
            <a:r>
              <a:rPr i="1" lang="en-US"/>
              <a:t>not</a:t>
            </a:r>
            <a:r>
              <a:rPr lang="en-US"/>
              <a:t> a superclass</a:t>
            </a:r>
            <a:endParaRPr/>
          </a:p>
        </p:txBody>
      </p:sp>
      <p:sp>
        <p:nvSpPr>
          <p:cNvPr id="677" name="Google Shape;677;p9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The underlying type specifies how a type’s data will be stored, so this is OK…</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 MyType) sayHi()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"Hi from"</a:t>
            </a:r>
            <a:r>
              <a:rPr lang="en-US" sz="1800">
                <a:latin typeface="Courier"/>
                <a:ea typeface="Courier"/>
                <a:cs typeface="Courier"/>
                <a:sym typeface="Courier"/>
              </a:rPr>
              <a:t>, m)</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MyType2 MyType</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value2 := MyType2(</a:t>
            </a:r>
            <a:r>
              <a:rPr lang="en-US" sz="1800">
                <a:solidFill>
                  <a:srgbClr val="4070A0"/>
                </a:solidFill>
                <a:latin typeface="Courier"/>
                <a:ea typeface="Courier"/>
                <a:cs typeface="Courier"/>
                <a:sym typeface="Courier"/>
              </a:rPr>
              <a:t>"a MyType2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fmt.Println(value2)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9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Underlying type is </a:t>
            </a:r>
            <a:r>
              <a:rPr i="1" lang="en-US"/>
              <a:t>not</a:t>
            </a:r>
            <a:r>
              <a:rPr lang="en-US"/>
              <a:t> a superclass</a:t>
            </a:r>
            <a:endParaRPr/>
          </a:p>
        </p:txBody>
      </p:sp>
      <p:sp>
        <p:nvSpPr>
          <p:cNvPr id="683" name="Google Shape;683;p9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But a type does </a:t>
            </a:r>
            <a:r>
              <a:rPr i="1" lang="en-US"/>
              <a:t>not</a:t>
            </a:r>
            <a:r>
              <a:rPr lang="en-US"/>
              <a:t> inherit methods from its underlying type.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 MyType) sayHi()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"Hi from"</a:t>
            </a:r>
            <a:r>
              <a:rPr lang="en-US" sz="1800">
                <a:latin typeface="Courier"/>
                <a:ea typeface="Courier"/>
                <a:cs typeface="Courier"/>
                <a:sym typeface="Courier"/>
              </a:rPr>
              <a:t>, m)</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MyType2 MyType</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value2 := MyType2(</a:t>
            </a:r>
            <a:r>
              <a:rPr lang="en-US" sz="1800">
                <a:solidFill>
                  <a:srgbClr val="4070A0"/>
                </a:solidFill>
                <a:latin typeface="Courier"/>
                <a:ea typeface="Courier"/>
                <a:cs typeface="Courier"/>
                <a:sym typeface="Courier"/>
              </a:rPr>
              <a:t>"a MyType2 value"</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value2.sayHi()</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a:t>
            </a:r>
            <a:r>
              <a:rPr lang="en-US" sz="1800">
                <a:solidFill>
                  <a:srgbClr val="40A070"/>
                </a:solidFill>
                <a:latin typeface="Courier"/>
                <a:ea typeface="Courier"/>
                <a:cs typeface="Courier"/>
                <a:sym typeface="Courier"/>
              </a:rPr>
              <a:t>15</a:t>
            </a:r>
            <a:r>
              <a:rPr lang="en-US" sz="1800">
                <a:latin typeface="Courier"/>
                <a:ea typeface="Courier"/>
                <a:cs typeface="Courier"/>
                <a:sym typeface="Courier"/>
              </a:rPr>
              <a:t>:</a:t>
            </a:r>
            <a:r>
              <a:rPr lang="en-US" sz="1800">
                <a:solidFill>
                  <a:srgbClr val="40A070"/>
                </a:solidFill>
                <a:latin typeface="Courier"/>
                <a:ea typeface="Courier"/>
                <a:cs typeface="Courier"/>
                <a:sym typeface="Courier"/>
              </a:rPr>
              <a:t>8</a:t>
            </a:r>
            <a:r>
              <a:rPr lang="en-US" sz="1800">
                <a:latin typeface="Courier"/>
                <a:ea typeface="Courier"/>
                <a:cs typeface="Courier"/>
                <a:sym typeface="Courier"/>
              </a:rPr>
              <a:t>: value2.sayHi undefined (</a:t>
            </a: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MyType2 has no field or method sayHi)</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9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Underlying type is </a:t>
            </a:r>
            <a:r>
              <a:rPr i="1" lang="en-US"/>
              <a:t>not</a:t>
            </a:r>
            <a:r>
              <a:rPr lang="en-US"/>
              <a:t> a superclass</a:t>
            </a:r>
            <a:endParaRPr/>
          </a:p>
        </p:txBody>
      </p:sp>
      <p:sp>
        <p:nvSpPr>
          <p:cNvPr id="689" name="Google Shape;689;p9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“Although Go has types and methods and allows an object-oriented style of programming, there is no type hierarchy.”</a:t>
            </a:r>
            <a:endParaRPr/>
          </a:p>
          <a:p>
            <a:pPr indent="0" lvl="0" marL="0" rtl="0" algn="l">
              <a:lnSpc>
                <a:spcPct val="100000"/>
              </a:lnSpc>
              <a:spcBef>
                <a:spcPts val="1800"/>
              </a:spcBef>
              <a:spcAft>
                <a:spcPts val="0"/>
              </a:spcAft>
              <a:buClr>
                <a:schemeClr val="dk1"/>
              </a:buClr>
              <a:buSzPts val="2400"/>
              <a:buNone/>
            </a:pPr>
            <a:r>
              <a:rPr lang="en-US"/>
              <a:t>—https://golang.org/doc/faq</a:t>
            </a:r>
            <a:endParaRPr/>
          </a:p>
          <a:p>
            <a:pPr indent="-283464" lvl="1" marL="740664" rtl="0" algn="l">
              <a:lnSpc>
                <a:spcPct val="100000"/>
              </a:lnSpc>
              <a:spcBef>
                <a:spcPts val="1200"/>
              </a:spcBef>
              <a:spcAft>
                <a:spcPts val="0"/>
              </a:spcAft>
              <a:buClr>
                <a:schemeClr val="dk1"/>
              </a:buClr>
              <a:buSzPts val="2000"/>
              <a:buChar char="•"/>
            </a:pPr>
            <a:r>
              <a:rPr lang="en-US"/>
              <a:t>There is no method inheritance!</a:t>
            </a:r>
            <a:endParaRPr/>
          </a:p>
          <a:p>
            <a:pPr indent="-283464" lvl="1" marL="740664" rtl="0" algn="l">
              <a:lnSpc>
                <a:spcPct val="100000"/>
              </a:lnSpc>
              <a:spcBef>
                <a:spcPts val="1200"/>
              </a:spcBef>
              <a:spcAft>
                <a:spcPts val="0"/>
              </a:spcAft>
              <a:buClr>
                <a:schemeClr val="dk1"/>
              </a:buClr>
              <a:buSzPts val="2000"/>
              <a:buChar char="•"/>
            </a:pPr>
            <a:r>
              <a:rPr lang="en-US"/>
              <a:t>But there’s another way to get the same benefits…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Another humble recommendation</a:t>
            </a:r>
            <a:endParaRPr/>
          </a:p>
        </p:txBody>
      </p:sp>
      <p:pic>
        <p:nvPicPr>
          <p:cNvPr descr="images/head_first_go_cover.png" id="265" name="Google Shape;265;p23"/>
          <p:cNvPicPr preferRelativeResize="0"/>
          <p:nvPr/>
        </p:nvPicPr>
        <p:blipFill rotWithShape="1">
          <a:blip r:embed="rId3">
            <a:alphaModFix/>
          </a:blip>
          <a:srcRect b="0" l="0" r="0" t="0"/>
          <a:stretch/>
        </p:blipFill>
        <p:spPr>
          <a:xfrm>
            <a:off x="4241800" y="1752600"/>
            <a:ext cx="3695700" cy="42291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9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Embedding structs is like inheriting fields</a:t>
            </a:r>
            <a:endParaRPr/>
          </a:p>
        </p:txBody>
      </p:sp>
      <p:sp>
        <p:nvSpPr>
          <p:cNvPr id="695" name="Google Shape;695;p9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Coordinates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Latitude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Longitude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Landmark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Name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An "anonymous field"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Has no name of its own, just a type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Coordinates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l Landmark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l.Name = </a:t>
            </a:r>
            <a:r>
              <a:rPr lang="en-US" sz="1800">
                <a:solidFill>
                  <a:srgbClr val="4070A0"/>
                </a:solidFill>
                <a:latin typeface="Courier"/>
                <a:ea typeface="Courier"/>
                <a:cs typeface="Courier"/>
                <a:sym typeface="Courier"/>
              </a:rPr>
              <a:t>"The Googleplex"</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Fields for "embedded struct" are "promoted"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l.Latitude = </a:t>
            </a:r>
            <a:r>
              <a:rPr lang="en-US" sz="1800">
                <a:solidFill>
                  <a:srgbClr val="40A070"/>
                </a:solidFill>
                <a:latin typeface="Courier"/>
                <a:ea typeface="Courier"/>
                <a:cs typeface="Courier"/>
                <a:sym typeface="Courier"/>
              </a:rPr>
              <a:t>37.42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l.Longitude = </a:t>
            </a:r>
            <a:r>
              <a:rPr lang="en-US" sz="1800">
                <a:solidFill>
                  <a:srgbClr val="40A070"/>
                </a:solidFill>
                <a:latin typeface="Courier"/>
                <a:ea typeface="Courier"/>
                <a:cs typeface="Courier"/>
                <a:sym typeface="Courier"/>
              </a:rPr>
              <a:t>-122.08</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fmt.Println(l.Name, l.Latitude, l.Longitude)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The Googleplex 37.42 -122.08</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9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Promotion of embedded types’ methods</a:t>
            </a:r>
            <a:endParaRPr/>
          </a:p>
        </p:txBody>
      </p:sp>
      <p:sp>
        <p:nvSpPr>
          <p:cNvPr id="701" name="Google Shape;701;p9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(c Coordinates) Location()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return</a:t>
            </a:r>
            <a:r>
              <a:rPr lang="en-US" sz="1800">
                <a:latin typeface="Courier"/>
                <a:ea typeface="Courier"/>
                <a:cs typeface="Courier"/>
                <a:sym typeface="Courier"/>
              </a:rPr>
              <a:t> fmt.Sprintf(</a:t>
            </a:r>
            <a:r>
              <a:rPr lang="en-US" sz="1800">
                <a:solidFill>
                  <a:srgbClr val="4070A0"/>
                </a:solidFill>
                <a:latin typeface="Courier"/>
                <a:ea typeface="Courier"/>
                <a:cs typeface="Courier"/>
                <a:sym typeface="Courier"/>
              </a:rPr>
              <a:t>"(%0.2f, %0.2f)"</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c.Latitude, c.Longitude)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l Landmark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l.Name = </a:t>
            </a:r>
            <a:r>
              <a:rPr lang="en-US" sz="1800">
                <a:solidFill>
                  <a:srgbClr val="4070A0"/>
                </a:solidFill>
                <a:latin typeface="Courier"/>
                <a:ea typeface="Courier"/>
                <a:cs typeface="Courier"/>
                <a:sym typeface="Courier"/>
              </a:rPr>
              <a:t>"The Googleplex"</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l.Latitude = </a:t>
            </a:r>
            <a:r>
              <a:rPr lang="en-US" sz="1800">
                <a:solidFill>
                  <a:srgbClr val="40A070"/>
                </a:solidFill>
                <a:latin typeface="Courier"/>
                <a:ea typeface="Courier"/>
                <a:cs typeface="Courier"/>
                <a:sym typeface="Courier"/>
              </a:rPr>
              <a:t>37.42</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l.Longitude = </a:t>
            </a:r>
            <a:r>
              <a:rPr lang="en-US" sz="1800">
                <a:solidFill>
                  <a:srgbClr val="40A070"/>
                </a:solidFill>
                <a:latin typeface="Courier"/>
                <a:ea typeface="Courier"/>
                <a:cs typeface="Courier"/>
                <a:sym typeface="Courier"/>
              </a:rPr>
              <a:t>-122.08</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Methods from embedded type are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promoted to outer type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fmt.Println(l.Location())</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=&gt; (37.42, -122.08)</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9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Promotion of embedded types’ methods</a:t>
            </a:r>
            <a:endParaRPr/>
          </a:p>
        </p:txBody>
      </p:sp>
      <p:sp>
        <p:nvSpPr>
          <p:cNvPr id="707" name="Google Shape;707;p9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Embed additional types to gain additional methods.</a:t>
            </a:r>
            <a:endParaRPr/>
          </a:p>
          <a:p>
            <a:pPr indent="-283464" lvl="1" marL="740664" rtl="0" algn="l">
              <a:lnSpc>
                <a:spcPct val="100000"/>
              </a:lnSpc>
              <a:spcBef>
                <a:spcPts val="1200"/>
              </a:spcBef>
              <a:spcAft>
                <a:spcPts val="0"/>
              </a:spcAft>
              <a:buClr>
                <a:schemeClr val="dk1"/>
              </a:buClr>
              <a:buSzPts val="2000"/>
              <a:buChar char="•"/>
            </a:pPr>
            <a:r>
              <a:rPr lang="en-US"/>
              <a:t>You’ve heard “favor composition over inheritance”…</a:t>
            </a:r>
            <a:endParaRPr/>
          </a:p>
          <a:p>
            <a:pPr indent="-283464" lvl="1" marL="740664" rtl="0" algn="l">
              <a:lnSpc>
                <a:spcPct val="100000"/>
              </a:lnSpc>
              <a:spcBef>
                <a:spcPts val="1200"/>
              </a:spcBef>
              <a:spcAft>
                <a:spcPts val="0"/>
              </a:spcAft>
              <a:buClr>
                <a:schemeClr val="dk1"/>
              </a:buClr>
              <a:buSzPts val="2000"/>
              <a:buChar char="•"/>
            </a:pPr>
            <a:r>
              <a:rPr lang="en-US"/>
              <a:t>Go implements that principle at the language level.</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Coordinates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Latitude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Longitude </a:t>
            </a:r>
            <a:r>
              <a:rPr lang="en-US" sz="1800">
                <a:solidFill>
                  <a:srgbClr val="902000"/>
                </a:solidFill>
                <a:latin typeface="Courier"/>
                <a:ea typeface="Courier"/>
                <a:cs typeface="Courier"/>
                <a:sym typeface="Courier"/>
              </a:rPr>
              <a:t>float64</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(c Coordinates) Location()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return</a:t>
            </a:r>
            <a:r>
              <a:rPr lang="en-US" sz="1800">
                <a:latin typeface="Courier"/>
                <a:ea typeface="Courier"/>
                <a:cs typeface="Courier"/>
                <a:sym typeface="Courier"/>
              </a:rPr>
              <a:t> fmt.Sprintf(</a:t>
            </a:r>
            <a:r>
              <a:rPr lang="en-US" sz="1800">
                <a:solidFill>
                  <a:srgbClr val="4070A0"/>
                </a:solidFill>
                <a:latin typeface="Courier"/>
                <a:ea typeface="Courier"/>
                <a:cs typeface="Courier"/>
                <a:sym typeface="Courier"/>
              </a:rPr>
              <a:t>"(%0.2f, %0.2f)"</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c.Latitude, c.Longitude)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Landmark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Name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Coordinates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9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13" name="Google Shape;713;p9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(This part is my favorite!)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9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19" name="Google Shape;719;p9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 type with </a:t>
            </a:r>
            <a:r>
              <a:rPr lang="en-US" sz="1800">
                <a:latin typeface="Courier"/>
                <a:ea typeface="Courier"/>
                <a:cs typeface="Courier"/>
                <a:sym typeface="Courier"/>
              </a:rPr>
              <a:t>Play</a:t>
            </a:r>
            <a:r>
              <a:rPr lang="en-US"/>
              <a:t> and </a:t>
            </a:r>
            <a:r>
              <a:rPr lang="en-US" sz="1800">
                <a:latin typeface="Courier"/>
                <a:ea typeface="Courier"/>
                <a:cs typeface="Courier"/>
                <a:sym typeface="Courier"/>
              </a:rPr>
              <a:t>Stop</a:t>
            </a:r>
            <a:r>
              <a:rPr lang="en-US"/>
              <a:t> methods…</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TapePlayer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Batteries </a:t>
            </a:r>
            <a:r>
              <a:rPr lang="en-US" sz="1800">
                <a:solidFill>
                  <a:srgbClr val="902000"/>
                </a:solidFill>
                <a:latin typeface="Courier"/>
                <a:ea typeface="Courier"/>
                <a:cs typeface="Courier"/>
                <a:sym typeface="Courier"/>
              </a:rPr>
              <a:t>string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 TapePlayer) Play(song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"Playing"</a:t>
            </a:r>
            <a:r>
              <a:rPr lang="en-US" sz="1800">
                <a:latin typeface="Courier"/>
                <a:ea typeface="Courier"/>
                <a:cs typeface="Courier"/>
                <a:sym typeface="Courier"/>
              </a:rPr>
              <a:t>, song)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 TapePlayer) Stop()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"Stopped!"</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10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25" name="Google Shape;725;p10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i="1" lang="en-US"/>
              <a:t>Another</a:t>
            </a:r>
            <a:r>
              <a:rPr lang="en-US"/>
              <a:t> type with </a:t>
            </a:r>
            <a:r>
              <a:rPr lang="en-US" sz="1800">
                <a:latin typeface="Courier"/>
                <a:ea typeface="Courier"/>
                <a:cs typeface="Courier"/>
                <a:sym typeface="Courier"/>
              </a:rPr>
              <a:t>Play</a:t>
            </a:r>
            <a:r>
              <a:rPr lang="en-US"/>
              <a:t> and </a:t>
            </a:r>
            <a:r>
              <a:rPr lang="en-US" sz="1800">
                <a:latin typeface="Courier"/>
                <a:ea typeface="Courier"/>
                <a:cs typeface="Courier"/>
                <a:sym typeface="Courier"/>
              </a:rPr>
              <a:t>Stop</a:t>
            </a:r>
            <a:r>
              <a:rPr lang="en-US"/>
              <a:t> methods…</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TapeRecorder </a:t>
            </a:r>
            <a:r>
              <a:rPr b="1" lang="en-US" sz="1800">
                <a:solidFill>
                  <a:srgbClr val="007020"/>
                </a:solidFill>
                <a:latin typeface="Courier"/>
                <a:ea typeface="Courier"/>
                <a:cs typeface="Courier"/>
                <a:sym typeface="Courier"/>
              </a:rPr>
              <a:t>struct</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Microphones </a:t>
            </a:r>
            <a:r>
              <a:rPr lang="en-US" sz="1800">
                <a:solidFill>
                  <a:srgbClr val="902000"/>
                </a:solidFill>
                <a:latin typeface="Courier"/>
                <a:ea typeface="Courier"/>
                <a:cs typeface="Courier"/>
                <a:sym typeface="Courier"/>
              </a:rPr>
              <a:t>int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 TapeRecorder) Play(song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"Playing"</a:t>
            </a:r>
            <a:r>
              <a:rPr lang="en-US" sz="1800">
                <a:latin typeface="Courier"/>
                <a:ea typeface="Courier"/>
                <a:cs typeface="Courier"/>
                <a:sym typeface="Courier"/>
              </a:rPr>
              <a:t>, song)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 TapeRecorder) Record()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"Recording"</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(t TapeRecorder) Stop()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"Stopped!"</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10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31" name="Google Shape;731;p10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A function that accepts a </a:t>
            </a:r>
            <a:r>
              <a:rPr lang="en-US" sz="1800">
                <a:latin typeface="Courier"/>
                <a:ea typeface="Courier"/>
                <a:cs typeface="Courier"/>
                <a:sym typeface="Courier"/>
              </a:rPr>
              <a:t>TapePlayer</a:t>
            </a:r>
            <a:r>
              <a:rPr lang="en-US"/>
              <a:t>…</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playList(device TapePlayer, songs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_, song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songs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device.Play(song)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device.Stop()</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10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37" name="Google Shape;737;p10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mixtape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"Jessie's Girl"</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"Whip It"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"9 to 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player TapePlayer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playList(player, mixtape)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Playing Jessie's Girl</a:t>
            </a:r>
            <a:br>
              <a:rPr lang="en-US" sz="1800">
                <a:latin typeface="Courier"/>
                <a:ea typeface="Courier"/>
                <a:cs typeface="Courier"/>
                <a:sym typeface="Courier"/>
              </a:rPr>
            </a:br>
            <a:r>
              <a:rPr lang="en-US" sz="1800">
                <a:latin typeface="Courier"/>
                <a:ea typeface="Courier"/>
                <a:cs typeface="Courier"/>
                <a:sym typeface="Courier"/>
              </a:rPr>
              <a:t>Playing Whip It</a:t>
            </a:r>
            <a:br>
              <a:rPr lang="en-US" sz="1800">
                <a:latin typeface="Courier"/>
                <a:ea typeface="Courier"/>
                <a:cs typeface="Courier"/>
                <a:sym typeface="Courier"/>
              </a:rPr>
            </a:br>
            <a:r>
              <a:rPr lang="en-US" sz="1800">
                <a:latin typeface="Courier"/>
                <a:ea typeface="Courier"/>
                <a:cs typeface="Courier"/>
                <a:sym typeface="Courier"/>
              </a:rPr>
              <a:t>Playing 9 to 5</a:t>
            </a:r>
            <a:br>
              <a:rPr lang="en-US" sz="1800">
                <a:latin typeface="Courier"/>
                <a:ea typeface="Courier"/>
                <a:cs typeface="Courier"/>
                <a:sym typeface="Courier"/>
              </a:rPr>
            </a:br>
            <a:r>
              <a:rPr lang="en-US" sz="1800">
                <a:latin typeface="Courier"/>
                <a:ea typeface="Courier"/>
                <a:cs typeface="Courier"/>
                <a:sym typeface="Courier"/>
              </a:rPr>
              <a:t>Stopped!</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10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43" name="Google Shape;743;p10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But don’t try to pass a </a:t>
            </a:r>
            <a:r>
              <a:rPr lang="en-US" sz="1800">
                <a:latin typeface="Courier"/>
                <a:ea typeface="Courier"/>
                <a:cs typeface="Courier"/>
                <a:sym typeface="Courier"/>
              </a:rPr>
              <a:t>TapeRecorder</a:t>
            </a:r>
            <a:r>
              <a:rPr lang="en-US"/>
              <a:t> to </a:t>
            </a:r>
            <a:r>
              <a:rPr lang="en-US" sz="1800">
                <a:latin typeface="Courier"/>
                <a:ea typeface="Courier"/>
                <a:cs typeface="Courier"/>
                <a:sym typeface="Courier"/>
              </a:rPr>
              <a:t>playList</a:t>
            </a:r>
            <a:r>
              <a:rPr lang="en-US"/>
              <a:t>!</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mixtape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"Jessie's Girl"</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"Whip It"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"9 to 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recorder TapeRecorder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playList(recorder, mixtape)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0" lvl="0" marL="0" rtl="0" algn="l">
              <a:lnSpc>
                <a:spcPct val="100000"/>
              </a:lnSpc>
              <a:spcBef>
                <a:spcPts val="1800"/>
              </a:spcBef>
              <a:spcAft>
                <a:spcPts val="0"/>
              </a:spcAft>
              <a:buClr>
                <a:schemeClr val="dk1"/>
              </a:buClr>
              <a:buSzPts val="2400"/>
              <a:buNone/>
            </a:pPr>
            <a:r>
              <a:rPr lang="en-US"/>
              <a:t>Compile error:</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prog.go:40:10: cannot use recorder (type TapeRecorder) as type TapePlayer in argument to playList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10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49" name="Google Shape;749;p10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Define a </a:t>
            </a:r>
            <a:r>
              <a:rPr lang="en-US" sz="1800">
                <a:latin typeface="Courier"/>
                <a:ea typeface="Courier"/>
                <a:cs typeface="Courier"/>
                <a:sym typeface="Courier"/>
              </a:rPr>
              <a:t>Player</a:t>
            </a:r>
            <a:r>
              <a:rPr lang="en-US"/>
              <a:t> interface with the methods you want:</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type</a:t>
            </a:r>
            <a:r>
              <a:rPr lang="en-US" sz="1800">
                <a:latin typeface="Courier"/>
                <a:ea typeface="Courier"/>
                <a:cs typeface="Courier"/>
                <a:sym typeface="Courier"/>
              </a:rPr>
              <a:t> Player </a:t>
            </a:r>
            <a:r>
              <a:rPr b="1" lang="en-US" sz="1800">
                <a:solidFill>
                  <a:srgbClr val="007020"/>
                </a:solidFill>
                <a:latin typeface="Courier"/>
                <a:ea typeface="Courier"/>
                <a:cs typeface="Courier"/>
                <a:sym typeface="Courier"/>
              </a:rPr>
              <a:t>interface</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Must have a Play method with</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a single string parameter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Play(</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Must have a Stop method with</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no parameters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Stop()</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a:p>
            <a:pPr indent="-283464" lvl="1" marL="740664" rtl="0" algn="l">
              <a:lnSpc>
                <a:spcPct val="100000"/>
              </a:lnSpc>
              <a:spcBef>
                <a:spcPts val="1200"/>
              </a:spcBef>
              <a:spcAft>
                <a:spcPts val="0"/>
              </a:spcAft>
              <a:buClr>
                <a:schemeClr val="dk1"/>
              </a:buClr>
              <a:buSzPts val="2000"/>
              <a:buChar char="•"/>
            </a:pPr>
            <a:r>
              <a:rPr lang="en-US"/>
              <a:t>Notice we don’t have to modify the </a:t>
            </a:r>
            <a:r>
              <a:rPr lang="en-US" sz="1800">
                <a:latin typeface="Courier"/>
                <a:ea typeface="Courier"/>
                <a:cs typeface="Courier"/>
                <a:sym typeface="Courier"/>
              </a:rPr>
              <a:t>TapePlayer</a:t>
            </a:r>
            <a:r>
              <a:rPr lang="en-US"/>
              <a:t> or </a:t>
            </a:r>
            <a:r>
              <a:rPr lang="en-US" sz="1800">
                <a:latin typeface="Courier"/>
                <a:ea typeface="Courier"/>
                <a:cs typeface="Courier"/>
                <a:sym typeface="Courier"/>
              </a:rPr>
              <a:t>TapeRecorder</a:t>
            </a:r>
            <a:r>
              <a:rPr lang="en-US"/>
              <a:t> type definitions!</a:t>
            </a:r>
            <a:endParaRPr/>
          </a:p>
          <a:p>
            <a:pPr indent="-283464" lvl="1" marL="740664" rtl="0" algn="l">
              <a:lnSpc>
                <a:spcPct val="100000"/>
              </a:lnSpc>
              <a:spcBef>
                <a:spcPts val="1200"/>
              </a:spcBef>
              <a:spcAft>
                <a:spcPts val="0"/>
              </a:spcAft>
              <a:buClr>
                <a:schemeClr val="dk1"/>
              </a:buClr>
              <a:buSzPts val="2000"/>
              <a:buChar char="•"/>
            </a:pPr>
            <a:r>
              <a:rPr lang="en-US"/>
              <a:t>Any type with </a:t>
            </a:r>
            <a:r>
              <a:rPr lang="en-US" sz="1800">
                <a:latin typeface="Courier"/>
                <a:ea typeface="Courier"/>
                <a:cs typeface="Courier"/>
                <a:sym typeface="Courier"/>
              </a:rPr>
              <a:t>Play(string)</a:t>
            </a:r>
            <a:r>
              <a:rPr lang="en-US"/>
              <a:t> and </a:t>
            </a:r>
            <a:r>
              <a:rPr lang="en-US" sz="1800">
                <a:latin typeface="Courier"/>
                <a:ea typeface="Courier"/>
                <a:cs typeface="Courier"/>
                <a:sym typeface="Courier"/>
              </a:rPr>
              <a:t>Stop()</a:t>
            </a:r>
            <a:r>
              <a:rPr lang="en-US"/>
              <a:t> methods automatically </a:t>
            </a:r>
            <a:r>
              <a:rPr i="1" lang="en-US"/>
              <a:t>satisfies</a:t>
            </a:r>
            <a:r>
              <a:rPr lang="en-US"/>
              <a:t> this interface.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Talk overview</a:t>
            </a:r>
            <a:endParaRPr/>
          </a:p>
        </p:txBody>
      </p:sp>
      <p:sp>
        <p:nvSpPr>
          <p:cNvPr id="271" name="Google Shape;271;p2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A Sneak Peek</a:t>
            </a:r>
            <a:endParaRPr/>
          </a:p>
          <a:p>
            <a:pPr indent="-283464" lvl="1" marL="740664" rtl="0" algn="l">
              <a:lnSpc>
                <a:spcPct val="100000"/>
              </a:lnSpc>
              <a:spcBef>
                <a:spcPts val="1200"/>
              </a:spcBef>
              <a:spcAft>
                <a:spcPts val="0"/>
              </a:spcAft>
              <a:buClr>
                <a:schemeClr val="dk1"/>
              </a:buClr>
              <a:buSzPts val="2000"/>
              <a:buChar char="•"/>
            </a:pPr>
            <a:r>
              <a:rPr lang="en-US"/>
              <a:t>Why Go?</a:t>
            </a:r>
            <a:endParaRPr/>
          </a:p>
          <a:p>
            <a:pPr indent="-283464" lvl="1" marL="740664" rtl="0" algn="l">
              <a:lnSpc>
                <a:spcPct val="100000"/>
              </a:lnSpc>
              <a:spcBef>
                <a:spcPts val="1200"/>
              </a:spcBef>
              <a:spcAft>
                <a:spcPts val="0"/>
              </a:spcAft>
              <a:buClr>
                <a:schemeClr val="dk1"/>
              </a:buClr>
              <a:buSzPts val="2000"/>
              <a:buChar char="•"/>
            </a:pPr>
            <a:r>
              <a:rPr lang="en-US"/>
              <a:t>Syntax</a:t>
            </a:r>
            <a:endParaRPr/>
          </a:p>
          <a:p>
            <a:pPr indent="-283464" lvl="1" marL="740664" rtl="0" algn="l">
              <a:lnSpc>
                <a:spcPct val="100000"/>
              </a:lnSpc>
              <a:spcBef>
                <a:spcPts val="1200"/>
              </a:spcBef>
              <a:spcAft>
                <a:spcPts val="0"/>
              </a:spcAft>
              <a:buClr>
                <a:schemeClr val="dk1"/>
              </a:buClr>
              <a:buSzPts val="2000"/>
              <a:buChar char="•"/>
            </a:pPr>
            <a:r>
              <a:rPr lang="en-US"/>
              <a:t>OOP-</a:t>
            </a:r>
            <a:r>
              <a:rPr i="1" lang="en-US"/>
              <a:t>like</a:t>
            </a:r>
            <a:r>
              <a:rPr lang="en-US"/>
              <a:t> Concepts</a:t>
            </a:r>
            <a:endParaRPr/>
          </a:p>
          <a:p>
            <a:pPr indent="-283464" lvl="1" marL="740664" rtl="0" algn="l">
              <a:lnSpc>
                <a:spcPct val="100000"/>
              </a:lnSpc>
              <a:spcBef>
                <a:spcPts val="1200"/>
              </a:spcBef>
              <a:spcAft>
                <a:spcPts val="0"/>
              </a:spcAft>
              <a:buClr>
                <a:schemeClr val="dk1"/>
              </a:buClr>
              <a:buSzPts val="2000"/>
              <a:buChar char="•"/>
            </a:pPr>
            <a:r>
              <a:rPr lang="en-US"/>
              <a:t>Goroutines and Channels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10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55" name="Google Shape;755;p105"/>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Modify the </a:t>
            </a:r>
            <a:r>
              <a:rPr lang="en-US" sz="1800">
                <a:latin typeface="Courier"/>
                <a:ea typeface="Courier"/>
                <a:cs typeface="Courier"/>
                <a:sym typeface="Courier"/>
              </a:rPr>
              <a:t>playList</a:t>
            </a:r>
            <a:r>
              <a:rPr lang="en-US"/>
              <a:t> function to accept a value of the </a:t>
            </a:r>
            <a:r>
              <a:rPr lang="en-US" sz="1800">
                <a:latin typeface="Courier"/>
                <a:ea typeface="Courier"/>
                <a:cs typeface="Courier"/>
                <a:sym typeface="Courier"/>
              </a:rPr>
              <a:t>Player</a:t>
            </a:r>
            <a:r>
              <a:rPr lang="en-US"/>
              <a:t> (interface) type:</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playList(device Player, songs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for</a:t>
            </a:r>
            <a:r>
              <a:rPr lang="en-US" sz="1800">
                <a:latin typeface="Courier"/>
                <a:ea typeface="Courier"/>
                <a:cs typeface="Courier"/>
                <a:sym typeface="Courier"/>
              </a:rPr>
              <a:t> _, song := </a:t>
            </a:r>
            <a:r>
              <a:rPr b="1" lang="en-US" sz="1800">
                <a:solidFill>
                  <a:srgbClr val="007020"/>
                </a:solidFill>
                <a:latin typeface="Courier"/>
                <a:ea typeface="Courier"/>
                <a:cs typeface="Courier"/>
                <a:sym typeface="Courier"/>
              </a:rPr>
              <a:t>range</a:t>
            </a:r>
            <a:r>
              <a:rPr lang="en-US" sz="1800">
                <a:latin typeface="Courier"/>
                <a:ea typeface="Courier"/>
                <a:cs typeface="Courier"/>
                <a:sym typeface="Courier"/>
              </a:rPr>
              <a:t> songs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device.Play(song)</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device.Stop()</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10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a:t>
            </a:r>
            <a:endParaRPr/>
          </a:p>
        </p:txBody>
      </p:sp>
      <p:sp>
        <p:nvSpPr>
          <p:cNvPr id="761" name="Google Shape;761;p10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Now, you can pass in a </a:t>
            </a:r>
            <a:r>
              <a:rPr lang="en-US" sz="1800">
                <a:latin typeface="Courier"/>
                <a:ea typeface="Courier"/>
                <a:cs typeface="Courier"/>
                <a:sym typeface="Courier"/>
              </a:rPr>
              <a:t>TapePlayer</a:t>
            </a:r>
            <a:r>
              <a:rPr lang="en-US"/>
              <a:t> </a:t>
            </a:r>
            <a:r>
              <a:rPr i="1" lang="en-US"/>
              <a:t>or</a:t>
            </a:r>
            <a:r>
              <a:rPr lang="en-US"/>
              <a:t> a </a:t>
            </a:r>
            <a:r>
              <a:rPr lang="en-US" sz="1800">
                <a:latin typeface="Courier"/>
                <a:ea typeface="Courier"/>
                <a:cs typeface="Courier"/>
                <a:sym typeface="Courier"/>
              </a:rPr>
              <a:t>TapeRecorder</a:t>
            </a:r>
            <a:r>
              <a:rPr lang="en-US"/>
              <a:t> (or any other type with </a:t>
            </a:r>
            <a:r>
              <a:rPr lang="en-US" sz="1800">
                <a:latin typeface="Courier"/>
                <a:ea typeface="Courier"/>
                <a:cs typeface="Courier"/>
                <a:sym typeface="Courier"/>
              </a:rPr>
              <a:t>Play</a:t>
            </a:r>
            <a:r>
              <a:rPr lang="en-US"/>
              <a:t> and </a:t>
            </a:r>
            <a:r>
              <a:rPr lang="en-US" sz="1800">
                <a:latin typeface="Courier"/>
                <a:ea typeface="Courier"/>
                <a:cs typeface="Courier"/>
                <a:sym typeface="Courier"/>
              </a:rPr>
              <a:t>Stop</a:t>
            </a:r>
            <a:r>
              <a:rPr lang="en-US"/>
              <a:t> methods)!</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mixtape :=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a:t>
            </a:r>
            <a:r>
              <a:rPr lang="en-US" sz="1800">
                <a:solidFill>
                  <a:srgbClr val="4070A0"/>
                </a:solidFill>
                <a:latin typeface="Courier"/>
                <a:ea typeface="Courier"/>
                <a:cs typeface="Courier"/>
                <a:sym typeface="Courier"/>
              </a:rPr>
              <a:t>"Jessie's Girl"</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"Whip It"</a:t>
            </a:r>
            <a:r>
              <a:rPr lang="en-US" sz="1800">
                <a:latin typeface="Courier"/>
                <a:ea typeface="Courier"/>
                <a:cs typeface="Courier"/>
                <a:sym typeface="Courier"/>
              </a:rPr>
              <a:t>, </a:t>
            </a:r>
            <a:r>
              <a:rPr lang="en-US" sz="1800">
                <a:solidFill>
                  <a:srgbClr val="4070A0"/>
                </a:solidFill>
                <a:latin typeface="Courier"/>
                <a:ea typeface="Courier"/>
                <a:cs typeface="Courier"/>
                <a:sym typeface="Courier"/>
              </a:rPr>
              <a:t>"9 to 5"</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player TapePlayer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playList(player, mixtape)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var</a:t>
            </a:r>
            <a:r>
              <a:rPr lang="en-US" sz="1800">
                <a:latin typeface="Courier"/>
                <a:ea typeface="Courier"/>
                <a:cs typeface="Courier"/>
                <a:sym typeface="Courier"/>
              </a:rPr>
              <a:t> recorder TapeRecorder</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playList(recorder, mixtape)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Google Shape;766;p10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67" name="Google Shape;767;p10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Playing Jessie's Girl</a:t>
            </a:r>
            <a:br>
              <a:rPr lang="en-US" sz="1800">
                <a:latin typeface="Courier"/>
                <a:ea typeface="Courier"/>
                <a:cs typeface="Courier"/>
                <a:sym typeface="Courier"/>
              </a:rPr>
            </a:br>
            <a:r>
              <a:rPr lang="en-US" sz="1800">
                <a:latin typeface="Courier"/>
                <a:ea typeface="Courier"/>
                <a:cs typeface="Courier"/>
                <a:sym typeface="Courier"/>
              </a:rPr>
              <a:t>Playing Whip It</a:t>
            </a:r>
            <a:br>
              <a:rPr lang="en-US" sz="1800">
                <a:latin typeface="Courier"/>
                <a:ea typeface="Courier"/>
                <a:cs typeface="Courier"/>
                <a:sym typeface="Courier"/>
              </a:rPr>
            </a:br>
            <a:r>
              <a:rPr lang="en-US" sz="1800">
                <a:latin typeface="Courier"/>
                <a:ea typeface="Courier"/>
                <a:cs typeface="Courier"/>
                <a:sym typeface="Courier"/>
              </a:rPr>
              <a:t>Playing 9 to 5</a:t>
            </a:r>
            <a:br>
              <a:rPr lang="en-US" sz="1800">
                <a:latin typeface="Courier"/>
                <a:ea typeface="Courier"/>
                <a:cs typeface="Courier"/>
                <a:sym typeface="Courier"/>
              </a:rPr>
            </a:br>
            <a:r>
              <a:rPr lang="en-US" sz="1800">
                <a:latin typeface="Courier"/>
                <a:ea typeface="Courier"/>
                <a:cs typeface="Courier"/>
                <a:sym typeface="Courier"/>
              </a:rPr>
              <a:t>Stopped!</a:t>
            </a:r>
            <a:br>
              <a:rPr lang="en-US" sz="1800">
                <a:latin typeface="Courier"/>
                <a:ea typeface="Courier"/>
                <a:cs typeface="Courier"/>
                <a:sym typeface="Courier"/>
              </a:rPr>
            </a:br>
            <a:r>
              <a:rPr lang="en-US" sz="1800">
                <a:latin typeface="Courier"/>
                <a:ea typeface="Courier"/>
                <a:cs typeface="Courier"/>
                <a:sym typeface="Courier"/>
              </a:rPr>
              <a:t>Playing Jessie's Girl</a:t>
            </a:r>
            <a:br>
              <a:rPr lang="en-US" sz="1800">
                <a:latin typeface="Courier"/>
                <a:ea typeface="Courier"/>
                <a:cs typeface="Courier"/>
                <a:sym typeface="Courier"/>
              </a:rPr>
            </a:br>
            <a:r>
              <a:rPr lang="en-US" sz="1800">
                <a:latin typeface="Courier"/>
                <a:ea typeface="Courier"/>
                <a:cs typeface="Courier"/>
                <a:sym typeface="Courier"/>
              </a:rPr>
              <a:t>Playing Whip It</a:t>
            </a:r>
            <a:br>
              <a:rPr lang="en-US" sz="1800">
                <a:latin typeface="Courier"/>
                <a:ea typeface="Courier"/>
                <a:cs typeface="Courier"/>
                <a:sym typeface="Courier"/>
              </a:rPr>
            </a:br>
            <a:r>
              <a:rPr lang="en-US" sz="1800">
                <a:latin typeface="Courier"/>
                <a:ea typeface="Courier"/>
                <a:cs typeface="Courier"/>
                <a:sym typeface="Courier"/>
              </a:rPr>
              <a:t>Playing 9 to 5</a:t>
            </a:r>
            <a:br>
              <a:rPr lang="en-US" sz="1800">
                <a:latin typeface="Courier"/>
                <a:ea typeface="Courier"/>
                <a:cs typeface="Courier"/>
                <a:sym typeface="Courier"/>
              </a:rPr>
            </a:br>
            <a:r>
              <a:rPr lang="en-US" sz="1800">
                <a:latin typeface="Courier"/>
                <a:ea typeface="Courier"/>
                <a:cs typeface="Courier"/>
                <a:sym typeface="Courier"/>
              </a:rPr>
              <a:t>Stopped!</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10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Interfaces</a:t>
            </a:r>
            <a:endParaRPr/>
          </a:p>
        </p:txBody>
      </p:sp>
      <p:sp>
        <p:nvSpPr>
          <p:cNvPr id="773" name="Google Shape;773;p108"/>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“Structural typing is like compile time duck typing. It makes Go feel like a dynamic language, such as Ruby or Python.”</a:t>
            </a:r>
            <a:endParaRPr/>
          </a:p>
          <a:p>
            <a:pPr indent="0" lvl="0" marL="0" rtl="0" algn="l">
              <a:lnSpc>
                <a:spcPct val="100000"/>
              </a:lnSpc>
              <a:spcBef>
                <a:spcPts val="1800"/>
              </a:spcBef>
              <a:spcAft>
                <a:spcPts val="0"/>
              </a:spcAft>
              <a:buClr>
                <a:schemeClr val="dk1"/>
              </a:buClr>
              <a:buSzPts val="2400"/>
              <a:buNone/>
            </a:pPr>
            <a:r>
              <a:rPr lang="en-US"/>
              <a:t>-Jared Carroll, “</a:t>
            </a:r>
            <a:r>
              <a:rPr lang="en-US" u="sng">
                <a:solidFill>
                  <a:schemeClr val="hlink"/>
                </a:solidFill>
                <a:hlinkClick r:id="rId3"/>
              </a:rPr>
              <a:t>Structural Typing: Compile Time Duck Typing</a:t>
            </a:r>
            <a:r>
              <a:rPr lang="en-US"/>
              <a: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10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You Are Here</a:t>
            </a:r>
            <a:endParaRPr/>
          </a:p>
        </p:txBody>
      </p:sp>
      <p:sp>
        <p:nvSpPr>
          <p:cNvPr id="779" name="Google Shape;779;p10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2000"/>
              <a:buChar char="•"/>
            </a:pPr>
            <a:r>
              <a:rPr lang="en-US"/>
              <a:t>A Sneak Peek</a:t>
            </a:r>
            <a:endParaRPr/>
          </a:p>
          <a:p>
            <a:pPr indent="-283464" lvl="1" marL="740664" rtl="0" algn="l">
              <a:lnSpc>
                <a:spcPct val="100000"/>
              </a:lnSpc>
              <a:spcBef>
                <a:spcPts val="1200"/>
              </a:spcBef>
              <a:spcAft>
                <a:spcPts val="0"/>
              </a:spcAft>
              <a:buClr>
                <a:schemeClr val="dk1"/>
              </a:buClr>
              <a:buSzPts val="2000"/>
              <a:buChar char="•"/>
            </a:pPr>
            <a:r>
              <a:rPr lang="en-US"/>
              <a:t>Why Go?</a:t>
            </a:r>
            <a:endParaRPr/>
          </a:p>
          <a:p>
            <a:pPr indent="-283464" lvl="1" marL="740664" rtl="0" algn="l">
              <a:lnSpc>
                <a:spcPct val="100000"/>
              </a:lnSpc>
              <a:spcBef>
                <a:spcPts val="1200"/>
              </a:spcBef>
              <a:spcAft>
                <a:spcPts val="0"/>
              </a:spcAft>
              <a:buClr>
                <a:schemeClr val="dk1"/>
              </a:buClr>
              <a:buSzPts val="2000"/>
              <a:buChar char="•"/>
            </a:pPr>
            <a:r>
              <a:rPr lang="en-US"/>
              <a:t>Syntax</a:t>
            </a:r>
            <a:endParaRPr/>
          </a:p>
          <a:p>
            <a:pPr indent="-283464" lvl="1" marL="740664" rtl="0" algn="l">
              <a:lnSpc>
                <a:spcPct val="100000"/>
              </a:lnSpc>
              <a:spcBef>
                <a:spcPts val="1200"/>
              </a:spcBef>
              <a:spcAft>
                <a:spcPts val="0"/>
              </a:spcAft>
              <a:buClr>
                <a:schemeClr val="dk1"/>
              </a:buClr>
              <a:buSzPts val="2000"/>
              <a:buChar char="•"/>
            </a:pPr>
            <a:r>
              <a:rPr lang="en-US"/>
              <a:t>OOP-</a:t>
            </a:r>
            <a:r>
              <a:rPr i="1" lang="en-US"/>
              <a:t>like</a:t>
            </a:r>
            <a:r>
              <a:rPr lang="en-US"/>
              <a:t> Concepts</a:t>
            </a:r>
            <a:endParaRPr/>
          </a:p>
          <a:p>
            <a:pPr indent="-283464" lvl="1" marL="740664" rtl="0" algn="l">
              <a:lnSpc>
                <a:spcPct val="100000"/>
              </a:lnSpc>
              <a:spcBef>
                <a:spcPts val="1200"/>
              </a:spcBef>
              <a:spcAft>
                <a:spcPts val="0"/>
              </a:spcAft>
              <a:buClr>
                <a:schemeClr val="dk1"/>
              </a:buClr>
              <a:buSzPts val="2000"/>
              <a:buChar char="•"/>
            </a:pPr>
            <a:r>
              <a:rPr b="1" lang="en-US"/>
              <a:t>Goroutines and Channels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110"/>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4400"/>
              <a:buFont typeface="Quattrocento Sans"/>
              <a:buNone/>
            </a:pPr>
            <a:r>
              <a:rPr lang="en-US"/>
              <a:t>Goroutines and Channels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111"/>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A non-concurrent program</a:t>
            </a:r>
            <a:endParaRPr/>
          </a:p>
        </p:txBody>
      </p:sp>
      <p:sp>
        <p:nvSpPr>
          <p:cNvPr id="790" name="Google Shape;790;p111"/>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60A0B0"/>
              </a:buClr>
              <a:buSzPts val="1800"/>
              <a:buNone/>
            </a:pPr>
            <a:r>
              <a:rPr i="1" lang="en-US" sz="1800">
                <a:solidFill>
                  <a:srgbClr val="60A0B0"/>
                </a:solidFill>
                <a:latin typeface="Courier"/>
                <a:ea typeface="Courier"/>
                <a:cs typeface="Courier"/>
                <a:sym typeface="Courier"/>
              </a:rPr>
              <a:t>// responseSize retrieves "url" and prints</a:t>
            </a:r>
            <a:br>
              <a:rPr lang="en-US" sz="2400">
                <a:solidFill>
                  <a:schemeClr val="dk1"/>
                </a:solidFill>
                <a:latin typeface="Quattrocento Sans"/>
                <a:ea typeface="Quattrocento Sans"/>
                <a:cs typeface="Quattrocento Sans"/>
                <a:sym typeface="Quattrocento Sans"/>
              </a:rPr>
            </a:br>
            <a:r>
              <a:rPr i="1" lang="en-US" sz="1800">
                <a:solidFill>
                  <a:srgbClr val="60A0B0"/>
                </a:solidFill>
                <a:latin typeface="Courier"/>
                <a:ea typeface="Courier"/>
                <a:cs typeface="Courier"/>
                <a:sym typeface="Courier"/>
              </a:rPr>
              <a:t>// the response length in bytes.</a:t>
            </a:r>
            <a:br>
              <a:rPr lang="en-US" sz="2400">
                <a:solidFill>
                  <a:schemeClr val="dk1"/>
                </a:solidFill>
                <a:latin typeface="Quattrocento Sans"/>
                <a:ea typeface="Quattrocento Sans"/>
                <a:cs typeface="Quattrocento Sans"/>
                <a:sym typeface="Quattrocento Sans"/>
              </a:rPr>
            </a:b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responseSize(url </a:t>
            </a:r>
            <a:r>
              <a:rPr lang="en-US" sz="1800">
                <a:solidFill>
                  <a:srgbClr val="902000"/>
                </a:solidFill>
                <a:latin typeface="Courier"/>
                <a:ea typeface="Courier"/>
                <a:cs typeface="Courier"/>
                <a:sym typeface="Courier"/>
              </a:rPr>
              <a:t>string</a:t>
            </a:r>
            <a:r>
              <a:rPr lang="en-US" sz="1800">
                <a:latin typeface="Courier"/>
                <a:ea typeface="Courier"/>
                <a:cs typeface="Courier"/>
                <a:sym typeface="Courier"/>
              </a:rPr>
              <a:t>)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a:t>
            </a:r>
            <a:r>
              <a:rPr lang="en-US" sz="1800">
                <a:solidFill>
                  <a:srgbClr val="4070A0"/>
                </a:solidFill>
                <a:latin typeface="Courier"/>
                <a:ea typeface="Courier"/>
                <a:cs typeface="Courier"/>
                <a:sym typeface="Courier"/>
              </a:rPr>
              <a:t>"Getting"</a:t>
            </a:r>
            <a:r>
              <a:rPr lang="en-US" sz="1800">
                <a:latin typeface="Courier"/>
                <a:ea typeface="Courier"/>
                <a:cs typeface="Courier"/>
                <a:sym typeface="Courier"/>
              </a:rPr>
              <a:t>, url)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Note: errors ignored with _!</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response, _ := http.Get(url)</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defer</a:t>
            </a:r>
            <a:r>
              <a:rPr lang="en-US" sz="1800">
                <a:latin typeface="Courier"/>
                <a:ea typeface="Courier"/>
                <a:cs typeface="Courier"/>
                <a:sym typeface="Courier"/>
              </a:rPr>
              <a:t> response.Body.Close()</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body, _ := ioutil.ReadAll(response.Body)</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fmt.Println(len(body))</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11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A non-concurrent program</a:t>
            </a:r>
            <a:endParaRPr/>
          </a:p>
        </p:txBody>
      </p:sp>
      <p:sp>
        <p:nvSpPr>
          <p:cNvPr id="796" name="Google Shape;796;p11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1270000" rtl="0" algn="l">
              <a:lnSpc>
                <a:spcPct val="100000"/>
              </a:lnSpc>
              <a:spcBef>
                <a:spcPts val="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Note the time we started.</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start := time.Now()</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"https://example.com/"</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"https://golang.org/"</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"https://golang.org/doc"</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i="1" lang="en-US" sz="1800">
                <a:solidFill>
                  <a:srgbClr val="60A0B0"/>
                </a:solidFill>
                <a:latin typeface="Courier"/>
                <a:ea typeface="Courier"/>
                <a:cs typeface="Courier"/>
                <a:sym typeface="Courier"/>
              </a:rPr>
              <a:t>// Print how long everything took.</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fmt.Println(time.Since(start).Seconds(), </a:t>
            </a:r>
            <a:r>
              <a:rPr lang="en-US" sz="1800">
                <a:solidFill>
                  <a:srgbClr val="4070A0"/>
                </a:solidFill>
                <a:latin typeface="Courier"/>
                <a:ea typeface="Courier"/>
                <a:cs typeface="Courier"/>
                <a:sym typeface="Courier"/>
              </a:rPr>
              <a:t>"seconds"</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11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A non-concurrent program</a:t>
            </a:r>
            <a:endParaRPr/>
          </a:p>
        </p:txBody>
      </p:sp>
      <p:sp>
        <p:nvSpPr>
          <p:cNvPr id="802" name="Google Shape;802;p11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t>Output:</a:t>
            </a:r>
            <a:endParaRPr/>
          </a:p>
          <a:p>
            <a:pPr indent="0" lvl="0" marL="1270000" rtl="0" algn="l">
              <a:lnSpc>
                <a:spcPct val="100000"/>
              </a:lnSpc>
              <a:spcBef>
                <a:spcPts val="1800"/>
              </a:spcBef>
              <a:spcAft>
                <a:spcPts val="0"/>
              </a:spcAft>
              <a:buClr>
                <a:schemeClr val="dk1"/>
              </a:buClr>
              <a:buSzPts val="1800"/>
              <a:buNone/>
            </a:pPr>
            <a:r>
              <a:rPr lang="en-US" sz="1800">
                <a:latin typeface="Courier"/>
                <a:ea typeface="Courier"/>
                <a:cs typeface="Courier"/>
                <a:sym typeface="Courier"/>
              </a:rPr>
              <a:t>Getting https://example.com/</a:t>
            </a:r>
            <a:br>
              <a:rPr lang="en-US" sz="1800">
                <a:latin typeface="Courier"/>
                <a:ea typeface="Courier"/>
                <a:cs typeface="Courier"/>
                <a:sym typeface="Courier"/>
              </a:rPr>
            </a:br>
            <a:r>
              <a:rPr lang="en-US" sz="1800">
                <a:latin typeface="Courier"/>
                <a:ea typeface="Courier"/>
                <a:cs typeface="Courier"/>
                <a:sym typeface="Courier"/>
              </a:rPr>
              <a:t>1270</a:t>
            </a:r>
            <a:br>
              <a:rPr lang="en-US" sz="1800">
                <a:latin typeface="Courier"/>
                <a:ea typeface="Courier"/>
                <a:cs typeface="Courier"/>
                <a:sym typeface="Courier"/>
              </a:rPr>
            </a:br>
            <a:r>
              <a:rPr lang="en-US" sz="1800">
                <a:latin typeface="Courier"/>
                <a:ea typeface="Courier"/>
                <a:cs typeface="Courier"/>
                <a:sym typeface="Courier"/>
              </a:rPr>
              <a:t>Getting https://golang.org/</a:t>
            </a:r>
            <a:br>
              <a:rPr lang="en-US" sz="1800">
                <a:latin typeface="Courier"/>
                <a:ea typeface="Courier"/>
                <a:cs typeface="Courier"/>
                <a:sym typeface="Courier"/>
              </a:rPr>
            </a:br>
            <a:r>
              <a:rPr lang="en-US" sz="1800">
                <a:latin typeface="Courier"/>
                <a:ea typeface="Courier"/>
                <a:cs typeface="Courier"/>
                <a:sym typeface="Courier"/>
              </a:rPr>
              <a:t>8158</a:t>
            </a:r>
            <a:br>
              <a:rPr lang="en-US" sz="1800">
                <a:latin typeface="Courier"/>
                <a:ea typeface="Courier"/>
                <a:cs typeface="Courier"/>
                <a:sym typeface="Courier"/>
              </a:rPr>
            </a:br>
            <a:r>
              <a:rPr lang="en-US" sz="1800">
                <a:latin typeface="Courier"/>
                <a:ea typeface="Courier"/>
                <a:cs typeface="Courier"/>
                <a:sym typeface="Courier"/>
              </a:rPr>
              <a:t>Getting https://golang.org/doc</a:t>
            </a:r>
            <a:br>
              <a:rPr lang="en-US" sz="1800">
                <a:latin typeface="Courier"/>
                <a:ea typeface="Courier"/>
                <a:cs typeface="Courier"/>
                <a:sym typeface="Courier"/>
              </a:rPr>
            </a:br>
            <a:r>
              <a:rPr lang="en-US" sz="1800">
                <a:latin typeface="Courier"/>
                <a:ea typeface="Courier"/>
                <a:cs typeface="Courier"/>
                <a:sym typeface="Courier"/>
              </a:rPr>
              <a:t>12558</a:t>
            </a:r>
            <a:br>
              <a:rPr lang="en-US" sz="1800">
                <a:latin typeface="Courier"/>
                <a:ea typeface="Courier"/>
                <a:cs typeface="Courier"/>
                <a:sym typeface="Courier"/>
              </a:rPr>
            </a:br>
            <a:r>
              <a:rPr lang="en-US" sz="1800">
                <a:latin typeface="Courier"/>
                <a:ea typeface="Courier"/>
                <a:cs typeface="Courier"/>
                <a:sym typeface="Courier"/>
              </a:rPr>
              <a:t>1.5341211000000001 seconds</a:t>
            </a:r>
            <a:endParaRPr/>
          </a:p>
          <a:p>
            <a:pPr indent="0" lvl="0" marL="0" rtl="0" algn="l">
              <a:lnSpc>
                <a:spcPct val="100000"/>
              </a:lnSpc>
              <a:spcBef>
                <a:spcPts val="1800"/>
              </a:spcBef>
              <a:spcAft>
                <a:spcPts val="0"/>
              </a:spcAft>
              <a:buClr>
                <a:schemeClr val="dk1"/>
              </a:buClr>
              <a:buSzPts val="2400"/>
              <a:buNone/>
            </a:pPr>
            <a:r>
              <a:rPr lang="en-US"/>
              <a:t>If only we could make additional calls to </a:t>
            </a:r>
            <a:r>
              <a:rPr lang="en-US" sz="1800">
                <a:latin typeface="Courier"/>
                <a:ea typeface="Courier"/>
                <a:cs typeface="Courier"/>
                <a:sym typeface="Courier"/>
              </a:rPr>
              <a:t>responseSize</a:t>
            </a:r>
            <a:r>
              <a:rPr lang="en-US"/>
              <a:t> while we were waiting for HTTP responses…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1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4D290A"/>
              </a:buClr>
              <a:buSzPts val="3600"/>
              <a:buFont typeface="Quattrocento Sans"/>
              <a:buNone/>
            </a:pPr>
            <a:r>
              <a:rPr lang="en-US"/>
              <a:t>Goroutines</a:t>
            </a:r>
            <a:endParaRPr/>
          </a:p>
        </p:txBody>
      </p:sp>
      <p:sp>
        <p:nvSpPr>
          <p:cNvPr id="808" name="Google Shape;808;p11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Autofit/>
          </a:bodyPr>
          <a:lstStyle/>
          <a:p>
            <a:pPr indent="-283464" lvl="1" marL="740664" rtl="0" algn="l">
              <a:lnSpc>
                <a:spcPct val="100000"/>
              </a:lnSpc>
              <a:spcBef>
                <a:spcPts val="0"/>
              </a:spcBef>
              <a:spcAft>
                <a:spcPts val="0"/>
              </a:spcAft>
              <a:buClr>
                <a:schemeClr val="dk1"/>
              </a:buClr>
              <a:buSzPts val="1800"/>
              <a:buChar char="•"/>
            </a:pPr>
            <a:r>
              <a:rPr lang="en-US" sz="1800">
                <a:latin typeface="Courier"/>
                <a:ea typeface="Courier"/>
                <a:cs typeface="Courier"/>
                <a:sym typeface="Courier"/>
              </a:rPr>
              <a:t>responseSize</a:t>
            </a:r>
            <a:r>
              <a:rPr lang="en-US"/>
              <a:t> function unchanged.</a:t>
            </a:r>
            <a:endParaRPr/>
          </a:p>
          <a:p>
            <a:pPr indent="-283464" lvl="1" marL="740664" rtl="0" algn="l">
              <a:lnSpc>
                <a:spcPct val="100000"/>
              </a:lnSpc>
              <a:spcBef>
                <a:spcPts val="1200"/>
              </a:spcBef>
              <a:spcAft>
                <a:spcPts val="0"/>
              </a:spcAft>
              <a:buClr>
                <a:schemeClr val="dk1"/>
              </a:buClr>
              <a:buSzPts val="2000"/>
              <a:buChar char="•"/>
            </a:pPr>
            <a:r>
              <a:rPr lang="en-US"/>
              <a:t>Just add </a:t>
            </a:r>
            <a:r>
              <a:rPr lang="en-US" sz="1800">
                <a:latin typeface="Courier"/>
                <a:ea typeface="Courier"/>
                <a:cs typeface="Courier"/>
                <a:sym typeface="Courier"/>
              </a:rPr>
              <a:t>go</a:t>
            </a:r>
            <a:r>
              <a:rPr lang="en-US"/>
              <a:t> keyword before each call to it.</a:t>
            </a:r>
            <a:endParaRPr/>
          </a:p>
          <a:p>
            <a:pPr indent="0" lvl="0" marL="1270000" rtl="0" algn="l">
              <a:lnSpc>
                <a:spcPct val="100000"/>
              </a:lnSpc>
              <a:spcBef>
                <a:spcPts val="1800"/>
              </a:spcBef>
              <a:spcAft>
                <a:spcPts val="0"/>
              </a:spcAft>
              <a:buClr>
                <a:srgbClr val="007020"/>
              </a:buClr>
              <a:buSzPts val="1800"/>
              <a:buNone/>
            </a:pPr>
            <a:r>
              <a:rPr b="1" lang="en-US" sz="1800">
                <a:solidFill>
                  <a:srgbClr val="007020"/>
                </a:solidFill>
                <a:latin typeface="Courier"/>
                <a:ea typeface="Courier"/>
                <a:cs typeface="Courier"/>
                <a:sym typeface="Courier"/>
              </a:rPr>
              <a:t>func</a:t>
            </a:r>
            <a:r>
              <a:rPr lang="en-US" sz="1800">
                <a:latin typeface="Courier"/>
                <a:ea typeface="Courier"/>
                <a:cs typeface="Courier"/>
                <a:sym typeface="Courier"/>
              </a:rPr>
              <a:t> main() {</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start := time.Now()</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"https://example.com/"</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"https://golang.org/"</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a:t>
            </a:r>
            <a:r>
              <a:rPr b="1" lang="en-US" sz="1800">
                <a:solidFill>
                  <a:srgbClr val="007020"/>
                </a:solidFill>
                <a:latin typeface="Courier"/>
                <a:ea typeface="Courier"/>
                <a:cs typeface="Courier"/>
                <a:sym typeface="Courier"/>
              </a:rPr>
              <a:t>go</a:t>
            </a:r>
            <a:r>
              <a:rPr lang="en-US" sz="1800">
                <a:latin typeface="Courier"/>
                <a:ea typeface="Courier"/>
                <a:cs typeface="Courier"/>
                <a:sym typeface="Courier"/>
              </a:rPr>
              <a:t> responseSize(</a:t>
            </a:r>
            <a:r>
              <a:rPr lang="en-US" sz="1800">
                <a:solidFill>
                  <a:srgbClr val="4070A0"/>
                </a:solidFill>
                <a:latin typeface="Courier"/>
                <a:ea typeface="Courier"/>
                <a:cs typeface="Courier"/>
                <a:sym typeface="Courier"/>
              </a:rPr>
              <a:t>"https://golang.org/doc"</a:t>
            </a:r>
            <a:r>
              <a:rPr lang="en-US" sz="1800">
                <a:latin typeface="Courier"/>
                <a:ea typeface="Courier"/>
                <a:cs typeface="Courier"/>
                <a:sym typeface="Courier"/>
              </a:rPr>
              <a:t>)</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    fmt.Println(time.Since(start).Seconds())</a:t>
            </a:r>
            <a:br>
              <a:rPr lang="en-US" sz="2400">
                <a:solidFill>
                  <a:schemeClr val="dk1"/>
                </a:solidFill>
                <a:latin typeface="Quattrocento Sans"/>
                <a:ea typeface="Quattrocento Sans"/>
                <a:cs typeface="Quattrocento Sans"/>
                <a:sym typeface="Quattrocento Sans"/>
              </a:rPr>
            </a:br>
            <a:r>
              <a:rPr lang="en-US" sz="1800">
                <a:latin typeface="Courier"/>
                <a:ea typeface="Courier"/>
                <a:cs typeface="Courier"/>
                <a:sym typeface="Courier"/>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