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 id="270" r:id="rId17"/>
    <p:sldId id="268" r:id="rId18"/>
    <p:sldId id="269" r:id="rId19"/>
    <p:sldId id="274" r:id="rId20"/>
    <p:sldId id="275" r:id="rId21"/>
    <p:sldId id="276" r:id="rId22"/>
    <p:sldId id="277" r:id="rId23"/>
    <p:sldId id="278" r:id="rId24"/>
    <p:sldId id="279" r:id="rId25"/>
    <p:sldId id="289" r:id="rId26"/>
    <p:sldId id="290" r:id="rId27"/>
    <p:sldId id="291" r:id="rId28"/>
    <p:sldId id="292" r:id="rId29"/>
    <p:sldId id="293" r:id="rId30"/>
    <p:sldId id="280" r:id="rId31"/>
    <p:sldId id="281" r:id="rId32"/>
    <p:sldId id="283" r:id="rId33"/>
    <p:sldId id="284" r:id="rId34"/>
    <p:sldId id="285" r:id="rId35"/>
    <p:sldId id="286" r:id="rId36"/>
    <p:sldId id="287" r:id="rId37"/>
    <p:sldId id="302" r:id="rId38"/>
    <p:sldId id="303" r:id="rId39"/>
    <p:sldId id="295" r:id="rId40"/>
    <p:sldId id="294" r:id="rId41"/>
    <p:sldId id="296" r:id="rId42"/>
    <p:sldId id="297" r:id="rId43"/>
    <p:sldId id="298" r:id="rId44"/>
    <p:sldId id="299"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snapToGrid="0">
      <p:cViewPr varScale="1">
        <p:scale>
          <a:sx n="72" d="100"/>
          <a:sy n="72" d="100"/>
        </p:scale>
        <p:origin x="1224" y="66"/>
      </p:cViewPr>
      <p:guideLst/>
    </p:cSldViewPr>
  </p:slideViewPr>
  <p:notesTextViewPr>
    <p:cViewPr>
      <p:scale>
        <a:sx n="1" d="1"/>
        <a:sy n="1" d="1"/>
      </p:scale>
      <p:origin x="0" y="0"/>
    </p:cViewPr>
  </p:notesTextViewPr>
  <p:sorterViewPr>
    <p:cViewPr>
      <p:scale>
        <a:sx n="100" d="100"/>
        <a:sy n="100" d="100"/>
      </p:scale>
      <p:origin x="0" y="-3066"/>
    </p:cViewPr>
  </p:sorterViewPr>
  <p:notesViewPr>
    <p:cSldViewPr snapToGrid="0">
      <p:cViewPr varScale="1">
        <p:scale>
          <a:sx n="69" d="100"/>
          <a:sy n="69" d="100"/>
        </p:scale>
        <p:origin x="221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D1317-EE93-4C93-9468-F96F5C263F41}" type="datetimeFigureOut">
              <a:rPr lang="en-US" smtClean="0"/>
              <a:t>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7179A-E16F-4E23-9367-732710B7AEC4}" type="slidenum">
              <a:rPr lang="en-US" smtClean="0"/>
              <a:t>‹#›</a:t>
            </a:fld>
            <a:endParaRPr lang="en-US" dirty="0"/>
          </a:p>
        </p:txBody>
      </p:sp>
    </p:spTree>
    <p:extLst>
      <p:ext uri="{BB962C8B-B14F-4D97-AF65-F5344CB8AC3E}">
        <p14:creationId xmlns:p14="http://schemas.microsoft.com/office/powerpoint/2010/main" val="123597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rownattack.com/" TargetMode="External"/><Relationship Id="rId3" Type="http://schemas.openxmlformats.org/officeDocument/2006/relationships/hyperlink" Target="http://lifehacker.com/5833108/how-to-find-your-local-and-external-ip-address" TargetMode="External"/><Relationship Id="rId7" Type="http://schemas.openxmlformats.org/officeDocument/2006/relationships/hyperlink" Target="https://en.wikipedia.org/wiki/DROWN_attack"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lifehacker.com/how-to-check-if-your-mac-or-linux-machine-is-vulnerable-1639211806" TargetMode="External"/><Relationship Id="rId5" Type="http://schemas.openxmlformats.org/officeDocument/2006/relationships/hyperlink" Target="https://en.wikipedia.org/wiki/Shellshock_%252528software_bug%252529" TargetMode="External"/><Relationship Id="rId4" Type="http://schemas.openxmlformats.org/officeDocument/2006/relationships/hyperlink" Target="http://badlock.or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enable.com/plugi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capy.readthedocs.io/en/latest/#interactive-tutorial"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scapy.net/dem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send a ping from H1 (192.168.1.1) to S1 (192.168.3.1) and this ping doesn’t work, what does it mean? We’ll know something is not working but we don’t know whether the problem is in between H1-R1, R1-R2, R2-R3 or R3-S1.</a:t>
            </a:r>
          </a:p>
          <a:p>
            <a:r>
              <a:rPr lang="en-US" dirty="0"/>
              <a:t>If you know the IP addresses of all routers in the path then you could ping all of these routers one by one. What if you have no idea how many routers are in between? Or if you don’t know their IP addresses?</a:t>
            </a:r>
          </a:p>
          <a:p>
            <a:r>
              <a:rPr lang="en-US" dirty="0"/>
              <a:t>The traceroute command will help us with that.</a:t>
            </a:r>
          </a:p>
          <a:p>
            <a:endParaRPr lang="en-US" dirty="0"/>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16</a:t>
            </a:fld>
            <a:endParaRPr lang="en-US"/>
          </a:p>
        </p:txBody>
      </p:sp>
    </p:spTree>
    <p:extLst>
      <p:ext uri="{BB962C8B-B14F-4D97-AF65-F5344CB8AC3E}">
        <p14:creationId xmlns:p14="http://schemas.microsoft.com/office/powerpoint/2010/main" val="251038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E97179A-E16F-4E23-9367-732710B7AEC4}" type="slidenum">
              <a:rPr lang="en-US" smtClean="0"/>
              <a:t>42</a:t>
            </a:fld>
            <a:endParaRPr lang="en-US"/>
          </a:p>
        </p:txBody>
      </p:sp>
    </p:spTree>
    <p:extLst>
      <p:ext uri="{BB962C8B-B14F-4D97-AF65-F5344CB8AC3E}">
        <p14:creationId xmlns:p14="http://schemas.microsoft.com/office/powerpoint/2010/main" val="4066771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enter your website and hit enter. Then specify between whether it uses http or https. We now have options of what we would like red hawk to search for. we are going to go with option one. As mapping out our target site is one of the first steps in </a:t>
            </a:r>
            <a:r>
              <a:rPr lang="en-US" dirty="0" err="1"/>
              <a:t>pentesting</a:t>
            </a:r>
            <a:r>
              <a:rPr lang="en-US" dirty="0"/>
              <a:t>, using red hawk can easily help speed up this process by having these tools in one place.</a:t>
            </a:r>
          </a:p>
        </p:txBody>
      </p:sp>
      <p:sp>
        <p:nvSpPr>
          <p:cNvPr id="4" name="Slide Number Placeholder 3"/>
          <p:cNvSpPr>
            <a:spLocks noGrp="1"/>
          </p:cNvSpPr>
          <p:nvPr>
            <p:ph type="sldNum" sz="quarter" idx="5"/>
          </p:nvPr>
        </p:nvSpPr>
        <p:spPr/>
        <p:txBody>
          <a:bodyPr/>
          <a:lstStyle/>
          <a:p>
            <a:fld id="{5E97179A-E16F-4E23-9367-732710B7AEC4}" type="slidenum">
              <a:rPr lang="en-US" smtClean="0"/>
              <a:t>43</a:t>
            </a:fld>
            <a:endParaRPr lang="en-US"/>
          </a:p>
        </p:txBody>
      </p:sp>
    </p:spTree>
    <p:extLst>
      <p:ext uri="{BB962C8B-B14F-4D97-AF65-F5344CB8AC3E}">
        <p14:creationId xmlns:p14="http://schemas.microsoft.com/office/powerpoint/2010/main" val="3423077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red hawk has scanned our target site. From these we learned the target site does not use </a:t>
            </a:r>
            <a:r>
              <a:rPr lang="en-US" dirty="0" err="1"/>
              <a:t>cloudflare</a:t>
            </a:r>
            <a:r>
              <a:rPr lang="en-US" dirty="0"/>
              <a:t> </a:t>
            </a:r>
            <a:r>
              <a:rPr lang="en-US" dirty="0" err="1"/>
              <a:t>ddos</a:t>
            </a:r>
            <a:r>
              <a:rPr lang="en-US" dirty="0"/>
              <a:t> protection, runs </a:t>
            </a:r>
            <a:r>
              <a:rPr lang="en-US" dirty="0" err="1"/>
              <a:t>Pepyaka</a:t>
            </a:r>
            <a:r>
              <a:rPr lang="en-US" dirty="0"/>
              <a:t> version 1.13.10 </a:t>
            </a:r>
            <a:r>
              <a:rPr lang="en-US" dirty="0" err="1"/>
              <a:t>ect</a:t>
            </a:r>
            <a:r>
              <a:rPr lang="en-US" dirty="0"/>
              <a:t>. This is all useful information for mapping out target and from there trying to find ways we can attack. To use it </a:t>
            </a:r>
            <a:r>
              <a:rPr lang="en-US" dirty="0" err="1"/>
              <a:t>agin</a:t>
            </a:r>
            <a:r>
              <a:rPr lang="en-US" dirty="0"/>
              <a:t> just enter php </a:t>
            </a:r>
            <a:r>
              <a:rPr lang="en-US" dirty="0" err="1"/>
              <a:t>rhawk.php</a:t>
            </a:r>
            <a:r>
              <a:rPr lang="en-US" dirty="0"/>
              <a:t> from the same terminal. </a:t>
            </a:r>
            <a:r>
              <a:rPr lang="en-US" b="1" dirty="0"/>
              <a:t>if you closed it change directories to RED_HAWK/ </a:t>
            </a:r>
            <a:r>
              <a:rPr lang="en-US" b="1" dirty="0" err="1"/>
              <a:t>agin</a:t>
            </a:r>
            <a:r>
              <a:rPr lang="en-US" b="1" dirty="0"/>
              <a:t>.</a:t>
            </a:r>
            <a:r>
              <a:rPr lang="en-US" dirty="0"/>
              <a:t> </a:t>
            </a:r>
            <a:r>
              <a:rPr lang="en-US" dirty="0" err="1"/>
              <a:t>Thats</a:t>
            </a:r>
            <a:r>
              <a:rPr lang="en-US" dirty="0"/>
              <a:t> all for today folks, get to scanning !</a:t>
            </a:r>
          </a:p>
        </p:txBody>
      </p:sp>
      <p:sp>
        <p:nvSpPr>
          <p:cNvPr id="4" name="Slide Number Placeholder 3"/>
          <p:cNvSpPr>
            <a:spLocks noGrp="1"/>
          </p:cNvSpPr>
          <p:nvPr>
            <p:ph type="sldNum" sz="quarter" idx="5"/>
          </p:nvPr>
        </p:nvSpPr>
        <p:spPr/>
        <p:txBody>
          <a:bodyPr/>
          <a:lstStyle/>
          <a:p>
            <a:fld id="{5E97179A-E16F-4E23-9367-732710B7AEC4}" type="slidenum">
              <a:rPr lang="en-US" smtClean="0"/>
              <a:t>44</a:t>
            </a:fld>
            <a:endParaRPr lang="en-US"/>
          </a:p>
        </p:txBody>
      </p:sp>
    </p:spTree>
    <p:extLst>
      <p:ext uri="{BB962C8B-B14F-4D97-AF65-F5344CB8AC3E}">
        <p14:creationId xmlns:p14="http://schemas.microsoft.com/office/powerpoint/2010/main" val="234545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just need to put in the </a:t>
            </a:r>
            <a:r>
              <a:rPr lang="en-US" dirty="0" err="1"/>
              <a:t>ip</a:t>
            </a:r>
            <a:r>
              <a:rPr lang="en-US" dirty="0"/>
              <a:t> range and it identifies all the active machines.</a:t>
            </a:r>
          </a:p>
          <a:p>
            <a:r>
              <a:rPr lang="en-US" dirty="0"/>
              <a:t>There are a host of other features like open port scanner, web detect, mac vendor detection, mac </a:t>
            </a:r>
            <a:r>
              <a:rPr lang="en-US" dirty="0" err="1"/>
              <a:t>adresses</a:t>
            </a:r>
            <a:r>
              <a:rPr lang="en-US" dirty="0"/>
              <a:t> fetcher etc.</a:t>
            </a:r>
          </a:p>
          <a:p>
            <a:r>
              <a:rPr lang="en-US" dirty="0"/>
              <a:t>For now we will concern ourselves with the </a:t>
            </a:r>
            <a:r>
              <a:rPr lang="en-US" dirty="0" err="1"/>
              <a:t>indentification</a:t>
            </a:r>
            <a:r>
              <a:rPr lang="en-US" dirty="0"/>
              <a:t> of active machines.</a:t>
            </a:r>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17</a:t>
            </a:fld>
            <a:endParaRPr lang="en-US"/>
          </a:p>
        </p:txBody>
      </p:sp>
    </p:spTree>
    <p:extLst>
      <p:ext uri="{BB962C8B-B14F-4D97-AF65-F5344CB8AC3E}">
        <p14:creationId xmlns:p14="http://schemas.microsoft.com/office/powerpoint/2010/main" val="2267316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someone wanted to hack your local network, the first thing they’d do is run a vulnerability scan, then they’d run a penetration test. A vulnerability scan digs through the various devices on your network and looks for potential holes, like open ports, outdated software with known vulnerabilities, or default passwords on devices. If they find anything, a hacker would test those vulnerabilities, then find a way to exploit them. Testing these vulnerabilities is a two-step process because a scan just reveals the possibility of problems, a penetration test verifies that the problem is actually exploitable.</a:t>
            </a:r>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24</a:t>
            </a:fld>
            <a:endParaRPr lang="en-US"/>
          </a:p>
        </p:txBody>
      </p:sp>
    </p:spTree>
    <p:extLst>
      <p:ext uri="{BB962C8B-B14F-4D97-AF65-F5344CB8AC3E}">
        <p14:creationId xmlns:p14="http://schemas.microsoft.com/office/powerpoint/2010/main" val="289089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download Nessus, you’ll first need to sign up for an online account so you can download the software and get an activation code.</a:t>
            </a:r>
          </a:p>
        </p:txBody>
      </p:sp>
      <p:sp>
        <p:nvSpPr>
          <p:cNvPr id="4" name="Slide Number Placeholder 3"/>
          <p:cNvSpPr>
            <a:spLocks noGrp="1"/>
          </p:cNvSpPr>
          <p:nvPr>
            <p:ph type="sldNum" sz="quarter" idx="5"/>
          </p:nvPr>
        </p:nvSpPr>
        <p:spPr/>
        <p:txBody>
          <a:bodyPr/>
          <a:lstStyle/>
          <a:p>
            <a:fld id="{5E97179A-E16F-4E23-9367-732710B7AEC4}" type="slidenum">
              <a:rPr lang="en-US" smtClean="0"/>
              <a:t>25</a:t>
            </a:fld>
            <a:endParaRPr lang="en-US"/>
          </a:p>
        </p:txBody>
      </p:sp>
    </p:spTree>
    <p:extLst>
      <p:ext uri="{BB962C8B-B14F-4D97-AF65-F5344CB8AC3E}">
        <p14:creationId xmlns:p14="http://schemas.microsoft.com/office/powerpoint/2010/main" val="2158717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Nessus creates a local server on your computer and runs from there, so don’t be surprised that the installation process is a little different than you’re used to.</a:t>
            </a:r>
          </a:p>
          <a:p>
            <a:endParaRPr lang="en-US" dirty="0"/>
          </a:p>
          <a:p>
            <a:r>
              <a:rPr lang="en-US" dirty="0"/>
              <a:t>1-When you launch Nessus for the first time, you get a “Your connection is not secure” warning from your browser. Click “Advanced” and then “Proceed to localhost” to bypass this warning.</a:t>
            </a:r>
          </a:p>
          <a:p>
            <a:endParaRPr lang="en-US" dirty="0"/>
          </a:p>
          <a:p>
            <a:r>
              <a:rPr lang="en-US" dirty="0"/>
              <a:t>2-Create an account on the Account Setup screen, leave the Registration as “Home, Professional, or Manager,” and then enter the Activation Code from your email. Click “Continue.”</a:t>
            </a:r>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26</a:t>
            </a:fld>
            <a:endParaRPr lang="en-US"/>
          </a:p>
        </p:txBody>
      </p:sp>
    </p:spTree>
    <p:extLst>
      <p:ext uri="{BB962C8B-B14F-4D97-AF65-F5344CB8AC3E}">
        <p14:creationId xmlns:p14="http://schemas.microsoft.com/office/powerpoint/2010/main" val="398801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actually test your network. This is the fun part. Nessus can actually scan for quite a few different problems, but most of us will be content using the Basic Network Scan because it offers a good overview.</a:t>
            </a:r>
          </a:p>
          <a:p>
            <a:endParaRPr lang="en-US" dirty="0"/>
          </a:p>
          <a:p>
            <a:r>
              <a:rPr lang="en-US" dirty="0"/>
              <a:t>1-Click the “New Scan.”</a:t>
            </a:r>
          </a:p>
          <a:p>
            <a:r>
              <a:rPr lang="en-US" dirty="0"/>
              <a:t>2-Click “Basic Network Scan.”</a:t>
            </a:r>
          </a:p>
          <a:p>
            <a:r>
              <a:rPr lang="en-US" dirty="0"/>
              <a:t>2-Name your scan and add a description.</a:t>
            </a:r>
          </a:p>
          <a:p>
            <a:r>
              <a:rPr lang="en-US" dirty="0"/>
              <a:t>4-In the “Targets” field, you’ll want to enter IP scanning details about your home network. For example, if your router is at 192.168.0.1, you’d want to enter 192.168.0.1/24. This will make it so Nessus scans all the devices on your network (unless you have a ton of devices this is </a:t>
            </a:r>
            <a:r>
              <a:rPr lang="en-US" i="1" dirty="0"/>
              <a:t>probably</a:t>
            </a:r>
            <a:r>
              <a:rPr lang="en-US" dirty="0"/>
              <a:t> as high as you’d need to go). If you’re not sure about the local IP address for your router, </a:t>
            </a:r>
            <a:r>
              <a:rPr lang="en-US" dirty="0">
                <a:hlinkClick r:id="rId3"/>
              </a:rPr>
              <a:t>here’s how to find it</a:t>
            </a:r>
            <a:r>
              <a:rPr lang="en-US" dirty="0"/>
              <a:t>.</a:t>
            </a:r>
          </a:p>
          <a:p>
            <a:r>
              <a:rPr lang="en-US" dirty="0"/>
              <a:t>5-Click “Save.”</a:t>
            </a:r>
          </a:p>
          <a:p>
            <a:r>
              <a:rPr lang="en-US" dirty="0"/>
              <a:t>On the next screen, click the Play icon to launch the scan.</a:t>
            </a:r>
          </a:p>
          <a:p>
            <a:endParaRPr lang="en-US" dirty="0"/>
          </a:p>
          <a:p>
            <a:r>
              <a:rPr lang="en-US" dirty="0"/>
              <a:t>Aside from the Basic Network Scan, you can also run an Advanced Scan that includes more parameters to narrow your search, a </a:t>
            </a:r>
            <a:r>
              <a:rPr lang="en-US" dirty="0" err="1">
                <a:hlinkClick r:id="rId4"/>
              </a:rPr>
              <a:t>Badlock</a:t>
            </a:r>
            <a:r>
              <a:rPr lang="en-US" dirty="0"/>
              <a:t> Detection scan, </a:t>
            </a:r>
            <a:r>
              <a:rPr lang="en-US" dirty="0">
                <a:hlinkClick r:id="rId4"/>
              </a:rPr>
              <a:t>which hunts down a security issue with SAMBA</a:t>
            </a:r>
            <a:r>
              <a:rPr lang="en-US" dirty="0"/>
              <a:t>, a </a:t>
            </a:r>
            <a:r>
              <a:rPr lang="en-US" dirty="0">
                <a:hlinkClick r:id="rId5"/>
              </a:rPr>
              <a:t>Shellshock</a:t>
            </a:r>
            <a:r>
              <a:rPr lang="en-US" dirty="0"/>
              <a:t> scan that looks for </a:t>
            </a:r>
            <a:r>
              <a:rPr lang="en-US" dirty="0">
                <a:hlinkClick r:id="rId6"/>
              </a:rPr>
              <a:t>vulnerabilities in old Linux or Mac machines</a:t>
            </a:r>
            <a:r>
              <a:rPr lang="en-US" dirty="0"/>
              <a:t>, a </a:t>
            </a:r>
            <a:r>
              <a:rPr lang="en-US" dirty="0">
                <a:hlinkClick r:id="rId7"/>
              </a:rPr>
              <a:t>DROWN</a:t>
            </a:r>
            <a:r>
              <a:rPr lang="en-US" dirty="0"/>
              <a:t> scan that looks for computers hosting sites susceptible to </a:t>
            </a:r>
            <a:r>
              <a:rPr lang="en-US" dirty="0">
                <a:hlinkClick r:id="rId8"/>
              </a:rPr>
              <a:t>DROWN attacks</a:t>
            </a:r>
            <a:r>
              <a:rPr lang="en-US" dirty="0"/>
              <a:t>, and a few other more acute scans. Most of these issues will also get picked up with the Basic Network Scan, but if you’re doing anything beyond just maintaining a normal home network, like running a private server that’s exposed to the Internet, then you’ll want to double-check that everything is up-to-date using the more specific scanning modes. The rest of us will be fine with the Basic Network Scan.</a:t>
            </a:r>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27</a:t>
            </a:fld>
            <a:endParaRPr lang="en-US"/>
          </a:p>
        </p:txBody>
      </p:sp>
    </p:spTree>
    <p:extLst>
      <p:ext uri="{BB962C8B-B14F-4D97-AF65-F5344CB8AC3E}">
        <p14:creationId xmlns:p14="http://schemas.microsoft.com/office/powerpoint/2010/main" val="54665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Nessus finishes, you’ll see a bunch of color-coded graphs for each device (referred to as hosts) on your network. Each color of the graph signifies the danger of a vulnerability, from low to critical.</a:t>
            </a:r>
            <a:br>
              <a:rPr lang="en-US" dirty="0"/>
            </a:br>
            <a:endParaRPr lang="en-US" dirty="0"/>
          </a:p>
          <a:p>
            <a:r>
              <a:rPr lang="en-US" dirty="0"/>
              <a:t>Your results should include all the devices on your local network, from your router to your Wi-Fi-enabled printer. Click the graph to reveal more information about the vulnerabilities on each device. Vulnerabilities are listed as “plugins,” which is just Nessus’ </a:t>
            </a:r>
            <a:r>
              <a:rPr lang="en-US" dirty="0">
                <a:hlinkClick r:id="rId3"/>
              </a:rPr>
              <a:t>way of discovering vulnerabilities</a:t>
            </a:r>
            <a:r>
              <a:rPr lang="en-US" dirty="0"/>
              <a:t>. Click on any plugin to get more information about the vulnerability, including white papers, press releases, or patch notes for potential fixes. You can also click the Vulnerabilities tab to see an overview of all the potential vulnerabilities on the network as a whole.</a:t>
            </a:r>
          </a:p>
          <a:p>
            <a:r>
              <a:rPr lang="en-US" dirty="0"/>
              <a:t>Take a second to click the link on each vulnerability, then read up on how a hacker could exploit it. For example,</a:t>
            </a:r>
          </a:p>
          <a:p>
            <a:endParaRPr lang="en-US" dirty="0"/>
          </a:p>
        </p:txBody>
      </p:sp>
      <p:sp>
        <p:nvSpPr>
          <p:cNvPr id="4" name="Slide Number Placeholder 3"/>
          <p:cNvSpPr>
            <a:spLocks noGrp="1"/>
          </p:cNvSpPr>
          <p:nvPr>
            <p:ph type="sldNum" sz="quarter" idx="5"/>
          </p:nvPr>
        </p:nvSpPr>
        <p:spPr/>
        <p:txBody>
          <a:bodyPr/>
          <a:lstStyle/>
          <a:p>
            <a:fld id="{5E97179A-E16F-4E23-9367-732710B7AEC4}" type="slidenum">
              <a:rPr lang="en-US" smtClean="0"/>
              <a:t>28</a:t>
            </a:fld>
            <a:endParaRPr lang="en-US"/>
          </a:p>
        </p:txBody>
      </p:sp>
    </p:spTree>
    <p:extLst>
      <p:ext uri="{BB962C8B-B14F-4D97-AF65-F5344CB8AC3E}">
        <p14:creationId xmlns:p14="http://schemas.microsoft.com/office/powerpoint/2010/main" val="36073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Nessus gives you all this data, but what exactly are you supposed to do with it? That depends on which vulnerabilities Nessus finds.</a:t>
            </a:r>
          </a:p>
        </p:txBody>
      </p:sp>
      <p:sp>
        <p:nvSpPr>
          <p:cNvPr id="4" name="Slide Number Placeholder 3"/>
          <p:cNvSpPr>
            <a:spLocks noGrp="1"/>
          </p:cNvSpPr>
          <p:nvPr>
            <p:ph type="sldNum" sz="quarter" idx="5"/>
          </p:nvPr>
        </p:nvSpPr>
        <p:spPr/>
        <p:txBody>
          <a:bodyPr/>
          <a:lstStyle/>
          <a:p>
            <a:fld id="{5E97179A-E16F-4E23-9367-732710B7AEC4}" type="slidenum">
              <a:rPr lang="en-US" smtClean="0"/>
              <a:t>29</a:t>
            </a:fld>
            <a:endParaRPr lang="en-US"/>
          </a:p>
        </p:txBody>
      </p:sp>
    </p:spTree>
    <p:extLst>
      <p:ext uri="{BB962C8B-B14F-4D97-AF65-F5344CB8AC3E}">
        <p14:creationId xmlns:p14="http://schemas.microsoft.com/office/powerpoint/2010/main" val="3580895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Scapy is a powerful interactive packet manipulation program. It is able to forge or decode packets of a wide number of protocols, send them on the wire, capture them, match requests and replies, and much more. It can easily handle most classical tasks like scanning, tracerouting, probing, unit tests, attacks or network discovery (it can replace </a:t>
            </a:r>
            <a:r>
              <a:rPr lang="en-US" dirty="0" err="1"/>
              <a:t>hping</a:t>
            </a:r>
            <a:r>
              <a:rPr lang="en-US" dirty="0"/>
              <a:t>, 85% of </a:t>
            </a:r>
            <a:r>
              <a:rPr lang="en-US" dirty="0" err="1"/>
              <a:t>nmap</a:t>
            </a:r>
            <a:r>
              <a:rPr lang="en-US" dirty="0"/>
              <a:t>, </a:t>
            </a:r>
            <a:r>
              <a:rPr lang="en-US" dirty="0" err="1"/>
              <a:t>arpspoof</a:t>
            </a:r>
            <a:r>
              <a:rPr lang="en-US" dirty="0"/>
              <a:t>, </a:t>
            </a:r>
            <a:r>
              <a:rPr lang="en-US" dirty="0" err="1"/>
              <a:t>arp-sk</a:t>
            </a:r>
            <a:r>
              <a:rPr lang="en-US" dirty="0"/>
              <a:t>, </a:t>
            </a:r>
            <a:r>
              <a:rPr lang="en-US" dirty="0" err="1"/>
              <a:t>arping</a:t>
            </a:r>
            <a:r>
              <a:rPr lang="en-US" dirty="0"/>
              <a:t>, </a:t>
            </a:r>
            <a:r>
              <a:rPr lang="en-US" dirty="0" err="1"/>
              <a:t>tcpdump</a:t>
            </a:r>
            <a:r>
              <a:rPr lang="en-US" dirty="0"/>
              <a:t>, </a:t>
            </a:r>
            <a:r>
              <a:rPr lang="en-US" dirty="0" err="1"/>
              <a:t>tethereal</a:t>
            </a:r>
            <a:r>
              <a:rPr lang="en-US" dirty="0"/>
              <a:t>, p0f, etc.). It also performs very well at a lot of other specific tasks that most other tools can’t handle, like sending invalid frames, injecting your own 802.11 frames, combining technics (VLAN </a:t>
            </a:r>
            <a:r>
              <a:rPr lang="en-US" dirty="0" err="1"/>
              <a:t>hopping+ARP</a:t>
            </a:r>
            <a:r>
              <a:rPr lang="en-US" dirty="0"/>
              <a:t> cache poisoning, VOIP decoding on WEP encrypted channel, …), etc. See </a:t>
            </a:r>
            <a:r>
              <a:rPr lang="en-US" dirty="0">
                <a:hlinkClick r:id="rId3"/>
              </a:rPr>
              <a:t>interactive tutorial</a:t>
            </a:r>
            <a:r>
              <a:rPr lang="en-US" dirty="0"/>
              <a:t> and </a:t>
            </a:r>
            <a:r>
              <a:rPr lang="en-US" dirty="0">
                <a:hlinkClick r:id="rId4"/>
              </a:rPr>
              <a:t>the quick demo: an interactive session (some examples may be outdated)</a:t>
            </a:r>
            <a:r>
              <a:rPr lang="en-US" dirty="0"/>
              <a:t>.</a:t>
            </a:r>
          </a:p>
        </p:txBody>
      </p:sp>
      <p:sp>
        <p:nvSpPr>
          <p:cNvPr id="4" name="Slide Number Placeholder 3"/>
          <p:cNvSpPr>
            <a:spLocks noGrp="1"/>
          </p:cNvSpPr>
          <p:nvPr>
            <p:ph type="sldNum" sz="quarter" idx="5"/>
          </p:nvPr>
        </p:nvSpPr>
        <p:spPr/>
        <p:txBody>
          <a:bodyPr/>
          <a:lstStyle/>
          <a:p>
            <a:fld id="{5E97179A-E16F-4E23-9367-732710B7AEC4}" type="slidenum">
              <a:rPr lang="en-US" smtClean="0"/>
              <a:t>36</a:t>
            </a:fld>
            <a:endParaRPr lang="en-US"/>
          </a:p>
        </p:txBody>
      </p:sp>
    </p:spTree>
    <p:extLst>
      <p:ext uri="{BB962C8B-B14F-4D97-AF65-F5344CB8AC3E}">
        <p14:creationId xmlns:p14="http://schemas.microsoft.com/office/powerpoint/2010/main" val="163050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27740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770256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95E71-EB7D-4C72-8DE7-B245335AD7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157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406963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95E71-EB7D-4C72-8DE7-B245335AD7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8457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262433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95053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875537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131144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55B2F2-BD27-4762-AD35-712F3F2C134D}"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251209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15160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55B2F2-BD27-4762-AD35-712F3F2C134D}"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42131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55B2F2-BD27-4762-AD35-712F3F2C134D}"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69038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5B2F2-BD27-4762-AD35-712F3F2C134D}"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15101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16422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855B2F2-BD27-4762-AD35-712F3F2C134D}"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D95E71-EB7D-4C72-8DE7-B245335AD7CB}" type="slidenum">
              <a:rPr lang="en-US" smtClean="0"/>
              <a:t>‹#›</a:t>
            </a:fld>
            <a:endParaRPr lang="en-US"/>
          </a:p>
        </p:txBody>
      </p:sp>
    </p:spTree>
    <p:extLst>
      <p:ext uri="{BB962C8B-B14F-4D97-AF65-F5344CB8AC3E}">
        <p14:creationId xmlns:p14="http://schemas.microsoft.com/office/powerpoint/2010/main" val="323390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55B2F2-BD27-4762-AD35-712F3F2C134D}" type="datetimeFigureOut">
              <a:rPr lang="en-US" smtClean="0"/>
              <a:t>1/18/2019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D95E71-EB7D-4C72-8DE7-B245335AD7CB}" type="slidenum">
              <a:rPr lang="en-US" smtClean="0"/>
              <a:t>‹#›</a:t>
            </a:fld>
            <a:endParaRPr lang="en-US"/>
          </a:p>
        </p:txBody>
      </p:sp>
    </p:spTree>
    <p:extLst>
      <p:ext uri="{BB962C8B-B14F-4D97-AF65-F5344CB8AC3E}">
        <p14:creationId xmlns:p14="http://schemas.microsoft.com/office/powerpoint/2010/main" val="190552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cm.net/contents/271-dns-domain-name-syste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pnic.net/" TargetMode="External"/><Relationship Id="rId2" Type="http://schemas.openxmlformats.org/officeDocument/2006/relationships/hyperlink" Target="https://www.arin.net/" TargetMode="External"/><Relationship Id="rId1" Type="http://schemas.openxmlformats.org/officeDocument/2006/relationships/slideLayout" Target="../slideLayouts/slideLayout2.xml"/><Relationship Id="rId6" Type="http://schemas.openxmlformats.org/officeDocument/2006/relationships/hyperlink" Target="http://www.ripe.net/" TargetMode="External"/><Relationship Id="rId5" Type="http://schemas.openxmlformats.org/officeDocument/2006/relationships/hyperlink" Target="http://delphiwww.cern.ch/index.html" TargetMode="External"/><Relationship Id="rId4" Type="http://schemas.openxmlformats.org/officeDocument/2006/relationships/hyperlink" Target="http://www.arin.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twnic.net/" TargetMode="External"/><Relationship Id="rId3" Type="http://schemas.openxmlformats.org/officeDocument/2006/relationships/hyperlink" Target="http://www.apnic.net/apnic-bin/whois.pl" TargetMode="External"/><Relationship Id="rId7" Type="http://schemas.openxmlformats.org/officeDocument/2006/relationships/hyperlink" Target="http://whois.nic.or.kr/english/" TargetMode="External"/><Relationship Id="rId2" Type="http://schemas.openxmlformats.org/officeDocument/2006/relationships/hyperlink" Target="http://www.cnnic.net.cn/" TargetMode="External"/><Relationship Id="rId1" Type="http://schemas.openxmlformats.org/officeDocument/2006/relationships/slideLayout" Target="../slideLayouts/slideLayout2.xml"/><Relationship Id="rId6" Type="http://schemas.openxmlformats.org/officeDocument/2006/relationships/hyperlink" Target="http://www.nic.or.kr/" TargetMode="External"/><Relationship Id="rId5" Type="http://schemas.openxmlformats.org/officeDocument/2006/relationships/hyperlink" Target="http://whois.nic.ad.jp/cgi-bin/whois_gw" TargetMode="External"/><Relationship Id="rId4" Type="http://schemas.openxmlformats.org/officeDocument/2006/relationships/hyperlink" Target="http://www.nic.ad.jp/" TargetMode="External"/><Relationship Id="rId9" Type="http://schemas.openxmlformats.org/officeDocument/2006/relationships/hyperlink" Target="http://www.twnic.net/English/Index.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enable.com/blog/linuxunix-patch-auditing-using-nessus" TargetMode="External"/><Relationship Id="rId2" Type="http://schemas.openxmlformats.org/officeDocument/2006/relationships/hyperlink" Target="https://www.tenable.com/blog/remediation-prioritization-with-curated-vulnerabilities-using-nessus-aka-caughtwithpantsdown" TargetMode="External"/><Relationship Id="rId1" Type="http://schemas.openxmlformats.org/officeDocument/2006/relationships/slideLayout" Target="../slideLayouts/slideLayout2.xml"/><Relationship Id="rId5" Type="http://schemas.openxmlformats.org/officeDocument/2006/relationships/hyperlink" Target="https://www.tenable.com/blog/3-dynamite-plugins-top-ten-things-you-didnt-know-about-nessus" TargetMode="External"/><Relationship Id="rId4" Type="http://schemas.openxmlformats.org/officeDocument/2006/relationships/hyperlink" Target="https://www.tenable.com/blog/three-types-of-client-side-exploit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tenable.com/blog/new-nessus-vulnerability-modifications-now-available" TargetMode="External"/><Relationship Id="rId2" Type="http://schemas.openxmlformats.org/officeDocument/2006/relationships/hyperlink" Target="https://www.tenable.com/blog/hunting-for-web-shell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ocalhost:883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tp://ftp.xxxxxxxxx.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capy.readthedocs.io/en/latest/#interactive-tutori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capy.net/dem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hackeroyale.com/information-gathering-introduction/#Mapping_the_network" TargetMode="External"/><Relationship Id="rId3" Type="http://schemas.openxmlformats.org/officeDocument/2006/relationships/hyperlink" Target="https://www.hackeroyale.com/information-gathering-introduction/#Information_Gathering" TargetMode="External"/><Relationship Id="rId7" Type="http://schemas.openxmlformats.org/officeDocument/2006/relationships/hyperlink" Target="https://www.hackeroyale.com/information-gathering-introduction/#Service_fingerprinting" TargetMode="External"/><Relationship Id="rId2" Type="http://schemas.openxmlformats.org/officeDocument/2006/relationships/hyperlink" Target="https://www.hackeroyale.com/information-gathering-introduction/#The_steps_along_with_the_best_tools_to_perform_them_are" TargetMode="External"/><Relationship Id="rId1" Type="http://schemas.openxmlformats.org/officeDocument/2006/relationships/slideLayout" Target="../slideLayouts/slideLayout2.xml"/><Relationship Id="rId6" Type="http://schemas.openxmlformats.org/officeDocument/2006/relationships/hyperlink" Target="https://www.hackeroyale.com/information-gathering-introduction/#Finding_open_ports_and_OS_fingerprinting" TargetMode="External"/><Relationship Id="rId5" Type="http://schemas.openxmlformats.org/officeDocument/2006/relationships/hyperlink" Target="https://www.hackeroyale.com/information-gathering-introduction/#Identifying_active_machines" TargetMode="External"/><Relationship Id="rId4" Type="http://schemas.openxmlformats.org/officeDocument/2006/relationships/hyperlink" Target="https://www.hackeroyale.com/information-gathering-introduction/#Determining_network_ran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Tuhinshubhra/RED_HAWK.gi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etcraf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73AF-28E2-45A0-B49F-E64903F0776E}"/>
              </a:ext>
            </a:extLst>
          </p:cNvPr>
          <p:cNvSpPr>
            <a:spLocks noGrp="1"/>
          </p:cNvSpPr>
          <p:nvPr>
            <p:ph type="ctrTitle"/>
          </p:nvPr>
        </p:nvSpPr>
        <p:spPr/>
        <p:txBody>
          <a:bodyPr>
            <a:normAutofit/>
          </a:bodyPr>
          <a:lstStyle/>
          <a:p>
            <a:r>
              <a:rPr lang="en-US" b="1" dirty="0"/>
              <a:t>Information Gathering</a:t>
            </a:r>
            <a:br>
              <a:rPr lang="en-US" b="1" dirty="0"/>
            </a:br>
            <a:endParaRPr lang="en-US" dirty="0"/>
          </a:p>
        </p:txBody>
      </p:sp>
      <p:sp>
        <p:nvSpPr>
          <p:cNvPr id="3" name="Subtitle 2">
            <a:extLst>
              <a:ext uri="{FF2B5EF4-FFF2-40B4-BE49-F238E27FC236}">
                <a16:creationId xmlns:a16="http://schemas.microsoft.com/office/drawing/2014/main" id="{5730D485-5365-412D-BFB6-94FC66CD90B5}"/>
              </a:ext>
            </a:extLst>
          </p:cNvPr>
          <p:cNvSpPr>
            <a:spLocks noGrp="1"/>
          </p:cNvSpPr>
          <p:nvPr>
            <p:ph type="subTitle" idx="1"/>
          </p:nvPr>
        </p:nvSpPr>
        <p:spPr/>
        <p:txBody>
          <a:bodyPr/>
          <a:lstStyle/>
          <a:p>
            <a:r>
              <a:rPr lang="en-US" dirty="0"/>
              <a:t>Gouasmia Zakaria </a:t>
            </a:r>
          </a:p>
        </p:txBody>
      </p:sp>
      <p:sp>
        <p:nvSpPr>
          <p:cNvPr id="4" name="TextBox 3">
            <a:extLst>
              <a:ext uri="{FF2B5EF4-FFF2-40B4-BE49-F238E27FC236}">
                <a16:creationId xmlns:a16="http://schemas.microsoft.com/office/drawing/2014/main" id="{60DC3ADD-23D0-460F-A66A-0892933EBB65}"/>
              </a:ext>
            </a:extLst>
          </p:cNvPr>
          <p:cNvSpPr txBox="1"/>
          <p:nvPr/>
        </p:nvSpPr>
        <p:spPr>
          <a:xfrm>
            <a:off x="7527234" y="4786523"/>
            <a:ext cx="3740126" cy="369332"/>
          </a:xfrm>
          <a:prstGeom prst="rect">
            <a:avLst/>
          </a:prstGeom>
          <a:noFill/>
        </p:spPr>
        <p:txBody>
          <a:bodyPr wrap="none" rtlCol="0">
            <a:spAutoFit/>
          </a:bodyPr>
          <a:lstStyle/>
          <a:p>
            <a:r>
              <a:rPr lang="en-US" dirty="0"/>
              <a:t>Gouasmia.zakaria1@gmail.com</a:t>
            </a:r>
          </a:p>
        </p:txBody>
      </p:sp>
    </p:spTree>
    <p:extLst>
      <p:ext uri="{BB962C8B-B14F-4D97-AF65-F5344CB8AC3E}">
        <p14:creationId xmlns:p14="http://schemas.microsoft.com/office/powerpoint/2010/main" val="95591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CFC-AAB6-4BC5-8A66-4C7C689526F5}"/>
              </a:ext>
            </a:extLst>
          </p:cNvPr>
          <p:cNvSpPr>
            <a:spLocks noGrp="1"/>
          </p:cNvSpPr>
          <p:nvPr>
            <p:ph type="title"/>
          </p:nvPr>
        </p:nvSpPr>
        <p:spPr/>
        <p:txBody>
          <a:bodyPr/>
          <a:lstStyle/>
          <a:p>
            <a:r>
              <a:rPr lang="en-US" b="1" dirty="0"/>
              <a:t>Information Gathering</a:t>
            </a:r>
            <a:br>
              <a:rPr lang="en-US" b="1" dirty="0"/>
            </a:br>
            <a:r>
              <a:rPr lang="en-US" sz="2400" b="1" dirty="0">
                <a:solidFill>
                  <a:srgbClr val="FF0000"/>
                </a:solidFill>
              </a:rPr>
              <a:t>Netcraft, Whois, </a:t>
            </a:r>
            <a:r>
              <a:rPr lang="en-US" sz="2400" b="1" dirty="0">
                <a:solidFill>
                  <a:srgbClr val="0070C0"/>
                </a:solidFill>
              </a:rPr>
              <a:t>Nslookup</a:t>
            </a:r>
            <a:endParaRPr lang="en-US" dirty="0">
              <a:solidFill>
                <a:srgbClr val="0070C0"/>
              </a:solidFill>
            </a:endParaRPr>
          </a:p>
        </p:txBody>
      </p:sp>
      <p:sp>
        <p:nvSpPr>
          <p:cNvPr id="3" name="Content Placeholder 2">
            <a:extLst>
              <a:ext uri="{FF2B5EF4-FFF2-40B4-BE49-F238E27FC236}">
                <a16:creationId xmlns:a16="http://schemas.microsoft.com/office/drawing/2014/main" id="{8AA487A6-6DB1-4AF3-A8EE-EA24B8795870}"/>
              </a:ext>
            </a:extLst>
          </p:cNvPr>
          <p:cNvSpPr>
            <a:spLocks noGrp="1"/>
          </p:cNvSpPr>
          <p:nvPr>
            <p:ph idx="1"/>
          </p:nvPr>
        </p:nvSpPr>
        <p:spPr/>
        <p:txBody>
          <a:bodyPr/>
          <a:lstStyle/>
          <a:p>
            <a:endParaRPr lang="en-US" dirty="0"/>
          </a:p>
          <a:p>
            <a:r>
              <a:rPr lang="en-US" b="1" dirty="0">
                <a:solidFill>
                  <a:srgbClr val="FF0000"/>
                </a:solidFill>
              </a:rPr>
              <a:t>Nslookup</a:t>
            </a:r>
            <a:r>
              <a:rPr lang="en-US" dirty="0"/>
              <a:t> (</a:t>
            </a:r>
            <a:r>
              <a:rPr lang="en-US" i="1" dirty="0"/>
              <a:t>Name System Lookup</a:t>
            </a:r>
            <a:r>
              <a:rPr lang="en-US" dirty="0"/>
              <a:t>) is a tool for querying a </a:t>
            </a:r>
            <a:r>
              <a:rPr lang="en-US" dirty="0">
                <a:hlinkClick r:id="rId2"/>
              </a:rPr>
              <a:t>domain name server</a:t>
            </a:r>
            <a:r>
              <a:rPr lang="en-US" dirty="0"/>
              <a:t> in order to get information regarding a domain or host, and diagnosing any configuration problems that may have arisen on the DNS.</a:t>
            </a:r>
          </a:p>
          <a:p>
            <a:r>
              <a:rPr lang="en-US" dirty="0"/>
              <a:t>When used without any arguments, the command </a:t>
            </a:r>
            <a:r>
              <a:rPr lang="en-US" i="1" dirty="0"/>
              <a:t>nslookup</a:t>
            </a:r>
            <a:r>
              <a:rPr lang="en-US" dirty="0"/>
              <a:t> displays the name and IP address of the primary domain name server, as well as a command prompt for making queries</a:t>
            </a:r>
          </a:p>
          <a:p>
            <a:endParaRPr lang="en-US" dirty="0"/>
          </a:p>
          <a:p>
            <a:r>
              <a:rPr lang="en-US" b="1" dirty="0">
                <a:solidFill>
                  <a:srgbClr val="FF0000"/>
                </a:solidFill>
              </a:rPr>
              <a:t>nslookup whut.edu.cn</a:t>
            </a:r>
          </a:p>
        </p:txBody>
      </p:sp>
      <p:sp>
        <p:nvSpPr>
          <p:cNvPr id="4" name="TextBox 3">
            <a:extLst>
              <a:ext uri="{FF2B5EF4-FFF2-40B4-BE49-F238E27FC236}">
                <a16:creationId xmlns:a16="http://schemas.microsoft.com/office/drawing/2014/main" id="{03727C7E-888B-4A97-A35E-520FC38ECFAB}"/>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9</a:t>
            </a:r>
          </a:p>
        </p:txBody>
      </p:sp>
    </p:spTree>
    <p:extLst>
      <p:ext uri="{BB962C8B-B14F-4D97-AF65-F5344CB8AC3E}">
        <p14:creationId xmlns:p14="http://schemas.microsoft.com/office/powerpoint/2010/main" val="51567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D9ED-5BC7-4749-87B5-DD44956777A0}"/>
              </a:ext>
            </a:extLst>
          </p:cNvPr>
          <p:cNvSpPr>
            <a:spLocks noGrp="1"/>
          </p:cNvSpPr>
          <p:nvPr>
            <p:ph type="title"/>
          </p:nvPr>
        </p:nvSpPr>
        <p:spPr/>
        <p:txBody>
          <a:bodyPr>
            <a:normAutofit fontScale="90000"/>
          </a:bodyPr>
          <a:lstStyle/>
          <a:p>
            <a:r>
              <a:rPr lang="en-US" b="1" dirty="0"/>
              <a:t>Determining network range</a:t>
            </a:r>
            <a:br>
              <a:rPr lang="en-US" b="1" dirty="0"/>
            </a:br>
            <a:r>
              <a:rPr lang="en-US" sz="2700" b="1" dirty="0">
                <a:solidFill>
                  <a:srgbClr val="FF0000"/>
                </a:solidFill>
              </a:rPr>
              <a:t>traceroute, </a:t>
            </a:r>
            <a:r>
              <a:rPr lang="en-US" sz="2700" b="1" dirty="0">
                <a:solidFill>
                  <a:srgbClr val="00B0F0"/>
                </a:solidFill>
              </a:rPr>
              <a:t>APNIC, ARIN,</a:t>
            </a:r>
            <a:r>
              <a:rPr lang="en-US" sz="2700" dirty="0">
                <a:solidFill>
                  <a:srgbClr val="FF0000"/>
                </a:solidFill>
              </a:rPr>
              <a:t> </a:t>
            </a:r>
            <a:r>
              <a:rPr lang="en-US" sz="2700" b="1" dirty="0">
                <a:solidFill>
                  <a:srgbClr val="00B0F0"/>
                </a:solidFill>
              </a:rPr>
              <a:t>RIPE NCC</a:t>
            </a:r>
            <a:br>
              <a:rPr lang="en-US" b="1" dirty="0"/>
            </a:br>
            <a:endParaRPr lang="en-US" dirty="0"/>
          </a:p>
        </p:txBody>
      </p:sp>
      <p:sp>
        <p:nvSpPr>
          <p:cNvPr id="3" name="Content Placeholder 2">
            <a:extLst>
              <a:ext uri="{FF2B5EF4-FFF2-40B4-BE49-F238E27FC236}">
                <a16:creationId xmlns:a16="http://schemas.microsoft.com/office/drawing/2014/main" id="{A1EABACA-A7FF-4374-B085-256A5112C173}"/>
              </a:ext>
            </a:extLst>
          </p:cNvPr>
          <p:cNvSpPr>
            <a:spLocks noGrp="1"/>
          </p:cNvSpPr>
          <p:nvPr>
            <p:ph idx="1"/>
          </p:nvPr>
        </p:nvSpPr>
        <p:spPr/>
        <p:txBody>
          <a:bodyPr/>
          <a:lstStyle/>
          <a:p>
            <a:r>
              <a:rPr lang="en-US" dirty="0"/>
              <a:t>After getting  the necessary information like names, email addresses , name severs and IP addresses we now need to determine the network range or the subnet mask.</a:t>
            </a:r>
          </a:p>
          <a:p>
            <a:r>
              <a:rPr lang="en-US" dirty="0"/>
              <a:t>An </a:t>
            </a:r>
            <a:r>
              <a:rPr lang="en-US" dirty="0" err="1"/>
              <a:t>ip</a:t>
            </a:r>
            <a:r>
              <a:rPr lang="en-US" dirty="0"/>
              <a:t> address consists of two parts namely network portion and host portion, devices on the same network have same network portion but different host portions.</a:t>
            </a:r>
          </a:p>
          <a:p>
            <a:r>
              <a:rPr lang="en-US" dirty="0"/>
              <a:t>A </a:t>
            </a:r>
            <a:r>
              <a:rPr lang="en-US" dirty="0" err="1"/>
              <a:t>subnetmask</a:t>
            </a:r>
            <a:r>
              <a:rPr lang="en-US" dirty="0"/>
              <a:t> is used to identify which part of an </a:t>
            </a:r>
            <a:r>
              <a:rPr lang="en-US" dirty="0" err="1"/>
              <a:t>ip</a:t>
            </a:r>
            <a:r>
              <a:rPr lang="en-US" dirty="0"/>
              <a:t> is network and which is host.</a:t>
            </a:r>
          </a:p>
          <a:p>
            <a:pPr marL="0" indent="0">
              <a:buNone/>
            </a:pPr>
            <a:endParaRPr lang="en-US" dirty="0"/>
          </a:p>
          <a:p>
            <a:endParaRPr lang="en-US" dirty="0"/>
          </a:p>
        </p:txBody>
      </p:sp>
      <p:sp>
        <p:nvSpPr>
          <p:cNvPr id="5" name="TextBox 4">
            <a:extLst>
              <a:ext uri="{FF2B5EF4-FFF2-40B4-BE49-F238E27FC236}">
                <a16:creationId xmlns:a16="http://schemas.microsoft.com/office/drawing/2014/main" id="{7D991A4B-2D24-4C6E-BAD4-C8BC23FF5CEF}"/>
              </a:ext>
            </a:extLst>
          </p:cNvPr>
          <p:cNvSpPr txBox="1"/>
          <p:nvPr/>
        </p:nvSpPr>
        <p:spPr>
          <a:xfrm>
            <a:off x="313901" y="895223"/>
            <a:ext cx="746974" cy="369332"/>
          </a:xfrm>
          <a:prstGeom prst="rect">
            <a:avLst/>
          </a:prstGeom>
          <a:noFill/>
        </p:spPr>
        <p:txBody>
          <a:bodyPr wrap="square" rtlCol="0">
            <a:spAutoFit/>
          </a:bodyPr>
          <a:lstStyle/>
          <a:p>
            <a:r>
              <a:rPr lang="en-US" dirty="0">
                <a:solidFill>
                  <a:schemeClr val="bg1"/>
                </a:solidFill>
              </a:rPr>
              <a:t>10</a:t>
            </a:r>
          </a:p>
        </p:txBody>
      </p:sp>
    </p:spTree>
    <p:extLst>
      <p:ext uri="{BB962C8B-B14F-4D97-AF65-F5344CB8AC3E}">
        <p14:creationId xmlns:p14="http://schemas.microsoft.com/office/powerpoint/2010/main" val="202841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9855-AE95-40DD-B9B4-530E1FA9582A}"/>
              </a:ext>
            </a:extLst>
          </p:cNvPr>
          <p:cNvSpPr>
            <a:spLocks noGrp="1"/>
          </p:cNvSpPr>
          <p:nvPr>
            <p:ph type="title"/>
          </p:nvPr>
        </p:nvSpPr>
        <p:spPr/>
        <p:txBody>
          <a:bodyPr/>
          <a:lstStyle/>
          <a:p>
            <a:r>
              <a:rPr lang="en-US" b="1" dirty="0"/>
              <a:t>Determining network range</a:t>
            </a:r>
            <a:br>
              <a:rPr lang="en-US" b="1" dirty="0"/>
            </a:br>
            <a:r>
              <a:rPr lang="en-US" sz="2400" b="1" dirty="0">
                <a:solidFill>
                  <a:srgbClr val="FF0000"/>
                </a:solidFill>
              </a:rPr>
              <a:t>traceroute, </a:t>
            </a:r>
            <a:r>
              <a:rPr lang="en-US" sz="2400" b="1" dirty="0">
                <a:solidFill>
                  <a:srgbClr val="00B0F0"/>
                </a:solidFill>
              </a:rPr>
              <a:t>APNIC, ARIN,</a:t>
            </a:r>
            <a:r>
              <a:rPr lang="en-US" dirty="0">
                <a:solidFill>
                  <a:srgbClr val="FF0000"/>
                </a:solidFill>
              </a:rPr>
              <a:t> </a:t>
            </a:r>
            <a:r>
              <a:rPr lang="en-US" sz="2400" b="1" dirty="0">
                <a:solidFill>
                  <a:srgbClr val="00B0F0"/>
                </a:solidFill>
              </a:rPr>
              <a:t>RIPE NCC</a:t>
            </a:r>
            <a:endParaRPr lang="en-US" b="1" dirty="0">
              <a:solidFill>
                <a:srgbClr val="00B0F0"/>
              </a:solidFill>
            </a:endParaRPr>
          </a:p>
        </p:txBody>
      </p:sp>
      <p:sp>
        <p:nvSpPr>
          <p:cNvPr id="3" name="Content Placeholder 2">
            <a:extLst>
              <a:ext uri="{FF2B5EF4-FFF2-40B4-BE49-F238E27FC236}">
                <a16:creationId xmlns:a16="http://schemas.microsoft.com/office/drawing/2014/main" id="{15D86445-507C-4E75-BDE1-07942035D501}"/>
              </a:ext>
            </a:extLst>
          </p:cNvPr>
          <p:cNvSpPr>
            <a:spLocks noGrp="1"/>
          </p:cNvSpPr>
          <p:nvPr>
            <p:ph idx="1"/>
          </p:nvPr>
        </p:nvSpPr>
        <p:spPr>
          <a:xfrm>
            <a:off x="2187388" y="2133599"/>
            <a:ext cx="9317224" cy="4285129"/>
          </a:xfrm>
        </p:spPr>
        <p:txBody>
          <a:bodyPr>
            <a:normAutofit fontScale="92500" lnSpcReduction="10000"/>
          </a:bodyPr>
          <a:lstStyle/>
          <a:p>
            <a:r>
              <a:rPr lang="en-US" sz="2000" dirty="0"/>
              <a:t>now lets discuss about the tools to find out the network ranges.</a:t>
            </a:r>
          </a:p>
          <a:p>
            <a:r>
              <a:rPr lang="en-US" sz="2000" dirty="0"/>
              <a:t> The easiest way to find the network range is to use </a:t>
            </a:r>
          </a:p>
          <a:p>
            <a:r>
              <a:rPr lang="en-US" sz="2000" dirty="0"/>
              <a:t>the </a:t>
            </a:r>
            <a:r>
              <a:rPr lang="en-US" sz="2000" dirty="0">
                <a:solidFill>
                  <a:srgbClr val="FF0000"/>
                </a:solidFill>
              </a:rPr>
              <a:t>ARIN/APNIC/</a:t>
            </a:r>
            <a:r>
              <a:rPr lang="en-US" sz="2000" dirty="0"/>
              <a:t> </a:t>
            </a:r>
            <a:r>
              <a:rPr lang="en-US" sz="2000" dirty="0">
                <a:solidFill>
                  <a:srgbClr val="FF0000"/>
                </a:solidFill>
              </a:rPr>
              <a:t>RIPE NCC  </a:t>
            </a:r>
            <a:r>
              <a:rPr lang="en-US" sz="2000" b="1" dirty="0">
                <a:solidFill>
                  <a:schemeClr val="tx1"/>
                </a:solidFill>
              </a:rPr>
              <a:t>whois  search</a:t>
            </a:r>
            <a:r>
              <a:rPr lang="en-US" sz="2000" dirty="0"/>
              <a:t>.  </a:t>
            </a:r>
          </a:p>
          <a:p>
            <a:r>
              <a:rPr lang="en-US" sz="2000" dirty="0"/>
              <a:t>Link </a:t>
            </a:r>
            <a:r>
              <a:rPr lang="en-US" sz="2000" dirty="0">
                <a:hlinkClick r:id="rId2"/>
              </a:rPr>
              <a:t>https://www.arin.net</a:t>
            </a:r>
            <a:r>
              <a:rPr lang="en-US" sz="2000" dirty="0"/>
              <a:t>     link </a:t>
            </a:r>
            <a:r>
              <a:rPr lang="en-US" sz="2000" dirty="0">
                <a:hlinkClick r:id="rId3"/>
              </a:rPr>
              <a:t>https://www.apnic.net/</a:t>
            </a:r>
            <a:endParaRPr lang="en-US" sz="2000" dirty="0"/>
          </a:p>
          <a:p>
            <a:endParaRPr lang="en-US" sz="2000" dirty="0"/>
          </a:p>
          <a:p>
            <a:r>
              <a:rPr lang="en-US" sz="2000" dirty="0"/>
              <a:t>There are three RIRs, each maintaining a whois database holding details of IP address registrations in their regions. The RIR whois databases are located at:</a:t>
            </a:r>
          </a:p>
          <a:p>
            <a:r>
              <a:rPr lang="en-US" sz="2000" dirty="0">
                <a:hlinkClick r:id="rId4"/>
              </a:rPr>
              <a:t>ARIN</a:t>
            </a:r>
            <a:r>
              <a:rPr lang="en-US" sz="2000" dirty="0"/>
              <a:t> (the Americas and sub-Saharan Africa)</a:t>
            </a:r>
          </a:p>
          <a:p>
            <a:r>
              <a:rPr lang="en-US" sz="2000" dirty="0">
                <a:hlinkClick r:id="rId5"/>
              </a:rPr>
              <a:t>APNIC</a:t>
            </a:r>
            <a:r>
              <a:rPr lang="en-US" sz="2000" dirty="0"/>
              <a:t> (Asia Pacific region)</a:t>
            </a:r>
          </a:p>
          <a:p>
            <a:r>
              <a:rPr lang="en-US" sz="2000" dirty="0">
                <a:hlinkClick r:id="rId6"/>
              </a:rPr>
              <a:t>RIPE NCC</a:t>
            </a:r>
            <a:r>
              <a:rPr lang="en-US" sz="2000" dirty="0"/>
              <a:t> (Europe and northern Africa)</a:t>
            </a:r>
          </a:p>
          <a:p>
            <a:endParaRPr lang="en-US" sz="2000" dirty="0"/>
          </a:p>
          <a:p>
            <a:endParaRPr lang="en-US" sz="2000" dirty="0"/>
          </a:p>
        </p:txBody>
      </p:sp>
      <p:sp>
        <p:nvSpPr>
          <p:cNvPr id="4" name="TextBox 3">
            <a:extLst>
              <a:ext uri="{FF2B5EF4-FFF2-40B4-BE49-F238E27FC236}">
                <a16:creationId xmlns:a16="http://schemas.microsoft.com/office/drawing/2014/main" id="{D4F307DC-FA7C-4F9F-A0FC-7D8FE50E4448}"/>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11</a:t>
            </a:r>
          </a:p>
        </p:txBody>
      </p:sp>
    </p:spTree>
    <p:extLst>
      <p:ext uri="{BB962C8B-B14F-4D97-AF65-F5344CB8AC3E}">
        <p14:creationId xmlns:p14="http://schemas.microsoft.com/office/powerpoint/2010/main" val="2977265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BE61-CAAE-488D-B639-7588D99EAF19}"/>
              </a:ext>
            </a:extLst>
          </p:cNvPr>
          <p:cNvSpPr>
            <a:spLocks noGrp="1"/>
          </p:cNvSpPr>
          <p:nvPr>
            <p:ph type="title"/>
          </p:nvPr>
        </p:nvSpPr>
        <p:spPr/>
        <p:txBody>
          <a:bodyPr/>
          <a:lstStyle/>
          <a:p>
            <a:r>
              <a:rPr lang="en-US" dirty="0">
                <a:solidFill>
                  <a:srgbClr val="FF0000"/>
                </a:solidFill>
              </a:rPr>
              <a:t>ARIN/APNIC/</a:t>
            </a:r>
            <a:r>
              <a:rPr lang="en-US" dirty="0"/>
              <a:t> </a:t>
            </a:r>
            <a:r>
              <a:rPr lang="en-US" dirty="0">
                <a:solidFill>
                  <a:srgbClr val="FF0000"/>
                </a:solidFill>
              </a:rPr>
              <a:t>RIPE NCC</a:t>
            </a:r>
            <a:endParaRPr lang="en-US" dirty="0"/>
          </a:p>
        </p:txBody>
      </p:sp>
      <p:sp>
        <p:nvSpPr>
          <p:cNvPr id="3" name="Content Placeholder 2">
            <a:extLst>
              <a:ext uri="{FF2B5EF4-FFF2-40B4-BE49-F238E27FC236}">
                <a16:creationId xmlns:a16="http://schemas.microsoft.com/office/drawing/2014/main" id="{9F7B96C8-07BC-42AC-B235-C78CBF2C5AA9}"/>
              </a:ext>
            </a:extLst>
          </p:cNvPr>
          <p:cNvSpPr>
            <a:spLocks noGrp="1"/>
          </p:cNvSpPr>
          <p:nvPr>
            <p:ph idx="1"/>
          </p:nvPr>
        </p:nvSpPr>
        <p:spPr/>
        <p:txBody>
          <a:bodyPr>
            <a:normAutofit/>
          </a:bodyPr>
          <a:lstStyle/>
          <a:p>
            <a:r>
              <a:rPr lang="en-US" sz="2000" b="1" dirty="0"/>
              <a:t>What does the </a:t>
            </a:r>
            <a:r>
              <a:rPr lang="en-US" sz="2000" dirty="0">
                <a:solidFill>
                  <a:srgbClr val="FF0000"/>
                </a:solidFill>
              </a:rPr>
              <a:t>ARIN/APNIC/</a:t>
            </a:r>
            <a:r>
              <a:rPr lang="en-US" sz="2000" dirty="0"/>
              <a:t> </a:t>
            </a:r>
            <a:r>
              <a:rPr lang="en-US" sz="2000" dirty="0">
                <a:solidFill>
                  <a:srgbClr val="FF0000"/>
                </a:solidFill>
              </a:rPr>
              <a:t>RIPE NCC</a:t>
            </a:r>
            <a:r>
              <a:rPr lang="en-US" sz="2000" b="1" dirty="0"/>
              <a:t> Whois database contain?</a:t>
            </a:r>
          </a:p>
          <a:p>
            <a:endParaRPr lang="en-US" sz="2000" b="1" dirty="0"/>
          </a:p>
          <a:p>
            <a:r>
              <a:rPr lang="en-US" sz="2000" dirty="0"/>
              <a:t>The </a:t>
            </a:r>
            <a:r>
              <a:rPr lang="en-US" sz="2000" dirty="0">
                <a:solidFill>
                  <a:srgbClr val="FF0000"/>
                </a:solidFill>
              </a:rPr>
              <a:t>ARIN/APNIC/</a:t>
            </a:r>
            <a:r>
              <a:rPr lang="en-US" sz="2000" dirty="0"/>
              <a:t> </a:t>
            </a:r>
            <a:r>
              <a:rPr lang="en-US" sz="2000" dirty="0">
                <a:solidFill>
                  <a:srgbClr val="FF0000"/>
                </a:solidFill>
              </a:rPr>
              <a:t>RIPE NCC</a:t>
            </a:r>
            <a:r>
              <a:rPr lang="en-US" sz="2000" dirty="0"/>
              <a:t> Whois Database contains registration details of IP addresses and AS numbers originally allocated by APNIC. It contains details of the organizations that hold the resources, the country where the allocations were made, and contact details for the networks. The organizations that hold those resources are responsible for updating their information in the database.</a:t>
            </a:r>
          </a:p>
        </p:txBody>
      </p:sp>
      <p:sp>
        <p:nvSpPr>
          <p:cNvPr id="4" name="TextBox 3">
            <a:extLst>
              <a:ext uri="{FF2B5EF4-FFF2-40B4-BE49-F238E27FC236}">
                <a16:creationId xmlns:a16="http://schemas.microsoft.com/office/drawing/2014/main" id="{C715C2E8-E981-4C8E-A8DD-777B9C5D1609}"/>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12</a:t>
            </a:r>
          </a:p>
        </p:txBody>
      </p:sp>
    </p:spTree>
    <p:extLst>
      <p:ext uri="{BB962C8B-B14F-4D97-AF65-F5344CB8AC3E}">
        <p14:creationId xmlns:p14="http://schemas.microsoft.com/office/powerpoint/2010/main" val="233398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65DB-A68E-4EE7-83E3-FF6AE0FBCC16}"/>
              </a:ext>
            </a:extLst>
          </p:cNvPr>
          <p:cNvSpPr>
            <a:spLocks noGrp="1"/>
          </p:cNvSpPr>
          <p:nvPr>
            <p:ph type="title"/>
          </p:nvPr>
        </p:nvSpPr>
        <p:spPr/>
        <p:txBody>
          <a:bodyPr/>
          <a:lstStyle/>
          <a:p>
            <a:r>
              <a:rPr lang="en-US" dirty="0">
                <a:solidFill>
                  <a:srgbClr val="FF0000"/>
                </a:solidFill>
              </a:rPr>
              <a:t>ARIN/APNIC/</a:t>
            </a:r>
            <a:r>
              <a:rPr lang="en-US" dirty="0"/>
              <a:t> </a:t>
            </a:r>
            <a:r>
              <a:rPr lang="en-US" dirty="0">
                <a:solidFill>
                  <a:srgbClr val="FF0000"/>
                </a:solidFill>
              </a:rPr>
              <a:t>RIPE NCC</a:t>
            </a:r>
            <a:endParaRPr lang="en-US" dirty="0"/>
          </a:p>
        </p:txBody>
      </p:sp>
      <p:sp>
        <p:nvSpPr>
          <p:cNvPr id="3" name="Content Placeholder 2">
            <a:extLst>
              <a:ext uri="{FF2B5EF4-FFF2-40B4-BE49-F238E27FC236}">
                <a16:creationId xmlns:a16="http://schemas.microsoft.com/office/drawing/2014/main" id="{53D21013-5B38-405A-9333-7FEFF1BC4F5F}"/>
              </a:ext>
            </a:extLst>
          </p:cNvPr>
          <p:cNvSpPr>
            <a:spLocks noGrp="1"/>
          </p:cNvSpPr>
          <p:nvPr>
            <p:ph idx="1"/>
          </p:nvPr>
        </p:nvSpPr>
        <p:spPr>
          <a:xfrm>
            <a:off x="2589212" y="2107096"/>
            <a:ext cx="9602788" cy="3804126"/>
          </a:xfrm>
        </p:spPr>
        <p:txBody>
          <a:bodyPr/>
          <a:lstStyle/>
          <a:p>
            <a:r>
              <a:rPr lang="en-US" sz="2400" b="1" dirty="0"/>
              <a:t>What do the query results mean?</a:t>
            </a:r>
          </a:p>
          <a:p>
            <a:pPr lvl="1"/>
            <a:r>
              <a:rPr lang="en-US" sz="2000" dirty="0"/>
              <a:t> Which are the most important parts to look at ?</a:t>
            </a:r>
          </a:p>
          <a:p>
            <a:pPr lvl="1"/>
            <a:r>
              <a:rPr lang="en-US" sz="2000" dirty="0"/>
              <a:t>For spam and hacking complaints, you really only need to consider the </a:t>
            </a:r>
            <a:r>
              <a:rPr lang="en-US" sz="2000" b="1" dirty="0"/>
              <a:t>admin-c</a:t>
            </a:r>
            <a:r>
              <a:rPr lang="en-US" sz="2000" dirty="0"/>
              <a:t> and </a:t>
            </a:r>
            <a:r>
              <a:rPr lang="en-US" sz="2000" b="1" dirty="0"/>
              <a:t>tech-c</a:t>
            </a:r>
            <a:r>
              <a:rPr lang="en-US" sz="2000" dirty="0"/>
              <a:t> fields and lot of other information </a:t>
            </a:r>
            <a:r>
              <a:rPr lang="en-US" dirty="0"/>
              <a:t>.</a:t>
            </a:r>
          </a:p>
        </p:txBody>
      </p:sp>
      <p:sp>
        <p:nvSpPr>
          <p:cNvPr id="5" name="TextBox 4">
            <a:extLst>
              <a:ext uri="{FF2B5EF4-FFF2-40B4-BE49-F238E27FC236}">
                <a16:creationId xmlns:a16="http://schemas.microsoft.com/office/drawing/2014/main" id="{F9F21BDC-3892-472E-A54F-3AC9576EF4BC}"/>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13</a:t>
            </a:r>
          </a:p>
        </p:txBody>
      </p:sp>
    </p:spTree>
    <p:extLst>
      <p:ext uri="{BB962C8B-B14F-4D97-AF65-F5344CB8AC3E}">
        <p14:creationId xmlns:p14="http://schemas.microsoft.com/office/powerpoint/2010/main" val="215978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7F5F-912E-448C-86E1-317E762120F2}"/>
              </a:ext>
            </a:extLst>
          </p:cNvPr>
          <p:cNvSpPr>
            <a:spLocks noGrp="1"/>
          </p:cNvSpPr>
          <p:nvPr>
            <p:ph type="title"/>
          </p:nvPr>
        </p:nvSpPr>
        <p:spPr/>
        <p:txBody>
          <a:bodyPr/>
          <a:lstStyle/>
          <a:p>
            <a:r>
              <a:rPr lang="en-US" dirty="0">
                <a:solidFill>
                  <a:srgbClr val="FF0000"/>
                </a:solidFill>
              </a:rPr>
              <a:t>ARIN/APNIC/</a:t>
            </a:r>
            <a:r>
              <a:rPr lang="en-US" dirty="0"/>
              <a:t> </a:t>
            </a:r>
            <a:r>
              <a:rPr lang="en-US" dirty="0">
                <a:solidFill>
                  <a:srgbClr val="FF0000"/>
                </a:solidFill>
              </a:rPr>
              <a:t>RIPE NCC</a:t>
            </a:r>
            <a:endParaRPr lang="en-US" dirty="0"/>
          </a:p>
        </p:txBody>
      </p:sp>
      <p:sp>
        <p:nvSpPr>
          <p:cNvPr id="3" name="Content Placeholder 2">
            <a:extLst>
              <a:ext uri="{FF2B5EF4-FFF2-40B4-BE49-F238E27FC236}">
                <a16:creationId xmlns:a16="http://schemas.microsoft.com/office/drawing/2014/main" id="{33A6169D-CA13-4B8C-8076-30F6BB6CEE04}"/>
              </a:ext>
            </a:extLst>
          </p:cNvPr>
          <p:cNvSpPr>
            <a:spLocks noGrp="1"/>
          </p:cNvSpPr>
          <p:nvPr>
            <p:ph idx="1"/>
          </p:nvPr>
        </p:nvSpPr>
        <p:spPr/>
        <p:txBody>
          <a:bodyPr/>
          <a:lstStyle/>
          <a:p>
            <a:r>
              <a:rPr lang="en-US" b="1" dirty="0"/>
              <a:t>Are there any exceptions?</a:t>
            </a:r>
          </a:p>
          <a:p>
            <a:r>
              <a:rPr lang="en-US" dirty="0"/>
              <a:t>Yes </a:t>
            </a:r>
          </a:p>
          <a:p>
            <a:endParaRPr lang="en-US" dirty="0"/>
          </a:p>
        </p:txBody>
      </p:sp>
      <p:graphicFrame>
        <p:nvGraphicFramePr>
          <p:cNvPr id="5" name="Table 4">
            <a:extLst>
              <a:ext uri="{FF2B5EF4-FFF2-40B4-BE49-F238E27FC236}">
                <a16:creationId xmlns:a16="http://schemas.microsoft.com/office/drawing/2014/main" id="{03088389-EFF6-4ACA-A15D-188B2830A111}"/>
              </a:ext>
            </a:extLst>
          </p:cNvPr>
          <p:cNvGraphicFramePr>
            <a:graphicFrameLocks noGrp="1"/>
          </p:cNvGraphicFramePr>
          <p:nvPr>
            <p:extLst>
              <p:ext uri="{D42A27DB-BD31-4B8C-83A1-F6EECF244321}">
                <p14:modId xmlns:p14="http://schemas.microsoft.com/office/powerpoint/2010/main" val="1583184808"/>
              </p:ext>
            </p:extLst>
          </p:nvPr>
        </p:nvGraphicFramePr>
        <p:xfrm>
          <a:off x="1954306" y="2966091"/>
          <a:ext cx="10076330" cy="1986910"/>
        </p:xfrm>
        <a:graphic>
          <a:graphicData uri="http://schemas.openxmlformats.org/drawingml/2006/table">
            <a:tbl>
              <a:tblPr/>
              <a:tblGrid>
                <a:gridCol w="2519083">
                  <a:extLst>
                    <a:ext uri="{9D8B030D-6E8A-4147-A177-3AD203B41FA5}">
                      <a16:colId xmlns:a16="http://schemas.microsoft.com/office/drawing/2014/main" val="3198351660"/>
                    </a:ext>
                  </a:extLst>
                </a:gridCol>
                <a:gridCol w="2519083">
                  <a:extLst>
                    <a:ext uri="{9D8B030D-6E8A-4147-A177-3AD203B41FA5}">
                      <a16:colId xmlns:a16="http://schemas.microsoft.com/office/drawing/2014/main" val="2353302347"/>
                    </a:ext>
                  </a:extLst>
                </a:gridCol>
                <a:gridCol w="5038164">
                  <a:extLst>
                    <a:ext uri="{9D8B030D-6E8A-4147-A177-3AD203B41FA5}">
                      <a16:colId xmlns:a16="http://schemas.microsoft.com/office/drawing/2014/main" val="3483431082"/>
                    </a:ext>
                  </a:extLst>
                </a:gridCol>
              </a:tblGrid>
              <a:tr h="397382">
                <a:tc>
                  <a:txBody>
                    <a:bodyPr/>
                    <a:lstStyle/>
                    <a:p>
                      <a:pPr algn="ctr"/>
                      <a:r>
                        <a:rPr lang="en-US" b="1"/>
                        <a:t>NIR</a:t>
                      </a:r>
                      <a:endParaRPr lang="en-US"/>
                    </a:p>
                  </a:txBody>
                  <a:tcPr marL="47625" marR="47625" marT="47625" marB="47625">
                    <a:lnL>
                      <a:noFill/>
                    </a:lnL>
                    <a:lnR>
                      <a:noFill/>
                    </a:lnR>
                    <a:lnT>
                      <a:noFill/>
                    </a:lnT>
                    <a:lnB>
                      <a:noFill/>
                    </a:lnB>
                    <a:solidFill>
                      <a:srgbClr val="FDF5E6"/>
                    </a:solidFill>
                  </a:tcPr>
                </a:tc>
                <a:tc>
                  <a:txBody>
                    <a:bodyPr/>
                    <a:lstStyle/>
                    <a:p>
                      <a:pPr algn="ctr"/>
                      <a:r>
                        <a:rPr lang="en-US" b="1"/>
                        <a:t>Country</a:t>
                      </a:r>
                      <a:endParaRPr lang="en-US"/>
                    </a:p>
                  </a:txBody>
                  <a:tcPr marL="47625" marR="47625" marT="47625" marB="47625">
                    <a:lnL>
                      <a:noFill/>
                    </a:lnL>
                    <a:lnR>
                      <a:noFill/>
                    </a:lnR>
                    <a:lnT>
                      <a:noFill/>
                    </a:lnT>
                    <a:lnB>
                      <a:noFill/>
                    </a:lnB>
                    <a:solidFill>
                      <a:srgbClr val="FDF5E6"/>
                    </a:solidFill>
                  </a:tcPr>
                </a:tc>
                <a:tc>
                  <a:txBody>
                    <a:bodyPr/>
                    <a:lstStyle/>
                    <a:p>
                      <a:pPr algn="ctr"/>
                      <a:r>
                        <a:rPr lang="en-US" b="1"/>
                        <a:t>Whois Database</a:t>
                      </a:r>
                      <a:endParaRPr lang="en-US"/>
                    </a:p>
                  </a:txBody>
                  <a:tcPr marL="47625" marR="47625" marT="47625" marB="47625">
                    <a:lnL>
                      <a:noFill/>
                    </a:lnL>
                    <a:lnR>
                      <a:noFill/>
                    </a:lnR>
                    <a:lnT>
                      <a:noFill/>
                    </a:lnT>
                    <a:lnB>
                      <a:noFill/>
                    </a:lnB>
                    <a:solidFill>
                      <a:srgbClr val="FDF5E6"/>
                    </a:solidFill>
                  </a:tcPr>
                </a:tc>
                <a:extLst>
                  <a:ext uri="{0D108BD9-81ED-4DB2-BD59-A6C34878D82A}">
                    <a16:rowId xmlns:a16="http://schemas.microsoft.com/office/drawing/2014/main" val="3407574759"/>
                  </a:ext>
                </a:extLst>
              </a:tr>
              <a:tr h="397382">
                <a:tc>
                  <a:txBody>
                    <a:bodyPr/>
                    <a:lstStyle/>
                    <a:p>
                      <a:pPr algn="l"/>
                      <a:r>
                        <a:rPr lang="en-US">
                          <a:hlinkClick r:id="rId2"/>
                        </a:rPr>
                        <a:t>CNNIC</a:t>
                      </a:r>
                      <a:endParaRPr lang="en-US"/>
                    </a:p>
                  </a:txBody>
                  <a:tcPr marL="47625" marR="47625" marT="47625" marB="47625">
                    <a:lnL>
                      <a:noFill/>
                    </a:lnL>
                    <a:lnR>
                      <a:noFill/>
                    </a:lnR>
                    <a:lnT>
                      <a:noFill/>
                    </a:lnT>
                    <a:lnB>
                      <a:noFill/>
                    </a:lnB>
                    <a:solidFill>
                      <a:srgbClr val="FFFFF0"/>
                    </a:solidFill>
                  </a:tcPr>
                </a:tc>
                <a:tc>
                  <a:txBody>
                    <a:bodyPr/>
                    <a:lstStyle/>
                    <a:p>
                      <a:pPr algn="l"/>
                      <a:r>
                        <a:rPr lang="en-US"/>
                        <a:t>China</a:t>
                      </a:r>
                    </a:p>
                  </a:txBody>
                  <a:tcPr marL="47625" marR="47625" marT="47625" marB="47625">
                    <a:lnL>
                      <a:noFill/>
                    </a:lnL>
                    <a:lnR>
                      <a:noFill/>
                    </a:lnR>
                    <a:lnT>
                      <a:noFill/>
                    </a:lnT>
                    <a:lnB>
                      <a:noFill/>
                    </a:lnB>
                    <a:solidFill>
                      <a:srgbClr val="FFFFF0"/>
                    </a:solidFill>
                  </a:tcPr>
                </a:tc>
                <a:tc>
                  <a:txBody>
                    <a:bodyPr/>
                    <a:lstStyle/>
                    <a:p>
                      <a:pPr algn="l"/>
                      <a:r>
                        <a:rPr lang="en-US"/>
                        <a:t>Refer to </a:t>
                      </a:r>
                      <a:r>
                        <a:rPr lang="en-US">
                          <a:hlinkClick r:id="rId3"/>
                        </a:rPr>
                        <a:t>APNIC Whois Database</a:t>
                      </a:r>
                      <a:endParaRPr lang="en-US"/>
                    </a:p>
                  </a:txBody>
                  <a:tcPr marL="47625" marR="47625" marT="47625" marB="47625">
                    <a:lnL>
                      <a:noFill/>
                    </a:lnL>
                    <a:lnR>
                      <a:noFill/>
                    </a:lnR>
                    <a:lnT>
                      <a:noFill/>
                    </a:lnT>
                    <a:lnB>
                      <a:noFill/>
                    </a:lnB>
                    <a:solidFill>
                      <a:srgbClr val="FFFFF0"/>
                    </a:solidFill>
                  </a:tcPr>
                </a:tc>
                <a:extLst>
                  <a:ext uri="{0D108BD9-81ED-4DB2-BD59-A6C34878D82A}">
                    <a16:rowId xmlns:a16="http://schemas.microsoft.com/office/drawing/2014/main" val="3850987752"/>
                  </a:ext>
                </a:extLst>
              </a:tr>
              <a:tr h="397382">
                <a:tc>
                  <a:txBody>
                    <a:bodyPr/>
                    <a:lstStyle/>
                    <a:p>
                      <a:pPr algn="l"/>
                      <a:r>
                        <a:rPr lang="en-US">
                          <a:hlinkClick r:id="rId4"/>
                        </a:rPr>
                        <a:t>JPNIC</a:t>
                      </a:r>
                      <a:endParaRPr lang="en-US"/>
                    </a:p>
                  </a:txBody>
                  <a:tcPr marL="47625" marR="47625" marT="47625" marB="47625">
                    <a:lnL>
                      <a:noFill/>
                    </a:lnL>
                    <a:lnR>
                      <a:noFill/>
                    </a:lnR>
                    <a:lnT>
                      <a:noFill/>
                    </a:lnT>
                    <a:lnB>
                      <a:noFill/>
                    </a:lnB>
                    <a:solidFill>
                      <a:srgbClr val="F0F8FF"/>
                    </a:solidFill>
                  </a:tcPr>
                </a:tc>
                <a:tc>
                  <a:txBody>
                    <a:bodyPr/>
                    <a:lstStyle/>
                    <a:p>
                      <a:pPr algn="l"/>
                      <a:r>
                        <a:rPr lang="en-US"/>
                        <a:t>Japan</a:t>
                      </a:r>
                    </a:p>
                  </a:txBody>
                  <a:tcPr marL="47625" marR="47625" marT="47625" marB="47625">
                    <a:lnL>
                      <a:noFill/>
                    </a:lnL>
                    <a:lnR>
                      <a:noFill/>
                    </a:lnR>
                    <a:lnT>
                      <a:noFill/>
                    </a:lnT>
                    <a:lnB>
                      <a:noFill/>
                    </a:lnB>
                    <a:solidFill>
                      <a:srgbClr val="F0F8FF"/>
                    </a:solidFill>
                  </a:tcPr>
                </a:tc>
                <a:tc>
                  <a:txBody>
                    <a:bodyPr/>
                    <a:lstStyle/>
                    <a:p>
                      <a:pPr algn="l"/>
                      <a:r>
                        <a:rPr lang="en-US">
                          <a:hlinkClick r:id="rId5"/>
                        </a:rPr>
                        <a:t>http://whois.nic.ad.jp/cgi-bin/whois_gw</a:t>
                      </a:r>
                      <a:endParaRPr lang="en-US"/>
                    </a:p>
                  </a:txBody>
                  <a:tcPr marL="47625" marR="47625" marT="47625" marB="47625">
                    <a:lnL>
                      <a:noFill/>
                    </a:lnL>
                    <a:lnR>
                      <a:noFill/>
                    </a:lnR>
                    <a:lnT>
                      <a:noFill/>
                    </a:lnT>
                    <a:lnB>
                      <a:noFill/>
                    </a:lnB>
                    <a:solidFill>
                      <a:srgbClr val="F0F8FF"/>
                    </a:solidFill>
                  </a:tcPr>
                </a:tc>
                <a:extLst>
                  <a:ext uri="{0D108BD9-81ED-4DB2-BD59-A6C34878D82A}">
                    <a16:rowId xmlns:a16="http://schemas.microsoft.com/office/drawing/2014/main" val="1301140720"/>
                  </a:ext>
                </a:extLst>
              </a:tr>
              <a:tr h="397382">
                <a:tc>
                  <a:txBody>
                    <a:bodyPr/>
                    <a:lstStyle/>
                    <a:p>
                      <a:pPr algn="l"/>
                      <a:r>
                        <a:rPr lang="en-US" dirty="0">
                          <a:hlinkClick r:id="rId6"/>
                        </a:rPr>
                        <a:t>KRNIC</a:t>
                      </a:r>
                      <a:endParaRPr lang="en-US" dirty="0"/>
                    </a:p>
                  </a:txBody>
                  <a:tcPr marL="47625" marR="47625" marT="47625" marB="47625">
                    <a:lnL>
                      <a:noFill/>
                    </a:lnL>
                    <a:lnR>
                      <a:noFill/>
                    </a:lnR>
                    <a:lnT>
                      <a:noFill/>
                    </a:lnT>
                    <a:lnB>
                      <a:noFill/>
                    </a:lnB>
                    <a:solidFill>
                      <a:srgbClr val="FFFFF0"/>
                    </a:solidFill>
                  </a:tcPr>
                </a:tc>
                <a:tc>
                  <a:txBody>
                    <a:bodyPr/>
                    <a:lstStyle/>
                    <a:p>
                      <a:pPr algn="l"/>
                      <a:r>
                        <a:rPr lang="en-US"/>
                        <a:t>Korea</a:t>
                      </a:r>
                    </a:p>
                  </a:txBody>
                  <a:tcPr marL="47625" marR="47625" marT="47625" marB="47625">
                    <a:lnL>
                      <a:noFill/>
                    </a:lnL>
                    <a:lnR>
                      <a:noFill/>
                    </a:lnR>
                    <a:lnT>
                      <a:noFill/>
                    </a:lnT>
                    <a:lnB>
                      <a:noFill/>
                    </a:lnB>
                    <a:solidFill>
                      <a:srgbClr val="FFFFF0"/>
                    </a:solidFill>
                  </a:tcPr>
                </a:tc>
                <a:tc>
                  <a:txBody>
                    <a:bodyPr/>
                    <a:lstStyle/>
                    <a:p>
                      <a:pPr algn="l"/>
                      <a:r>
                        <a:rPr lang="en-US">
                          <a:hlinkClick r:id="rId7"/>
                        </a:rPr>
                        <a:t>http://whois.nic.or.kr/english/</a:t>
                      </a:r>
                      <a:endParaRPr lang="en-US"/>
                    </a:p>
                  </a:txBody>
                  <a:tcPr marL="47625" marR="47625" marT="47625" marB="47625">
                    <a:lnL>
                      <a:noFill/>
                    </a:lnL>
                    <a:lnR>
                      <a:noFill/>
                    </a:lnR>
                    <a:lnT>
                      <a:noFill/>
                    </a:lnT>
                    <a:lnB>
                      <a:noFill/>
                    </a:lnB>
                    <a:solidFill>
                      <a:srgbClr val="FFFFF0"/>
                    </a:solidFill>
                  </a:tcPr>
                </a:tc>
                <a:extLst>
                  <a:ext uri="{0D108BD9-81ED-4DB2-BD59-A6C34878D82A}">
                    <a16:rowId xmlns:a16="http://schemas.microsoft.com/office/drawing/2014/main" val="2011169395"/>
                  </a:ext>
                </a:extLst>
              </a:tr>
              <a:tr h="397382">
                <a:tc>
                  <a:txBody>
                    <a:bodyPr/>
                    <a:lstStyle/>
                    <a:p>
                      <a:pPr algn="l"/>
                      <a:r>
                        <a:rPr lang="en-US">
                          <a:hlinkClick r:id="rId8"/>
                        </a:rPr>
                        <a:t>TWNIC</a:t>
                      </a:r>
                      <a:endParaRPr lang="en-US"/>
                    </a:p>
                  </a:txBody>
                  <a:tcPr marL="47625" marR="47625" marT="47625" marB="47625">
                    <a:lnL>
                      <a:noFill/>
                    </a:lnL>
                    <a:lnR>
                      <a:noFill/>
                    </a:lnR>
                    <a:lnT>
                      <a:noFill/>
                    </a:lnT>
                    <a:lnB>
                      <a:noFill/>
                    </a:lnB>
                    <a:solidFill>
                      <a:srgbClr val="F0F8FF"/>
                    </a:solidFill>
                  </a:tcPr>
                </a:tc>
                <a:tc>
                  <a:txBody>
                    <a:bodyPr/>
                    <a:lstStyle/>
                    <a:p>
                      <a:pPr algn="l"/>
                      <a:r>
                        <a:rPr lang="en-US"/>
                        <a:t>Taiwan</a:t>
                      </a:r>
                    </a:p>
                  </a:txBody>
                  <a:tcPr marL="47625" marR="47625" marT="47625" marB="47625">
                    <a:lnL>
                      <a:noFill/>
                    </a:lnL>
                    <a:lnR>
                      <a:noFill/>
                    </a:lnR>
                    <a:lnT>
                      <a:noFill/>
                    </a:lnT>
                    <a:lnB>
                      <a:noFill/>
                    </a:lnB>
                    <a:solidFill>
                      <a:srgbClr val="F0F8FF"/>
                    </a:solidFill>
                  </a:tcPr>
                </a:tc>
                <a:tc>
                  <a:txBody>
                    <a:bodyPr/>
                    <a:lstStyle/>
                    <a:p>
                      <a:pPr algn="l"/>
                      <a:r>
                        <a:rPr lang="en-US" dirty="0">
                          <a:hlinkClick r:id="rId9"/>
                        </a:rPr>
                        <a:t>http://www.twnic.net/English/Index.htm</a:t>
                      </a:r>
                      <a:endParaRPr lang="en-US" dirty="0"/>
                    </a:p>
                  </a:txBody>
                  <a:tcPr marL="47625" marR="47625" marT="47625" marB="47625">
                    <a:lnL>
                      <a:noFill/>
                    </a:lnL>
                    <a:lnR>
                      <a:noFill/>
                    </a:lnR>
                    <a:lnT>
                      <a:noFill/>
                    </a:lnT>
                    <a:lnB>
                      <a:noFill/>
                    </a:lnB>
                    <a:solidFill>
                      <a:srgbClr val="F0F8FF"/>
                    </a:solidFill>
                  </a:tcPr>
                </a:tc>
                <a:extLst>
                  <a:ext uri="{0D108BD9-81ED-4DB2-BD59-A6C34878D82A}">
                    <a16:rowId xmlns:a16="http://schemas.microsoft.com/office/drawing/2014/main" val="2020325834"/>
                  </a:ext>
                </a:extLst>
              </a:tr>
            </a:tbl>
          </a:graphicData>
        </a:graphic>
      </p:graphicFrame>
      <p:sp>
        <p:nvSpPr>
          <p:cNvPr id="6" name="TextBox 5">
            <a:extLst>
              <a:ext uri="{FF2B5EF4-FFF2-40B4-BE49-F238E27FC236}">
                <a16:creationId xmlns:a16="http://schemas.microsoft.com/office/drawing/2014/main" id="{9F39D5DA-F692-44CA-A5E8-C2343AF1E2CF}"/>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14</a:t>
            </a:r>
          </a:p>
        </p:txBody>
      </p:sp>
    </p:spTree>
    <p:extLst>
      <p:ext uri="{BB962C8B-B14F-4D97-AF65-F5344CB8AC3E}">
        <p14:creationId xmlns:p14="http://schemas.microsoft.com/office/powerpoint/2010/main" val="347166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ECD3-4EA0-4AA6-A734-5B5EFCB60FE7}"/>
              </a:ext>
            </a:extLst>
          </p:cNvPr>
          <p:cNvSpPr>
            <a:spLocks noGrp="1"/>
          </p:cNvSpPr>
          <p:nvPr>
            <p:ph type="title"/>
          </p:nvPr>
        </p:nvSpPr>
        <p:spPr>
          <a:xfrm>
            <a:off x="1944033" y="140352"/>
            <a:ext cx="8911687" cy="1280890"/>
          </a:xfrm>
        </p:spPr>
        <p:txBody>
          <a:bodyPr>
            <a:normAutofit fontScale="90000"/>
          </a:bodyPr>
          <a:lstStyle/>
          <a:p>
            <a:r>
              <a:rPr lang="en-US" b="1" dirty="0"/>
              <a:t>Determining network range</a:t>
            </a:r>
            <a:br>
              <a:rPr lang="en-US" b="1" dirty="0"/>
            </a:br>
            <a:r>
              <a:rPr lang="en-US" b="1" dirty="0">
                <a:solidFill>
                  <a:srgbClr val="00B0F0"/>
                </a:solidFill>
              </a:rPr>
              <a:t>traceroute</a:t>
            </a:r>
            <a:r>
              <a:rPr lang="en-US" b="1" dirty="0">
                <a:solidFill>
                  <a:srgbClr val="FF0000"/>
                </a:solidFill>
              </a:rPr>
              <a:t>, APNIC, ARIN,</a:t>
            </a:r>
            <a:r>
              <a:rPr lang="en-US" dirty="0">
                <a:solidFill>
                  <a:srgbClr val="FF0000"/>
                </a:solidFill>
              </a:rPr>
              <a:t> </a:t>
            </a:r>
            <a:r>
              <a:rPr lang="en-US" b="1" dirty="0">
                <a:solidFill>
                  <a:srgbClr val="FF0000"/>
                </a:solidFill>
              </a:rPr>
              <a:t>RIPE NCC</a:t>
            </a:r>
            <a:br>
              <a:rPr lang="en-US" dirty="0"/>
            </a:br>
            <a:endParaRPr lang="en-US" dirty="0"/>
          </a:p>
        </p:txBody>
      </p:sp>
      <p:sp>
        <p:nvSpPr>
          <p:cNvPr id="3" name="Content Placeholder 2">
            <a:extLst>
              <a:ext uri="{FF2B5EF4-FFF2-40B4-BE49-F238E27FC236}">
                <a16:creationId xmlns:a16="http://schemas.microsoft.com/office/drawing/2014/main" id="{53AAE616-700A-4A32-A7C0-906CFCB07E5F}"/>
              </a:ext>
            </a:extLst>
          </p:cNvPr>
          <p:cNvSpPr>
            <a:spLocks noGrp="1"/>
          </p:cNvSpPr>
          <p:nvPr>
            <p:ph idx="1"/>
          </p:nvPr>
        </p:nvSpPr>
        <p:spPr>
          <a:xfrm>
            <a:off x="2087187" y="1492112"/>
            <a:ext cx="8915400" cy="1604151"/>
          </a:xfrm>
        </p:spPr>
        <p:txBody>
          <a:bodyPr>
            <a:normAutofit/>
          </a:bodyPr>
          <a:lstStyle/>
          <a:p>
            <a:r>
              <a:rPr lang="en-US" sz="2000" dirty="0"/>
              <a:t>Traceroute, like the ping command can be used to isolate problems in our network. The ping command is a bit limited sometimes. For example, take a look at the following topology:</a:t>
            </a:r>
          </a:p>
        </p:txBody>
      </p:sp>
      <p:pic>
        <p:nvPicPr>
          <p:cNvPr id="5" name="Picture 4">
            <a:extLst>
              <a:ext uri="{FF2B5EF4-FFF2-40B4-BE49-F238E27FC236}">
                <a16:creationId xmlns:a16="http://schemas.microsoft.com/office/drawing/2014/main" id="{89400460-A8D9-4F83-BE95-F51B02FF2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25" y="2641025"/>
            <a:ext cx="9103489" cy="1143903"/>
          </a:xfrm>
          <a:prstGeom prst="rect">
            <a:avLst/>
          </a:prstGeom>
        </p:spPr>
      </p:pic>
      <p:pic>
        <p:nvPicPr>
          <p:cNvPr id="7" name="Picture 6">
            <a:extLst>
              <a:ext uri="{FF2B5EF4-FFF2-40B4-BE49-F238E27FC236}">
                <a16:creationId xmlns:a16="http://schemas.microsoft.com/office/drawing/2014/main" id="{4CB44688-21E8-4922-95DB-3615927D5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325" y="4131765"/>
            <a:ext cx="9103489" cy="1143903"/>
          </a:xfrm>
          <a:prstGeom prst="rect">
            <a:avLst/>
          </a:prstGeom>
        </p:spPr>
      </p:pic>
      <p:pic>
        <p:nvPicPr>
          <p:cNvPr id="9" name="Picture 8">
            <a:extLst>
              <a:ext uri="{FF2B5EF4-FFF2-40B4-BE49-F238E27FC236}">
                <a16:creationId xmlns:a16="http://schemas.microsoft.com/office/drawing/2014/main" id="{C5C69744-234F-447C-96CC-9547A0512A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6324" y="5573745"/>
            <a:ext cx="9103489" cy="1143903"/>
          </a:xfrm>
          <a:prstGeom prst="rect">
            <a:avLst/>
          </a:prstGeom>
        </p:spPr>
      </p:pic>
      <p:sp>
        <p:nvSpPr>
          <p:cNvPr id="10" name="TextBox 9">
            <a:extLst>
              <a:ext uri="{FF2B5EF4-FFF2-40B4-BE49-F238E27FC236}">
                <a16:creationId xmlns:a16="http://schemas.microsoft.com/office/drawing/2014/main" id="{CED031DA-EAFA-4552-9512-F094A8203711}"/>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15</a:t>
            </a:r>
          </a:p>
        </p:txBody>
      </p:sp>
    </p:spTree>
    <p:extLst>
      <p:ext uri="{BB962C8B-B14F-4D97-AF65-F5344CB8AC3E}">
        <p14:creationId xmlns:p14="http://schemas.microsoft.com/office/powerpoint/2010/main" val="3901536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F895-BDF9-4F98-AEFA-F0FE4E7E6C1A}"/>
              </a:ext>
            </a:extLst>
          </p:cNvPr>
          <p:cNvSpPr>
            <a:spLocks noGrp="1"/>
          </p:cNvSpPr>
          <p:nvPr>
            <p:ph type="title"/>
          </p:nvPr>
        </p:nvSpPr>
        <p:spPr/>
        <p:txBody>
          <a:bodyPr/>
          <a:lstStyle/>
          <a:p>
            <a:r>
              <a:rPr lang="en-US" b="1" dirty="0"/>
              <a:t>Identifying active machines</a:t>
            </a:r>
            <a:br>
              <a:rPr lang="en-US" b="1" dirty="0"/>
            </a:br>
            <a:r>
              <a:rPr lang="en-US" sz="2400" b="1" dirty="0">
                <a:solidFill>
                  <a:srgbClr val="FF0000"/>
                </a:solidFill>
              </a:rPr>
              <a:t>Ping</a:t>
            </a:r>
            <a:r>
              <a:rPr lang="en-US" sz="2400" b="1" dirty="0"/>
              <a:t>,</a:t>
            </a:r>
            <a:r>
              <a:rPr lang="en-US" sz="2400" b="1" dirty="0">
                <a:solidFill>
                  <a:srgbClr val="FF0000"/>
                </a:solidFill>
              </a:rPr>
              <a:t>traceroute, Angry IP scanner</a:t>
            </a:r>
            <a:endParaRPr lang="en-US" dirty="0"/>
          </a:p>
        </p:txBody>
      </p:sp>
      <p:sp>
        <p:nvSpPr>
          <p:cNvPr id="3" name="Content Placeholder 2">
            <a:extLst>
              <a:ext uri="{FF2B5EF4-FFF2-40B4-BE49-F238E27FC236}">
                <a16:creationId xmlns:a16="http://schemas.microsoft.com/office/drawing/2014/main" id="{F116E17A-977C-49E8-80C5-636FC6CA1BBC}"/>
              </a:ext>
            </a:extLst>
          </p:cNvPr>
          <p:cNvSpPr>
            <a:spLocks noGrp="1"/>
          </p:cNvSpPr>
          <p:nvPr>
            <p:ph idx="1"/>
          </p:nvPr>
        </p:nvSpPr>
        <p:spPr/>
        <p:txBody>
          <a:bodyPr/>
          <a:lstStyle/>
          <a:p>
            <a:r>
              <a:rPr lang="en-US" dirty="0"/>
              <a:t>Next step is identifying the active machine in the target network.</a:t>
            </a:r>
          </a:p>
          <a:p>
            <a:r>
              <a:rPr lang="en-US" dirty="0"/>
              <a:t>A simple </a:t>
            </a:r>
            <a:r>
              <a:rPr lang="en-US" b="1" dirty="0"/>
              <a:t>ping </a:t>
            </a:r>
            <a:r>
              <a:rPr lang="en-US" dirty="0"/>
              <a:t>command can help us identify the active machines but it takes a lot of time identifying each machine individually.</a:t>
            </a:r>
          </a:p>
          <a:p>
            <a:r>
              <a:rPr lang="en-US" dirty="0"/>
              <a:t>we need to conduct a ping sweep for this.</a:t>
            </a:r>
          </a:p>
          <a:p>
            <a:r>
              <a:rPr lang="en-US" dirty="0"/>
              <a:t>There are several programs for conducting a ping sweep but the one I recommend is </a:t>
            </a:r>
            <a:r>
              <a:rPr lang="en-US" b="1" i="1" dirty="0"/>
              <a:t>angry ipscanner</a:t>
            </a:r>
            <a:r>
              <a:rPr lang="en-US" dirty="0"/>
              <a:t>.</a:t>
            </a:r>
          </a:p>
          <a:p>
            <a:endParaRPr lang="en-US" dirty="0"/>
          </a:p>
        </p:txBody>
      </p:sp>
      <p:sp>
        <p:nvSpPr>
          <p:cNvPr id="4" name="TextBox 3">
            <a:extLst>
              <a:ext uri="{FF2B5EF4-FFF2-40B4-BE49-F238E27FC236}">
                <a16:creationId xmlns:a16="http://schemas.microsoft.com/office/drawing/2014/main" id="{7607AF6B-8451-42EA-9B85-C55457BDC980}"/>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16</a:t>
            </a:r>
          </a:p>
        </p:txBody>
      </p:sp>
    </p:spTree>
    <p:extLst>
      <p:ext uri="{BB962C8B-B14F-4D97-AF65-F5344CB8AC3E}">
        <p14:creationId xmlns:p14="http://schemas.microsoft.com/office/powerpoint/2010/main" val="86536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6789-3608-430A-8EF3-31D00EA607C2}"/>
              </a:ext>
            </a:extLst>
          </p:cNvPr>
          <p:cNvSpPr>
            <a:spLocks noGrp="1"/>
          </p:cNvSpPr>
          <p:nvPr>
            <p:ph type="title"/>
          </p:nvPr>
        </p:nvSpPr>
        <p:spPr/>
        <p:txBody>
          <a:bodyPr>
            <a:normAutofit fontScale="90000"/>
          </a:bodyPr>
          <a:lstStyle/>
          <a:p>
            <a:r>
              <a:rPr lang="en-US" b="1" dirty="0"/>
              <a:t>Finding open ports and OS fingerprinting</a:t>
            </a:r>
            <a:br>
              <a:rPr lang="en-US" b="1" dirty="0"/>
            </a:br>
            <a:r>
              <a:rPr lang="en-US" sz="2700" b="1" dirty="0">
                <a:solidFill>
                  <a:srgbClr val="FF0000"/>
                </a:solidFill>
              </a:rPr>
              <a:t>Nmap, Zenmap,</a:t>
            </a:r>
            <a:r>
              <a:rPr lang="en-US" sz="2800" b="1" dirty="0">
                <a:solidFill>
                  <a:srgbClr val="FF0000"/>
                </a:solidFill>
              </a:rPr>
              <a:t> Nessus</a:t>
            </a:r>
            <a:r>
              <a:rPr lang="en-US" sz="2700" b="1" dirty="0">
                <a:solidFill>
                  <a:srgbClr val="FF0000"/>
                </a:solidFill>
              </a:rPr>
              <a:t>  </a:t>
            </a:r>
            <a:br>
              <a:rPr lang="en-US" b="1" dirty="0"/>
            </a:br>
            <a:endParaRPr lang="en-US" dirty="0"/>
          </a:p>
        </p:txBody>
      </p:sp>
      <p:sp>
        <p:nvSpPr>
          <p:cNvPr id="3" name="Content Placeholder 2">
            <a:extLst>
              <a:ext uri="{FF2B5EF4-FFF2-40B4-BE49-F238E27FC236}">
                <a16:creationId xmlns:a16="http://schemas.microsoft.com/office/drawing/2014/main" id="{9BA6FCEB-605A-45C1-9204-7A97180BB0E4}"/>
              </a:ext>
            </a:extLst>
          </p:cNvPr>
          <p:cNvSpPr>
            <a:spLocks noGrp="1"/>
          </p:cNvSpPr>
          <p:nvPr>
            <p:ph idx="1"/>
          </p:nvPr>
        </p:nvSpPr>
        <p:spPr/>
        <p:txBody>
          <a:bodyPr/>
          <a:lstStyle/>
          <a:p>
            <a:r>
              <a:rPr lang="en-US" dirty="0"/>
              <a:t>After finding out the network range and the list of active machines, we can proceed further to identify the open ports and access points along with the OS the devices are running.</a:t>
            </a:r>
          </a:p>
          <a:p>
            <a:r>
              <a:rPr lang="en-US" dirty="0"/>
              <a:t>The  process of identification of the OS is called OS fingerprinting.</a:t>
            </a:r>
          </a:p>
          <a:p>
            <a:r>
              <a:rPr lang="en-US" dirty="0"/>
              <a:t>One of the most common and useful port scanning tools is Nmap, although it is not the only one.</a:t>
            </a:r>
          </a:p>
        </p:txBody>
      </p:sp>
      <p:sp>
        <p:nvSpPr>
          <p:cNvPr id="4" name="TextBox 3">
            <a:extLst>
              <a:ext uri="{FF2B5EF4-FFF2-40B4-BE49-F238E27FC236}">
                <a16:creationId xmlns:a16="http://schemas.microsoft.com/office/drawing/2014/main" id="{D39B3862-EC08-4D68-8F36-1A97FC3E8196}"/>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17</a:t>
            </a:r>
          </a:p>
        </p:txBody>
      </p:sp>
    </p:spTree>
    <p:extLst>
      <p:ext uri="{BB962C8B-B14F-4D97-AF65-F5344CB8AC3E}">
        <p14:creationId xmlns:p14="http://schemas.microsoft.com/office/powerpoint/2010/main" val="2409381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8189-E869-4A9C-9F1B-3DFCD32E626D}"/>
              </a:ext>
            </a:extLst>
          </p:cNvPr>
          <p:cNvSpPr>
            <a:spLocks noGrp="1"/>
          </p:cNvSpPr>
          <p:nvPr>
            <p:ph type="title"/>
          </p:nvPr>
        </p:nvSpPr>
        <p:spPr>
          <a:xfrm>
            <a:off x="2592925" y="516533"/>
            <a:ext cx="8911687" cy="1280890"/>
          </a:xfrm>
        </p:spPr>
        <p:txBody>
          <a:bodyPr>
            <a:normAutofit fontScale="90000"/>
          </a:bodyPr>
          <a:lstStyle/>
          <a:p>
            <a:r>
              <a:rPr lang="en-US" b="1" dirty="0"/>
              <a:t>Finding open ports and OS fingerprinting</a:t>
            </a:r>
            <a:br>
              <a:rPr lang="en-US" b="1" dirty="0"/>
            </a:br>
            <a:r>
              <a:rPr lang="en-US" sz="2700" b="1" dirty="0">
                <a:solidFill>
                  <a:srgbClr val="00B0F0"/>
                </a:solidFill>
              </a:rPr>
              <a:t>Nmap</a:t>
            </a:r>
            <a:r>
              <a:rPr lang="en-US" sz="2700" b="1" dirty="0">
                <a:solidFill>
                  <a:srgbClr val="FF0000"/>
                </a:solidFill>
              </a:rPr>
              <a:t>, Zenmap,</a:t>
            </a:r>
            <a:r>
              <a:rPr lang="en-US" sz="2800" b="1" dirty="0">
                <a:solidFill>
                  <a:srgbClr val="FF0000"/>
                </a:solidFill>
              </a:rPr>
              <a:t> Nessus</a:t>
            </a:r>
            <a:endParaRPr lang="en-US" dirty="0"/>
          </a:p>
        </p:txBody>
      </p:sp>
      <p:sp>
        <p:nvSpPr>
          <p:cNvPr id="3" name="Content Placeholder 2">
            <a:extLst>
              <a:ext uri="{FF2B5EF4-FFF2-40B4-BE49-F238E27FC236}">
                <a16:creationId xmlns:a16="http://schemas.microsoft.com/office/drawing/2014/main" id="{4D43D534-CDCF-4D32-90B0-249242DF5578}"/>
              </a:ext>
            </a:extLst>
          </p:cNvPr>
          <p:cNvSpPr>
            <a:spLocks noGrp="1"/>
          </p:cNvSpPr>
          <p:nvPr>
            <p:ph idx="1"/>
          </p:nvPr>
        </p:nvSpPr>
        <p:spPr/>
        <p:txBody>
          <a:bodyPr/>
          <a:lstStyle/>
          <a:p>
            <a:r>
              <a:rPr lang="en-US" b="1" dirty="0">
                <a:solidFill>
                  <a:srgbClr val="00B0F0"/>
                </a:solidFill>
              </a:rPr>
              <a:t>Nmap</a:t>
            </a:r>
            <a:r>
              <a:rPr lang="en-US" dirty="0"/>
              <a:t> is the most popular port scanning tool out there.</a:t>
            </a:r>
          </a:p>
          <a:p>
            <a:r>
              <a:rPr lang="en-US" dirty="0"/>
              <a:t>It can perform a wide array of scans like TCP intense scan plus UDP port scan, TCP stealth scan, OS fingerprinting etc.. and can also load custom scripts.</a:t>
            </a:r>
          </a:p>
          <a:p>
            <a:r>
              <a:rPr lang="en-US" dirty="0"/>
              <a:t>Nmap also allows us  to customize the speed of the scans.</a:t>
            </a:r>
          </a:p>
          <a:p>
            <a:r>
              <a:rPr lang="en-US" dirty="0"/>
              <a:t>You can discover more using </a:t>
            </a:r>
            <a:r>
              <a:rPr lang="en-US" dirty="0">
                <a:solidFill>
                  <a:srgbClr val="FF0000"/>
                </a:solidFill>
              </a:rPr>
              <a:t>Nmap -h  </a:t>
            </a:r>
          </a:p>
          <a:p>
            <a:r>
              <a:rPr lang="en-US" dirty="0"/>
              <a:t>When using </a:t>
            </a:r>
            <a:r>
              <a:rPr lang="en-US" dirty="0" err="1">
                <a:solidFill>
                  <a:srgbClr val="FF0000"/>
                </a:solidFill>
              </a:rPr>
              <a:t>nmap</a:t>
            </a:r>
            <a:r>
              <a:rPr lang="en-US" dirty="0"/>
              <a:t> for scanning, it displays all the open, closed or filtered ports along with the service name and protocol.</a:t>
            </a:r>
          </a:p>
          <a:p>
            <a:r>
              <a:rPr lang="en-US" dirty="0">
                <a:solidFill>
                  <a:srgbClr val="FF0000"/>
                </a:solidFill>
              </a:rPr>
              <a:t>https://nmap.org</a:t>
            </a:r>
          </a:p>
          <a:p>
            <a:endParaRPr lang="en-US" dirty="0"/>
          </a:p>
        </p:txBody>
      </p:sp>
      <p:sp>
        <p:nvSpPr>
          <p:cNvPr id="6" name="TextBox 5">
            <a:extLst>
              <a:ext uri="{FF2B5EF4-FFF2-40B4-BE49-F238E27FC236}">
                <a16:creationId xmlns:a16="http://schemas.microsoft.com/office/drawing/2014/main" id="{8CD4C6CF-1361-4822-B34B-CC6097B85798}"/>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18</a:t>
            </a:r>
          </a:p>
        </p:txBody>
      </p:sp>
    </p:spTree>
    <p:extLst>
      <p:ext uri="{BB962C8B-B14F-4D97-AF65-F5344CB8AC3E}">
        <p14:creationId xmlns:p14="http://schemas.microsoft.com/office/powerpoint/2010/main" val="53083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C1F5-3F1F-4396-B2DD-359CD2AD79B9}"/>
              </a:ext>
            </a:extLst>
          </p:cNvPr>
          <p:cNvSpPr>
            <a:spLocks noGrp="1"/>
          </p:cNvSpPr>
          <p:nvPr>
            <p:ph type="title"/>
          </p:nvPr>
        </p:nvSpPr>
        <p:spPr/>
        <p:txBody>
          <a:bodyPr>
            <a:normAutofit fontScale="90000"/>
          </a:bodyPr>
          <a:lstStyle/>
          <a:p>
            <a:r>
              <a:rPr lang="en-US" b="1" dirty="0"/>
              <a:t>What is Information Gathering?</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00CC5E35-9860-4D7F-AD36-9F67D0EB68A5}"/>
              </a:ext>
            </a:extLst>
          </p:cNvPr>
          <p:cNvSpPr>
            <a:spLocks noGrp="1"/>
          </p:cNvSpPr>
          <p:nvPr>
            <p:ph idx="1"/>
          </p:nvPr>
        </p:nvSpPr>
        <p:spPr>
          <a:xfrm>
            <a:off x="1828800" y="1459149"/>
            <a:ext cx="9675812" cy="4922196"/>
          </a:xfrm>
        </p:spPr>
        <p:txBody>
          <a:bodyPr>
            <a:normAutofit/>
          </a:bodyPr>
          <a:lstStyle/>
          <a:p>
            <a:pPr marL="0" indent="0">
              <a:buNone/>
            </a:pPr>
            <a:endParaRPr lang="en-US" sz="2000" b="1" dirty="0"/>
          </a:p>
          <a:p>
            <a:r>
              <a:rPr lang="en-US" sz="2000" dirty="0"/>
              <a:t>In </a:t>
            </a:r>
            <a:r>
              <a:rPr lang="en-US" sz="2000" b="1" dirty="0"/>
              <a:t>penetration testing</a:t>
            </a:r>
            <a:r>
              <a:rPr lang="en-US" sz="2000" dirty="0"/>
              <a:t>,  gathering as much information about our target is the first step.</a:t>
            </a:r>
          </a:p>
          <a:p>
            <a:r>
              <a:rPr lang="en-US" sz="2000" b="1" dirty="0"/>
              <a:t>Information gathering </a:t>
            </a:r>
            <a:r>
              <a:rPr lang="en-US" sz="2000" dirty="0"/>
              <a:t>or </a:t>
            </a:r>
            <a:r>
              <a:rPr lang="en-US" sz="2000" b="1" dirty="0"/>
              <a:t>foot printing</a:t>
            </a:r>
            <a:r>
              <a:rPr lang="en-US" sz="2000" dirty="0"/>
              <a:t> is of two types namely </a:t>
            </a:r>
            <a:r>
              <a:rPr lang="en-US" sz="2000" b="1" i="1" dirty="0"/>
              <a:t>passive reconnaissance </a:t>
            </a:r>
            <a:r>
              <a:rPr lang="en-US" sz="2000" dirty="0"/>
              <a:t>and </a:t>
            </a:r>
            <a:r>
              <a:rPr lang="en-US" sz="2000" b="1" i="1" dirty="0"/>
              <a:t>active reconnaissance</a:t>
            </a:r>
            <a:r>
              <a:rPr lang="en-US" sz="2000" dirty="0"/>
              <a:t>.</a:t>
            </a:r>
          </a:p>
          <a:p>
            <a:r>
              <a:rPr lang="en-US" sz="2000" dirty="0"/>
              <a:t>In </a:t>
            </a:r>
            <a:r>
              <a:rPr lang="en-US" sz="2000" b="1" dirty="0"/>
              <a:t>passive reconnaissance </a:t>
            </a:r>
            <a:r>
              <a:rPr lang="en-US" sz="2000" dirty="0"/>
              <a:t>we gather information without actually interacting with the target systems</a:t>
            </a:r>
            <a:r>
              <a:rPr lang="en-US" sz="2000" b="1" dirty="0"/>
              <a:t>. Gathering publicly </a:t>
            </a:r>
            <a:r>
              <a:rPr lang="en-US" sz="2000" dirty="0"/>
              <a:t>available information about a company from the internet is passive reconnaissance</a:t>
            </a:r>
          </a:p>
          <a:p>
            <a:r>
              <a:rPr lang="en-US" sz="2000" dirty="0"/>
              <a:t>In </a:t>
            </a:r>
            <a:r>
              <a:rPr lang="en-US" sz="2000" b="1" dirty="0"/>
              <a:t>active reconnaissance </a:t>
            </a:r>
            <a:r>
              <a:rPr lang="en-US" sz="2000" dirty="0"/>
              <a:t>requires interaction with target’s systems..</a:t>
            </a:r>
          </a:p>
        </p:txBody>
      </p:sp>
      <p:sp>
        <p:nvSpPr>
          <p:cNvPr id="4" name="TextBox 3">
            <a:extLst>
              <a:ext uri="{FF2B5EF4-FFF2-40B4-BE49-F238E27FC236}">
                <a16:creationId xmlns:a16="http://schemas.microsoft.com/office/drawing/2014/main" id="{61E0418E-1691-4C01-A16E-1F7A123C479A}"/>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a:t>
            </a:r>
          </a:p>
        </p:txBody>
      </p:sp>
    </p:spTree>
    <p:extLst>
      <p:ext uri="{BB962C8B-B14F-4D97-AF65-F5344CB8AC3E}">
        <p14:creationId xmlns:p14="http://schemas.microsoft.com/office/powerpoint/2010/main" val="85594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85B1-0E8F-4D76-857B-9EA304B350DF}"/>
              </a:ext>
            </a:extLst>
          </p:cNvPr>
          <p:cNvSpPr>
            <a:spLocks noGrp="1"/>
          </p:cNvSpPr>
          <p:nvPr>
            <p:ph type="title"/>
          </p:nvPr>
        </p:nvSpPr>
        <p:spPr/>
        <p:txBody>
          <a:bodyPr>
            <a:normAutofit fontScale="90000"/>
          </a:bodyPr>
          <a:lstStyle/>
          <a:p>
            <a:r>
              <a:rPr lang="en-US" b="1" dirty="0"/>
              <a:t>Finding open ports and OS fingerprinting</a:t>
            </a:r>
            <a:br>
              <a:rPr lang="en-US" b="1" dirty="0"/>
            </a:br>
            <a:r>
              <a:rPr lang="en-US" sz="2700" b="1" dirty="0">
                <a:solidFill>
                  <a:srgbClr val="FF0000"/>
                </a:solidFill>
              </a:rPr>
              <a:t>Nmap, </a:t>
            </a:r>
            <a:r>
              <a:rPr lang="en-US" sz="2700" b="1" dirty="0">
                <a:solidFill>
                  <a:srgbClr val="00B0F0"/>
                </a:solidFill>
              </a:rPr>
              <a:t>Zenmap</a:t>
            </a:r>
            <a:r>
              <a:rPr lang="en-US" sz="2700" b="1" dirty="0">
                <a:solidFill>
                  <a:srgbClr val="FF0000"/>
                </a:solidFill>
              </a:rPr>
              <a:t>,</a:t>
            </a:r>
            <a:r>
              <a:rPr lang="en-US" sz="2800" b="1" dirty="0">
                <a:solidFill>
                  <a:srgbClr val="FF0000"/>
                </a:solidFill>
              </a:rPr>
              <a:t> Nessus</a:t>
            </a:r>
            <a:endParaRPr lang="en-US" dirty="0"/>
          </a:p>
        </p:txBody>
      </p:sp>
      <p:sp>
        <p:nvSpPr>
          <p:cNvPr id="3" name="Content Placeholder 2">
            <a:extLst>
              <a:ext uri="{FF2B5EF4-FFF2-40B4-BE49-F238E27FC236}">
                <a16:creationId xmlns:a16="http://schemas.microsoft.com/office/drawing/2014/main" id="{7B294F22-E805-48E2-B53B-3DE865B80E6F}"/>
              </a:ext>
            </a:extLst>
          </p:cNvPr>
          <p:cNvSpPr>
            <a:spLocks noGrp="1"/>
          </p:cNvSpPr>
          <p:nvPr>
            <p:ph idx="1"/>
          </p:nvPr>
        </p:nvSpPr>
        <p:spPr/>
        <p:txBody>
          <a:bodyPr/>
          <a:lstStyle/>
          <a:p>
            <a:r>
              <a:rPr lang="en-US" b="1" dirty="0">
                <a:solidFill>
                  <a:srgbClr val="FF0000"/>
                </a:solidFill>
              </a:rPr>
              <a:t>Zenmap   is the GUI of Nmap </a:t>
            </a:r>
          </a:p>
          <a:p>
            <a:endParaRPr lang="en-US" b="1" dirty="0">
              <a:solidFill>
                <a:srgbClr val="FF0000"/>
              </a:solidFill>
            </a:endParaRPr>
          </a:p>
        </p:txBody>
      </p:sp>
      <p:sp>
        <p:nvSpPr>
          <p:cNvPr id="4" name="TextBox 3">
            <a:extLst>
              <a:ext uri="{FF2B5EF4-FFF2-40B4-BE49-F238E27FC236}">
                <a16:creationId xmlns:a16="http://schemas.microsoft.com/office/drawing/2014/main" id="{6C1BD7E3-E367-4F33-B08A-0038747D407A}"/>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19</a:t>
            </a:r>
          </a:p>
        </p:txBody>
      </p:sp>
    </p:spTree>
    <p:extLst>
      <p:ext uri="{BB962C8B-B14F-4D97-AF65-F5344CB8AC3E}">
        <p14:creationId xmlns:p14="http://schemas.microsoft.com/office/powerpoint/2010/main" val="2938340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70C5-6691-4BE0-8C82-2DB0A5D26DD6}"/>
              </a:ext>
            </a:extLst>
          </p:cNvPr>
          <p:cNvSpPr>
            <a:spLocks noGrp="1"/>
          </p:cNvSpPr>
          <p:nvPr>
            <p:ph type="title"/>
          </p:nvPr>
        </p:nvSpPr>
        <p:spPr/>
        <p:txBody>
          <a:bodyPr>
            <a:normAutofit fontScale="90000"/>
          </a:bodyPr>
          <a:lstStyle/>
          <a:p>
            <a:r>
              <a:rPr lang="en-US" b="1" dirty="0"/>
              <a:t>Finding open ports and OS fingerprinting</a:t>
            </a:r>
            <a:br>
              <a:rPr lang="en-US" b="1" dirty="0"/>
            </a:br>
            <a:r>
              <a:rPr lang="en-US" sz="2700" b="1" dirty="0">
                <a:solidFill>
                  <a:srgbClr val="FF0000"/>
                </a:solidFill>
              </a:rPr>
              <a:t>Nmap, Zenmap,</a:t>
            </a:r>
            <a:r>
              <a:rPr lang="en-US" sz="2800" b="1" dirty="0">
                <a:solidFill>
                  <a:srgbClr val="FF0000"/>
                </a:solidFill>
              </a:rPr>
              <a:t> </a:t>
            </a:r>
            <a:r>
              <a:rPr lang="en-US" sz="2800" b="1" dirty="0">
                <a:solidFill>
                  <a:srgbClr val="00B0F0"/>
                </a:solidFill>
              </a:rPr>
              <a:t>Nessus</a:t>
            </a:r>
            <a:endParaRPr lang="en-US" dirty="0">
              <a:solidFill>
                <a:srgbClr val="00B0F0"/>
              </a:solidFill>
            </a:endParaRPr>
          </a:p>
        </p:txBody>
      </p:sp>
      <p:sp>
        <p:nvSpPr>
          <p:cNvPr id="3" name="Content Placeholder 2">
            <a:extLst>
              <a:ext uri="{FF2B5EF4-FFF2-40B4-BE49-F238E27FC236}">
                <a16:creationId xmlns:a16="http://schemas.microsoft.com/office/drawing/2014/main" id="{417DA196-6078-4C0A-A58A-6D8FA53106A0}"/>
              </a:ext>
            </a:extLst>
          </p:cNvPr>
          <p:cNvSpPr>
            <a:spLocks noGrp="1"/>
          </p:cNvSpPr>
          <p:nvPr>
            <p:ph idx="1"/>
          </p:nvPr>
        </p:nvSpPr>
        <p:spPr/>
        <p:txBody>
          <a:bodyPr/>
          <a:lstStyle/>
          <a:p>
            <a:r>
              <a:rPr lang="en-US" b="1" dirty="0">
                <a:solidFill>
                  <a:srgbClr val="FF0000"/>
                </a:solidFill>
              </a:rPr>
              <a:t>Nessus</a:t>
            </a:r>
            <a:r>
              <a:rPr lang="en-US" dirty="0"/>
              <a:t> is the world’s most widely-deployed vulnerability assessment solution. Nessus quickly and accurately identifies vulnerabilities, configuration issues and malware in physical, virtual and cloud environments to help you prioritize what to fix first. Combine Nessus with Kali Linux to build a superior pen testing toolkit that provides deep insight into your network systems.</a:t>
            </a:r>
          </a:p>
          <a:p>
            <a:endParaRPr lang="en-US" dirty="0"/>
          </a:p>
          <a:p>
            <a:r>
              <a:rPr lang="en-US" dirty="0"/>
              <a:t>You can start Nessus Scanner by typing </a:t>
            </a:r>
            <a:r>
              <a:rPr lang="en-US" dirty="0">
                <a:solidFill>
                  <a:srgbClr val="FF0000"/>
                </a:solidFill>
              </a:rPr>
              <a:t>/</a:t>
            </a:r>
            <a:r>
              <a:rPr lang="en-US" dirty="0" err="1">
                <a:solidFill>
                  <a:srgbClr val="FF0000"/>
                </a:solidFill>
              </a:rPr>
              <a:t>etc</a:t>
            </a:r>
            <a:r>
              <a:rPr lang="en-US" dirty="0">
                <a:solidFill>
                  <a:srgbClr val="FF0000"/>
                </a:solidFill>
              </a:rPr>
              <a:t>/</a:t>
            </a:r>
            <a:r>
              <a:rPr lang="en-US" dirty="0" err="1">
                <a:solidFill>
                  <a:srgbClr val="FF0000"/>
                </a:solidFill>
              </a:rPr>
              <a:t>init.d</a:t>
            </a:r>
            <a:r>
              <a:rPr lang="en-US" dirty="0">
                <a:solidFill>
                  <a:srgbClr val="FF0000"/>
                </a:solidFill>
              </a:rPr>
              <a:t>/</a:t>
            </a:r>
            <a:r>
              <a:rPr lang="en-US" dirty="0" err="1">
                <a:solidFill>
                  <a:srgbClr val="FF0000"/>
                </a:solidFill>
              </a:rPr>
              <a:t>nessusd</a:t>
            </a:r>
            <a:r>
              <a:rPr lang="en-US" dirty="0">
                <a:solidFill>
                  <a:srgbClr val="FF0000"/>
                </a:solidFill>
              </a:rPr>
              <a:t> start</a:t>
            </a:r>
          </a:p>
        </p:txBody>
      </p:sp>
      <p:sp>
        <p:nvSpPr>
          <p:cNvPr id="4" name="TextBox 3">
            <a:extLst>
              <a:ext uri="{FF2B5EF4-FFF2-40B4-BE49-F238E27FC236}">
                <a16:creationId xmlns:a16="http://schemas.microsoft.com/office/drawing/2014/main" id="{A4A2DEB6-02FC-470D-A81B-988C06456A79}"/>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20</a:t>
            </a:r>
          </a:p>
        </p:txBody>
      </p:sp>
    </p:spTree>
    <p:extLst>
      <p:ext uri="{BB962C8B-B14F-4D97-AF65-F5344CB8AC3E}">
        <p14:creationId xmlns:p14="http://schemas.microsoft.com/office/powerpoint/2010/main" val="12642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B4B4-F1DF-41D5-AC85-06899BE0FC75}"/>
              </a:ext>
            </a:extLst>
          </p:cNvPr>
          <p:cNvSpPr>
            <a:spLocks noGrp="1"/>
          </p:cNvSpPr>
          <p:nvPr>
            <p:ph type="title"/>
          </p:nvPr>
        </p:nvSpPr>
        <p:spPr>
          <a:xfrm>
            <a:off x="2300556" y="479778"/>
            <a:ext cx="8911687" cy="1280890"/>
          </a:xfrm>
        </p:spPr>
        <p:txBody>
          <a:bodyPr/>
          <a:lstStyle/>
          <a:p>
            <a:r>
              <a:rPr lang="en-US" b="1" dirty="0"/>
              <a:t>Using Nessus in a penetration test</a:t>
            </a:r>
            <a:br>
              <a:rPr lang="en-US" b="1" dirty="0"/>
            </a:br>
            <a:endParaRPr lang="en-US" dirty="0"/>
          </a:p>
        </p:txBody>
      </p:sp>
      <p:sp>
        <p:nvSpPr>
          <p:cNvPr id="3" name="Content Placeholder 2">
            <a:extLst>
              <a:ext uri="{FF2B5EF4-FFF2-40B4-BE49-F238E27FC236}">
                <a16:creationId xmlns:a16="http://schemas.microsoft.com/office/drawing/2014/main" id="{C6D8FB29-8A62-4DD9-A6A6-47B673AA8992}"/>
              </a:ext>
            </a:extLst>
          </p:cNvPr>
          <p:cNvSpPr>
            <a:spLocks noGrp="1"/>
          </p:cNvSpPr>
          <p:nvPr>
            <p:ph idx="1"/>
          </p:nvPr>
        </p:nvSpPr>
        <p:spPr>
          <a:xfrm>
            <a:off x="1851378" y="1411110"/>
            <a:ext cx="9810045" cy="4967112"/>
          </a:xfrm>
        </p:spPr>
        <p:txBody>
          <a:bodyPr>
            <a:normAutofit/>
          </a:bodyPr>
          <a:lstStyle/>
          <a:p>
            <a:r>
              <a:rPr lang="en-US" b="1" dirty="0"/>
              <a:t> </a:t>
            </a:r>
            <a:r>
              <a:rPr lang="en-US" dirty="0"/>
              <a:t>Nessus reports on host discovery, vulnerability detection and exploitability. Here are some of the ways that Nessus can be used to support penetration testing:</a:t>
            </a:r>
          </a:p>
          <a:p>
            <a:endParaRPr lang="en-US" dirty="0"/>
          </a:p>
          <a:p>
            <a:r>
              <a:rPr lang="en-US" dirty="0">
                <a:hlinkClick r:id="rId2"/>
              </a:rPr>
              <a:t>Remediation prioritization</a:t>
            </a:r>
            <a:r>
              <a:rPr lang="en-US" dirty="0"/>
              <a:t> and newsworthy vulnerabilities </a:t>
            </a:r>
          </a:p>
          <a:p>
            <a:pPr lvl="1"/>
            <a:r>
              <a:rPr lang="en-US" dirty="0"/>
              <a:t>Finding Heartbleed, Shellshock or other newsworthy vulnerabilities may be important when assessing an organization’s security posture and reporting to the security leadership team.</a:t>
            </a:r>
          </a:p>
          <a:p>
            <a:pPr lvl="1"/>
            <a:endParaRPr lang="en-US" dirty="0"/>
          </a:p>
          <a:p>
            <a:pPr indent="-285750"/>
            <a:r>
              <a:rPr lang="en-US" u="sng" dirty="0">
                <a:solidFill>
                  <a:srgbClr val="FF0000"/>
                </a:solidFill>
              </a:rPr>
              <a:t>Detecting default credentials</a:t>
            </a:r>
          </a:p>
          <a:p>
            <a:pPr lvl="1"/>
            <a:r>
              <a:rPr lang="en-US" dirty="0"/>
              <a:t>Use credentials harvested from other phases of testing to perform </a:t>
            </a:r>
            <a:r>
              <a:rPr lang="en-US" dirty="0">
                <a:hlinkClick r:id="rId3"/>
              </a:rPr>
              <a:t>credentialed patch audits</a:t>
            </a:r>
            <a:r>
              <a:rPr lang="en-US" dirty="0"/>
              <a:t>, </a:t>
            </a:r>
            <a:r>
              <a:rPr lang="en-US" dirty="0">
                <a:hlinkClick r:id="rId4"/>
              </a:rPr>
              <a:t>local (client-side) application vulnerability scanning</a:t>
            </a:r>
            <a:r>
              <a:rPr lang="en-US" dirty="0"/>
              <a:t>, and </a:t>
            </a:r>
            <a:r>
              <a:rPr lang="en-US" dirty="0">
                <a:hlinkClick r:id="rId5"/>
              </a:rPr>
              <a:t>discovery of interesting configurations on targets</a:t>
            </a:r>
            <a:r>
              <a:rPr lang="en-US" dirty="0"/>
              <a:t>.</a:t>
            </a:r>
            <a:endParaRPr lang="en-US" u="sng" dirty="0">
              <a:solidFill>
                <a:srgbClr val="FF0000"/>
              </a:solidFill>
            </a:endParaRPr>
          </a:p>
          <a:p>
            <a:pPr marL="457200" lvl="1" indent="0">
              <a:buNone/>
            </a:pPr>
            <a:endParaRPr lang="en-US" dirty="0"/>
          </a:p>
        </p:txBody>
      </p:sp>
      <p:sp>
        <p:nvSpPr>
          <p:cNvPr id="11" name="TextBox 10">
            <a:extLst>
              <a:ext uri="{FF2B5EF4-FFF2-40B4-BE49-F238E27FC236}">
                <a16:creationId xmlns:a16="http://schemas.microsoft.com/office/drawing/2014/main" id="{30FDB525-B5F5-4669-915B-61B5F0478C45}"/>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21</a:t>
            </a:r>
          </a:p>
        </p:txBody>
      </p:sp>
    </p:spTree>
    <p:extLst>
      <p:ext uri="{BB962C8B-B14F-4D97-AF65-F5344CB8AC3E}">
        <p14:creationId xmlns:p14="http://schemas.microsoft.com/office/powerpoint/2010/main" val="161487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6E1-E893-47EA-94DD-5DF90F39FA0D}"/>
              </a:ext>
            </a:extLst>
          </p:cNvPr>
          <p:cNvSpPr>
            <a:spLocks noGrp="1"/>
          </p:cNvSpPr>
          <p:nvPr>
            <p:ph type="title"/>
          </p:nvPr>
        </p:nvSpPr>
        <p:spPr/>
        <p:txBody>
          <a:bodyPr/>
          <a:lstStyle/>
          <a:p>
            <a:r>
              <a:rPr lang="en-US" b="1" dirty="0"/>
              <a:t>Using Nessus in a penetration test</a:t>
            </a:r>
            <a:endParaRPr lang="en-US" dirty="0"/>
          </a:p>
        </p:txBody>
      </p:sp>
      <p:sp>
        <p:nvSpPr>
          <p:cNvPr id="3" name="Content Placeholder 2">
            <a:extLst>
              <a:ext uri="{FF2B5EF4-FFF2-40B4-BE49-F238E27FC236}">
                <a16:creationId xmlns:a16="http://schemas.microsoft.com/office/drawing/2014/main" id="{55662E6D-A831-4E4F-A108-3A244502DDAE}"/>
              </a:ext>
            </a:extLst>
          </p:cNvPr>
          <p:cNvSpPr>
            <a:spLocks noGrp="1"/>
          </p:cNvSpPr>
          <p:nvPr>
            <p:ph idx="1"/>
          </p:nvPr>
        </p:nvSpPr>
        <p:spPr/>
        <p:txBody>
          <a:bodyPr/>
          <a:lstStyle/>
          <a:p>
            <a:r>
              <a:rPr lang="en-US" dirty="0">
                <a:hlinkClick r:id="rId2"/>
              </a:rPr>
              <a:t>Hunting for web shells</a:t>
            </a:r>
            <a:endParaRPr lang="en-US" dirty="0"/>
          </a:p>
          <a:p>
            <a:pPr lvl="1"/>
            <a:r>
              <a:rPr lang="en-US" dirty="0"/>
              <a:t>A web server may already be compromised without the administrator even knowing about it. Nessus can help in the detection of compromised hosts.</a:t>
            </a:r>
          </a:p>
          <a:p>
            <a:pPr lvl="1"/>
            <a:endParaRPr lang="en-US" dirty="0"/>
          </a:p>
          <a:p>
            <a:r>
              <a:rPr lang="en-US" dirty="0">
                <a:hlinkClick r:id="rId3"/>
              </a:rPr>
              <a:t>Modify a vulnerability’s severity</a:t>
            </a:r>
            <a:endParaRPr lang="en-US" dirty="0"/>
          </a:p>
          <a:p>
            <a:pPr lvl="1"/>
            <a:r>
              <a:rPr lang="en-US" dirty="0"/>
              <a:t>Identify low-severity vulnerabilities and allow an admin-level user to re-cast them as critical vulnerabilities. Modifying the severity of a vulnerability empowers testers to raise the visibility of lower severity findings that often lead to serious exposures.</a:t>
            </a:r>
          </a:p>
        </p:txBody>
      </p:sp>
      <p:sp>
        <p:nvSpPr>
          <p:cNvPr id="6" name="TextBox 5">
            <a:extLst>
              <a:ext uri="{FF2B5EF4-FFF2-40B4-BE49-F238E27FC236}">
                <a16:creationId xmlns:a16="http://schemas.microsoft.com/office/drawing/2014/main" id="{7B2C2E9A-88A8-4E8D-90B2-44C037A91E3B}"/>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22</a:t>
            </a:r>
          </a:p>
        </p:txBody>
      </p:sp>
    </p:spTree>
    <p:extLst>
      <p:ext uri="{BB962C8B-B14F-4D97-AF65-F5344CB8AC3E}">
        <p14:creationId xmlns:p14="http://schemas.microsoft.com/office/powerpoint/2010/main" val="39679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C823-2144-4B68-B55B-5E80CEC045F3}"/>
              </a:ext>
            </a:extLst>
          </p:cNvPr>
          <p:cNvSpPr>
            <a:spLocks noGrp="1"/>
          </p:cNvSpPr>
          <p:nvPr>
            <p:ph type="title"/>
          </p:nvPr>
        </p:nvSpPr>
        <p:spPr/>
        <p:txBody>
          <a:bodyPr/>
          <a:lstStyle/>
          <a:p>
            <a:r>
              <a:rPr lang="en-US" dirty="0"/>
              <a:t>Nessus in the Lab</a:t>
            </a:r>
          </a:p>
        </p:txBody>
      </p:sp>
      <p:sp>
        <p:nvSpPr>
          <p:cNvPr id="3" name="Content Placeholder 2">
            <a:extLst>
              <a:ext uri="{FF2B5EF4-FFF2-40B4-BE49-F238E27FC236}">
                <a16:creationId xmlns:a16="http://schemas.microsoft.com/office/drawing/2014/main" id="{AAA0B92E-7DC6-4A2F-98B1-71B9C3E2CB99}"/>
              </a:ext>
            </a:extLst>
          </p:cNvPr>
          <p:cNvSpPr>
            <a:spLocks noGrp="1"/>
          </p:cNvSpPr>
          <p:nvPr>
            <p:ph idx="1"/>
          </p:nvPr>
        </p:nvSpPr>
        <p:spPr/>
        <p:txBody>
          <a:bodyPr>
            <a:normAutofit/>
          </a:bodyPr>
          <a:lstStyle/>
          <a:p>
            <a:r>
              <a:rPr lang="en-US" sz="2000" dirty="0"/>
              <a:t>When it comes to network security, most of the tools to test your network are pretty complex. Nessus isn’t new, but it definitely bucks this trend. It’s incredibly easy to use, works quickly, and can give you a quick rundown of your network’s security at the click of a button</a:t>
            </a:r>
          </a:p>
          <a:p>
            <a:pPr marL="0" indent="0">
              <a:buNone/>
            </a:pPr>
            <a:r>
              <a:rPr lang="en-US" sz="2000" dirty="0"/>
              <a:t> </a:t>
            </a:r>
          </a:p>
        </p:txBody>
      </p:sp>
      <p:sp>
        <p:nvSpPr>
          <p:cNvPr id="4" name="TextBox 3">
            <a:extLst>
              <a:ext uri="{FF2B5EF4-FFF2-40B4-BE49-F238E27FC236}">
                <a16:creationId xmlns:a16="http://schemas.microsoft.com/office/drawing/2014/main" id="{7F26F885-60E5-4215-97D1-9F292EE533AF}"/>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23</a:t>
            </a:r>
          </a:p>
        </p:txBody>
      </p:sp>
    </p:spTree>
    <p:extLst>
      <p:ext uri="{BB962C8B-B14F-4D97-AF65-F5344CB8AC3E}">
        <p14:creationId xmlns:p14="http://schemas.microsoft.com/office/powerpoint/2010/main" val="808990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209D-413B-4328-A30D-DC6B22430E9A}"/>
              </a:ext>
            </a:extLst>
          </p:cNvPr>
          <p:cNvSpPr>
            <a:spLocks noGrp="1"/>
          </p:cNvSpPr>
          <p:nvPr>
            <p:ph type="title"/>
          </p:nvPr>
        </p:nvSpPr>
        <p:spPr/>
        <p:txBody>
          <a:bodyPr/>
          <a:lstStyle/>
          <a:p>
            <a:r>
              <a:rPr lang="en-US" dirty="0"/>
              <a:t>Step One: Download and Install Nessus</a:t>
            </a:r>
          </a:p>
        </p:txBody>
      </p:sp>
      <p:pic>
        <p:nvPicPr>
          <p:cNvPr id="5" name="Content Placeholder 4">
            <a:extLst>
              <a:ext uri="{FF2B5EF4-FFF2-40B4-BE49-F238E27FC236}">
                <a16:creationId xmlns:a16="http://schemas.microsoft.com/office/drawing/2014/main" id="{4CE65FAC-99B0-47F3-83D5-43F7AB6136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6817" y="1513912"/>
            <a:ext cx="9247795" cy="4397938"/>
          </a:xfrm>
        </p:spPr>
      </p:pic>
      <p:sp>
        <p:nvSpPr>
          <p:cNvPr id="6" name="TextBox 5">
            <a:extLst>
              <a:ext uri="{FF2B5EF4-FFF2-40B4-BE49-F238E27FC236}">
                <a16:creationId xmlns:a16="http://schemas.microsoft.com/office/drawing/2014/main" id="{470294A4-B6CA-4D61-91E5-53B9E905977A}"/>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24</a:t>
            </a:r>
          </a:p>
        </p:txBody>
      </p:sp>
    </p:spTree>
    <p:extLst>
      <p:ext uri="{BB962C8B-B14F-4D97-AF65-F5344CB8AC3E}">
        <p14:creationId xmlns:p14="http://schemas.microsoft.com/office/powerpoint/2010/main" val="3628016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700A-ABA2-463D-B9DF-6EFA9F1D4A24}"/>
              </a:ext>
            </a:extLst>
          </p:cNvPr>
          <p:cNvSpPr>
            <a:spLocks noGrp="1"/>
          </p:cNvSpPr>
          <p:nvPr>
            <p:ph type="title"/>
          </p:nvPr>
        </p:nvSpPr>
        <p:spPr/>
        <p:txBody>
          <a:bodyPr>
            <a:normAutofit fontScale="90000"/>
          </a:bodyPr>
          <a:lstStyle/>
          <a:p>
            <a:r>
              <a:rPr lang="en-US" b="1" dirty="0"/>
              <a:t>Step Two: Set Up Your Nessus Account and Activation Code</a:t>
            </a:r>
            <a:br>
              <a:rPr lang="en-US" b="1" dirty="0"/>
            </a:br>
            <a:endParaRPr lang="en-US" dirty="0"/>
          </a:p>
        </p:txBody>
      </p:sp>
      <p:sp>
        <p:nvSpPr>
          <p:cNvPr id="3" name="Content Placeholder 2">
            <a:extLst>
              <a:ext uri="{FF2B5EF4-FFF2-40B4-BE49-F238E27FC236}">
                <a16:creationId xmlns:a16="http://schemas.microsoft.com/office/drawing/2014/main" id="{CDCD6A82-7562-47F9-8067-A8549E23C6A9}"/>
              </a:ext>
            </a:extLst>
          </p:cNvPr>
          <p:cNvSpPr>
            <a:spLocks noGrp="1"/>
          </p:cNvSpPr>
          <p:nvPr>
            <p:ph idx="1"/>
          </p:nvPr>
        </p:nvSpPr>
        <p:spPr>
          <a:xfrm>
            <a:off x="2589212" y="2133600"/>
            <a:ext cx="8915400" cy="3777622"/>
          </a:xfrm>
        </p:spPr>
        <p:txBody>
          <a:bodyPr/>
          <a:lstStyle/>
          <a:p>
            <a:r>
              <a:rPr lang="en-US" dirty="0"/>
              <a:t>Once Nessus is installed, point your web browser to:</a:t>
            </a:r>
          </a:p>
          <a:p>
            <a:r>
              <a:rPr lang="en-US" dirty="0">
                <a:solidFill>
                  <a:srgbClr val="FF0000"/>
                </a:solidFill>
                <a:hlinkClick r:id="rId3"/>
              </a:rPr>
              <a:t>https://localhost:8834/</a:t>
            </a:r>
            <a:r>
              <a:rPr lang="en-US" dirty="0">
                <a:solidFill>
                  <a:srgbClr val="FF0000"/>
                </a:solidFill>
              </a:rPr>
              <a:t> </a:t>
            </a:r>
            <a:r>
              <a:rPr lang="en-US" dirty="0"/>
              <a:t>This is where we’ll complete the signup process and activate your copy of Nessus.</a:t>
            </a:r>
          </a:p>
          <a:p>
            <a:endParaRPr lang="en-US" dirty="0">
              <a:solidFill>
                <a:srgbClr val="FF0000"/>
              </a:solidFill>
            </a:endParaRPr>
          </a:p>
          <a:p>
            <a:r>
              <a:rPr lang="en-US" dirty="0"/>
              <a:t>Next, Nessus will download a number of tools and plugins so it can properly scan your network with updated utilities. This can take a few minutes, so grab a cup of coffee and make yourself comfortable.</a:t>
            </a:r>
            <a:endParaRPr lang="en-US" dirty="0">
              <a:solidFill>
                <a:srgbClr val="FF0000"/>
              </a:solidFill>
            </a:endParaRPr>
          </a:p>
        </p:txBody>
      </p:sp>
      <p:sp>
        <p:nvSpPr>
          <p:cNvPr id="10" name="TextBox 9">
            <a:extLst>
              <a:ext uri="{FF2B5EF4-FFF2-40B4-BE49-F238E27FC236}">
                <a16:creationId xmlns:a16="http://schemas.microsoft.com/office/drawing/2014/main" id="{776AD17C-C269-4B14-A413-B395E796B0A5}"/>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25</a:t>
            </a:r>
          </a:p>
        </p:txBody>
      </p:sp>
    </p:spTree>
    <p:extLst>
      <p:ext uri="{BB962C8B-B14F-4D97-AF65-F5344CB8AC3E}">
        <p14:creationId xmlns:p14="http://schemas.microsoft.com/office/powerpoint/2010/main" val="234985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AD81-B519-4A6D-8FD8-D193D5E1DBC8}"/>
              </a:ext>
            </a:extLst>
          </p:cNvPr>
          <p:cNvSpPr>
            <a:spLocks noGrp="1"/>
          </p:cNvSpPr>
          <p:nvPr>
            <p:ph type="title"/>
          </p:nvPr>
        </p:nvSpPr>
        <p:spPr>
          <a:xfrm>
            <a:off x="2013376" y="379378"/>
            <a:ext cx="8911687" cy="1280890"/>
          </a:xfrm>
        </p:spPr>
        <p:txBody>
          <a:bodyPr/>
          <a:lstStyle/>
          <a:p>
            <a:r>
              <a:rPr lang="en-US" b="1" dirty="0"/>
              <a:t>Step Three: Start a Vulnerability Scan</a:t>
            </a:r>
            <a:br>
              <a:rPr lang="en-US" b="1" dirty="0"/>
            </a:br>
            <a:endParaRPr lang="en-US" dirty="0"/>
          </a:p>
        </p:txBody>
      </p:sp>
      <p:pic>
        <p:nvPicPr>
          <p:cNvPr id="5" name="Content Placeholder 4">
            <a:extLst>
              <a:ext uri="{FF2B5EF4-FFF2-40B4-BE49-F238E27FC236}">
                <a16:creationId xmlns:a16="http://schemas.microsoft.com/office/drawing/2014/main" id="{1A967346-1E0B-4BBB-B9DC-605749F0F4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0033" y="1495074"/>
            <a:ext cx="10144628" cy="4983548"/>
          </a:xfrm>
        </p:spPr>
      </p:pic>
      <p:sp>
        <p:nvSpPr>
          <p:cNvPr id="6" name="TextBox 5">
            <a:extLst>
              <a:ext uri="{FF2B5EF4-FFF2-40B4-BE49-F238E27FC236}">
                <a16:creationId xmlns:a16="http://schemas.microsoft.com/office/drawing/2014/main" id="{CA59084B-7985-462F-8119-5BC64642BCC9}"/>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26</a:t>
            </a:r>
          </a:p>
        </p:txBody>
      </p:sp>
    </p:spTree>
    <p:extLst>
      <p:ext uri="{BB962C8B-B14F-4D97-AF65-F5344CB8AC3E}">
        <p14:creationId xmlns:p14="http://schemas.microsoft.com/office/powerpoint/2010/main" val="2062000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B0B1-A061-4E96-98CC-F06DCD96CA10}"/>
              </a:ext>
            </a:extLst>
          </p:cNvPr>
          <p:cNvSpPr>
            <a:spLocks noGrp="1"/>
          </p:cNvSpPr>
          <p:nvPr>
            <p:ph type="title"/>
          </p:nvPr>
        </p:nvSpPr>
        <p:spPr/>
        <p:txBody>
          <a:bodyPr/>
          <a:lstStyle/>
          <a:p>
            <a:r>
              <a:rPr lang="en-US" b="1" dirty="0"/>
              <a:t>Step Four: Make Sense of the Results</a:t>
            </a:r>
            <a:br>
              <a:rPr lang="en-US" b="1" dirty="0"/>
            </a:br>
            <a:endParaRPr lang="en-US" dirty="0"/>
          </a:p>
        </p:txBody>
      </p:sp>
      <p:pic>
        <p:nvPicPr>
          <p:cNvPr id="6" name="122345">
            <a:hlinkClick r:id="" action="ppaction://media"/>
            <a:extLst>
              <a:ext uri="{FF2B5EF4-FFF2-40B4-BE49-F238E27FC236}">
                <a16:creationId xmlns:a16="http://schemas.microsoft.com/office/drawing/2014/main" id="{30668801-6F5B-4F04-842E-6958EDE0D66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439251" y="1442433"/>
            <a:ext cx="8198698" cy="4591271"/>
          </a:xfrm>
        </p:spPr>
      </p:pic>
      <p:sp>
        <p:nvSpPr>
          <p:cNvPr id="7" name="TextBox 6">
            <a:extLst>
              <a:ext uri="{FF2B5EF4-FFF2-40B4-BE49-F238E27FC236}">
                <a16:creationId xmlns:a16="http://schemas.microsoft.com/office/drawing/2014/main" id="{48302672-374D-4353-827E-F791D9D49463}"/>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27</a:t>
            </a:r>
          </a:p>
        </p:txBody>
      </p:sp>
    </p:spTree>
    <p:extLst>
      <p:ext uri="{BB962C8B-B14F-4D97-AF65-F5344CB8AC3E}">
        <p14:creationId xmlns:p14="http://schemas.microsoft.com/office/powerpoint/2010/main" val="25213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4890-96D9-4CE9-B94E-4A39E14ABD5A}"/>
              </a:ext>
            </a:extLst>
          </p:cNvPr>
          <p:cNvSpPr>
            <a:spLocks noGrp="1"/>
          </p:cNvSpPr>
          <p:nvPr>
            <p:ph type="title"/>
          </p:nvPr>
        </p:nvSpPr>
        <p:spPr/>
        <p:txBody>
          <a:bodyPr/>
          <a:lstStyle/>
          <a:p>
            <a:r>
              <a:rPr lang="en-US" b="1" dirty="0"/>
              <a:t>Step Five: What to Do Next</a:t>
            </a:r>
            <a:br>
              <a:rPr lang="en-US" b="1" dirty="0"/>
            </a:br>
            <a:endParaRPr lang="en-US" dirty="0"/>
          </a:p>
        </p:txBody>
      </p:sp>
      <p:pic>
        <p:nvPicPr>
          <p:cNvPr id="5" name="Content Placeholder 4">
            <a:extLst>
              <a:ext uri="{FF2B5EF4-FFF2-40B4-BE49-F238E27FC236}">
                <a16:creationId xmlns:a16="http://schemas.microsoft.com/office/drawing/2014/main" id="{DC757DFF-A99C-46DB-8272-967FD7AC8E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6981" y="1403797"/>
            <a:ext cx="10739429" cy="5112914"/>
          </a:xfrm>
        </p:spPr>
      </p:pic>
      <p:sp>
        <p:nvSpPr>
          <p:cNvPr id="6" name="TextBox 5">
            <a:extLst>
              <a:ext uri="{FF2B5EF4-FFF2-40B4-BE49-F238E27FC236}">
                <a16:creationId xmlns:a16="http://schemas.microsoft.com/office/drawing/2014/main" id="{61A3E894-1700-4535-BB11-EF020B537CC0}"/>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28</a:t>
            </a:r>
          </a:p>
        </p:txBody>
      </p:sp>
    </p:spTree>
    <p:extLst>
      <p:ext uri="{BB962C8B-B14F-4D97-AF65-F5344CB8AC3E}">
        <p14:creationId xmlns:p14="http://schemas.microsoft.com/office/powerpoint/2010/main" val="280087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CFA0E-F8FF-46DC-A356-91D8E042D5EB}"/>
              </a:ext>
            </a:extLst>
          </p:cNvPr>
          <p:cNvSpPr>
            <a:spLocks noGrp="1"/>
          </p:cNvSpPr>
          <p:nvPr>
            <p:ph idx="1"/>
          </p:nvPr>
        </p:nvSpPr>
        <p:spPr>
          <a:xfrm>
            <a:off x="1575881" y="2096310"/>
            <a:ext cx="10350230" cy="2864795"/>
          </a:xfrm>
        </p:spPr>
        <p:txBody>
          <a:bodyPr>
            <a:normAutofit/>
          </a:bodyPr>
          <a:lstStyle/>
          <a:p>
            <a:r>
              <a:rPr lang="en-US" sz="2400" b="1" dirty="0"/>
              <a:t>Port scanning </a:t>
            </a:r>
            <a:r>
              <a:rPr lang="en-US" sz="2400" dirty="0"/>
              <a:t>is an example of </a:t>
            </a:r>
            <a:r>
              <a:rPr lang="en-US" sz="2400" b="1" dirty="0"/>
              <a:t>active reconnaissance</a:t>
            </a:r>
            <a:r>
              <a:rPr lang="en-US" sz="2400" dirty="0"/>
              <a:t>.</a:t>
            </a:r>
          </a:p>
          <a:p>
            <a:r>
              <a:rPr lang="en-US" sz="2400" dirty="0">
                <a:solidFill>
                  <a:srgbClr val="FF0000"/>
                </a:solidFill>
              </a:rPr>
              <a:t>It is advised to be careful when conducting active </a:t>
            </a:r>
            <a:r>
              <a:rPr lang="en-US" sz="2400" dirty="0"/>
              <a:t>reconnaissance on an organization because it </a:t>
            </a:r>
            <a:r>
              <a:rPr lang="en-US" sz="2400" dirty="0">
                <a:solidFill>
                  <a:srgbClr val="FF0000"/>
                </a:solidFill>
              </a:rPr>
              <a:t>is illegal </a:t>
            </a:r>
            <a:r>
              <a:rPr lang="en-US" sz="2400" dirty="0"/>
              <a:t>in most countries without  approval.</a:t>
            </a:r>
          </a:p>
          <a:p>
            <a:r>
              <a:rPr lang="en-US" sz="2400" dirty="0"/>
              <a:t>Although there are no hard and fast rules in penetration testing but it is recommended to follow a certain methodology.</a:t>
            </a:r>
          </a:p>
          <a:p>
            <a:endParaRPr lang="en-US" sz="2400" dirty="0"/>
          </a:p>
        </p:txBody>
      </p:sp>
      <p:sp>
        <p:nvSpPr>
          <p:cNvPr id="4" name="Title 1">
            <a:extLst>
              <a:ext uri="{FF2B5EF4-FFF2-40B4-BE49-F238E27FC236}">
                <a16:creationId xmlns:a16="http://schemas.microsoft.com/office/drawing/2014/main" id="{DAD2FDBB-5EAA-46A5-BEC8-E4961E8C309A}"/>
              </a:ext>
            </a:extLst>
          </p:cNvPr>
          <p:cNvSpPr>
            <a:spLocks noGrp="1"/>
          </p:cNvSpPr>
          <p:nvPr>
            <p:ph type="title"/>
          </p:nvPr>
        </p:nvSpPr>
        <p:spPr>
          <a:xfrm>
            <a:off x="2592925" y="624110"/>
            <a:ext cx="8911687" cy="1280890"/>
          </a:xfrm>
        </p:spPr>
        <p:txBody>
          <a:bodyPr>
            <a:normAutofit fontScale="90000"/>
          </a:bodyPr>
          <a:lstStyle/>
          <a:p>
            <a:r>
              <a:rPr lang="en-US" b="1" dirty="0"/>
              <a:t>What is Information Gathering?</a:t>
            </a:r>
            <a:br>
              <a:rPr lang="en-US" b="1" dirty="0"/>
            </a:br>
            <a:br>
              <a:rPr lang="en-US" b="1" dirty="0"/>
            </a:br>
            <a:endParaRPr lang="en-US" dirty="0"/>
          </a:p>
        </p:txBody>
      </p:sp>
      <p:sp>
        <p:nvSpPr>
          <p:cNvPr id="5" name="TextBox 4">
            <a:extLst>
              <a:ext uri="{FF2B5EF4-FFF2-40B4-BE49-F238E27FC236}">
                <a16:creationId xmlns:a16="http://schemas.microsoft.com/office/drawing/2014/main" id="{605DCDC4-162A-4376-B34E-60E9BA0E4BBF}"/>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a:t>
            </a:r>
          </a:p>
        </p:txBody>
      </p:sp>
    </p:spTree>
    <p:extLst>
      <p:ext uri="{BB962C8B-B14F-4D97-AF65-F5344CB8AC3E}">
        <p14:creationId xmlns:p14="http://schemas.microsoft.com/office/powerpoint/2010/main" val="325314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2F97-BCA0-4499-8AF6-E806EFEFCB0D}"/>
              </a:ext>
            </a:extLst>
          </p:cNvPr>
          <p:cNvSpPr>
            <a:spLocks noGrp="1"/>
          </p:cNvSpPr>
          <p:nvPr>
            <p:ph type="title"/>
          </p:nvPr>
        </p:nvSpPr>
        <p:spPr/>
        <p:txBody>
          <a:bodyPr>
            <a:normAutofit fontScale="90000"/>
          </a:bodyPr>
          <a:lstStyle/>
          <a:p>
            <a:r>
              <a:rPr lang="en-US" b="1" dirty="0"/>
              <a:t>Service fingerprinting</a:t>
            </a:r>
            <a:br>
              <a:rPr lang="en-US" b="1" dirty="0"/>
            </a:br>
            <a:r>
              <a:rPr lang="en-US" sz="2700" b="1" dirty="0">
                <a:solidFill>
                  <a:srgbClr val="FF0000"/>
                </a:solidFill>
              </a:rPr>
              <a:t>FTP, Netcat, SSH,  telnet</a:t>
            </a:r>
            <a:br>
              <a:rPr lang="en-US" b="1" dirty="0"/>
            </a:br>
            <a:endParaRPr lang="en-US" dirty="0"/>
          </a:p>
        </p:txBody>
      </p:sp>
      <p:sp>
        <p:nvSpPr>
          <p:cNvPr id="3" name="Content Placeholder 2">
            <a:extLst>
              <a:ext uri="{FF2B5EF4-FFF2-40B4-BE49-F238E27FC236}">
                <a16:creationId xmlns:a16="http://schemas.microsoft.com/office/drawing/2014/main" id="{199B7123-914C-4FE5-87BF-E875AA2194C6}"/>
              </a:ext>
            </a:extLst>
          </p:cNvPr>
          <p:cNvSpPr>
            <a:spLocks noGrp="1"/>
          </p:cNvSpPr>
          <p:nvPr>
            <p:ph idx="1"/>
          </p:nvPr>
        </p:nvSpPr>
        <p:spPr/>
        <p:txBody>
          <a:bodyPr/>
          <a:lstStyle/>
          <a:p>
            <a:r>
              <a:rPr lang="en-US" dirty="0"/>
              <a:t>In some of our previous scans, we saw some of the ports and the services associated were open.</a:t>
            </a:r>
          </a:p>
          <a:p>
            <a:r>
              <a:rPr lang="en-US" dirty="0"/>
              <a:t>If we only knew which ports were open, the respective services could be easily displayed by banner grabbing.</a:t>
            </a:r>
          </a:p>
          <a:p>
            <a:r>
              <a:rPr lang="en-US" dirty="0"/>
              <a:t>Banners can be easily grabbed by simply by using </a:t>
            </a:r>
            <a:r>
              <a:rPr lang="en-US" i="1" dirty="0">
                <a:solidFill>
                  <a:srgbClr val="FF0000"/>
                </a:solidFill>
              </a:rPr>
              <a:t>telnet </a:t>
            </a:r>
            <a:r>
              <a:rPr lang="en-US" dirty="0">
                <a:solidFill>
                  <a:srgbClr val="FF0000"/>
                </a:solidFill>
              </a:rPr>
              <a:t>or </a:t>
            </a:r>
            <a:r>
              <a:rPr lang="en-US" i="1" dirty="0">
                <a:solidFill>
                  <a:srgbClr val="FF0000"/>
                </a:solidFill>
              </a:rPr>
              <a:t>FTP</a:t>
            </a:r>
            <a:r>
              <a:rPr lang="en-US" i="1" dirty="0"/>
              <a:t>.</a:t>
            </a:r>
          </a:p>
          <a:p>
            <a:r>
              <a:rPr lang="en-US" dirty="0"/>
              <a:t>By simply telnetting into the port we could see which type of service and version of the software the device is running.</a:t>
            </a:r>
          </a:p>
          <a:p>
            <a:r>
              <a:rPr lang="en-US" dirty="0"/>
              <a:t>Also one of the easiest way of banner grabbing is by using </a:t>
            </a:r>
            <a:r>
              <a:rPr lang="en-US" i="1" dirty="0" err="1"/>
              <a:t>netcat</a:t>
            </a:r>
            <a:endParaRPr lang="en-US" dirty="0"/>
          </a:p>
        </p:txBody>
      </p:sp>
      <p:sp>
        <p:nvSpPr>
          <p:cNvPr id="4" name="TextBox 3">
            <a:extLst>
              <a:ext uri="{FF2B5EF4-FFF2-40B4-BE49-F238E27FC236}">
                <a16:creationId xmlns:a16="http://schemas.microsoft.com/office/drawing/2014/main" id="{B4F81B0E-A437-4094-A107-A6A98B016527}"/>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29</a:t>
            </a:r>
          </a:p>
        </p:txBody>
      </p:sp>
    </p:spTree>
    <p:extLst>
      <p:ext uri="{BB962C8B-B14F-4D97-AF65-F5344CB8AC3E}">
        <p14:creationId xmlns:p14="http://schemas.microsoft.com/office/powerpoint/2010/main" val="196753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E7CC-C9D6-44BF-BD15-46013069AA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CBAF100-6AB3-4126-B5ED-C7727269FCC9}"/>
              </a:ext>
            </a:extLst>
          </p:cNvPr>
          <p:cNvSpPr>
            <a:spLocks noGrp="1"/>
          </p:cNvSpPr>
          <p:nvPr>
            <p:ph idx="1"/>
          </p:nvPr>
        </p:nvSpPr>
        <p:spPr/>
        <p:txBody>
          <a:bodyPr/>
          <a:lstStyle/>
          <a:p>
            <a:r>
              <a:rPr lang="en-US" dirty="0"/>
              <a:t> ftp </a:t>
            </a:r>
            <a:r>
              <a:rPr lang="en-US" dirty="0">
                <a:hlinkClick r:id="rId2"/>
              </a:rPr>
              <a:t>ftp.xxxxxxxxx.com</a:t>
            </a:r>
            <a:endParaRPr lang="en-US" dirty="0"/>
          </a:p>
          <a:p>
            <a:r>
              <a:rPr lang="en-US" dirty="0"/>
              <a:t>telnet –o 192.168.1.1</a:t>
            </a:r>
          </a:p>
          <a:p>
            <a:r>
              <a:rPr lang="en-US" dirty="0"/>
              <a:t>Nc -192.168.1.1 (port number) </a:t>
            </a:r>
          </a:p>
          <a:p>
            <a:r>
              <a:rPr lang="en-US" dirty="0"/>
              <a:t>Etc..  And more tools to brut force those ports</a:t>
            </a:r>
          </a:p>
          <a:p>
            <a:endParaRPr lang="en-US" dirty="0"/>
          </a:p>
          <a:p>
            <a:endParaRPr lang="en-US" dirty="0"/>
          </a:p>
        </p:txBody>
      </p:sp>
      <p:sp>
        <p:nvSpPr>
          <p:cNvPr id="5" name="TextBox 4">
            <a:extLst>
              <a:ext uri="{FF2B5EF4-FFF2-40B4-BE49-F238E27FC236}">
                <a16:creationId xmlns:a16="http://schemas.microsoft.com/office/drawing/2014/main" id="{C9ED7EB9-EB30-4AA7-BB49-B0BAC019B9A0}"/>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30</a:t>
            </a:r>
          </a:p>
        </p:txBody>
      </p:sp>
    </p:spTree>
    <p:extLst>
      <p:ext uri="{BB962C8B-B14F-4D97-AF65-F5344CB8AC3E}">
        <p14:creationId xmlns:p14="http://schemas.microsoft.com/office/powerpoint/2010/main" val="3655804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DC37-3ACE-4D8A-B69A-0356ABE43D84}"/>
              </a:ext>
            </a:extLst>
          </p:cNvPr>
          <p:cNvSpPr>
            <a:spLocks noGrp="1"/>
          </p:cNvSpPr>
          <p:nvPr>
            <p:ph type="title"/>
          </p:nvPr>
        </p:nvSpPr>
        <p:spPr>
          <a:xfrm>
            <a:off x="2592925" y="567666"/>
            <a:ext cx="8911687" cy="1280890"/>
          </a:xfrm>
        </p:spPr>
        <p:txBody>
          <a:bodyPr>
            <a:normAutofit fontScale="90000"/>
          </a:bodyPr>
          <a:lstStyle/>
          <a:p>
            <a:r>
              <a:rPr lang="en-US" b="1" dirty="0"/>
              <a:t>Mapping the network</a:t>
            </a:r>
            <a:br>
              <a:rPr lang="en-US" b="1" dirty="0"/>
            </a:br>
            <a:r>
              <a:rPr lang="en-US" sz="2700" b="1" dirty="0">
                <a:solidFill>
                  <a:srgbClr val="FF0000"/>
                </a:solidFill>
              </a:rPr>
              <a:t>scapy , traceroute,</a:t>
            </a:r>
            <a:r>
              <a:rPr lang="en-US" i="1" dirty="0">
                <a:solidFill>
                  <a:srgbClr val="FF0000"/>
                </a:solidFill>
              </a:rPr>
              <a:t> </a:t>
            </a:r>
            <a:r>
              <a:rPr lang="en-US" sz="2700" b="1" i="1" dirty="0">
                <a:solidFill>
                  <a:srgbClr val="00B0F0"/>
                </a:solidFill>
              </a:rPr>
              <a:t>visualroute</a:t>
            </a:r>
            <a:br>
              <a:rPr lang="en-US" b="1" dirty="0"/>
            </a:br>
            <a:endParaRPr lang="en-US" dirty="0"/>
          </a:p>
        </p:txBody>
      </p:sp>
      <p:sp>
        <p:nvSpPr>
          <p:cNvPr id="3" name="Content Placeholder 2">
            <a:extLst>
              <a:ext uri="{FF2B5EF4-FFF2-40B4-BE49-F238E27FC236}">
                <a16:creationId xmlns:a16="http://schemas.microsoft.com/office/drawing/2014/main" id="{2254B6E7-CBA6-4B81-9D76-062DB1896BFA}"/>
              </a:ext>
            </a:extLst>
          </p:cNvPr>
          <p:cNvSpPr>
            <a:spLocks noGrp="1"/>
          </p:cNvSpPr>
          <p:nvPr>
            <p:ph idx="1"/>
          </p:nvPr>
        </p:nvSpPr>
        <p:spPr/>
        <p:txBody>
          <a:bodyPr/>
          <a:lstStyle/>
          <a:p>
            <a:r>
              <a:rPr lang="en-US" dirty="0"/>
              <a:t>Now we can finally map the network to provide us with the blueprint of the company.</a:t>
            </a:r>
          </a:p>
          <a:p>
            <a:r>
              <a:rPr lang="en-US" dirty="0"/>
              <a:t>We can use good old  fashioned </a:t>
            </a:r>
            <a:r>
              <a:rPr lang="en-US" i="1" dirty="0"/>
              <a:t>traceroute</a:t>
            </a:r>
            <a:r>
              <a:rPr lang="en-US" dirty="0"/>
              <a:t> or a more graphical an interactive tool.</a:t>
            </a:r>
          </a:p>
          <a:p>
            <a:r>
              <a:rPr lang="en-US" dirty="0"/>
              <a:t>One such tool is </a:t>
            </a:r>
            <a:r>
              <a:rPr lang="en-US" i="1" dirty="0">
                <a:solidFill>
                  <a:srgbClr val="FF0000"/>
                </a:solidFill>
              </a:rPr>
              <a:t>visualroute</a:t>
            </a:r>
            <a:r>
              <a:rPr lang="en-US" dirty="0"/>
              <a:t>.</a:t>
            </a:r>
          </a:p>
        </p:txBody>
      </p:sp>
      <p:sp>
        <p:nvSpPr>
          <p:cNvPr id="4" name="TextBox 3">
            <a:extLst>
              <a:ext uri="{FF2B5EF4-FFF2-40B4-BE49-F238E27FC236}">
                <a16:creationId xmlns:a16="http://schemas.microsoft.com/office/drawing/2014/main" id="{DC820B6C-D728-4C88-A54F-B23B8D1264DB}"/>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31</a:t>
            </a:r>
          </a:p>
        </p:txBody>
      </p:sp>
    </p:spTree>
    <p:extLst>
      <p:ext uri="{BB962C8B-B14F-4D97-AF65-F5344CB8AC3E}">
        <p14:creationId xmlns:p14="http://schemas.microsoft.com/office/powerpoint/2010/main" val="753711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131DEC-29DF-48D5-BC2E-6E5E8DF2F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98" y="0"/>
            <a:ext cx="12296597" cy="6858000"/>
          </a:xfrm>
        </p:spPr>
      </p:pic>
    </p:spTree>
    <p:extLst>
      <p:ext uri="{BB962C8B-B14F-4D97-AF65-F5344CB8AC3E}">
        <p14:creationId xmlns:p14="http://schemas.microsoft.com/office/powerpoint/2010/main" val="106918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A0972-229B-4594-B8FC-B842A2787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46987"/>
          </a:xfrm>
        </p:spPr>
      </p:pic>
    </p:spTree>
    <p:extLst>
      <p:ext uri="{BB962C8B-B14F-4D97-AF65-F5344CB8AC3E}">
        <p14:creationId xmlns:p14="http://schemas.microsoft.com/office/powerpoint/2010/main" val="2607925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2DF6D4-EB29-4556-B6B8-3C128320F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664027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43C2-D5C4-4EA4-81BF-D23F7D42CD87}"/>
              </a:ext>
            </a:extLst>
          </p:cNvPr>
          <p:cNvSpPr>
            <a:spLocks noGrp="1"/>
          </p:cNvSpPr>
          <p:nvPr>
            <p:ph type="title"/>
          </p:nvPr>
        </p:nvSpPr>
        <p:spPr/>
        <p:txBody>
          <a:bodyPr/>
          <a:lstStyle/>
          <a:p>
            <a:r>
              <a:rPr lang="en-US" b="1" dirty="0"/>
              <a:t>Mapping the network</a:t>
            </a:r>
            <a:br>
              <a:rPr lang="en-US" b="1" dirty="0"/>
            </a:br>
            <a:r>
              <a:rPr lang="en-US" sz="2400" b="1" dirty="0">
                <a:solidFill>
                  <a:srgbClr val="00B0F0"/>
                </a:solidFill>
              </a:rPr>
              <a:t>scapy</a:t>
            </a:r>
            <a:r>
              <a:rPr lang="en-US" sz="2400" b="1" dirty="0">
                <a:solidFill>
                  <a:srgbClr val="FF0000"/>
                </a:solidFill>
              </a:rPr>
              <a:t> , traceroute,</a:t>
            </a:r>
            <a:r>
              <a:rPr lang="en-US" sz="2400" i="1" dirty="0">
                <a:solidFill>
                  <a:srgbClr val="FF0000"/>
                </a:solidFill>
              </a:rPr>
              <a:t> </a:t>
            </a:r>
            <a:r>
              <a:rPr lang="en-US" sz="2400" b="1" i="1" dirty="0">
                <a:solidFill>
                  <a:srgbClr val="FF0000"/>
                </a:solidFill>
              </a:rPr>
              <a:t>visualroute</a:t>
            </a:r>
            <a:endParaRPr lang="en-US" b="1" dirty="0"/>
          </a:p>
        </p:txBody>
      </p:sp>
      <p:sp>
        <p:nvSpPr>
          <p:cNvPr id="3" name="Content Placeholder 2">
            <a:extLst>
              <a:ext uri="{FF2B5EF4-FFF2-40B4-BE49-F238E27FC236}">
                <a16:creationId xmlns:a16="http://schemas.microsoft.com/office/drawing/2014/main" id="{F47BCC06-2A19-4DB7-B020-8153D3D2FF72}"/>
              </a:ext>
            </a:extLst>
          </p:cNvPr>
          <p:cNvSpPr>
            <a:spLocks noGrp="1"/>
          </p:cNvSpPr>
          <p:nvPr>
            <p:ph idx="1"/>
          </p:nvPr>
        </p:nvSpPr>
        <p:spPr>
          <a:xfrm>
            <a:off x="1528056" y="2314222"/>
            <a:ext cx="8915400" cy="3777622"/>
          </a:xfrm>
        </p:spPr>
        <p:txBody>
          <a:bodyPr>
            <a:normAutofit lnSpcReduction="10000"/>
          </a:bodyPr>
          <a:lstStyle/>
          <a:p>
            <a:r>
              <a:rPr lang="en-US" dirty="0">
                <a:solidFill>
                  <a:srgbClr val="FF0000"/>
                </a:solidFill>
              </a:rPr>
              <a:t> </a:t>
            </a:r>
            <a:r>
              <a:rPr lang="en-US" b="1" dirty="0">
                <a:solidFill>
                  <a:srgbClr val="FF0000"/>
                </a:solidFill>
              </a:rPr>
              <a:t>Scapy</a:t>
            </a:r>
            <a:r>
              <a:rPr lang="en-US" b="1" dirty="0"/>
              <a:t> </a:t>
            </a:r>
            <a:r>
              <a:rPr lang="en-US" dirty="0"/>
              <a:t>is a powerful interactive packet manipulation program</a:t>
            </a:r>
          </a:p>
          <a:p>
            <a:r>
              <a:rPr lang="en-US" dirty="0"/>
              <a:t>forge or decode packets of a wide number of protocols</a:t>
            </a:r>
          </a:p>
          <a:p>
            <a:r>
              <a:rPr lang="en-US" dirty="0"/>
              <a:t>send packets on the wire, capture them, match requests and replies</a:t>
            </a:r>
          </a:p>
          <a:p>
            <a:r>
              <a:rPr lang="en-US" dirty="0"/>
              <a:t>classical tasks like scanning, tracerouting, probing, unit tests, attacks or network discovery</a:t>
            </a:r>
          </a:p>
          <a:p>
            <a:r>
              <a:rPr lang="en-US" dirty="0"/>
              <a:t>performs very well at a lot of other specific tasks that most other tools can’t handle</a:t>
            </a:r>
          </a:p>
          <a:p>
            <a:endParaRPr lang="en-US" dirty="0"/>
          </a:p>
          <a:p>
            <a:endParaRPr lang="en-US" dirty="0"/>
          </a:p>
          <a:p>
            <a:r>
              <a:rPr lang="en-US" dirty="0"/>
              <a:t>See </a:t>
            </a:r>
            <a:r>
              <a:rPr lang="en-US" dirty="0">
                <a:hlinkClick r:id="rId3"/>
              </a:rPr>
              <a:t>interactive tutorial</a:t>
            </a:r>
            <a:r>
              <a:rPr lang="en-US" dirty="0"/>
              <a:t> and </a:t>
            </a:r>
            <a:r>
              <a:rPr lang="en-US" dirty="0">
                <a:hlinkClick r:id="rId4"/>
              </a:rPr>
              <a:t>the quick demo: an interactive session (some examples may be outdated)</a:t>
            </a:r>
            <a:r>
              <a:rPr lang="en-US" dirty="0"/>
              <a:t>.</a:t>
            </a:r>
          </a:p>
        </p:txBody>
      </p:sp>
      <p:sp>
        <p:nvSpPr>
          <p:cNvPr id="5" name="TextBox 4">
            <a:extLst>
              <a:ext uri="{FF2B5EF4-FFF2-40B4-BE49-F238E27FC236}">
                <a16:creationId xmlns:a16="http://schemas.microsoft.com/office/drawing/2014/main" id="{B6AC6548-3A2D-4B43-A05E-C10102B7BA0C}"/>
              </a:ext>
            </a:extLst>
          </p:cNvPr>
          <p:cNvSpPr txBox="1"/>
          <p:nvPr/>
        </p:nvSpPr>
        <p:spPr>
          <a:xfrm>
            <a:off x="313901" y="746974"/>
            <a:ext cx="746974" cy="369332"/>
          </a:xfrm>
          <a:prstGeom prst="rect">
            <a:avLst/>
          </a:prstGeom>
          <a:noFill/>
        </p:spPr>
        <p:txBody>
          <a:bodyPr wrap="square" rtlCol="0">
            <a:spAutoFit/>
          </a:bodyPr>
          <a:lstStyle/>
          <a:p>
            <a:r>
              <a:rPr lang="en-US" dirty="0">
                <a:solidFill>
                  <a:schemeClr val="bg1"/>
                </a:solidFill>
              </a:rPr>
              <a:t>35</a:t>
            </a:r>
          </a:p>
        </p:txBody>
      </p:sp>
    </p:spTree>
    <p:extLst>
      <p:ext uri="{BB962C8B-B14F-4D97-AF65-F5344CB8AC3E}">
        <p14:creationId xmlns:p14="http://schemas.microsoft.com/office/powerpoint/2010/main" val="4154956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0AE0-6DBE-4A5B-95FC-C0C605B97A85}"/>
              </a:ext>
            </a:extLst>
          </p:cNvPr>
          <p:cNvSpPr>
            <a:spLocks noGrp="1"/>
          </p:cNvSpPr>
          <p:nvPr>
            <p:ph type="title"/>
          </p:nvPr>
        </p:nvSpPr>
        <p:spPr/>
        <p:txBody>
          <a:bodyPr>
            <a:normAutofit fontScale="90000"/>
          </a:bodyPr>
          <a:lstStyle/>
          <a:p>
            <a:r>
              <a:rPr lang="en-US" b="1" dirty="0"/>
              <a:t>Usage</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CD16C666-D6E2-481A-8B2F-8B4FD0EDAF32}"/>
              </a:ext>
            </a:extLst>
          </p:cNvPr>
          <p:cNvSpPr>
            <a:spLocks noGrp="1"/>
          </p:cNvSpPr>
          <p:nvPr>
            <p:ph idx="1"/>
          </p:nvPr>
        </p:nvSpPr>
        <p:spPr/>
        <p:txBody>
          <a:bodyPr/>
          <a:lstStyle/>
          <a:p>
            <a:r>
              <a:rPr lang="en-US" b="1" dirty="0"/>
              <a:t>Starting Scapy</a:t>
            </a:r>
          </a:p>
          <a:p>
            <a:r>
              <a:rPr lang="en-US" dirty="0" err="1"/>
              <a:t>Scapy’s</a:t>
            </a:r>
            <a:r>
              <a:rPr lang="en-US" dirty="0"/>
              <a:t> interactive shell is run in a terminal session. Root privileges are needed to send the packets, so we’re using </a:t>
            </a:r>
          </a:p>
          <a:p>
            <a:endParaRPr lang="en-US" dirty="0"/>
          </a:p>
        </p:txBody>
      </p:sp>
      <p:graphicFrame>
        <p:nvGraphicFramePr>
          <p:cNvPr id="8" name="Table 7">
            <a:extLst>
              <a:ext uri="{FF2B5EF4-FFF2-40B4-BE49-F238E27FC236}">
                <a16:creationId xmlns:a16="http://schemas.microsoft.com/office/drawing/2014/main" id="{5F9BBAA6-59F3-4583-A789-A030390066EE}"/>
              </a:ext>
            </a:extLst>
          </p:cNvPr>
          <p:cNvGraphicFramePr>
            <a:graphicFrameLocks noGrp="1"/>
          </p:cNvGraphicFramePr>
          <p:nvPr>
            <p:extLst>
              <p:ext uri="{D42A27DB-BD31-4B8C-83A1-F6EECF244321}">
                <p14:modId xmlns:p14="http://schemas.microsoft.com/office/powerpoint/2010/main" val="2608411889"/>
              </p:ext>
            </p:extLst>
          </p:nvPr>
        </p:nvGraphicFramePr>
        <p:xfrm>
          <a:off x="2334638" y="3913295"/>
          <a:ext cx="8603574" cy="2021840"/>
        </p:xfrm>
        <a:graphic>
          <a:graphicData uri="http://schemas.openxmlformats.org/drawingml/2006/table">
            <a:tbl>
              <a:tblPr firstRow="1" bandRow="1">
                <a:tableStyleId>{5C22544A-7EE6-4342-B048-85BDC9FD1C3A}</a:tableStyleId>
              </a:tblPr>
              <a:tblGrid>
                <a:gridCol w="1459149">
                  <a:extLst>
                    <a:ext uri="{9D8B030D-6E8A-4147-A177-3AD203B41FA5}">
                      <a16:colId xmlns:a16="http://schemas.microsoft.com/office/drawing/2014/main" val="1221269549"/>
                    </a:ext>
                  </a:extLst>
                </a:gridCol>
                <a:gridCol w="7144425">
                  <a:extLst>
                    <a:ext uri="{9D8B030D-6E8A-4147-A177-3AD203B41FA5}">
                      <a16:colId xmlns:a16="http://schemas.microsoft.com/office/drawing/2014/main" val="325326570"/>
                    </a:ext>
                  </a:extLst>
                </a:gridCol>
              </a:tblGrid>
              <a:tr h="370840">
                <a:tc>
                  <a:txBody>
                    <a:bodyPr/>
                    <a:lstStyle/>
                    <a:p>
                      <a:r>
                        <a:rPr lang="en-US" dirty="0"/>
                        <a:t> </a:t>
                      </a:r>
                      <a:r>
                        <a:rPr lang="en-US" dirty="0" err="1"/>
                        <a:t>os</a:t>
                      </a:r>
                      <a:endParaRPr lang="en-US" dirty="0"/>
                    </a:p>
                  </a:txBody>
                  <a:tcPr/>
                </a:tc>
                <a:tc>
                  <a:txBody>
                    <a:bodyPr/>
                    <a:lstStyle/>
                    <a:p>
                      <a:endParaRPr lang="en-US" dirty="0"/>
                    </a:p>
                  </a:txBody>
                  <a:tcPr/>
                </a:tc>
                <a:extLst>
                  <a:ext uri="{0D108BD9-81ED-4DB2-BD59-A6C34878D82A}">
                    <a16:rowId xmlns:a16="http://schemas.microsoft.com/office/drawing/2014/main" val="784911491"/>
                  </a:ext>
                </a:extLst>
              </a:tr>
              <a:tr h="370840">
                <a:tc>
                  <a:txBody>
                    <a:bodyPr/>
                    <a:lstStyle/>
                    <a:p>
                      <a:r>
                        <a:rPr lang="en-US" dirty="0" err="1"/>
                        <a:t>linux</a:t>
                      </a:r>
                      <a:endParaRPr lang="en-US" dirty="0"/>
                    </a:p>
                  </a:txBody>
                  <a:tcPr/>
                </a:tc>
                <a:tc>
                  <a:txBody>
                    <a:bodyPr/>
                    <a:lstStyle/>
                    <a:p>
                      <a:r>
                        <a:rPr lang="en-US" dirty="0"/>
                        <a:t>$ </a:t>
                      </a:r>
                      <a:r>
                        <a:rPr lang="en-US" dirty="0" err="1"/>
                        <a:t>sudo</a:t>
                      </a:r>
                      <a:r>
                        <a:rPr lang="en-US" dirty="0"/>
                        <a:t> ./scapy </a:t>
                      </a:r>
                    </a:p>
                    <a:p>
                      <a:r>
                        <a:rPr lang="en-US" dirty="0"/>
                        <a:t>Welcome to Scapy (2.4.0) &gt;&gt;&gt;</a:t>
                      </a:r>
                    </a:p>
                  </a:txBody>
                  <a:tcPr/>
                </a:tc>
                <a:extLst>
                  <a:ext uri="{0D108BD9-81ED-4DB2-BD59-A6C34878D82A}">
                    <a16:rowId xmlns:a16="http://schemas.microsoft.com/office/drawing/2014/main" val="3799194780"/>
                  </a:ext>
                </a:extLst>
              </a:tr>
              <a:tr h="370840">
                <a:tc>
                  <a:txBody>
                    <a:bodyPr/>
                    <a:lstStyle/>
                    <a:p>
                      <a:r>
                        <a:rPr lang="en-US" dirty="0"/>
                        <a:t>windows</a:t>
                      </a:r>
                    </a:p>
                  </a:txBody>
                  <a:tcPr/>
                </a:tc>
                <a:tc>
                  <a:txBody>
                    <a:bodyPr/>
                    <a:lstStyle/>
                    <a:p>
                      <a:r>
                        <a:rPr lang="en-US" dirty="0"/>
                        <a:t>C:\&gt;scapy</a:t>
                      </a:r>
                    </a:p>
                    <a:p>
                      <a:r>
                        <a:rPr lang="en-US" dirty="0"/>
                        <a:t> Welcome to Scapy (2.4.0) &gt;&gt;&gt;</a:t>
                      </a:r>
                    </a:p>
                  </a:txBody>
                  <a:tcPr/>
                </a:tc>
                <a:extLst>
                  <a:ext uri="{0D108BD9-81ED-4DB2-BD59-A6C34878D82A}">
                    <a16:rowId xmlns:a16="http://schemas.microsoft.com/office/drawing/2014/main" val="1942717058"/>
                  </a:ext>
                </a:extLst>
              </a:tr>
              <a:tr h="370840">
                <a:tc>
                  <a:txBody>
                    <a:bodyPr/>
                    <a:lstStyle/>
                    <a:p>
                      <a:r>
                        <a:rPr lang="en-US" dirty="0"/>
                        <a:t>Kali </a:t>
                      </a:r>
                      <a:r>
                        <a:rPr lang="en-US" dirty="0" err="1"/>
                        <a:t>linux</a:t>
                      </a:r>
                      <a:r>
                        <a:rPr lang="en-US" dirty="0"/>
                        <a:t> </a:t>
                      </a:r>
                    </a:p>
                  </a:txBody>
                  <a:tcPr/>
                </a:tc>
                <a:tc>
                  <a:txBody>
                    <a:bodyPr/>
                    <a:lstStyle/>
                    <a:p>
                      <a:r>
                        <a:rPr lang="en-US" dirty="0"/>
                        <a:t>$ scapy </a:t>
                      </a:r>
                    </a:p>
                  </a:txBody>
                  <a:tcPr/>
                </a:tc>
                <a:extLst>
                  <a:ext uri="{0D108BD9-81ED-4DB2-BD59-A6C34878D82A}">
                    <a16:rowId xmlns:a16="http://schemas.microsoft.com/office/drawing/2014/main" val="148748127"/>
                  </a:ext>
                </a:extLst>
              </a:tr>
            </a:tbl>
          </a:graphicData>
        </a:graphic>
      </p:graphicFrame>
      <p:sp>
        <p:nvSpPr>
          <p:cNvPr id="9" name="TextBox 8">
            <a:extLst>
              <a:ext uri="{FF2B5EF4-FFF2-40B4-BE49-F238E27FC236}">
                <a16:creationId xmlns:a16="http://schemas.microsoft.com/office/drawing/2014/main" id="{B28279C0-9365-432A-9142-93407E8653D1}"/>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36</a:t>
            </a:r>
          </a:p>
        </p:txBody>
      </p:sp>
    </p:spTree>
    <p:extLst>
      <p:ext uri="{BB962C8B-B14F-4D97-AF65-F5344CB8AC3E}">
        <p14:creationId xmlns:p14="http://schemas.microsoft.com/office/powerpoint/2010/main" val="2514399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4C4B-E39E-40F7-A739-A0BEC3969117}"/>
              </a:ext>
            </a:extLst>
          </p:cNvPr>
          <p:cNvSpPr>
            <a:spLocks noGrp="1"/>
          </p:cNvSpPr>
          <p:nvPr>
            <p:ph type="title"/>
          </p:nvPr>
        </p:nvSpPr>
        <p:spPr/>
        <p:txBody>
          <a:bodyPr/>
          <a:lstStyle/>
          <a:p>
            <a:r>
              <a:rPr lang="en-US" dirty="0"/>
              <a:t>Kali </a:t>
            </a:r>
            <a:r>
              <a:rPr lang="en-US" dirty="0" err="1"/>
              <a:t>linux</a:t>
            </a:r>
            <a:r>
              <a:rPr lang="en-US" dirty="0"/>
              <a:t> </a:t>
            </a:r>
          </a:p>
        </p:txBody>
      </p:sp>
      <p:pic>
        <p:nvPicPr>
          <p:cNvPr id="5" name="Content Placeholder 4">
            <a:extLst>
              <a:ext uri="{FF2B5EF4-FFF2-40B4-BE49-F238E27FC236}">
                <a16:creationId xmlns:a16="http://schemas.microsoft.com/office/drawing/2014/main" id="{D7ACEDC6-29CB-4C66-A4F0-A52E83479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060" y="1264555"/>
            <a:ext cx="9694371" cy="5077606"/>
          </a:xfrm>
        </p:spPr>
      </p:pic>
      <p:sp>
        <p:nvSpPr>
          <p:cNvPr id="6" name="TextBox 5">
            <a:extLst>
              <a:ext uri="{FF2B5EF4-FFF2-40B4-BE49-F238E27FC236}">
                <a16:creationId xmlns:a16="http://schemas.microsoft.com/office/drawing/2014/main" id="{0B2FCD80-2B32-4DE9-919F-C6C2B12DC2F9}"/>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37</a:t>
            </a:r>
          </a:p>
        </p:txBody>
      </p:sp>
    </p:spTree>
    <p:extLst>
      <p:ext uri="{BB962C8B-B14F-4D97-AF65-F5344CB8AC3E}">
        <p14:creationId xmlns:p14="http://schemas.microsoft.com/office/powerpoint/2010/main" val="303748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1527-0963-49C4-984E-7C60300315D3}"/>
              </a:ext>
            </a:extLst>
          </p:cNvPr>
          <p:cNvSpPr>
            <a:spLocks noGrp="1"/>
          </p:cNvSpPr>
          <p:nvPr>
            <p:ph type="title"/>
          </p:nvPr>
        </p:nvSpPr>
        <p:spPr>
          <a:xfrm>
            <a:off x="3507325" y="3212764"/>
            <a:ext cx="7761689" cy="1280890"/>
          </a:xfrm>
        </p:spPr>
        <p:txBody>
          <a:bodyPr>
            <a:normAutofit/>
          </a:bodyPr>
          <a:lstStyle/>
          <a:p>
            <a:r>
              <a:rPr lang="en-US" sz="4400" dirty="0"/>
              <a:t>Last Tool  </a:t>
            </a:r>
            <a:r>
              <a:rPr lang="en-US" sz="4400" dirty="0">
                <a:solidFill>
                  <a:srgbClr val="FF0000"/>
                </a:solidFill>
              </a:rPr>
              <a:t>ALL </a:t>
            </a:r>
            <a:r>
              <a:rPr lang="en-US" sz="4400" dirty="0"/>
              <a:t>in one </a:t>
            </a:r>
          </a:p>
        </p:txBody>
      </p:sp>
      <p:sp>
        <p:nvSpPr>
          <p:cNvPr id="4" name="TextBox 3">
            <a:extLst>
              <a:ext uri="{FF2B5EF4-FFF2-40B4-BE49-F238E27FC236}">
                <a16:creationId xmlns:a16="http://schemas.microsoft.com/office/drawing/2014/main" id="{31F52D97-9474-4F92-A320-55828819F80B}"/>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38</a:t>
            </a:r>
          </a:p>
        </p:txBody>
      </p:sp>
    </p:spTree>
    <p:extLst>
      <p:ext uri="{BB962C8B-B14F-4D97-AF65-F5344CB8AC3E}">
        <p14:creationId xmlns:p14="http://schemas.microsoft.com/office/powerpoint/2010/main" val="382707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851B-9911-4CF1-8B93-177CC1D2C31A}"/>
              </a:ext>
            </a:extLst>
          </p:cNvPr>
          <p:cNvSpPr>
            <a:spLocks noGrp="1"/>
          </p:cNvSpPr>
          <p:nvPr>
            <p:ph type="title"/>
          </p:nvPr>
        </p:nvSpPr>
        <p:spPr/>
        <p:txBody>
          <a:bodyPr>
            <a:normAutofit/>
          </a:bodyPr>
          <a:lstStyle/>
          <a:p>
            <a:r>
              <a:rPr lang="en-US" sz="2800" dirty="0"/>
              <a:t>In theory </a:t>
            </a:r>
            <a:r>
              <a:rPr lang="en-US" sz="2800" b="1" dirty="0"/>
              <a:t>foot printing or information gathering </a:t>
            </a:r>
            <a:r>
              <a:rPr lang="en-US" sz="2800" dirty="0"/>
              <a:t>is divided into seven steps.</a:t>
            </a:r>
          </a:p>
        </p:txBody>
      </p:sp>
      <p:sp>
        <p:nvSpPr>
          <p:cNvPr id="3" name="Content Placeholder 2">
            <a:extLst>
              <a:ext uri="{FF2B5EF4-FFF2-40B4-BE49-F238E27FC236}">
                <a16:creationId xmlns:a16="http://schemas.microsoft.com/office/drawing/2014/main" id="{B03159E0-BB07-455D-ADB7-F5C899AEA3E5}"/>
              </a:ext>
            </a:extLst>
          </p:cNvPr>
          <p:cNvSpPr>
            <a:spLocks noGrp="1"/>
          </p:cNvSpPr>
          <p:nvPr>
            <p:ph idx="1"/>
          </p:nvPr>
        </p:nvSpPr>
        <p:spPr/>
        <p:txBody>
          <a:bodyPr>
            <a:normAutofit lnSpcReduction="10000"/>
          </a:bodyPr>
          <a:lstStyle/>
          <a:p>
            <a:pPr marL="0" indent="0">
              <a:buNone/>
            </a:pPr>
            <a:r>
              <a:rPr lang="en-US" sz="2400" b="1" dirty="0">
                <a:solidFill>
                  <a:schemeClr val="tx1"/>
                </a:solidFill>
                <a:hlinkClick r:id="rId2" tooltip="The steps along with the best tools to perform them are:">
                  <a:extLst>
                    <a:ext uri="{A12FA001-AC4F-418D-AE19-62706E023703}">
                      <ahyp:hlinkClr xmlns:ahyp="http://schemas.microsoft.com/office/drawing/2018/hyperlinkcolor" val="tx"/>
                    </a:ext>
                  </a:extLst>
                </a:hlinkClick>
              </a:rPr>
              <a:t>The steps along with the best tools to perform them are</a:t>
            </a:r>
            <a:r>
              <a:rPr lang="en-US" sz="2400" dirty="0">
                <a:hlinkClick r:id="rId2" tooltip="The steps along with the best tools to perform them are:">
                  <a:extLst>
                    <a:ext uri="{A12FA001-AC4F-418D-AE19-62706E023703}">
                      <ahyp:hlinkClr xmlns:ahyp="http://schemas.microsoft.com/office/drawing/2018/hyperlinkcolor" val="tx"/>
                    </a:ext>
                  </a:extLst>
                </a:hlinkClick>
              </a:rPr>
              <a:t>:</a:t>
            </a:r>
            <a:endParaRPr lang="en-US" sz="2400" dirty="0"/>
          </a:p>
          <a:p>
            <a:r>
              <a:rPr lang="en-US" sz="2400" dirty="0">
                <a:hlinkClick r:id="rId3" tooltip="Information Gathering"/>
              </a:rPr>
              <a:t> basic Information Gathering</a:t>
            </a:r>
            <a:endParaRPr lang="en-US" sz="2400" dirty="0"/>
          </a:p>
          <a:p>
            <a:r>
              <a:rPr lang="en-US" sz="2400" dirty="0">
                <a:hlinkClick r:id="rId4" tooltip="Determining network range"/>
              </a:rPr>
              <a:t>Determining network range</a:t>
            </a:r>
            <a:endParaRPr lang="en-US" sz="2400" dirty="0"/>
          </a:p>
          <a:p>
            <a:r>
              <a:rPr lang="en-US" sz="2400" dirty="0">
                <a:hlinkClick r:id="rId5" tooltip="Identifying active machines"/>
              </a:rPr>
              <a:t>Identifying active machines</a:t>
            </a:r>
            <a:endParaRPr lang="en-US" sz="2400" dirty="0"/>
          </a:p>
          <a:p>
            <a:r>
              <a:rPr lang="en-US" sz="2400" dirty="0">
                <a:hlinkClick r:id="rId6" tooltip="Finding open ports and OS fingerprinting"/>
              </a:rPr>
              <a:t>Finding open ports </a:t>
            </a:r>
          </a:p>
          <a:p>
            <a:r>
              <a:rPr lang="en-US" sz="2400" dirty="0">
                <a:hlinkClick r:id="rId6" tooltip="Finding open ports and OS fingerprinting"/>
              </a:rPr>
              <a:t>OS fingerprinting</a:t>
            </a:r>
            <a:endParaRPr lang="en-US" sz="2400" dirty="0"/>
          </a:p>
          <a:p>
            <a:r>
              <a:rPr lang="en-US" sz="2400" dirty="0">
                <a:hlinkClick r:id="rId7" tooltip="Service fingerprinting"/>
              </a:rPr>
              <a:t>Service fingerprinting</a:t>
            </a:r>
            <a:endParaRPr lang="en-US" sz="2400" dirty="0"/>
          </a:p>
          <a:p>
            <a:r>
              <a:rPr lang="en-US" sz="2400" dirty="0">
                <a:hlinkClick r:id="rId8" tooltip="Mapping the network"/>
              </a:rPr>
              <a:t>Mapping the network</a:t>
            </a:r>
            <a:endParaRPr lang="en-US" sz="2400" dirty="0"/>
          </a:p>
          <a:p>
            <a:endParaRPr lang="en-US" dirty="0"/>
          </a:p>
        </p:txBody>
      </p:sp>
      <p:sp>
        <p:nvSpPr>
          <p:cNvPr id="4" name="TextBox 3">
            <a:extLst>
              <a:ext uri="{FF2B5EF4-FFF2-40B4-BE49-F238E27FC236}">
                <a16:creationId xmlns:a16="http://schemas.microsoft.com/office/drawing/2014/main" id="{E4A1263D-655C-41DB-BD5B-3171B9B001A7}"/>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a:t>
            </a:r>
          </a:p>
        </p:txBody>
      </p:sp>
    </p:spTree>
    <p:extLst>
      <p:ext uri="{BB962C8B-B14F-4D97-AF65-F5344CB8AC3E}">
        <p14:creationId xmlns:p14="http://schemas.microsoft.com/office/powerpoint/2010/main" val="275949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C0E2-F319-475C-B47A-056FFA303E29}"/>
              </a:ext>
            </a:extLst>
          </p:cNvPr>
          <p:cNvSpPr>
            <a:spLocks noGrp="1"/>
          </p:cNvSpPr>
          <p:nvPr>
            <p:ph type="title"/>
          </p:nvPr>
        </p:nvSpPr>
        <p:spPr/>
        <p:txBody>
          <a:bodyPr/>
          <a:lstStyle/>
          <a:p>
            <a:r>
              <a:rPr lang="en-US" dirty="0"/>
              <a:t>Last Tool  is </a:t>
            </a:r>
            <a:r>
              <a:rPr lang="en-US" dirty="0">
                <a:solidFill>
                  <a:srgbClr val="FF0000"/>
                </a:solidFill>
              </a:rPr>
              <a:t>RED_HAWK </a:t>
            </a:r>
          </a:p>
        </p:txBody>
      </p:sp>
      <p:sp>
        <p:nvSpPr>
          <p:cNvPr id="3" name="Content Placeholder 2">
            <a:extLst>
              <a:ext uri="{FF2B5EF4-FFF2-40B4-BE49-F238E27FC236}">
                <a16:creationId xmlns:a16="http://schemas.microsoft.com/office/drawing/2014/main" id="{7C62D7E6-4580-420E-8E85-38D82FB118EC}"/>
              </a:ext>
            </a:extLst>
          </p:cNvPr>
          <p:cNvSpPr>
            <a:spLocks noGrp="1"/>
          </p:cNvSpPr>
          <p:nvPr>
            <p:ph idx="1"/>
          </p:nvPr>
        </p:nvSpPr>
        <p:spPr>
          <a:xfrm>
            <a:off x="1803042" y="3541690"/>
            <a:ext cx="9508387" cy="2897566"/>
          </a:xfrm>
        </p:spPr>
        <p:txBody>
          <a:bodyPr numCol="2">
            <a:normAutofit fontScale="92500" lnSpcReduction="10000"/>
          </a:bodyPr>
          <a:lstStyle/>
          <a:p>
            <a:r>
              <a:rPr lang="en-US" dirty="0"/>
              <a:t>Basic Scan</a:t>
            </a:r>
          </a:p>
          <a:p>
            <a:r>
              <a:rPr lang="en-US" dirty="0"/>
              <a:t>Whois Lookup</a:t>
            </a:r>
          </a:p>
          <a:p>
            <a:r>
              <a:rPr lang="en-US" dirty="0"/>
              <a:t>Geo-IP Lookup</a:t>
            </a:r>
          </a:p>
          <a:p>
            <a:r>
              <a:rPr lang="en-US" dirty="0"/>
              <a:t>Grab Banners</a:t>
            </a:r>
          </a:p>
          <a:p>
            <a:r>
              <a:rPr lang="en-US" dirty="0"/>
              <a:t>DNS Lookup</a:t>
            </a:r>
          </a:p>
          <a:p>
            <a:r>
              <a:rPr lang="en-US" dirty="0"/>
              <a:t>Subnet Calculator</a:t>
            </a:r>
          </a:p>
          <a:p>
            <a:r>
              <a:rPr lang="en-US" dirty="0"/>
              <a:t>Nmap Port Scan</a:t>
            </a:r>
          </a:p>
          <a:p>
            <a:r>
              <a:rPr lang="en-US" dirty="0"/>
              <a:t>Sub-Domain Scanner</a:t>
            </a:r>
          </a:p>
          <a:p>
            <a:r>
              <a:rPr lang="en-US" dirty="0"/>
              <a:t>Reverse IP Lookup &amp; CMS Detection</a:t>
            </a:r>
          </a:p>
          <a:p>
            <a:r>
              <a:rPr lang="en-US" dirty="0"/>
              <a:t>Error Based </a:t>
            </a:r>
            <a:r>
              <a:rPr lang="en-US" dirty="0" err="1"/>
              <a:t>SQLi</a:t>
            </a:r>
            <a:r>
              <a:rPr lang="en-US" dirty="0"/>
              <a:t> Scanner</a:t>
            </a:r>
          </a:p>
          <a:p>
            <a:r>
              <a:rPr lang="en-US" dirty="0"/>
              <a:t>Bloggers View</a:t>
            </a:r>
          </a:p>
          <a:p>
            <a:r>
              <a:rPr lang="en-US" dirty="0"/>
              <a:t>WordPress Scan</a:t>
            </a:r>
          </a:p>
          <a:p>
            <a:r>
              <a:rPr lang="en-US" dirty="0"/>
              <a:t>Crawler</a:t>
            </a:r>
          </a:p>
          <a:p>
            <a:r>
              <a:rPr lang="en-US" dirty="0"/>
              <a:t>MX Lookup</a:t>
            </a:r>
          </a:p>
          <a:p>
            <a:endParaRPr lang="en-US" dirty="0"/>
          </a:p>
        </p:txBody>
      </p:sp>
      <p:sp>
        <p:nvSpPr>
          <p:cNvPr id="4" name="TextBox 3">
            <a:extLst>
              <a:ext uri="{FF2B5EF4-FFF2-40B4-BE49-F238E27FC236}">
                <a16:creationId xmlns:a16="http://schemas.microsoft.com/office/drawing/2014/main" id="{D81D5756-DB6D-46EB-9D93-FF5394227E70}"/>
              </a:ext>
            </a:extLst>
          </p:cNvPr>
          <p:cNvSpPr txBox="1"/>
          <p:nvPr/>
        </p:nvSpPr>
        <p:spPr>
          <a:xfrm>
            <a:off x="2150772" y="1905000"/>
            <a:ext cx="8911686" cy="1015663"/>
          </a:xfrm>
          <a:prstGeom prst="rect">
            <a:avLst/>
          </a:prstGeom>
          <a:noFill/>
        </p:spPr>
        <p:txBody>
          <a:bodyPr wrap="square" rtlCol="0">
            <a:spAutoFit/>
          </a:bodyPr>
          <a:lstStyle/>
          <a:p>
            <a:r>
              <a:rPr lang="en-US" sz="2000" dirty="0">
                <a:solidFill>
                  <a:srgbClr val="FF0000"/>
                </a:solidFill>
              </a:rPr>
              <a:t>RED HAWK’s </a:t>
            </a:r>
            <a:r>
              <a:rPr lang="en-US" sz="2000" dirty="0"/>
              <a:t>is All in one tool for Information Gathering, Vulnerability Scanning and Crawling. A must have tool for all penetration testers. red hawk’s having so many options like given below.</a:t>
            </a:r>
          </a:p>
        </p:txBody>
      </p:sp>
      <p:sp>
        <p:nvSpPr>
          <p:cNvPr id="5" name="TextBox 4">
            <a:extLst>
              <a:ext uri="{FF2B5EF4-FFF2-40B4-BE49-F238E27FC236}">
                <a16:creationId xmlns:a16="http://schemas.microsoft.com/office/drawing/2014/main" id="{5D245ED1-3491-46A2-8582-AFB806A32286}"/>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39</a:t>
            </a:r>
          </a:p>
        </p:txBody>
      </p:sp>
    </p:spTree>
    <p:extLst>
      <p:ext uri="{BB962C8B-B14F-4D97-AF65-F5344CB8AC3E}">
        <p14:creationId xmlns:p14="http://schemas.microsoft.com/office/powerpoint/2010/main" val="1635153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F2EB-9844-4E7B-89C8-03AE2D4D507D}"/>
              </a:ext>
            </a:extLst>
          </p:cNvPr>
          <p:cNvSpPr>
            <a:spLocks noGrp="1"/>
          </p:cNvSpPr>
          <p:nvPr>
            <p:ph type="title"/>
          </p:nvPr>
        </p:nvSpPr>
        <p:spPr/>
        <p:txBody>
          <a:bodyPr/>
          <a:lstStyle/>
          <a:p>
            <a:r>
              <a:rPr lang="en-US" dirty="0">
                <a:solidFill>
                  <a:srgbClr val="FF0000"/>
                </a:solidFill>
              </a:rPr>
              <a:t>RED_HAWK</a:t>
            </a:r>
            <a:endParaRPr lang="en-US" dirty="0"/>
          </a:p>
        </p:txBody>
      </p:sp>
      <p:sp>
        <p:nvSpPr>
          <p:cNvPr id="3" name="Content Placeholder 2">
            <a:extLst>
              <a:ext uri="{FF2B5EF4-FFF2-40B4-BE49-F238E27FC236}">
                <a16:creationId xmlns:a16="http://schemas.microsoft.com/office/drawing/2014/main" id="{1FAC3B40-1568-4645-B99A-1874DEA5D8C5}"/>
              </a:ext>
            </a:extLst>
          </p:cNvPr>
          <p:cNvSpPr>
            <a:spLocks noGrp="1"/>
          </p:cNvSpPr>
          <p:nvPr>
            <p:ph idx="1"/>
          </p:nvPr>
        </p:nvSpPr>
        <p:spPr/>
        <p:txBody>
          <a:bodyPr/>
          <a:lstStyle/>
          <a:p>
            <a:r>
              <a:rPr lang="en-US" dirty="0"/>
              <a:t>Download red hawk’s from </a:t>
            </a:r>
            <a:r>
              <a:rPr lang="en-US" dirty="0" err="1"/>
              <a:t>github</a:t>
            </a:r>
            <a:endParaRPr lang="en-US" dirty="0"/>
          </a:p>
          <a:p>
            <a:pPr marL="0" indent="0">
              <a:buNone/>
            </a:pPr>
            <a:r>
              <a:rPr lang="en-US" dirty="0"/>
              <a:t>      </a:t>
            </a:r>
            <a:r>
              <a:rPr lang="en-US" dirty="0">
                <a:hlinkClick r:id="rId2"/>
              </a:rPr>
              <a:t>git clone https://github.com/Tuhinshubhra/RED_HAWK.git</a:t>
            </a:r>
            <a:endParaRPr lang="en-US" dirty="0"/>
          </a:p>
          <a:p>
            <a:pPr marL="0" indent="0">
              <a:buNone/>
            </a:pPr>
            <a:r>
              <a:rPr lang="en-US" dirty="0"/>
              <a:t>Then change to red hawk directory:</a:t>
            </a:r>
            <a:br>
              <a:rPr lang="en-US" dirty="0"/>
            </a:br>
            <a:r>
              <a:rPr lang="en-US" dirty="0"/>
              <a:t>cd RED_HAWK</a:t>
            </a:r>
          </a:p>
          <a:p>
            <a:pPr marL="0" indent="0">
              <a:buNone/>
            </a:pPr>
            <a:r>
              <a:rPr lang="en-US" dirty="0"/>
              <a:t>To run  : php </a:t>
            </a:r>
            <a:r>
              <a:rPr lang="en-US" dirty="0" err="1"/>
              <a:t>rhawk.php</a:t>
            </a:r>
            <a:endParaRPr lang="en-US" dirty="0"/>
          </a:p>
        </p:txBody>
      </p:sp>
      <p:sp>
        <p:nvSpPr>
          <p:cNvPr id="8" name="TextBox 7">
            <a:extLst>
              <a:ext uri="{FF2B5EF4-FFF2-40B4-BE49-F238E27FC236}">
                <a16:creationId xmlns:a16="http://schemas.microsoft.com/office/drawing/2014/main" id="{194089A3-474E-4FB8-98E9-1B351FFE787B}"/>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40</a:t>
            </a:r>
          </a:p>
        </p:txBody>
      </p:sp>
    </p:spTree>
    <p:extLst>
      <p:ext uri="{BB962C8B-B14F-4D97-AF65-F5344CB8AC3E}">
        <p14:creationId xmlns:p14="http://schemas.microsoft.com/office/powerpoint/2010/main" val="2999391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48A168-EC5B-49B5-88DE-97638D36AD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716898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FE66-29D6-4CCC-AD4E-B896D69578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6B62328-EE14-4E06-91B2-6F0DCE3BF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6955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7022-14F9-4BDD-9FF8-D1C2F1EA99E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1C73B67-0433-4356-B656-C93ABE23A3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31797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A33E-500D-4DA7-8DC5-F68B9004254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33F7EA7-2FD5-48AD-9CF4-BE6B06686D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04623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EE4-3319-4312-ADCF-0C93ED94E29B}"/>
              </a:ext>
            </a:extLst>
          </p:cNvPr>
          <p:cNvSpPr>
            <a:spLocks noGrp="1"/>
          </p:cNvSpPr>
          <p:nvPr>
            <p:ph type="title"/>
          </p:nvPr>
        </p:nvSpPr>
        <p:spPr/>
        <p:txBody>
          <a:bodyPr>
            <a:normAutofit fontScale="90000"/>
          </a:bodyPr>
          <a:lstStyle/>
          <a:p>
            <a:r>
              <a:rPr lang="en-US" b="1" dirty="0"/>
              <a:t>The steps along with the best tools to perform them are:</a:t>
            </a:r>
            <a:br>
              <a:rPr lang="en-US" b="1" dirty="0"/>
            </a:br>
            <a:endParaRPr lang="en-US" dirty="0"/>
          </a:p>
        </p:txBody>
      </p:sp>
      <p:sp>
        <p:nvSpPr>
          <p:cNvPr id="3" name="Content Placeholder 2">
            <a:extLst>
              <a:ext uri="{FF2B5EF4-FFF2-40B4-BE49-F238E27FC236}">
                <a16:creationId xmlns:a16="http://schemas.microsoft.com/office/drawing/2014/main" id="{1237DE55-933D-4B0D-9954-3E05160F061B}"/>
              </a:ext>
            </a:extLst>
          </p:cNvPr>
          <p:cNvSpPr>
            <a:spLocks noGrp="1"/>
          </p:cNvSpPr>
          <p:nvPr>
            <p:ph idx="1"/>
          </p:nvPr>
        </p:nvSpPr>
        <p:spPr>
          <a:xfrm>
            <a:off x="2451371" y="1905000"/>
            <a:ext cx="10434569" cy="4006222"/>
          </a:xfrm>
        </p:spPr>
        <p:txBody>
          <a:bodyPr>
            <a:normAutofit/>
          </a:bodyPr>
          <a:lstStyle/>
          <a:p>
            <a:r>
              <a:rPr lang="en-US" sz="2000" b="1" dirty="0">
                <a:solidFill>
                  <a:srgbClr val="0070C0"/>
                </a:solidFill>
              </a:rPr>
              <a:t>1</a:t>
            </a:r>
            <a:r>
              <a:rPr lang="en-US" sz="2000" b="1" dirty="0"/>
              <a:t>              Information gathering                   </a:t>
            </a:r>
            <a:r>
              <a:rPr lang="en-US" sz="2000" b="1" dirty="0">
                <a:solidFill>
                  <a:srgbClr val="0070C0"/>
                </a:solidFill>
              </a:rPr>
              <a:t>Passive </a:t>
            </a:r>
            <a:r>
              <a:rPr lang="en-US" sz="2000" b="1" dirty="0"/>
              <a:t>                              </a:t>
            </a:r>
          </a:p>
          <a:p>
            <a:pPr marL="0" indent="0">
              <a:buNone/>
            </a:pPr>
            <a:r>
              <a:rPr lang="en-US" sz="2000" b="1" dirty="0"/>
              <a:t>           </a:t>
            </a:r>
            <a:r>
              <a:rPr lang="en-US" sz="2000" b="1" dirty="0">
                <a:solidFill>
                  <a:srgbClr val="FF0000"/>
                </a:solidFill>
              </a:rPr>
              <a:t>Netcraft, Whois, Nslookup</a:t>
            </a:r>
          </a:p>
          <a:p>
            <a:endParaRPr lang="en-US" sz="2000" b="1" dirty="0"/>
          </a:p>
          <a:p>
            <a:r>
              <a:rPr lang="en-US" sz="2000" b="1" dirty="0">
                <a:solidFill>
                  <a:srgbClr val="0070C0"/>
                </a:solidFill>
              </a:rPr>
              <a:t>2</a:t>
            </a:r>
            <a:r>
              <a:rPr lang="en-US" sz="2000" b="1" dirty="0"/>
              <a:t>              Determining network range        </a:t>
            </a:r>
            <a:r>
              <a:rPr lang="en-US" sz="2000" b="1" dirty="0">
                <a:solidFill>
                  <a:srgbClr val="0070C0"/>
                </a:solidFill>
              </a:rPr>
              <a:t>Passive </a:t>
            </a:r>
            <a:r>
              <a:rPr lang="en-US" sz="2000" b="1" dirty="0"/>
              <a:t>                                     </a:t>
            </a:r>
          </a:p>
          <a:p>
            <a:pPr marL="0" indent="0">
              <a:buNone/>
            </a:pPr>
            <a:r>
              <a:rPr lang="en-US" sz="2000" b="1" dirty="0"/>
              <a:t>	     </a:t>
            </a:r>
            <a:r>
              <a:rPr lang="en-US" sz="2000" b="1" dirty="0">
                <a:solidFill>
                  <a:srgbClr val="FF0000"/>
                </a:solidFill>
              </a:rPr>
              <a:t>traceart,APNIC, ARIN</a:t>
            </a:r>
          </a:p>
          <a:p>
            <a:endParaRPr lang="en-US" sz="2000" b="1" dirty="0"/>
          </a:p>
          <a:p>
            <a:r>
              <a:rPr lang="en-US" sz="2000" b="1" dirty="0">
                <a:solidFill>
                  <a:srgbClr val="0070C0"/>
                </a:solidFill>
              </a:rPr>
              <a:t>3  </a:t>
            </a:r>
            <a:r>
              <a:rPr lang="en-US" sz="2000" b="1" dirty="0"/>
              <a:t>            Identify active machines               </a:t>
            </a:r>
            <a:r>
              <a:rPr lang="en-US" sz="2000" b="1" dirty="0">
                <a:solidFill>
                  <a:srgbClr val="0070C0"/>
                </a:solidFill>
              </a:rPr>
              <a:t>Active   </a:t>
            </a:r>
            <a:r>
              <a:rPr lang="en-US" sz="2000" b="1" dirty="0"/>
              <a:t>                               </a:t>
            </a:r>
          </a:p>
          <a:p>
            <a:pPr marL="0" indent="0">
              <a:buNone/>
            </a:pPr>
            <a:r>
              <a:rPr lang="en-US" sz="2000" b="1" dirty="0"/>
              <a:t>			</a:t>
            </a:r>
            <a:r>
              <a:rPr lang="en-US" sz="2000" b="1" dirty="0">
                <a:solidFill>
                  <a:srgbClr val="FF0000"/>
                </a:solidFill>
              </a:rPr>
              <a:t>Ping</a:t>
            </a:r>
            <a:r>
              <a:rPr lang="en-US" sz="2000" b="1" dirty="0"/>
              <a:t>,</a:t>
            </a:r>
            <a:r>
              <a:rPr lang="en-US" sz="2000" b="1" dirty="0">
                <a:solidFill>
                  <a:srgbClr val="FF0000"/>
                </a:solidFill>
              </a:rPr>
              <a:t>traceroute, Angry IP scanner</a:t>
            </a:r>
          </a:p>
        </p:txBody>
      </p:sp>
      <p:sp>
        <p:nvSpPr>
          <p:cNvPr id="4" name="TextBox 3">
            <a:extLst>
              <a:ext uri="{FF2B5EF4-FFF2-40B4-BE49-F238E27FC236}">
                <a16:creationId xmlns:a16="http://schemas.microsoft.com/office/drawing/2014/main" id="{973640C3-6FC3-471F-87A4-764DD52C513E}"/>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4</a:t>
            </a:r>
          </a:p>
        </p:txBody>
      </p:sp>
    </p:spTree>
    <p:extLst>
      <p:ext uri="{BB962C8B-B14F-4D97-AF65-F5344CB8AC3E}">
        <p14:creationId xmlns:p14="http://schemas.microsoft.com/office/powerpoint/2010/main" val="406180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2316AA0-8B32-41AC-8718-9EFCBD9B66E1}"/>
              </a:ext>
            </a:extLst>
          </p:cNvPr>
          <p:cNvSpPr>
            <a:spLocks noGrp="1"/>
          </p:cNvSpPr>
          <p:nvPr>
            <p:ph idx="1"/>
          </p:nvPr>
        </p:nvSpPr>
        <p:spPr>
          <a:xfrm>
            <a:off x="2140086" y="971144"/>
            <a:ext cx="10434569" cy="4982184"/>
          </a:xfrm>
        </p:spPr>
        <p:txBody>
          <a:bodyPr>
            <a:normAutofit/>
          </a:bodyPr>
          <a:lstStyle/>
          <a:p>
            <a:r>
              <a:rPr lang="en-US" sz="2000" b="1" dirty="0">
                <a:solidFill>
                  <a:srgbClr val="0070C0"/>
                </a:solidFill>
              </a:rPr>
              <a:t>4</a:t>
            </a:r>
            <a:r>
              <a:rPr lang="en-US" sz="2000" b="1" dirty="0"/>
              <a:t>              Finding open ports</a:t>
            </a:r>
            <a:r>
              <a:rPr lang="en-US" sz="2000" dirty="0"/>
              <a:t> </a:t>
            </a:r>
            <a:r>
              <a:rPr lang="en-US" sz="2000" b="1" dirty="0"/>
              <a:t>                     </a:t>
            </a:r>
            <a:r>
              <a:rPr lang="en-US" sz="2000" b="1" dirty="0">
                <a:solidFill>
                  <a:srgbClr val="0070C0"/>
                </a:solidFill>
              </a:rPr>
              <a:t>Active</a:t>
            </a:r>
            <a:r>
              <a:rPr lang="en-US" sz="2000" b="1" dirty="0"/>
              <a:t>                              </a:t>
            </a:r>
          </a:p>
          <a:p>
            <a:pPr marL="0" indent="0">
              <a:buNone/>
            </a:pPr>
            <a:r>
              <a:rPr lang="en-US" sz="2000" b="1" dirty="0"/>
              <a:t>           </a:t>
            </a:r>
            <a:r>
              <a:rPr lang="en-US" sz="2000" dirty="0"/>
              <a:t> </a:t>
            </a:r>
            <a:r>
              <a:rPr lang="en-US" sz="2000" b="1" dirty="0">
                <a:solidFill>
                  <a:srgbClr val="FF0000"/>
                </a:solidFill>
              </a:rPr>
              <a:t>Nmap, Zenmap, </a:t>
            </a:r>
            <a:endParaRPr lang="en-US" sz="2000" b="1" dirty="0"/>
          </a:p>
          <a:p>
            <a:r>
              <a:rPr lang="en-US" sz="2000" b="1" dirty="0">
                <a:solidFill>
                  <a:srgbClr val="0070C0"/>
                </a:solidFill>
              </a:rPr>
              <a:t>5</a:t>
            </a:r>
            <a:r>
              <a:rPr lang="en-US" sz="2000" b="1" dirty="0"/>
              <a:t>              OS fingerprinting        			    </a:t>
            </a:r>
            <a:r>
              <a:rPr lang="en-US" sz="2000" b="1" dirty="0">
                <a:solidFill>
                  <a:srgbClr val="0070C0"/>
                </a:solidFill>
              </a:rPr>
              <a:t>Active/Passive </a:t>
            </a:r>
            <a:r>
              <a:rPr lang="en-US" sz="2000" b="1" dirty="0"/>
              <a:t>                                     </a:t>
            </a:r>
          </a:p>
          <a:p>
            <a:pPr marL="0" indent="0">
              <a:buNone/>
            </a:pPr>
            <a:r>
              <a:rPr lang="en-US" sz="2000" b="1" dirty="0"/>
              <a:t>	     </a:t>
            </a:r>
            <a:r>
              <a:rPr lang="en-US" sz="2000" b="1" dirty="0">
                <a:solidFill>
                  <a:srgbClr val="FF0000"/>
                </a:solidFill>
              </a:rPr>
              <a:t>Nmap, Nessus, RED_HAWK</a:t>
            </a:r>
          </a:p>
          <a:p>
            <a:endParaRPr lang="en-US" sz="2000" b="1" dirty="0"/>
          </a:p>
          <a:p>
            <a:r>
              <a:rPr lang="en-US" sz="2000" b="1" dirty="0">
                <a:solidFill>
                  <a:srgbClr val="0070C0"/>
                </a:solidFill>
              </a:rPr>
              <a:t>6 </a:t>
            </a:r>
            <a:r>
              <a:rPr lang="en-US" sz="2000" b="1" dirty="0"/>
              <a:t>           </a:t>
            </a:r>
            <a:r>
              <a:rPr lang="en-US" sz="2000" b="1" dirty="0">
                <a:solidFill>
                  <a:schemeClr val="tx1"/>
                </a:solidFill>
              </a:rPr>
              <a:t>Fingerprinting services </a:t>
            </a:r>
            <a:r>
              <a:rPr lang="en-US" sz="2000" dirty="0"/>
              <a:t> </a:t>
            </a:r>
            <a:r>
              <a:rPr lang="en-US" sz="2000" b="1" dirty="0"/>
              <a:t>                </a:t>
            </a:r>
            <a:r>
              <a:rPr lang="en-US" sz="2000" b="1" dirty="0">
                <a:solidFill>
                  <a:srgbClr val="0070C0"/>
                </a:solidFill>
              </a:rPr>
              <a:t>Active   </a:t>
            </a:r>
            <a:r>
              <a:rPr lang="en-US" sz="2000" b="1" dirty="0"/>
              <a:t>                               </a:t>
            </a:r>
          </a:p>
          <a:p>
            <a:pPr marL="0" indent="0">
              <a:buNone/>
            </a:pPr>
            <a:r>
              <a:rPr lang="en-US" sz="2000" b="1" dirty="0"/>
              <a:t>		</a:t>
            </a:r>
            <a:r>
              <a:rPr lang="en-US" sz="2000" b="1" dirty="0">
                <a:solidFill>
                  <a:srgbClr val="FF0000"/>
                </a:solidFill>
              </a:rPr>
              <a:t>FTP, Netcat, SSH, vulnerability scanners</a:t>
            </a:r>
          </a:p>
          <a:p>
            <a:pPr marL="0" indent="0">
              <a:buNone/>
            </a:pPr>
            <a:endParaRPr lang="en-US" sz="2000" b="1" dirty="0">
              <a:solidFill>
                <a:srgbClr val="FF0000"/>
              </a:solidFill>
            </a:endParaRPr>
          </a:p>
          <a:p>
            <a:r>
              <a:rPr lang="en-US" sz="2000" dirty="0">
                <a:solidFill>
                  <a:srgbClr val="0070C0"/>
                </a:solidFill>
              </a:rPr>
              <a:t>7</a:t>
            </a:r>
            <a:r>
              <a:rPr lang="en-US" sz="2000" dirty="0"/>
              <a:t>             </a:t>
            </a:r>
            <a:r>
              <a:rPr lang="en-US" sz="2000" b="1" dirty="0"/>
              <a:t> Mapping the network </a:t>
            </a:r>
            <a:r>
              <a:rPr lang="en-US" sz="2000" dirty="0"/>
              <a:t>                    </a:t>
            </a:r>
            <a:r>
              <a:rPr lang="en-US" sz="2000" b="1" dirty="0">
                <a:solidFill>
                  <a:srgbClr val="0070C0"/>
                </a:solidFill>
              </a:rPr>
              <a:t>Active     </a:t>
            </a:r>
            <a:r>
              <a:rPr lang="en-US" sz="2000" dirty="0"/>
              <a:t>                              </a:t>
            </a:r>
          </a:p>
          <a:p>
            <a:pPr marL="0" indent="0">
              <a:buNone/>
            </a:pPr>
            <a:r>
              <a:rPr lang="en-US" sz="2000" dirty="0"/>
              <a:t>		 </a:t>
            </a:r>
            <a:r>
              <a:rPr lang="en-US" sz="2000" b="1" dirty="0">
                <a:solidFill>
                  <a:srgbClr val="FF0000"/>
                </a:solidFill>
              </a:rPr>
              <a:t>scapy , traceroute,visualroute</a:t>
            </a:r>
          </a:p>
          <a:p>
            <a:pPr marL="0" indent="0">
              <a:buNone/>
            </a:pPr>
            <a:endParaRPr lang="en-US" sz="2000" b="1" dirty="0">
              <a:solidFill>
                <a:srgbClr val="FF0000"/>
              </a:solidFill>
            </a:endParaRPr>
          </a:p>
        </p:txBody>
      </p:sp>
      <p:sp>
        <p:nvSpPr>
          <p:cNvPr id="5" name="TextBox 4">
            <a:extLst>
              <a:ext uri="{FF2B5EF4-FFF2-40B4-BE49-F238E27FC236}">
                <a16:creationId xmlns:a16="http://schemas.microsoft.com/office/drawing/2014/main" id="{283B8D50-E0F9-4E0D-8480-AC4B07635538}"/>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5</a:t>
            </a:r>
          </a:p>
        </p:txBody>
      </p:sp>
    </p:spTree>
    <p:extLst>
      <p:ext uri="{BB962C8B-B14F-4D97-AF65-F5344CB8AC3E}">
        <p14:creationId xmlns:p14="http://schemas.microsoft.com/office/powerpoint/2010/main" val="41131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5783-6371-47C0-9A96-66E61F1C5F81}"/>
              </a:ext>
            </a:extLst>
          </p:cNvPr>
          <p:cNvSpPr>
            <a:spLocks noGrp="1"/>
          </p:cNvSpPr>
          <p:nvPr>
            <p:ph type="title"/>
          </p:nvPr>
        </p:nvSpPr>
        <p:spPr/>
        <p:txBody>
          <a:bodyPr/>
          <a:lstStyle/>
          <a:p>
            <a:r>
              <a:rPr lang="en-US" b="1" dirty="0"/>
              <a:t>Basic Information Gathering</a:t>
            </a:r>
            <a:br>
              <a:rPr lang="en-US" b="1" dirty="0"/>
            </a:br>
            <a:endParaRPr lang="en-US" dirty="0"/>
          </a:p>
        </p:txBody>
      </p:sp>
      <p:sp>
        <p:nvSpPr>
          <p:cNvPr id="3" name="Content Placeholder 2">
            <a:extLst>
              <a:ext uri="{FF2B5EF4-FFF2-40B4-BE49-F238E27FC236}">
                <a16:creationId xmlns:a16="http://schemas.microsoft.com/office/drawing/2014/main" id="{9F8A9723-489C-45B9-BE67-829F87310C8F}"/>
              </a:ext>
            </a:extLst>
          </p:cNvPr>
          <p:cNvSpPr>
            <a:spLocks noGrp="1"/>
          </p:cNvSpPr>
          <p:nvPr>
            <p:ph idx="1"/>
          </p:nvPr>
        </p:nvSpPr>
        <p:spPr>
          <a:xfrm>
            <a:off x="1634247" y="1905000"/>
            <a:ext cx="9870365" cy="4006222"/>
          </a:xfrm>
        </p:spPr>
        <p:txBody>
          <a:bodyPr>
            <a:normAutofit/>
          </a:bodyPr>
          <a:lstStyle/>
          <a:p>
            <a:r>
              <a:rPr lang="en-US" sz="2000" b="1" dirty="0"/>
              <a:t>Gathering initial information </a:t>
            </a:r>
            <a:r>
              <a:rPr lang="en-US" sz="2000" dirty="0"/>
              <a:t>about the target is the very first step in the foot printing process.</a:t>
            </a:r>
          </a:p>
          <a:p>
            <a:pPr marL="0" indent="0">
              <a:buNone/>
            </a:pPr>
            <a:r>
              <a:rPr lang="en-US" sz="2000" dirty="0"/>
              <a:t>Collecting different </a:t>
            </a:r>
            <a:r>
              <a:rPr lang="en-US" sz="2000" b="1" dirty="0"/>
              <a:t>domain names </a:t>
            </a:r>
            <a:r>
              <a:rPr lang="en-US" sz="2000" dirty="0"/>
              <a:t>associated with the  target company, </a:t>
            </a:r>
            <a:r>
              <a:rPr lang="en-US" sz="2000" b="1" dirty="0"/>
              <a:t>name servers</a:t>
            </a:r>
            <a:r>
              <a:rPr lang="en-US" sz="2000" dirty="0"/>
              <a:t>, </a:t>
            </a:r>
            <a:r>
              <a:rPr lang="en-US" sz="2000" b="1" dirty="0"/>
              <a:t>IP addresses </a:t>
            </a:r>
            <a:r>
              <a:rPr lang="en-US" sz="2000" dirty="0"/>
              <a:t>etc. is the goal here.</a:t>
            </a:r>
          </a:p>
          <a:p>
            <a:pPr marL="0" indent="0">
              <a:buNone/>
            </a:pPr>
            <a:r>
              <a:rPr lang="en-US" sz="2000" b="1" dirty="0"/>
              <a:t>A visit to the company’s website </a:t>
            </a:r>
            <a:r>
              <a:rPr lang="en-US" sz="2000" dirty="0"/>
              <a:t>can provide us with a lot of useful information.</a:t>
            </a:r>
          </a:p>
          <a:p>
            <a:pPr marL="0" indent="0">
              <a:buNone/>
            </a:pPr>
            <a:r>
              <a:rPr lang="en-US" sz="2000" dirty="0">
                <a:solidFill>
                  <a:srgbClr val="FF0000"/>
                </a:solidFill>
              </a:rPr>
              <a:t>For example </a:t>
            </a:r>
            <a:r>
              <a:rPr lang="en-US" sz="2000" dirty="0"/>
              <a:t>a recent news at their website might say that they have upgraded their systems to </a:t>
            </a:r>
            <a:r>
              <a:rPr lang="en-US" sz="2000" b="1" dirty="0"/>
              <a:t>windows 2012 </a:t>
            </a:r>
            <a:r>
              <a:rPr lang="en-US" sz="2000" dirty="0"/>
              <a:t>and installed </a:t>
            </a:r>
            <a:r>
              <a:rPr lang="en-US" sz="2000" b="1" dirty="0"/>
              <a:t>cisco switches</a:t>
            </a:r>
            <a:r>
              <a:rPr lang="en-US" sz="2000" dirty="0"/>
              <a:t>.</a:t>
            </a:r>
          </a:p>
          <a:p>
            <a:endParaRPr lang="en-US" sz="2000" dirty="0"/>
          </a:p>
        </p:txBody>
      </p:sp>
      <p:sp>
        <p:nvSpPr>
          <p:cNvPr id="4" name="TextBox 3">
            <a:extLst>
              <a:ext uri="{FF2B5EF4-FFF2-40B4-BE49-F238E27FC236}">
                <a16:creationId xmlns:a16="http://schemas.microsoft.com/office/drawing/2014/main" id="{CF54404C-0EDB-4926-9A5B-64404FBDEAB1}"/>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6</a:t>
            </a:r>
          </a:p>
        </p:txBody>
      </p:sp>
    </p:spTree>
    <p:extLst>
      <p:ext uri="{BB962C8B-B14F-4D97-AF65-F5344CB8AC3E}">
        <p14:creationId xmlns:p14="http://schemas.microsoft.com/office/powerpoint/2010/main" val="395463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42F4-15BE-47FF-8B71-8880525E30FB}"/>
              </a:ext>
            </a:extLst>
          </p:cNvPr>
          <p:cNvSpPr>
            <a:spLocks noGrp="1"/>
          </p:cNvSpPr>
          <p:nvPr>
            <p:ph type="title"/>
          </p:nvPr>
        </p:nvSpPr>
        <p:spPr/>
        <p:txBody>
          <a:bodyPr/>
          <a:lstStyle/>
          <a:p>
            <a:r>
              <a:rPr lang="en-US" b="1" dirty="0"/>
              <a:t>Information Gathering</a:t>
            </a:r>
            <a:br>
              <a:rPr lang="en-US" b="1" dirty="0"/>
            </a:br>
            <a:r>
              <a:rPr lang="en-US" sz="2400" b="1" dirty="0">
                <a:solidFill>
                  <a:srgbClr val="0070C0"/>
                </a:solidFill>
              </a:rPr>
              <a:t>Netcraft</a:t>
            </a:r>
            <a:r>
              <a:rPr lang="en-US" sz="2400" b="1" dirty="0">
                <a:solidFill>
                  <a:srgbClr val="FF0000"/>
                </a:solidFill>
              </a:rPr>
              <a:t>, Whois, Nslookup</a:t>
            </a:r>
            <a:endParaRPr lang="en-US" dirty="0"/>
          </a:p>
        </p:txBody>
      </p:sp>
      <p:sp>
        <p:nvSpPr>
          <p:cNvPr id="3" name="Content Placeholder 2">
            <a:extLst>
              <a:ext uri="{FF2B5EF4-FFF2-40B4-BE49-F238E27FC236}">
                <a16:creationId xmlns:a16="http://schemas.microsoft.com/office/drawing/2014/main" id="{625315BD-067E-4DE5-A2C6-E24D62997577}"/>
              </a:ext>
            </a:extLst>
          </p:cNvPr>
          <p:cNvSpPr>
            <a:spLocks noGrp="1"/>
          </p:cNvSpPr>
          <p:nvPr>
            <p:ph idx="1"/>
          </p:nvPr>
        </p:nvSpPr>
        <p:spPr>
          <a:xfrm>
            <a:off x="1809345" y="2120630"/>
            <a:ext cx="9695267" cy="4338536"/>
          </a:xfrm>
        </p:spPr>
        <p:txBody>
          <a:bodyPr>
            <a:normAutofit/>
          </a:bodyPr>
          <a:lstStyle/>
          <a:p>
            <a:r>
              <a:rPr lang="en-US" sz="2400" b="1" dirty="0">
                <a:solidFill>
                  <a:srgbClr val="FF0000"/>
                </a:solidFill>
              </a:rPr>
              <a:t>Netcraft </a:t>
            </a:r>
            <a:r>
              <a:rPr lang="en-US" sz="2400" dirty="0"/>
              <a:t>is a UK based website that basically tracks and collects details about almost every website on the internet. link </a:t>
            </a:r>
            <a:r>
              <a:rPr lang="en-US" sz="2400" dirty="0">
                <a:hlinkClick r:id="rId2"/>
              </a:rPr>
              <a:t>www.netcraft.com</a:t>
            </a:r>
            <a:r>
              <a:rPr lang="en-US" sz="2400" dirty="0"/>
              <a:t> .</a:t>
            </a:r>
          </a:p>
          <a:p>
            <a:pPr marL="0" indent="0">
              <a:buNone/>
            </a:pPr>
            <a:endParaRPr lang="en-US" sz="2400" dirty="0"/>
          </a:p>
          <a:p>
            <a:r>
              <a:rPr lang="en-US" sz="2400" dirty="0"/>
              <a:t> used for A quick search about any website provides us with a host of useful information.</a:t>
            </a:r>
          </a:p>
          <a:p>
            <a:r>
              <a:rPr lang="en-US" sz="2400" dirty="0"/>
              <a:t>Example : </a:t>
            </a:r>
            <a:r>
              <a:rPr lang="en-US" sz="2400" dirty="0">
                <a:solidFill>
                  <a:srgbClr val="0070C0"/>
                </a:solidFill>
              </a:rPr>
              <a:t>www.whut.edu.cn</a:t>
            </a:r>
          </a:p>
        </p:txBody>
      </p:sp>
      <p:sp>
        <p:nvSpPr>
          <p:cNvPr id="4" name="TextBox 3">
            <a:extLst>
              <a:ext uri="{FF2B5EF4-FFF2-40B4-BE49-F238E27FC236}">
                <a16:creationId xmlns:a16="http://schemas.microsoft.com/office/drawing/2014/main" id="{0AB312AA-370C-4921-96E0-684FC0B19D86}"/>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7</a:t>
            </a:r>
          </a:p>
        </p:txBody>
      </p:sp>
    </p:spTree>
    <p:extLst>
      <p:ext uri="{BB962C8B-B14F-4D97-AF65-F5344CB8AC3E}">
        <p14:creationId xmlns:p14="http://schemas.microsoft.com/office/powerpoint/2010/main" val="56544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B609-7312-42C1-978F-942104581E69}"/>
              </a:ext>
            </a:extLst>
          </p:cNvPr>
          <p:cNvSpPr>
            <a:spLocks noGrp="1"/>
          </p:cNvSpPr>
          <p:nvPr>
            <p:ph type="title"/>
          </p:nvPr>
        </p:nvSpPr>
        <p:spPr/>
        <p:txBody>
          <a:bodyPr/>
          <a:lstStyle/>
          <a:p>
            <a:r>
              <a:rPr lang="en-US" b="1" dirty="0"/>
              <a:t>Information Gathering</a:t>
            </a:r>
            <a:br>
              <a:rPr lang="en-US" b="1" dirty="0"/>
            </a:br>
            <a:r>
              <a:rPr lang="en-US" sz="2400" b="1" dirty="0">
                <a:solidFill>
                  <a:srgbClr val="FF0000"/>
                </a:solidFill>
              </a:rPr>
              <a:t>Netcraft, </a:t>
            </a:r>
            <a:r>
              <a:rPr lang="en-US" sz="2400" b="1" dirty="0">
                <a:solidFill>
                  <a:srgbClr val="0070C0"/>
                </a:solidFill>
              </a:rPr>
              <a:t>Whois</a:t>
            </a:r>
            <a:r>
              <a:rPr lang="en-US" sz="2400" b="1" dirty="0">
                <a:solidFill>
                  <a:srgbClr val="FF0000"/>
                </a:solidFill>
              </a:rPr>
              <a:t>, Nslookup</a:t>
            </a:r>
            <a:endParaRPr lang="en-US" dirty="0"/>
          </a:p>
        </p:txBody>
      </p:sp>
      <p:sp>
        <p:nvSpPr>
          <p:cNvPr id="3" name="Content Placeholder 2">
            <a:extLst>
              <a:ext uri="{FF2B5EF4-FFF2-40B4-BE49-F238E27FC236}">
                <a16:creationId xmlns:a16="http://schemas.microsoft.com/office/drawing/2014/main" id="{51ABFA61-C734-4558-A777-FDF3A9845606}"/>
              </a:ext>
            </a:extLst>
          </p:cNvPr>
          <p:cNvSpPr>
            <a:spLocks noGrp="1"/>
          </p:cNvSpPr>
          <p:nvPr>
            <p:ph idx="1"/>
          </p:nvPr>
        </p:nvSpPr>
        <p:spPr>
          <a:xfrm>
            <a:off x="1945532" y="2140084"/>
            <a:ext cx="9559080" cy="3771137"/>
          </a:xfrm>
        </p:spPr>
        <p:txBody>
          <a:bodyPr>
            <a:normAutofit/>
          </a:bodyPr>
          <a:lstStyle/>
          <a:p>
            <a:r>
              <a:rPr lang="en-US" sz="2400" b="1" dirty="0">
                <a:solidFill>
                  <a:srgbClr val="FF0000"/>
                </a:solidFill>
              </a:rPr>
              <a:t>Whois</a:t>
            </a:r>
          </a:p>
          <a:p>
            <a:pPr marL="457200" lvl="1" indent="0">
              <a:buNone/>
            </a:pPr>
            <a:r>
              <a:rPr lang="en-US" sz="2200" b="1" dirty="0">
                <a:solidFill>
                  <a:srgbClr val="FF0000"/>
                </a:solidFill>
              </a:rPr>
              <a:t> </a:t>
            </a:r>
            <a:r>
              <a:rPr lang="en-US" sz="2200" dirty="0"/>
              <a:t>The Whois Tool is a client utility that communicates with WHOIS database servers located around the world to obtain domain registration or IPv4 or IPv6 address assignment information or ASN (autonomous system numbers) ownership</a:t>
            </a:r>
          </a:p>
          <a:p>
            <a:pPr marL="0" indent="0">
              <a:buNone/>
            </a:pPr>
            <a:endParaRPr lang="en-US" sz="2000" b="1" dirty="0">
              <a:solidFill>
                <a:srgbClr val="FF0000"/>
              </a:solidFill>
            </a:endParaRPr>
          </a:p>
        </p:txBody>
      </p:sp>
      <p:sp>
        <p:nvSpPr>
          <p:cNvPr id="4" name="TextBox 3">
            <a:extLst>
              <a:ext uri="{FF2B5EF4-FFF2-40B4-BE49-F238E27FC236}">
                <a16:creationId xmlns:a16="http://schemas.microsoft.com/office/drawing/2014/main" id="{2845B0C0-8FA2-4B67-A82E-CACD6B189E26}"/>
              </a:ext>
            </a:extLst>
          </p:cNvPr>
          <p:cNvSpPr txBox="1"/>
          <p:nvPr/>
        </p:nvSpPr>
        <p:spPr>
          <a:xfrm>
            <a:off x="313901" y="798490"/>
            <a:ext cx="746974" cy="369332"/>
          </a:xfrm>
          <a:prstGeom prst="rect">
            <a:avLst/>
          </a:prstGeom>
          <a:noFill/>
        </p:spPr>
        <p:txBody>
          <a:bodyPr wrap="square" rtlCol="0">
            <a:spAutoFit/>
          </a:bodyPr>
          <a:lstStyle/>
          <a:p>
            <a:r>
              <a:rPr lang="en-US" dirty="0">
                <a:solidFill>
                  <a:schemeClr val="bg1"/>
                </a:solidFill>
              </a:rPr>
              <a:t>8</a:t>
            </a:r>
          </a:p>
        </p:txBody>
      </p:sp>
    </p:spTree>
    <p:extLst>
      <p:ext uri="{BB962C8B-B14F-4D97-AF65-F5344CB8AC3E}">
        <p14:creationId xmlns:p14="http://schemas.microsoft.com/office/powerpoint/2010/main" val="4695580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829</TotalTime>
  <Words>2807</Words>
  <Application>Microsoft Office PowerPoint</Application>
  <PresentationFormat>Widescreen</PresentationFormat>
  <Paragraphs>288</Paragraphs>
  <Slides>45</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Century Gothic</vt:lpstr>
      <vt:lpstr>Wingdings 3</vt:lpstr>
      <vt:lpstr>Wisp</vt:lpstr>
      <vt:lpstr>Information Gathering </vt:lpstr>
      <vt:lpstr>What is Information Gathering?  </vt:lpstr>
      <vt:lpstr>What is Information Gathering?  </vt:lpstr>
      <vt:lpstr>In theory foot printing or information gathering is divided into seven steps.</vt:lpstr>
      <vt:lpstr>The steps along with the best tools to perform them are: </vt:lpstr>
      <vt:lpstr>PowerPoint Presentation</vt:lpstr>
      <vt:lpstr>Basic Information Gathering </vt:lpstr>
      <vt:lpstr>Information Gathering Netcraft, Whois, Nslookup</vt:lpstr>
      <vt:lpstr>Information Gathering Netcraft, Whois, Nslookup</vt:lpstr>
      <vt:lpstr>Information Gathering Netcraft, Whois, Nslookup</vt:lpstr>
      <vt:lpstr>Determining network range traceroute, APNIC, ARIN, RIPE NCC </vt:lpstr>
      <vt:lpstr>Determining network range traceroute, APNIC, ARIN, RIPE NCC</vt:lpstr>
      <vt:lpstr>ARIN/APNIC/ RIPE NCC</vt:lpstr>
      <vt:lpstr>ARIN/APNIC/ RIPE NCC</vt:lpstr>
      <vt:lpstr>ARIN/APNIC/ RIPE NCC</vt:lpstr>
      <vt:lpstr>Determining network range traceroute, APNIC, ARIN, RIPE NCC </vt:lpstr>
      <vt:lpstr>Identifying active machines Ping,traceroute, Angry IP scanner</vt:lpstr>
      <vt:lpstr>Finding open ports and OS fingerprinting Nmap, Zenmap, Nessus   </vt:lpstr>
      <vt:lpstr>Finding open ports and OS fingerprinting Nmap, Zenmap, Nessus</vt:lpstr>
      <vt:lpstr>Finding open ports and OS fingerprinting Nmap, Zenmap, Nessus</vt:lpstr>
      <vt:lpstr>Finding open ports and OS fingerprinting Nmap, Zenmap, Nessus</vt:lpstr>
      <vt:lpstr>Using Nessus in a penetration test </vt:lpstr>
      <vt:lpstr>Using Nessus in a penetration test</vt:lpstr>
      <vt:lpstr>Nessus in the Lab</vt:lpstr>
      <vt:lpstr>Step One: Download and Install Nessus</vt:lpstr>
      <vt:lpstr>Step Two: Set Up Your Nessus Account and Activation Code </vt:lpstr>
      <vt:lpstr>Step Three: Start a Vulnerability Scan </vt:lpstr>
      <vt:lpstr>Step Four: Make Sense of the Results </vt:lpstr>
      <vt:lpstr>Step Five: What to Do Next </vt:lpstr>
      <vt:lpstr>Service fingerprinting FTP, Netcat, SSH,  telnet </vt:lpstr>
      <vt:lpstr>PowerPoint Presentation</vt:lpstr>
      <vt:lpstr>Mapping the network scapy , traceroute, visualroute </vt:lpstr>
      <vt:lpstr>PowerPoint Presentation</vt:lpstr>
      <vt:lpstr>PowerPoint Presentation</vt:lpstr>
      <vt:lpstr>PowerPoint Presentation</vt:lpstr>
      <vt:lpstr>Mapping the network scapy , traceroute, visualroute</vt:lpstr>
      <vt:lpstr>Usage  </vt:lpstr>
      <vt:lpstr>Kali linux </vt:lpstr>
      <vt:lpstr>Last Tool  ALL in one </vt:lpstr>
      <vt:lpstr>Last Tool  is RED_HAWK </vt:lpstr>
      <vt:lpstr>RED_HAWK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Gathering Tool</dc:title>
  <dc:creator>gouasmia gouasmi</dc:creator>
  <cp:lastModifiedBy>gouasmia gouasmi</cp:lastModifiedBy>
  <cp:revision>35</cp:revision>
  <dcterms:created xsi:type="dcterms:W3CDTF">2018-11-29T04:28:10Z</dcterms:created>
  <dcterms:modified xsi:type="dcterms:W3CDTF">2019-01-18T00:14:06Z</dcterms:modified>
</cp:coreProperties>
</file>