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57" r:id="rId2"/>
    <p:sldId id="258" r:id="rId3"/>
    <p:sldId id="259" r:id="rId4"/>
    <p:sldId id="260" r:id="rId5"/>
    <p:sldId id="261" r:id="rId6"/>
    <p:sldId id="266" r:id="rId7"/>
    <p:sldId id="267" r:id="rId8"/>
    <p:sldId id="268" r:id="rId9"/>
    <p:sldId id="269" r:id="rId10"/>
    <p:sldId id="262" r:id="rId11"/>
    <p:sldId id="263" r:id="rId12"/>
    <p:sldId id="264" r:id="rId13"/>
    <p:sldId id="265" r:id="rId14"/>
    <p:sldId id="270" r:id="rId15"/>
    <p:sldId id="271" r:id="rId16"/>
    <p:sldId id="272" r:id="rId17"/>
    <p:sldId id="273" r:id="rId18"/>
    <p:sldId id="274" r:id="rId19"/>
    <p:sldId id="275" r:id="rId20"/>
    <p:sldId id="276" r:id="rId21"/>
    <p:sldId id="277" r:id="rId22"/>
    <p:sldId id="278" r:id="rId23"/>
    <p:sldId id="280" r:id="rId24"/>
    <p:sldId id="279"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uasmia gouasmi" initials="gg" lastIdx="1" clrIdx="0">
    <p:extLst>
      <p:ext uri="{19B8F6BF-5375-455C-9EA6-DF929625EA0E}">
        <p15:presenceInfo xmlns:p15="http://schemas.microsoft.com/office/powerpoint/2012/main" userId="3fdaf0f95f125b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3" autoAdjust="0"/>
    <p:restoredTop sz="61837" autoAdjust="0"/>
  </p:normalViewPr>
  <p:slideViewPr>
    <p:cSldViewPr snapToGrid="0">
      <p:cViewPr varScale="1">
        <p:scale>
          <a:sx n="70" d="100"/>
          <a:sy n="70" d="100"/>
        </p:scale>
        <p:origin x="18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6-26T19:16:13.588"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A6ED5-6931-401C-84C6-824E0A810546}" type="datetimeFigureOut">
              <a:rPr lang="en-GB" smtClean="0"/>
              <a:t>28/06/2019</a:t>
            </a:fld>
            <a:endParaRPr lang="en-GB"/>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2567D4-A6C0-416E-AA15-AED34EBA115D}" type="slidenum">
              <a:rPr lang="en-GB" smtClean="0"/>
              <a:t>‹N°›</a:t>
            </a:fld>
            <a:endParaRPr lang="en-GB"/>
          </a:p>
        </p:txBody>
      </p:sp>
    </p:spTree>
    <p:extLst>
      <p:ext uri="{BB962C8B-B14F-4D97-AF65-F5344CB8AC3E}">
        <p14:creationId xmlns:p14="http://schemas.microsoft.com/office/powerpoint/2010/main" val="2231680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towardsdatascience.com/introduction-to-various-reinforcement-learning-algorithms-i-q-learning-sarsa-dqn-ddpg-72a5e0cb6287"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In this presentation I will explain the basic concepts and terminologies of reinforcement learning. </a:t>
            </a:r>
            <a:endParaRPr lang="en-GB" dirty="0"/>
          </a:p>
        </p:txBody>
      </p:sp>
      <p:sp>
        <p:nvSpPr>
          <p:cNvPr id="4" name="Espace réservé du numéro de diapositive 3"/>
          <p:cNvSpPr>
            <a:spLocks noGrp="1"/>
          </p:cNvSpPr>
          <p:nvPr>
            <p:ph type="sldNum" sz="quarter" idx="5"/>
          </p:nvPr>
        </p:nvSpPr>
        <p:spPr/>
        <p:txBody>
          <a:bodyPr/>
          <a:lstStyle/>
          <a:p>
            <a:fld id="{A92567D4-A6C0-416E-AA15-AED34EBA115D}" type="slidenum">
              <a:rPr lang="en-GB" smtClean="0"/>
              <a:t>1</a:t>
            </a:fld>
            <a:endParaRPr lang="en-GB"/>
          </a:p>
        </p:txBody>
      </p:sp>
    </p:spTree>
    <p:extLst>
      <p:ext uri="{BB962C8B-B14F-4D97-AF65-F5344CB8AC3E}">
        <p14:creationId xmlns:p14="http://schemas.microsoft.com/office/powerpoint/2010/main" val="356231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 </a:t>
            </a:r>
            <a:endParaRPr lang="en-GB" dirty="0"/>
          </a:p>
        </p:txBody>
      </p:sp>
      <p:sp>
        <p:nvSpPr>
          <p:cNvPr id="4" name="Espace réservé du numéro de diapositive 3"/>
          <p:cNvSpPr>
            <a:spLocks noGrp="1"/>
          </p:cNvSpPr>
          <p:nvPr>
            <p:ph type="sldNum" sz="quarter" idx="5"/>
          </p:nvPr>
        </p:nvSpPr>
        <p:spPr/>
        <p:txBody>
          <a:bodyPr/>
          <a:lstStyle/>
          <a:p>
            <a:fld id="{A92567D4-A6C0-416E-AA15-AED34EBA115D}" type="slidenum">
              <a:rPr lang="en-GB" smtClean="0"/>
              <a:t>10</a:t>
            </a:fld>
            <a:endParaRPr lang="en-GB"/>
          </a:p>
        </p:txBody>
      </p:sp>
    </p:spTree>
    <p:extLst>
      <p:ext uri="{BB962C8B-B14F-4D97-AF65-F5344CB8AC3E}">
        <p14:creationId xmlns:p14="http://schemas.microsoft.com/office/powerpoint/2010/main" val="2257563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following figure puts it into a simple diagram -</a:t>
            </a:r>
            <a:endParaRPr lang="en-GB" dirty="0"/>
          </a:p>
          <a:p>
            <a:endParaRPr lang="en-GB" dirty="0"/>
          </a:p>
        </p:txBody>
      </p:sp>
      <p:sp>
        <p:nvSpPr>
          <p:cNvPr id="4" name="Espace réservé du numéro de diapositive 3"/>
          <p:cNvSpPr>
            <a:spLocks noGrp="1"/>
          </p:cNvSpPr>
          <p:nvPr>
            <p:ph type="sldNum" sz="quarter" idx="5"/>
          </p:nvPr>
        </p:nvSpPr>
        <p:spPr/>
        <p:txBody>
          <a:bodyPr/>
          <a:lstStyle/>
          <a:p>
            <a:fld id="{A92567D4-A6C0-416E-AA15-AED34EBA115D}" type="slidenum">
              <a:rPr lang="en-GB" smtClean="0"/>
              <a:t>11</a:t>
            </a:fld>
            <a:endParaRPr lang="en-GB"/>
          </a:p>
        </p:txBody>
      </p:sp>
    </p:spTree>
    <p:extLst>
      <p:ext uri="{BB962C8B-B14F-4D97-AF65-F5344CB8AC3E}">
        <p14:creationId xmlns:p14="http://schemas.microsoft.com/office/powerpoint/2010/main" val="2254674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And in the proper technical terms, and generalizing to fit more examples into it, the diagram becomes -</a:t>
            </a:r>
            <a:endParaRPr lang="en-GB" dirty="0"/>
          </a:p>
        </p:txBody>
      </p:sp>
      <p:sp>
        <p:nvSpPr>
          <p:cNvPr id="4" name="Espace réservé du numéro de diapositive 3"/>
          <p:cNvSpPr>
            <a:spLocks noGrp="1"/>
          </p:cNvSpPr>
          <p:nvPr>
            <p:ph type="sldNum" sz="quarter" idx="5"/>
          </p:nvPr>
        </p:nvSpPr>
        <p:spPr/>
        <p:txBody>
          <a:bodyPr/>
          <a:lstStyle/>
          <a:p>
            <a:fld id="{A92567D4-A6C0-416E-AA15-AED34EBA115D}" type="slidenum">
              <a:rPr lang="en-GB" smtClean="0"/>
              <a:t>12</a:t>
            </a:fld>
            <a:endParaRPr lang="en-GB"/>
          </a:p>
        </p:txBody>
      </p:sp>
    </p:spTree>
    <p:extLst>
      <p:ext uri="{BB962C8B-B14F-4D97-AF65-F5344CB8AC3E}">
        <p14:creationId xmlns:p14="http://schemas.microsoft.com/office/powerpoint/2010/main" val="2835483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Some important terms related to reinforcement learning are (</a:t>
            </a:r>
            <a:r>
              <a:rPr lang="en-US" dirty="0">
                <a:hlinkClick r:id="rId3"/>
              </a:rPr>
              <a:t>These terms are taken from </a:t>
            </a:r>
            <a:r>
              <a:rPr lang="en-US" dirty="0" err="1">
                <a:hlinkClick r:id="rId3"/>
              </a:rPr>
              <a:t>Steeve</a:t>
            </a:r>
            <a:r>
              <a:rPr lang="en-US" dirty="0">
                <a:hlinkClick r:id="rId3"/>
              </a:rPr>
              <a:t> Huang's post on Introduction to Various Reinforcement Learning Algorithms. Part I</a:t>
            </a:r>
            <a:r>
              <a:rPr lang="en-US" dirty="0"/>
              <a:t>)-</a:t>
            </a:r>
            <a:endParaRPr lang="en-GB" dirty="0"/>
          </a:p>
        </p:txBody>
      </p:sp>
      <p:sp>
        <p:nvSpPr>
          <p:cNvPr id="4" name="Espace réservé du numéro de diapositive 3"/>
          <p:cNvSpPr>
            <a:spLocks noGrp="1"/>
          </p:cNvSpPr>
          <p:nvPr>
            <p:ph type="sldNum" sz="quarter" idx="5"/>
          </p:nvPr>
        </p:nvSpPr>
        <p:spPr/>
        <p:txBody>
          <a:bodyPr/>
          <a:lstStyle/>
          <a:p>
            <a:fld id="{A92567D4-A6C0-416E-AA15-AED34EBA115D}" type="slidenum">
              <a:rPr lang="en-GB" smtClean="0"/>
              <a:t>13</a:t>
            </a:fld>
            <a:endParaRPr lang="en-GB"/>
          </a:p>
        </p:txBody>
      </p:sp>
    </p:spTree>
    <p:extLst>
      <p:ext uri="{BB962C8B-B14F-4D97-AF65-F5344CB8AC3E}">
        <p14:creationId xmlns:p14="http://schemas.microsoft.com/office/powerpoint/2010/main" val="1207924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There are majorly three approaches to implement a reinforcement learning algorithm. They are -</a:t>
            </a:r>
            <a:endParaRPr lang="en-GB" dirty="0"/>
          </a:p>
        </p:txBody>
      </p:sp>
      <p:sp>
        <p:nvSpPr>
          <p:cNvPr id="4" name="Espace réservé du numéro de diapositive 3"/>
          <p:cNvSpPr>
            <a:spLocks noGrp="1"/>
          </p:cNvSpPr>
          <p:nvPr>
            <p:ph type="sldNum" sz="quarter" idx="5"/>
          </p:nvPr>
        </p:nvSpPr>
        <p:spPr/>
        <p:txBody>
          <a:bodyPr/>
          <a:lstStyle/>
          <a:p>
            <a:fld id="{A92567D4-A6C0-416E-AA15-AED34EBA115D}" type="slidenum">
              <a:rPr lang="en-GB" smtClean="0"/>
              <a:t>14</a:t>
            </a:fld>
            <a:endParaRPr lang="en-GB"/>
          </a:p>
        </p:txBody>
      </p:sp>
    </p:spTree>
    <p:extLst>
      <p:ext uri="{BB962C8B-B14F-4D97-AF65-F5344CB8AC3E}">
        <p14:creationId xmlns:p14="http://schemas.microsoft.com/office/powerpoint/2010/main" val="21361720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A92567D4-A6C0-416E-AA15-AED34EBA115D}" type="slidenum">
              <a:rPr lang="en-GB" smtClean="0"/>
              <a:t>15</a:t>
            </a:fld>
            <a:endParaRPr lang="en-GB"/>
          </a:p>
        </p:txBody>
      </p:sp>
    </p:spTree>
    <p:extLst>
      <p:ext uri="{BB962C8B-B14F-4D97-AF65-F5344CB8AC3E}">
        <p14:creationId xmlns:p14="http://schemas.microsoft.com/office/powerpoint/2010/main" val="23674420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assume you're at a casino and in a section with some slot machines. Let's say you're at a section with 10 slot machines in a row and it says "Play for free! Max payout is 10 dollars" Each slot machine is guaranteed to give you a reward between 0 and 10 dollars. Each slot machine has a different average payout, and you have to figure out which one gives the most average reward so that you can maximize your reward in the shortest time possible.</a:t>
            </a:r>
            <a:endParaRPr lang="en-GB" dirty="0"/>
          </a:p>
          <a:p>
            <a:endParaRPr lang="en-GB" dirty="0"/>
          </a:p>
        </p:txBody>
      </p:sp>
      <p:sp>
        <p:nvSpPr>
          <p:cNvPr id="4" name="Espace réservé du numéro de diapositive 3"/>
          <p:cNvSpPr>
            <a:spLocks noGrp="1"/>
          </p:cNvSpPr>
          <p:nvPr>
            <p:ph type="sldNum" sz="quarter" idx="5"/>
          </p:nvPr>
        </p:nvSpPr>
        <p:spPr/>
        <p:txBody>
          <a:bodyPr/>
          <a:lstStyle/>
          <a:p>
            <a:fld id="{A92567D4-A6C0-416E-AA15-AED34EBA115D}" type="slidenum">
              <a:rPr lang="en-GB" smtClean="0"/>
              <a:t>17</a:t>
            </a:fld>
            <a:endParaRPr lang="en-GB"/>
          </a:p>
        </p:txBody>
      </p:sp>
    </p:spTree>
    <p:extLst>
      <p:ext uri="{BB962C8B-B14F-4D97-AF65-F5344CB8AC3E}">
        <p14:creationId xmlns:p14="http://schemas.microsoft.com/office/powerpoint/2010/main" val="758920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But why is it called the Multi-Armed Bandit problem? Think of the slot machine as a one-armed (single lever) bandit (because it generally steals your money!). Multiple slot machines, thus multi-armed bandit.</a:t>
            </a:r>
            <a:endParaRPr lang="en-GB" dirty="0"/>
          </a:p>
        </p:txBody>
      </p:sp>
      <p:sp>
        <p:nvSpPr>
          <p:cNvPr id="4" name="Espace réservé du numéro de diapositive 3"/>
          <p:cNvSpPr>
            <a:spLocks noGrp="1"/>
          </p:cNvSpPr>
          <p:nvPr>
            <p:ph type="sldNum" sz="quarter" idx="5"/>
          </p:nvPr>
        </p:nvSpPr>
        <p:spPr/>
        <p:txBody>
          <a:bodyPr/>
          <a:lstStyle/>
          <a:p>
            <a:fld id="{A92567D4-A6C0-416E-AA15-AED34EBA115D}" type="slidenum">
              <a:rPr lang="en-GB" smtClean="0"/>
              <a:t>18</a:t>
            </a:fld>
            <a:endParaRPr lang="en-GB"/>
          </a:p>
        </p:txBody>
      </p:sp>
    </p:spTree>
    <p:extLst>
      <p:ext uri="{BB962C8B-B14F-4D97-AF65-F5344CB8AC3E}">
        <p14:creationId xmlns:p14="http://schemas.microsoft.com/office/powerpoint/2010/main" val="2002475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First, import the necessary libraries and modules required to implement the algorithm.</a:t>
            </a:r>
            <a:endParaRPr lang="en-GB" dirty="0"/>
          </a:p>
        </p:txBody>
      </p:sp>
      <p:sp>
        <p:nvSpPr>
          <p:cNvPr id="4" name="Espace réservé du numéro de diapositive 3"/>
          <p:cNvSpPr>
            <a:spLocks noGrp="1"/>
          </p:cNvSpPr>
          <p:nvPr>
            <p:ph type="sldNum" sz="quarter" idx="5"/>
          </p:nvPr>
        </p:nvSpPr>
        <p:spPr/>
        <p:txBody>
          <a:bodyPr/>
          <a:lstStyle/>
          <a:p>
            <a:fld id="{A92567D4-A6C0-416E-AA15-AED34EBA115D}" type="slidenum">
              <a:rPr lang="en-GB" smtClean="0"/>
              <a:t>20</a:t>
            </a:fld>
            <a:endParaRPr lang="en-GB"/>
          </a:p>
        </p:txBody>
      </p:sp>
    </p:spTree>
    <p:extLst>
      <p:ext uri="{BB962C8B-B14F-4D97-AF65-F5344CB8AC3E}">
        <p14:creationId xmlns:p14="http://schemas.microsoft.com/office/powerpoint/2010/main" val="4190208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You'll be solving the 10-armed bandit problem, hence n = 10. arms is a </a:t>
            </a:r>
            <a:r>
              <a:rPr lang="en-US" dirty="0" err="1"/>
              <a:t>numpy</a:t>
            </a:r>
            <a:r>
              <a:rPr lang="en-US" dirty="0"/>
              <a:t> array of length n filled with random floats that can be understood as probabilities of action of that arm.</a:t>
            </a:r>
            <a:endParaRPr lang="en-GB" dirty="0"/>
          </a:p>
        </p:txBody>
      </p:sp>
      <p:sp>
        <p:nvSpPr>
          <p:cNvPr id="4" name="Espace réservé du numéro de diapositive 3"/>
          <p:cNvSpPr>
            <a:spLocks noGrp="1"/>
          </p:cNvSpPr>
          <p:nvPr>
            <p:ph type="sldNum" sz="quarter" idx="5"/>
          </p:nvPr>
        </p:nvSpPr>
        <p:spPr/>
        <p:txBody>
          <a:bodyPr/>
          <a:lstStyle/>
          <a:p>
            <a:fld id="{A92567D4-A6C0-416E-AA15-AED34EBA115D}" type="slidenum">
              <a:rPr lang="en-GB" smtClean="0"/>
              <a:t>21</a:t>
            </a:fld>
            <a:endParaRPr lang="en-GB"/>
          </a:p>
        </p:txBody>
      </p:sp>
    </p:spTree>
    <p:extLst>
      <p:ext uri="{BB962C8B-B14F-4D97-AF65-F5344CB8AC3E}">
        <p14:creationId xmlns:p14="http://schemas.microsoft.com/office/powerpoint/2010/main" val="2333960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dirty="0"/>
              <a:t>As Table of Contents  we have </a:t>
            </a:r>
          </a:p>
          <a:p>
            <a:endParaRPr lang="en-GB" dirty="0"/>
          </a:p>
        </p:txBody>
      </p:sp>
      <p:sp>
        <p:nvSpPr>
          <p:cNvPr id="4" name="Espace réservé du numéro de diapositive 3"/>
          <p:cNvSpPr>
            <a:spLocks noGrp="1"/>
          </p:cNvSpPr>
          <p:nvPr>
            <p:ph type="sldNum" sz="quarter" idx="5"/>
          </p:nvPr>
        </p:nvSpPr>
        <p:spPr/>
        <p:txBody>
          <a:bodyPr/>
          <a:lstStyle/>
          <a:p>
            <a:fld id="{A92567D4-A6C0-416E-AA15-AED34EBA115D}" type="slidenum">
              <a:rPr lang="en-GB" smtClean="0"/>
              <a:t>2</a:t>
            </a:fld>
            <a:endParaRPr lang="en-GB"/>
          </a:p>
        </p:txBody>
      </p:sp>
    </p:spTree>
    <p:extLst>
      <p:ext uri="{BB962C8B-B14F-4D97-AF65-F5344CB8AC3E}">
        <p14:creationId xmlns:p14="http://schemas.microsoft.com/office/powerpoint/2010/main" val="42392861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The reward functions work as such - for each arm, you run a loop of 10 iterations, and generate a random float every time. If this random number is less than the probability of that arm, you'll add a 1 to the reward. After all iterations, you'll have a value between 0 to 10.</a:t>
            </a:r>
            <a:endParaRPr lang="en-GB" dirty="0"/>
          </a:p>
        </p:txBody>
      </p:sp>
      <p:sp>
        <p:nvSpPr>
          <p:cNvPr id="4" name="Espace réservé du numéro de diapositive 3"/>
          <p:cNvSpPr>
            <a:spLocks noGrp="1"/>
          </p:cNvSpPr>
          <p:nvPr>
            <p:ph type="sldNum" sz="quarter" idx="5"/>
          </p:nvPr>
        </p:nvSpPr>
        <p:spPr/>
        <p:txBody>
          <a:bodyPr/>
          <a:lstStyle/>
          <a:p>
            <a:fld id="{A92567D4-A6C0-416E-AA15-AED34EBA115D}" type="slidenum">
              <a:rPr lang="en-GB" smtClean="0"/>
              <a:t>22</a:t>
            </a:fld>
            <a:endParaRPr lang="en-GB"/>
          </a:p>
        </p:txBody>
      </p:sp>
    </p:spTree>
    <p:extLst>
      <p:ext uri="{BB962C8B-B14F-4D97-AF65-F5344CB8AC3E}">
        <p14:creationId xmlns:p14="http://schemas.microsoft.com/office/powerpoint/2010/main" val="13036170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Why we add </a:t>
            </a:r>
            <a:r>
              <a:rPr lang="en-US" dirty="0"/>
              <a:t>a 1 only when the random number is </a:t>
            </a:r>
            <a:r>
              <a:rPr lang="en-US" b="1" dirty="0"/>
              <a:t>less</a:t>
            </a:r>
            <a:r>
              <a:rPr lang="en-US" dirty="0"/>
              <a:t> than the probability of that arm? Why not when it is more? The answer is, say you have a probability of 0.8 for an arm. You want 8 out of 10 times a positive response. That indicates that the positive response should be to the left of the probability value on the number line.</a:t>
            </a:r>
            <a:endParaRPr lang="en-GB" dirty="0"/>
          </a:p>
        </p:txBody>
      </p:sp>
      <p:sp>
        <p:nvSpPr>
          <p:cNvPr id="4" name="Espace réservé du numéro de diapositive 3"/>
          <p:cNvSpPr>
            <a:spLocks noGrp="1"/>
          </p:cNvSpPr>
          <p:nvPr>
            <p:ph type="sldNum" sz="quarter" idx="5"/>
          </p:nvPr>
        </p:nvSpPr>
        <p:spPr/>
        <p:txBody>
          <a:bodyPr/>
          <a:lstStyle/>
          <a:p>
            <a:fld id="{A92567D4-A6C0-416E-AA15-AED34EBA115D}" type="slidenum">
              <a:rPr lang="en-GB" smtClean="0"/>
              <a:t>23</a:t>
            </a:fld>
            <a:endParaRPr lang="en-GB"/>
          </a:p>
        </p:txBody>
      </p:sp>
    </p:spTree>
    <p:extLst>
      <p:ext uri="{BB962C8B-B14F-4D97-AF65-F5344CB8AC3E}">
        <p14:creationId xmlns:p14="http://schemas.microsoft.com/office/powerpoint/2010/main" val="1724856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The next function you define is your greedy strategy of choosing the best arm so far. This function accepts a memory array that stores the history of all actions and their rewards. It is a 2 x k matrix where each row is an index reference to your arms array (1st element), and the reward received (2nd element). For example, if a row in your memory array is [2, 8], it means that action 2 was taken (the 3rd element in our arms array) and you received a reward of 8 for taking that action.</a:t>
            </a:r>
            <a:endParaRPr lang="en-GB" dirty="0"/>
          </a:p>
        </p:txBody>
      </p:sp>
      <p:sp>
        <p:nvSpPr>
          <p:cNvPr id="4" name="Espace réservé du numéro de diapositive 3"/>
          <p:cNvSpPr>
            <a:spLocks noGrp="1"/>
          </p:cNvSpPr>
          <p:nvPr>
            <p:ph type="sldNum" sz="quarter" idx="5"/>
          </p:nvPr>
        </p:nvSpPr>
        <p:spPr/>
        <p:txBody>
          <a:bodyPr/>
          <a:lstStyle/>
          <a:p>
            <a:fld id="{A92567D4-A6C0-416E-AA15-AED34EBA115D}" type="slidenum">
              <a:rPr lang="en-GB" smtClean="0"/>
              <a:t>24</a:t>
            </a:fld>
            <a:endParaRPr lang="en-GB"/>
          </a:p>
        </p:txBody>
      </p:sp>
    </p:spTree>
    <p:extLst>
      <p:ext uri="{BB962C8B-B14F-4D97-AF65-F5344CB8AC3E}">
        <p14:creationId xmlns:p14="http://schemas.microsoft.com/office/powerpoint/2010/main" val="20993559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And here is the main loop for each play. Let's play it 500 times and display a matplotlib scatter plot of the mean reward against the number of times the game is played.</a:t>
            </a:r>
            <a:endParaRPr lang="en-GB" dirty="0"/>
          </a:p>
        </p:txBody>
      </p:sp>
      <p:sp>
        <p:nvSpPr>
          <p:cNvPr id="4" name="Espace réservé du numéro de diapositive 3"/>
          <p:cNvSpPr>
            <a:spLocks noGrp="1"/>
          </p:cNvSpPr>
          <p:nvPr>
            <p:ph type="sldNum" sz="quarter" idx="5"/>
          </p:nvPr>
        </p:nvSpPr>
        <p:spPr/>
        <p:txBody>
          <a:bodyPr/>
          <a:lstStyle/>
          <a:p>
            <a:fld id="{A92567D4-A6C0-416E-AA15-AED34EBA115D}" type="slidenum">
              <a:rPr lang="en-GB" smtClean="0"/>
              <a:t>25</a:t>
            </a:fld>
            <a:endParaRPr lang="en-GB"/>
          </a:p>
        </p:txBody>
      </p:sp>
    </p:spTree>
    <p:extLst>
      <p:ext uri="{BB962C8B-B14F-4D97-AF65-F5344CB8AC3E}">
        <p14:creationId xmlns:p14="http://schemas.microsoft.com/office/powerpoint/2010/main" val="5617920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dirty="0"/>
              <a:t>As we can see the player start with a small average of 3 , then after learning from multiple try , the player start maximise the score until the establish at 8 </a:t>
            </a:r>
          </a:p>
          <a:p>
            <a:r>
              <a:rPr lang="en-GB" dirty="0"/>
              <a:t>That mean our model here are fitted perfectly .</a:t>
            </a:r>
          </a:p>
        </p:txBody>
      </p:sp>
      <p:sp>
        <p:nvSpPr>
          <p:cNvPr id="4" name="Espace réservé du numéro de diapositive 3"/>
          <p:cNvSpPr>
            <a:spLocks noGrp="1"/>
          </p:cNvSpPr>
          <p:nvPr>
            <p:ph type="sldNum" sz="quarter" idx="5"/>
          </p:nvPr>
        </p:nvSpPr>
        <p:spPr/>
        <p:txBody>
          <a:bodyPr/>
          <a:lstStyle/>
          <a:p>
            <a:fld id="{A92567D4-A6C0-416E-AA15-AED34EBA115D}" type="slidenum">
              <a:rPr lang="en-GB" smtClean="0"/>
              <a:t>26</a:t>
            </a:fld>
            <a:endParaRPr lang="en-GB"/>
          </a:p>
        </p:txBody>
      </p:sp>
    </p:spTree>
    <p:extLst>
      <p:ext uri="{BB962C8B-B14F-4D97-AF65-F5344CB8AC3E}">
        <p14:creationId xmlns:p14="http://schemas.microsoft.com/office/powerpoint/2010/main" val="30667863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Reinforcement learning is becoming more popular today due to its broad applicability to solving problems relating to real-world scenarios. It has found significant applications in the fields such as -</a:t>
            </a:r>
            <a:endParaRPr lang="en-GB" dirty="0"/>
          </a:p>
        </p:txBody>
      </p:sp>
      <p:sp>
        <p:nvSpPr>
          <p:cNvPr id="4" name="Espace réservé du numéro de diapositive 3"/>
          <p:cNvSpPr>
            <a:spLocks noGrp="1"/>
          </p:cNvSpPr>
          <p:nvPr>
            <p:ph type="sldNum" sz="quarter" idx="5"/>
          </p:nvPr>
        </p:nvSpPr>
        <p:spPr/>
        <p:txBody>
          <a:bodyPr/>
          <a:lstStyle/>
          <a:p>
            <a:fld id="{A92567D4-A6C0-416E-AA15-AED34EBA115D}" type="slidenum">
              <a:rPr lang="en-GB" smtClean="0"/>
              <a:t>27</a:t>
            </a:fld>
            <a:endParaRPr lang="en-GB"/>
          </a:p>
        </p:txBody>
      </p:sp>
    </p:spTree>
    <p:extLst>
      <p:ext uri="{BB962C8B-B14F-4D97-AF65-F5344CB8AC3E}">
        <p14:creationId xmlns:p14="http://schemas.microsoft.com/office/powerpoint/2010/main" val="1762138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There are many more reinforcement learning algorithms to explore and quite a few that perform better than the simple algorithm we've demonstrated above</a:t>
            </a:r>
            <a:endParaRPr lang="en-GB" dirty="0"/>
          </a:p>
        </p:txBody>
      </p:sp>
      <p:sp>
        <p:nvSpPr>
          <p:cNvPr id="4" name="Espace réservé du numéro de diapositive 3"/>
          <p:cNvSpPr>
            <a:spLocks noGrp="1"/>
          </p:cNvSpPr>
          <p:nvPr>
            <p:ph type="sldNum" sz="quarter" idx="5"/>
          </p:nvPr>
        </p:nvSpPr>
        <p:spPr/>
        <p:txBody>
          <a:bodyPr/>
          <a:lstStyle/>
          <a:p>
            <a:fld id="{A92567D4-A6C0-416E-AA15-AED34EBA115D}" type="slidenum">
              <a:rPr lang="en-GB" smtClean="0"/>
              <a:t>28</a:t>
            </a:fld>
            <a:endParaRPr lang="en-GB"/>
          </a:p>
        </p:txBody>
      </p:sp>
    </p:spTree>
    <p:extLst>
      <p:ext uri="{BB962C8B-B14F-4D97-AF65-F5344CB8AC3E}">
        <p14:creationId xmlns:p14="http://schemas.microsoft.com/office/powerpoint/2010/main" val="33203002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A92567D4-A6C0-416E-AA15-AED34EBA115D}" type="slidenum">
              <a:rPr lang="en-GB" smtClean="0"/>
              <a:t>30</a:t>
            </a:fld>
            <a:endParaRPr lang="en-GB"/>
          </a:p>
        </p:txBody>
      </p:sp>
    </p:spTree>
    <p:extLst>
      <p:ext uri="{BB962C8B-B14F-4D97-AF65-F5344CB8AC3E}">
        <p14:creationId xmlns:p14="http://schemas.microsoft.com/office/powerpoint/2010/main" val="1667157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So Reinforcement learning in formal terms ,  is a method of machine learning wherein the software agent learns to perform certain actions in an environment which lead it to maximum reward. It does so by exploration and exploitation of knowledge it learns by repeated trials of maximizing the reward.</a:t>
            </a:r>
            <a:endParaRPr lang="en-GB" dirty="0"/>
          </a:p>
        </p:txBody>
      </p:sp>
      <p:sp>
        <p:nvSpPr>
          <p:cNvPr id="4" name="Espace réservé du numéro de diapositive 3"/>
          <p:cNvSpPr>
            <a:spLocks noGrp="1"/>
          </p:cNvSpPr>
          <p:nvPr>
            <p:ph type="sldNum" sz="quarter" idx="5"/>
          </p:nvPr>
        </p:nvSpPr>
        <p:spPr/>
        <p:txBody>
          <a:bodyPr/>
          <a:lstStyle/>
          <a:p>
            <a:fld id="{A92567D4-A6C0-416E-AA15-AED34EBA115D}" type="slidenum">
              <a:rPr lang="en-GB" smtClean="0"/>
              <a:t>3</a:t>
            </a:fld>
            <a:endParaRPr lang="en-GB"/>
          </a:p>
        </p:txBody>
      </p:sp>
    </p:spTree>
    <p:extLst>
      <p:ext uri="{BB962C8B-B14F-4D97-AF65-F5344CB8AC3E}">
        <p14:creationId xmlns:p14="http://schemas.microsoft.com/office/powerpoint/2010/main" val="1401642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Methods of machine learning, other than reinforcement learning are as shown below –</a:t>
            </a:r>
          </a:p>
          <a:p>
            <a:endParaRPr lang="en-US" dirty="0"/>
          </a:p>
          <a:p>
            <a:r>
              <a:rPr lang="en-US" dirty="0"/>
              <a:t>One can conclude that while </a:t>
            </a:r>
            <a:r>
              <a:rPr lang="en-US" b="1" dirty="0"/>
              <a:t>supervised learning </a:t>
            </a:r>
            <a:r>
              <a:rPr lang="en-US" dirty="0"/>
              <a:t>predicts continuous ranged values or discrete labels/classes based on the training it receives from examples with provided labels or values. </a:t>
            </a:r>
            <a:r>
              <a:rPr lang="en-US" b="1" dirty="0"/>
              <a:t>Unsupervised learning</a:t>
            </a:r>
            <a:r>
              <a:rPr lang="en-US" dirty="0"/>
              <a:t> tries to club together samples based on their similarity and determine discrete clusters.</a:t>
            </a:r>
          </a:p>
          <a:p>
            <a:r>
              <a:rPr lang="en-US" b="1" dirty="0"/>
              <a:t>Reinforcement learning </a:t>
            </a:r>
            <a:r>
              <a:rPr lang="en-US" dirty="0"/>
              <a:t>on the other hand, which is a subset of Unsupervised learning, performs learning very differently. It takes up the method of "cause and effect".</a:t>
            </a:r>
          </a:p>
          <a:p>
            <a:endParaRPr lang="en-GB" dirty="0"/>
          </a:p>
        </p:txBody>
      </p:sp>
      <p:sp>
        <p:nvSpPr>
          <p:cNvPr id="4" name="Espace réservé du numéro de diapositive 3"/>
          <p:cNvSpPr>
            <a:spLocks noGrp="1"/>
          </p:cNvSpPr>
          <p:nvPr>
            <p:ph type="sldNum" sz="quarter" idx="5"/>
          </p:nvPr>
        </p:nvSpPr>
        <p:spPr/>
        <p:txBody>
          <a:bodyPr/>
          <a:lstStyle/>
          <a:p>
            <a:fld id="{A92567D4-A6C0-416E-AA15-AED34EBA115D}" type="slidenum">
              <a:rPr lang="en-GB" smtClean="0"/>
              <a:t>4</a:t>
            </a:fld>
            <a:endParaRPr lang="en-GB"/>
          </a:p>
        </p:txBody>
      </p:sp>
    </p:spTree>
    <p:extLst>
      <p:ext uri="{BB962C8B-B14F-4D97-AF65-F5344CB8AC3E}">
        <p14:creationId xmlns:p14="http://schemas.microsoft.com/office/powerpoint/2010/main" val="1770851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1- Let us try to understand the previously stated formal definition by means of an example -</a:t>
            </a:r>
            <a:endParaRPr lang="en-GB" dirty="0"/>
          </a:p>
        </p:txBody>
      </p:sp>
      <p:sp>
        <p:nvSpPr>
          <p:cNvPr id="4" name="Espace réservé du numéro de diapositive 3"/>
          <p:cNvSpPr>
            <a:spLocks noGrp="1"/>
          </p:cNvSpPr>
          <p:nvPr>
            <p:ph type="sldNum" sz="quarter" idx="5"/>
          </p:nvPr>
        </p:nvSpPr>
        <p:spPr/>
        <p:txBody>
          <a:bodyPr/>
          <a:lstStyle/>
          <a:p>
            <a:fld id="{A92567D4-A6C0-416E-AA15-AED34EBA115D}" type="slidenum">
              <a:rPr lang="en-GB" smtClean="0"/>
              <a:t>5</a:t>
            </a:fld>
            <a:endParaRPr lang="en-GB"/>
          </a:p>
        </p:txBody>
      </p:sp>
    </p:spTree>
    <p:extLst>
      <p:ext uri="{BB962C8B-B14F-4D97-AF65-F5344CB8AC3E}">
        <p14:creationId xmlns:p14="http://schemas.microsoft.com/office/powerpoint/2010/main" val="3349079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 </a:t>
            </a:r>
            <a:endParaRPr lang="en-GB" dirty="0"/>
          </a:p>
        </p:txBody>
      </p:sp>
      <p:sp>
        <p:nvSpPr>
          <p:cNvPr id="4" name="Espace réservé du numéro de diapositive 3"/>
          <p:cNvSpPr>
            <a:spLocks noGrp="1"/>
          </p:cNvSpPr>
          <p:nvPr>
            <p:ph type="sldNum" sz="quarter" idx="5"/>
          </p:nvPr>
        </p:nvSpPr>
        <p:spPr/>
        <p:txBody>
          <a:bodyPr/>
          <a:lstStyle/>
          <a:p>
            <a:fld id="{A92567D4-A6C0-416E-AA15-AED34EBA115D}" type="slidenum">
              <a:rPr lang="en-GB" smtClean="0"/>
              <a:t>6</a:t>
            </a:fld>
            <a:endParaRPr lang="en-GB"/>
          </a:p>
        </p:txBody>
      </p:sp>
    </p:spTree>
    <p:extLst>
      <p:ext uri="{BB962C8B-B14F-4D97-AF65-F5344CB8AC3E}">
        <p14:creationId xmlns:p14="http://schemas.microsoft.com/office/powerpoint/2010/main" val="3409215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 </a:t>
            </a:r>
            <a:endParaRPr lang="en-GB" dirty="0"/>
          </a:p>
        </p:txBody>
      </p:sp>
      <p:sp>
        <p:nvSpPr>
          <p:cNvPr id="4" name="Espace réservé du numéro de diapositive 3"/>
          <p:cNvSpPr>
            <a:spLocks noGrp="1"/>
          </p:cNvSpPr>
          <p:nvPr>
            <p:ph type="sldNum" sz="quarter" idx="5"/>
          </p:nvPr>
        </p:nvSpPr>
        <p:spPr/>
        <p:txBody>
          <a:bodyPr/>
          <a:lstStyle/>
          <a:p>
            <a:fld id="{A92567D4-A6C0-416E-AA15-AED34EBA115D}" type="slidenum">
              <a:rPr lang="en-GB" smtClean="0"/>
              <a:t>7</a:t>
            </a:fld>
            <a:endParaRPr lang="en-GB"/>
          </a:p>
        </p:txBody>
      </p:sp>
    </p:spTree>
    <p:extLst>
      <p:ext uri="{BB962C8B-B14F-4D97-AF65-F5344CB8AC3E}">
        <p14:creationId xmlns:p14="http://schemas.microsoft.com/office/powerpoint/2010/main" val="2878040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 -</a:t>
            </a:r>
            <a:endParaRPr lang="en-GB" dirty="0"/>
          </a:p>
        </p:txBody>
      </p:sp>
      <p:sp>
        <p:nvSpPr>
          <p:cNvPr id="4" name="Espace réservé du numéro de diapositive 3"/>
          <p:cNvSpPr>
            <a:spLocks noGrp="1"/>
          </p:cNvSpPr>
          <p:nvPr>
            <p:ph type="sldNum" sz="quarter" idx="5"/>
          </p:nvPr>
        </p:nvSpPr>
        <p:spPr/>
        <p:txBody>
          <a:bodyPr/>
          <a:lstStyle/>
          <a:p>
            <a:fld id="{A92567D4-A6C0-416E-AA15-AED34EBA115D}" type="slidenum">
              <a:rPr lang="en-GB" smtClean="0"/>
              <a:t>8</a:t>
            </a:fld>
            <a:endParaRPr lang="en-GB"/>
          </a:p>
        </p:txBody>
      </p:sp>
    </p:spTree>
    <p:extLst>
      <p:ext uri="{BB962C8B-B14F-4D97-AF65-F5344CB8AC3E}">
        <p14:creationId xmlns:p14="http://schemas.microsoft.com/office/powerpoint/2010/main" val="512282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Let us try to understand the previously stated formal definition by means of an example -</a:t>
            </a:r>
            <a:endParaRPr lang="en-GB" dirty="0"/>
          </a:p>
        </p:txBody>
      </p:sp>
      <p:sp>
        <p:nvSpPr>
          <p:cNvPr id="4" name="Espace réservé du numéro de diapositive 3"/>
          <p:cNvSpPr>
            <a:spLocks noGrp="1"/>
          </p:cNvSpPr>
          <p:nvPr>
            <p:ph type="sldNum" sz="quarter" idx="5"/>
          </p:nvPr>
        </p:nvSpPr>
        <p:spPr/>
        <p:txBody>
          <a:bodyPr/>
          <a:lstStyle/>
          <a:p>
            <a:fld id="{A92567D4-A6C0-416E-AA15-AED34EBA115D}" type="slidenum">
              <a:rPr lang="en-GB" smtClean="0"/>
              <a:t>9</a:t>
            </a:fld>
            <a:endParaRPr lang="en-GB"/>
          </a:p>
        </p:txBody>
      </p:sp>
    </p:spTree>
    <p:extLst>
      <p:ext uri="{BB962C8B-B14F-4D97-AF65-F5344CB8AC3E}">
        <p14:creationId xmlns:p14="http://schemas.microsoft.com/office/powerpoint/2010/main" val="193364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6/28/2019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6/28/2019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6/28/2019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6/28/2019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796027F-7875-4030-9381-8BD8C4F21935}" type="datetimeFigureOut">
              <a:rPr lang="en-US" dirty="0"/>
              <a:t>6/28/2019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6/28/2019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6/28/2019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4509A250-FF31-4206-8172-F9D3106AACB1}" type="datetimeFigureOut">
              <a:rPr lang="en-US" dirty="0"/>
              <a:t>6/28/2019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6/28/2019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6/28/2019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datacamp.com/community/tutorials/introduction-reinforcement-learning#implementation" TargetMode="External"/><Relationship Id="rId3" Type="http://schemas.openxmlformats.org/officeDocument/2006/relationships/hyperlink" Target="https://www.datacamp.com/community/tutorials/introduction-reinforcement-learning#what-is-rl" TargetMode="External"/><Relationship Id="rId7" Type="http://schemas.openxmlformats.org/officeDocument/2006/relationships/hyperlink" Target="https://www.datacamp.com/community/tutorials/introduction-reinforcement-learning#work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datacamp.com/community/tutorials/introduction-reinforcement-learning#concept-terminology" TargetMode="External"/><Relationship Id="rId5" Type="http://schemas.openxmlformats.org/officeDocument/2006/relationships/hyperlink" Target="https://www.datacamp.com/community/tutorials/introduction-reinforcement-learning#intuition" TargetMode="External"/><Relationship Id="rId10" Type="http://schemas.openxmlformats.org/officeDocument/2006/relationships/hyperlink" Target="https://www.datacamp.com/community/tutorials/introduction-reinforcement-learning#references" TargetMode="External"/><Relationship Id="rId4" Type="http://schemas.openxmlformats.org/officeDocument/2006/relationships/hyperlink" Target="https://www.datacamp.com/community/tutorials/introduction-reinforcement-learning#rl-vs-rest" TargetMode="External"/><Relationship Id="rId9" Type="http://schemas.openxmlformats.org/officeDocument/2006/relationships/hyperlink" Target="https://www.datacamp.com/community/tutorials/introduction-reinforcement-learning#conclusion"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hyperlink" Target="https://deepmind.com/"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x.company/projects/"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anw.cs.umass.edu/rlr/" TargetMode="External"/><Relationship Id="rId2" Type="http://schemas.openxmlformats.org/officeDocument/2006/relationships/hyperlink" Target="http://www-anw.cs.umass.edu/~rich/book/the-book.html" TargetMode="External"/><Relationship Id="rId1" Type="http://schemas.openxmlformats.org/officeDocument/2006/relationships/slideLayout" Target="../slideLayouts/slideLayout2.xml"/><Relationship Id="rId5" Type="http://schemas.openxmlformats.org/officeDocument/2006/relationships/hyperlink" Target="https://skymind.ai/wiki/deep-reinforcement-learning" TargetMode="External"/><Relationship Id="rId4" Type="http://schemas.openxmlformats.org/officeDocument/2006/relationships/hyperlink" Target="https://en.wikipedia.org/wiki/Reinforcement_learni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anw.cs.umass.edu/rlr/terms.html"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s://www.youtube.com/watch?v=RtxI449ZjSc&amp;feature=relmfu" TargetMode="External"/><Relationship Id="rId5" Type="http://schemas.openxmlformats.org/officeDocument/2006/relationships/hyperlink" Target="http://pages.cs.wisc.edu/~finton/rlpage.html" TargetMode="External"/><Relationship Id="rId4" Type="http://schemas.openxmlformats.org/officeDocument/2006/relationships/hyperlink" Target="http://liinwww.ira.uka.de/bibliography/Neural/reinforcement.learning.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3ECC17-EEBB-4D02-BC2F-ACA94D45AA8E}"/>
              </a:ext>
            </a:extLst>
          </p:cNvPr>
          <p:cNvSpPr>
            <a:spLocks noGrp="1"/>
          </p:cNvSpPr>
          <p:nvPr>
            <p:ph type="title"/>
          </p:nvPr>
        </p:nvSpPr>
        <p:spPr>
          <a:xfrm>
            <a:off x="1830366" y="2633201"/>
            <a:ext cx="9404723" cy="1400530"/>
          </a:xfrm>
        </p:spPr>
        <p:txBody>
          <a:bodyPr/>
          <a:lstStyle/>
          <a:p>
            <a:r>
              <a:rPr lang="en-GB" b="1" dirty="0"/>
              <a:t>Introduction to Reinforcement Learning</a:t>
            </a:r>
            <a:br>
              <a:rPr lang="en-GB" b="1" dirty="0"/>
            </a:br>
            <a:endParaRPr lang="en-GB" dirty="0"/>
          </a:p>
        </p:txBody>
      </p:sp>
      <p:sp>
        <p:nvSpPr>
          <p:cNvPr id="4" name="ZoneTexte 3">
            <a:extLst>
              <a:ext uri="{FF2B5EF4-FFF2-40B4-BE49-F238E27FC236}">
                <a16:creationId xmlns:a16="http://schemas.microsoft.com/office/drawing/2014/main" id="{F3D82957-1181-421B-85AB-1449E2D1130B}"/>
              </a:ext>
            </a:extLst>
          </p:cNvPr>
          <p:cNvSpPr txBox="1"/>
          <p:nvPr/>
        </p:nvSpPr>
        <p:spPr>
          <a:xfrm>
            <a:off x="9075761" y="5390866"/>
            <a:ext cx="2694969" cy="369332"/>
          </a:xfrm>
          <a:prstGeom prst="rect">
            <a:avLst/>
          </a:prstGeom>
          <a:noFill/>
        </p:spPr>
        <p:txBody>
          <a:bodyPr wrap="none" rtlCol="0">
            <a:spAutoFit/>
          </a:bodyPr>
          <a:lstStyle/>
          <a:p>
            <a:r>
              <a:rPr lang="en-GB" dirty="0"/>
              <a:t>Mr. Gouasmia Zakaria </a:t>
            </a:r>
          </a:p>
        </p:txBody>
      </p:sp>
      <p:sp>
        <p:nvSpPr>
          <p:cNvPr id="5" name="ZoneTexte 4">
            <a:extLst>
              <a:ext uri="{FF2B5EF4-FFF2-40B4-BE49-F238E27FC236}">
                <a16:creationId xmlns:a16="http://schemas.microsoft.com/office/drawing/2014/main" id="{E77E9E94-BEEB-49F0-9679-30E1294CB0EE}"/>
              </a:ext>
            </a:extLst>
          </p:cNvPr>
          <p:cNvSpPr txBox="1"/>
          <p:nvPr/>
        </p:nvSpPr>
        <p:spPr>
          <a:xfrm>
            <a:off x="10005376" y="6020349"/>
            <a:ext cx="1649812" cy="338554"/>
          </a:xfrm>
          <a:prstGeom prst="rect">
            <a:avLst/>
          </a:prstGeom>
          <a:noFill/>
        </p:spPr>
        <p:txBody>
          <a:bodyPr wrap="square" rtlCol="0">
            <a:spAutoFit/>
          </a:bodyPr>
          <a:lstStyle/>
          <a:p>
            <a:r>
              <a:rPr lang="en-GB" sz="1600" dirty="0"/>
              <a:t>2019/2020</a:t>
            </a:r>
          </a:p>
        </p:txBody>
      </p:sp>
    </p:spTree>
    <p:extLst>
      <p:ext uri="{BB962C8B-B14F-4D97-AF65-F5344CB8AC3E}">
        <p14:creationId xmlns:p14="http://schemas.microsoft.com/office/powerpoint/2010/main" val="1020150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67EADD-636E-4BCC-A97F-1BD36C5A751F}"/>
              </a:ext>
            </a:extLst>
          </p:cNvPr>
          <p:cNvSpPr>
            <a:spLocks noGrp="1"/>
          </p:cNvSpPr>
          <p:nvPr>
            <p:ph type="title"/>
          </p:nvPr>
        </p:nvSpPr>
        <p:spPr/>
        <p:txBody>
          <a:bodyPr/>
          <a:lstStyle/>
          <a:p>
            <a:r>
              <a:rPr lang="en-GB" b="1" dirty="0"/>
              <a:t>Basic Concept and Terminology</a:t>
            </a:r>
            <a:br>
              <a:rPr lang="en-GB" b="1" dirty="0"/>
            </a:br>
            <a:endParaRPr lang="en-GB" dirty="0"/>
          </a:p>
        </p:txBody>
      </p:sp>
      <p:sp>
        <p:nvSpPr>
          <p:cNvPr id="3" name="Espace réservé du contenu 2">
            <a:extLst>
              <a:ext uri="{FF2B5EF4-FFF2-40B4-BE49-F238E27FC236}">
                <a16:creationId xmlns:a16="http://schemas.microsoft.com/office/drawing/2014/main" id="{C7D68EC9-CE67-4106-A2F7-EE3EF3C35A28}"/>
              </a:ext>
            </a:extLst>
          </p:cNvPr>
          <p:cNvSpPr>
            <a:spLocks noGrp="1"/>
          </p:cNvSpPr>
          <p:nvPr>
            <p:ph idx="1"/>
          </p:nvPr>
        </p:nvSpPr>
        <p:spPr/>
        <p:txBody>
          <a:bodyPr/>
          <a:lstStyle/>
          <a:p>
            <a:pPr marL="0" indent="0">
              <a:buNone/>
            </a:pPr>
            <a:r>
              <a:rPr lang="en-US" b="1" dirty="0"/>
              <a:t>Insight</a:t>
            </a:r>
          </a:p>
          <a:p>
            <a:r>
              <a:rPr lang="en-US" dirty="0"/>
              <a:t>In the above example, you are the </a:t>
            </a:r>
            <a:r>
              <a:rPr lang="en-US" b="1" dirty="0"/>
              <a:t>agent</a:t>
            </a:r>
            <a:r>
              <a:rPr lang="en-US" dirty="0"/>
              <a:t> who is trying to walk across the field, which is the </a:t>
            </a:r>
            <a:r>
              <a:rPr lang="en-US" b="1" dirty="0"/>
              <a:t>environment</a:t>
            </a:r>
            <a:r>
              <a:rPr lang="en-US" dirty="0"/>
              <a:t>. Walking is the </a:t>
            </a:r>
            <a:r>
              <a:rPr lang="en-US" b="1" dirty="0"/>
              <a:t>action</a:t>
            </a:r>
            <a:r>
              <a:rPr lang="en-US" dirty="0"/>
              <a:t> the </a:t>
            </a:r>
            <a:r>
              <a:rPr lang="en-US" b="1" dirty="0"/>
              <a:t>agent</a:t>
            </a:r>
            <a:r>
              <a:rPr lang="en-US" dirty="0"/>
              <a:t> performs on the </a:t>
            </a:r>
            <a:r>
              <a:rPr lang="en-US" b="1" dirty="0"/>
              <a:t>environment</a:t>
            </a:r>
            <a:r>
              <a:rPr lang="en-US" dirty="0"/>
              <a:t>. The distance the </a:t>
            </a:r>
            <a:r>
              <a:rPr lang="en-US" b="1" dirty="0"/>
              <a:t>agent</a:t>
            </a:r>
            <a:r>
              <a:rPr lang="en-US" dirty="0"/>
              <a:t> walks acts as the </a:t>
            </a:r>
            <a:r>
              <a:rPr lang="en-US" b="1" dirty="0"/>
              <a:t>reward</a:t>
            </a:r>
            <a:r>
              <a:rPr lang="en-US" dirty="0"/>
              <a:t>. The </a:t>
            </a:r>
            <a:r>
              <a:rPr lang="en-US" b="1" dirty="0"/>
              <a:t>agent</a:t>
            </a:r>
            <a:r>
              <a:rPr lang="en-US" dirty="0"/>
              <a:t> tries to perform the </a:t>
            </a:r>
            <a:r>
              <a:rPr lang="en-US" b="1" dirty="0"/>
              <a:t>action</a:t>
            </a:r>
            <a:r>
              <a:rPr lang="en-US" dirty="0"/>
              <a:t> in such a way that the </a:t>
            </a:r>
            <a:r>
              <a:rPr lang="en-US" b="1" dirty="0"/>
              <a:t>reward</a:t>
            </a:r>
            <a:r>
              <a:rPr lang="en-US" dirty="0"/>
              <a:t> maximizes. This is how Reinforcement Learning works in a nutshell. </a:t>
            </a:r>
          </a:p>
          <a:p>
            <a:endParaRPr lang="en-GB" dirty="0"/>
          </a:p>
        </p:txBody>
      </p:sp>
    </p:spTree>
    <p:extLst>
      <p:ext uri="{BB962C8B-B14F-4D97-AF65-F5344CB8AC3E}">
        <p14:creationId xmlns:p14="http://schemas.microsoft.com/office/powerpoint/2010/main" val="29043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AC2339-32BF-432F-AD61-035410358F73}"/>
              </a:ext>
            </a:extLst>
          </p:cNvPr>
          <p:cNvSpPr>
            <a:spLocks noGrp="1"/>
          </p:cNvSpPr>
          <p:nvPr>
            <p:ph type="title"/>
          </p:nvPr>
        </p:nvSpPr>
        <p:spPr>
          <a:xfrm>
            <a:off x="1393638" y="342421"/>
            <a:ext cx="9404723" cy="1400530"/>
          </a:xfrm>
        </p:spPr>
        <p:txBody>
          <a:bodyPr/>
          <a:lstStyle/>
          <a:p>
            <a:r>
              <a:rPr lang="en-GB" b="1" dirty="0"/>
              <a:t>Basic Concept and Terminology</a:t>
            </a:r>
            <a:br>
              <a:rPr lang="en-GB" b="1" dirty="0"/>
            </a:br>
            <a:endParaRPr lang="en-GB" dirty="0"/>
          </a:p>
        </p:txBody>
      </p:sp>
      <p:pic>
        <p:nvPicPr>
          <p:cNvPr id="7" name="Image 6">
            <a:extLst>
              <a:ext uri="{FF2B5EF4-FFF2-40B4-BE49-F238E27FC236}">
                <a16:creationId xmlns:a16="http://schemas.microsoft.com/office/drawing/2014/main" id="{8FD36D2B-61DF-43C2-B056-C4B8724DAE80}"/>
              </a:ext>
            </a:extLst>
          </p:cNvPr>
          <p:cNvPicPr>
            <a:picLocks noChangeAspect="1"/>
          </p:cNvPicPr>
          <p:nvPr/>
        </p:nvPicPr>
        <p:blipFill>
          <a:blip r:embed="rId3"/>
          <a:stretch>
            <a:fillRect/>
          </a:stretch>
        </p:blipFill>
        <p:spPr>
          <a:xfrm>
            <a:off x="1600119" y="1551517"/>
            <a:ext cx="8060267" cy="4533900"/>
          </a:xfrm>
          <a:prstGeom prst="rect">
            <a:avLst/>
          </a:prstGeom>
        </p:spPr>
      </p:pic>
    </p:spTree>
    <p:extLst>
      <p:ext uri="{BB962C8B-B14F-4D97-AF65-F5344CB8AC3E}">
        <p14:creationId xmlns:p14="http://schemas.microsoft.com/office/powerpoint/2010/main" val="1757660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4CE0DD-670A-42F1-9C7D-F3ACADE865AC}"/>
              </a:ext>
            </a:extLst>
          </p:cNvPr>
          <p:cNvSpPr>
            <a:spLocks noGrp="1"/>
          </p:cNvSpPr>
          <p:nvPr>
            <p:ph type="title"/>
          </p:nvPr>
        </p:nvSpPr>
        <p:spPr>
          <a:xfrm>
            <a:off x="1393638" y="452718"/>
            <a:ext cx="9404723" cy="1400530"/>
          </a:xfrm>
        </p:spPr>
        <p:txBody>
          <a:bodyPr/>
          <a:lstStyle/>
          <a:p>
            <a:r>
              <a:rPr lang="en-GB" b="1" dirty="0"/>
              <a:t>Basic Concept and Terminology</a:t>
            </a:r>
            <a:endParaRPr lang="en-GB" dirty="0"/>
          </a:p>
        </p:txBody>
      </p:sp>
      <p:pic>
        <p:nvPicPr>
          <p:cNvPr id="5" name="Espace réservé du contenu 4">
            <a:extLst>
              <a:ext uri="{FF2B5EF4-FFF2-40B4-BE49-F238E27FC236}">
                <a16:creationId xmlns:a16="http://schemas.microsoft.com/office/drawing/2014/main" id="{3A063C9B-561E-46A8-9507-04B10AC4178C}"/>
              </a:ext>
            </a:extLst>
          </p:cNvPr>
          <p:cNvPicPr>
            <a:picLocks noGrp="1" noChangeAspect="1"/>
          </p:cNvPicPr>
          <p:nvPr>
            <p:ph idx="1"/>
          </p:nvPr>
        </p:nvPicPr>
        <p:blipFill>
          <a:blip r:embed="rId3"/>
          <a:stretch>
            <a:fillRect/>
          </a:stretch>
        </p:blipFill>
        <p:spPr>
          <a:xfrm>
            <a:off x="1728788" y="1633115"/>
            <a:ext cx="7813603" cy="4395152"/>
          </a:xfrm>
        </p:spPr>
      </p:pic>
    </p:spTree>
    <p:extLst>
      <p:ext uri="{BB962C8B-B14F-4D97-AF65-F5344CB8AC3E}">
        <p14:creationId xmlns:p14="http://schemas.microsoft.com/office/powerpoint/2010/main" val="2102902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9E7921C-6713-4DF5-A4B9-1C1B94B4CA8B}"/>
              </a:ext>
            </a:extLst>
          </p:cNvPr>
          <p:cNvSpPr>
            <a:spLocks noGrp="1"/>
          </p:cNvSpPr>
          <p:nvPr>
            <p:ph idx="1"/>
          </p:nvPr>
        </p:nvSpPr>
        <p:spPr>
          <a:xfrm>
            <a:off x="645130" y="321733"/>
            <a:ext cx="11208203" cy="6062134"/>
          </a:xfrm>
        </p:spPr>
        <p:txBody>
          <a:bodyPr>
            <a:normAutofit lnSpcReduction="10000"/>
          </a:bodyPr>
          <a:lstStyle/>
          <a:p>
            <a:pPr marL="0" indent="0">
              <a:buNone/>
            </a:pPr>
            <a:r>
              <a:rPr lang="en-GB" sz="2800" b="1" dirty="0"/>
              <a:t>Terminology</a:t>
            </a:r>
          </a:p>
          <a:p>
            <a:pPr marL="0" indent="0">
              <a:buNone/>
            </a:pPr>
            <a:endParaRPr lang="en-GB" b="1" dirty="0"/>
          </a:p>
          <a:p>
            <a:r>
              <a:rPr lang="en-US" b="1" dirty="0"/>
              <a:t>Agent: </a:t>
            </a:r>
            <a:r>
              <a:rPr lang="en-US" dirty="0"/>
              <a:t>a hypothetical entity which performs actions in an environment to gain some reward.</a:t>
            </a:r>
          </a:p>
          <a:p>
            <a:r>
              <a:rPr lang="en-US" b="1" dirty="0"/>
              <a:t>Action (a): </a:t>
            </a:r>
            <a:r>
              <a:rPr lang="en-US" dirty="0"/>
              <a:t>All the possible moves that the agent can take.</a:t>
            </a:r>
          </a:p>
          <a:p>
            <a:r>
              <a:rPr lang="en-US" b="1" dirty="0"/>
              <a:t>Environment (e): </a:t>
            </a:r>
            <a:r>
              <a:rPr lang="en-US" dirty="0"/>
              <a:t>A scenario the agent has to face.</a:t>
            </a:r>
          </a:p>
          <a:p>
            <a:r>
              <a:rPr lang="en-US" b="1" dirty="0"/>
              <a:t>State (s): </a:t>
            </a:r>
            <a:r>
              <a:rPr lang="en-US" dirty="0"/>
              <a:t>Current situation returned by the environment.</a:t>
            </a:r>
          </a:p>
          <a:p>
            <a:r>
              <a:rPr lang="en-US" b="1" dirty="0"/>
              <a:t>Reward (R): </a:t>
            </a:r>
            <a:r>
              <a:rPr lang="en-US" dirty="0"/>
              <a:t>An immediate return sent back from the environment to evaluate the last action by the agent.</a:t>
            </a:r>
          </a:p>
          <a:p>
            <a:r>
              <a:rPr lang="en-US" b="1" dirty="0"/>
              <a:t>Policy (π): </a:t>
            </a:r>
            <a:r>
              <a:rPr lang="en-US" dirty="0"/>
              <a:t>The strategy that the agent employs to determine next action based on the current state.</a:t>
            </a:r>
          </a:p>
          <a:p>
            <a:r>
              <a:rPr lang="en-US" b="1" dirty="0"/>
              <a:t>Value (V): </a:t>
            </a:r>
            <a:r>
              <a:rPr lang="en-US" dirty="0"/>
              <a:t>The expected long-term return with discount, as opposed to the short-term reward </a:t>
            </a:r>
            <a:r>
              <a:rPr lang="en-US" b="1" dirty="0"/>
              <a:t>R</a:t>
            </a:r>
            <a:r>
              <a:rPr lang="en-US" dirty="0"/>
              <a:t>. </a:t>
            </a:r>
            <a:r>
              <a:rPr lang="en-US" b="1" dirty="0"/>
              <a:t>Vπ(s)</a:t>
            </a:r>
            <a:r>
              <a:rPr lang="en-US" dirty="0"/>
              <a:t>, is defined as the expected long-term return of the current state </a:t>
            </a:r>
            <a:r>
              <a:rPr lang="en-US" b="1" dirty="0"/>
              <a:t>s</a:t>
            </a:r>
            <a:r>
              <a:rPr lang="en-US" dirty="0"/>
              <a:t> under policy </a:t>
            </a:r>
            <a:r>
              <a:rPr lang="en-US" b="1" dirty="0"/>
              <a:t>π</a:t>
            </a:r>
            <a:r>
              <a:rPr lang="en-US" dirty="0"/>
              <a:t>.</a:t>
            </a:r>
          </a:p>
          <a:p>
            <a:r>
              <a:rPr lang="en-US" b="1" dirty="0"/>
              <a:t>Q-value or action-value (Q): </a:t>
            </a:r>
            <a:r>
              <a:rPr lang="en-US" dirty="0"/>
              <a:t>Q-value is similar to Value, except that it takes an extra parameter, the current action </a:t>
            </a:r>
            <a:r>
              <a:rPr lang="en-US" b="1" dirty="0"/>
              <a:t>a</a:t>
            </a:r>
            <a:r>
              <a:rPr lang="en-US" dirty="0"/>
              <a:t>. </a:t>
            </a:r>
            <a:r>
              <a:rPr lang="en-US" b="1" dirty="0"/>
              <a:t>Qπ(s, a)</a:t>
            </a:r>
            <a:r>
              <a:rPr lang="en-US" dirty="0"/>
              <a:t> refers to the long-term return of the current state </a:t>
            </a:r>
            <a:r>
              <a:rPr lang="en-US" b="1" dirty="0"/>
              <a:t>s</a:t>
            </a:r>
            <a:r>
              <a:rPr lang="en-US" dirty="0"/>
              <a:t>, taking action </a:t>
            </a:r>
            <a:r>
              <a:rPr lang="en-US" b="1" dirty="0"/>
              <a:t>a</a:t>
            </a:r>
            <a:r>
              <a:rPr lang="en-US" dirty="0"/>
              <a:t> under policy </a:t>
            </a:r>
            <a:r>
              <a:rPr lang="en-US" b="1" dirty="0"/>
              <a:t>π</a:t>
            </a:r>
            <a:r>
              <a:rPr lang="en-US" dirty="0"/>
              <a:t>.</a:t>
            </a:r>
          </a:p>
          <a:p>
            <a:pPr marL="0" indent="0">
              <a:buNone/>
            </a:pPr>
            <a:endParaRPr lang="en-GB" b="1" dirty="0"/>
          </a:p>
          <a:p>
            <a:endParaRPr lang="en-GB" dirty="0"/>
          </a:p>
        </p:txBody>
      </p:sp>
    </p:spTree>
    <p:extLst>
      <p:ext uri="{BB962C8B-B14F-4D97-AF65-F5344CB8AC3E}">
        <p14:creationId xmlns:p14="http://schemas.microsoft.com/office/powerpoint/2010/main" val="3011191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E43992-C0AB-43C9-BC41-958312BE8322}"/>
              </a:ext>
            </a:extLst>
          </p:cNvPr>
          <p:cNvSpPr>
            <a:spLocks noGrp="1"/>
          </p:cNvSpPr>
          <p:nvPr>
            <p:ph type="title"/>
          </p:nvPr>
        </p:nvSpPr>
        <p:spPr/>
        <p:txBody>
          <a:bodyPr/>
          <a:lstStyle/>
          <a:p>
            <a:r>
              <a:rPr lang="en-GB" b="1" dirty="0"/>
              <a:t>How Reinforcement Learning Works</a:t>
            </a:r>
            <a:br>
              <a:rPr lang="en-GB" b="1" dirty="0"/>
            </a:br>
            <a:endParaRPr lang="en-GB" dirty="0"/>
          </a:p>
        </p:txBody>
      </p:sp>
      <p:sp>
        <p:nvSpPr>
          <p:cNvPr id="3" name="Espace réservé du contenu 2">
            <a:extLst>
              <a:ext uri="{FF2B5EF4-FFF2-40B4-BE49-F238E27FC236}">
                <a16:creationId xmlns:a16="http://schemas.microsoft.com/office/drawing/2014/main" id="{003F7C34-DFDE-4286-8388-5597AB31A76D}"/>
              </a:ext>
            </a:extLst>
          </p:cNvPr>
          <p:cNvSpPr>
            <a:spLocks noGrp="1"/>
          </p:cNvSpPr>
          <p:nvPr>
            <p:ph idx="1"/>
          </p:nvPr>
        </p:nvSpPr>
        <p:spPr/>
        <p:txBody>
          <a:bodyPr/>
          <a:lstStyle/>
          <a:p>
            <a:r>
              <a:rPr lang="en-US" b="1" dirty="0"/>
              <a:t>Value Based: </a:t>
            </a:r>
            <a:r>
              <a:rPr lang="en-US" dirty="0"/>
              <a:t>in a value-based reinforcement learning method, you try to maximize a value function </a:t>
            </a:r>
            <a:r>
              <a:rPr lang="en-US" b="1" dirty="0"/>
              <a:t>V(s)</a:t>
            </a:r>
            <a:r>
              <a:rPr lang="en-US" dirty="0"/>
              <a:t>. As defined in the terminology previously, </a:t>
            </a:r>
            <a:r>
              <a:rPr lang="en-US" b="1" dirty="0"/>
              <a:t>Vπ(s)</a:t>
            </a:r>
            <a:r>
              <a:rPr lang="en-US" dirty="0"/>
              <a:t> is the expected long-term return of the current state </a:t>
            </a:r>
            <a:r>
              <a:rPr lang="en-US" b="1" dirty="0"/>
              <a:t>s</a:t>
            </a:r>
            <a:r>
              <a:rPr lang="en-US" dirty="0"/>
              <a:t> under policy </a:t>
            </a:r>
            <a:r>
              <a:rPr lang="en-US" b="1" dirty="0"/>
              <a:t>π</a:t>
            </a:r>
            <a:r>
              <a:rPr lang="en-US" dirty="0"/>
              <a:t>. Thus, </a:t>
            </a:r>
            <a:r>
              <a:rPr lang="en-US" b="1" dirty="0"/>
              <a:t>V(s)</a:t>
            </a:r>
            <a:r>
              <a:rPr lang="en-US" dirty="0"/>
              <a:t> is the value of reward which the agent expects to gain in the future upon starting at that state </a:t>
            </a:r>
            <a:r>
              <a:rPr lang="en-US" b="1" dirty="0"/>
              <a:t>s</a:t>
            </a:r>
            <a:r>
              <a:rPr lang="en-US" dirty="0"/>
              <a:t>.</a:t>
            </a:r>
          </a:p>
          <a:p>
            <a:endParaRPr lang="en-GB" dirty="0"/>
          </a:p>
        </p:txBody>
      </p:sp>
      <p:pic>
        <p:nvPicPr>
          <p:cNvPr id="7" name="Image 6" descr="Une image contenant objet&#10;&#10;Description générée automatiquement">
            <a:extLst>
              <a:ext uri="{FF2B5EF4-FFF2-40B4-BE49-F238E27FC236}">
                <a16:creationId xmlns:a16="http://schemas.microsoft.com/office/drawing/2014/main" id="{21FB2CA8-9227-4F23-BFE3-F1D7EC1EC781}"/>
              </a:ext>
            </a:extLst>
          </p:cNvPr>
          <p:cNvPicPr>
            <a:picLocks noChangeAspect="1"/>
          </p:cNvPicPr>
          <p:nvPr/>
        </p:nvPicPr>
        <p:blipFill>
          <a:blip r:embed="rId3"/>
          <a:stretch>
            <a:fillRect/>
          </a:stretch>
        </p:blipFill>
        <p:spPr>
          <a:xfrm>
            <a:off x="1495209" y="4469801"/>
            <a:ext cx="8554644" cy="1000265"/>
          </a:xfrm>
          <a:prstGeom prst="rect">
            <a:avLst/>
          </a:prstGeom>
        </p:spPr>
      </p:pic>
    </p:spTree>
    <p:extLst>
      <p:ext uri="{BB962C8B-B14F-4D97-AF65-F5344CB8AC3E}">
        <p14:creationId xmlns:p14="http://schemas.microsoft.com/office/powerpoint/2010/main" val="1643683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A0CAFC-7CDA-4745-A7E8-1A21418FE87E}"/>
              </a:ext>
            </a:extLst>
          </p:cNvPr>
          <p:cNvSpPr>
            <a:spLocks noGrp="1"/>
          </p:cNvSpPr>
          <p:nvPr>
            <p:ph type="title"/>
          </p:nvPr>
        </p:nvSpPr>
        <p:spPr/>
        <p:txBody>
          <a:bodyPr/>
          <a:lstStyle/>
          <a:p>
            <a:r>
              <a:rPr lang="en-GB" b="1" dirty="0"/>
              <a:t>How Reinforcement Learning Works</a:t>
            </a:r>
            <a:endParaRPr lang="en-GB" dirty="0"/>
          </a:p>
        </p:txBody>
      </p:sp>
      <p:sp>
        <p:nvSpPr>
          <p:cNvPr id="3" name="Espace réservé du contenu 2">
            <a:extLst>
              <a:ext uri="{FF2B5EF4-FFF2-40B4-BE49-F238E27FC236}">
                <a16:creationId xmlns:a16="http://schemas.microsoft.com/office/drawing/2014/main" id="{4DA619CE-132C-422C-A29E-5D51E011881F}"/>
              </a:ext>
            </a:extLst>
          </p:cNvPr>
          <p:cNvSpPr>
            <a:spLocks noGrp="1"/>
          </p:cNvSpPr>
          <p:nvPr>
            <p:ph idx="1"/>
          </p:nvPr>
        </p:nvSpPr>
        <p:spPr>
          <a:xfrm>
            <a:off x="875201" y="1612651"/>
            <a:ext cx="8946541" cy="4195481"/>
          </a:xfrm>
        </p:spPr>
        <p:txBody>
          <a:bodyPr/>
          <a:lstStyle/>
          <a:p>
            <a:r>
              <a:rPr lang="en-US" b="1" dirty="0"/>
              <a:t>Policy-based: </a:t>
            </a:r>
            <a:r>
              <a:rPr lang="en-US" dirty="0"/>
              <a:t>in a policy-based reinforcement learning method, you try to come up with a policy such that the action performed at each state is optimal to gain maximum reward in the future. Here, no value function is involved. We know that the policy </a:t>
            </a:r>
            <a:r>
              <a:rPr lang="en-US" b="1" dirty="0"/>
              <a:t>π</a:t>
            </a:r>
            <a:r>
              <a:rPr lang="en-US" dirty="0"/>
              <a:t> determines the next action </a:t>
            </a:r>
            <a:r>
              <a:rPr lang="en-US" b="1" dirty="0"/>
              <a:t>a</a:t>
            </a:r>
            <a:r>
              <a:rPr lang="en-US" dirty="0"/>
              <a:t> at any state </a:t>
            </a:r>
            <a:r>
              <a:rPr lang="en-US" b="1" dirty="0"/>
              <a:t>s</a:t>
            </a:r>
            <a:r>
              <a:rPr lang="en-US" dirty="0"/>
              <a:t>. There are two types of policy-based RL methods – </a:t>
            </a:r>
          </a:p>
          <a:p>
            <a:pPr lvl="1">
              <a:buFont typeface="Arial" panose="020B0604020202020204" pitchFamily="34" charset="0"/>
              <a:buChar char="•"/>
            </a:pPr>
            <a:r>
              <a:rPr lang="en-US" b="1" dirty="0"/>
              <a:t>Deterministic: </a:t>
            </a:r>
            <a:r>
              <a:rPr lang="en-US" dirty="0"/>
              <a:t>at any state </a:t>
            </a:r>
            <a:r>
              <a:rPr lang="en-US" b="1" dirty="0"/>
              <a:t>s</a:t>
            </a:r>
            <a:r>
              <a:rPr lang="en-US" dirty="0"/>
              <a:t>, the same action </a:t>
            </a:r>
            <a:r>
              <a:rPr lang="en-US" b="1" dirty="0"/>
              <a:t>a</a:t>
            </a:r>
            <a:r>
              <a:rPr lang="en-US" dirty="0"/>
              <a:t> is produced by the policy </a:t>
            </a:r>
            <a:r>
              <a:rPr lang="en-US" b="1" dirty="0"/>
              <a:t>π</a:t>
            </a:r>
            <a:r>
              <a:rPr lang="en-US" dirty="0"/>
              <a:t>.</a:t>
            </a:r>
          </a:p>
          <a:p>
            <a:pPr lvl="1">
              <a:buFont typeface="Arial" panose="020B0604020202020204" pitchFamily="34" charset="0"/>
              <a:buChar char="•"/>
            </a:pPr>
            <a:r>
              <a:rPr lang="en-US" b="1" dirty="0"/>
              <a:t>Stochastic: </a:t>
            </a:r>
            <a:r>
              <a:rPr lang="en-US" dirty="0"/>
              <a:t>each action has a certain probability, given by the equation below - </a:t>
            </a:r>
          </a:p>
          <a:p>
            <a:endParaRPr lang="en-GB" dirty="0"/>
          </a:p>
        </p:txBody>
      </p:sp>
      <p:pic>
        <p:nvPicPr>
          <p:cNvPr id="5" name="Image 4">
            <a:extLst>
              <a:ext uri="{FF2B5EF4-FFF2-40B4-BE49-F238E27FC236}">
                <a16:creationId xmlns:a16="http://schemas.microsoft.com/office/drawing/2014/main" id="{B3AE0020-1920-4495-B2A8-DBFD9F7398CC}"/>
              </a:ext>
            </a:extLst>
          </p:cNvPr>
          <p:cNvPicPr>
            <a:picLocks noChangeAspect="1"/>
          </p:cNvPicPr>
          <p:nvPr/>
        </p:nvPicPr>
        <p:blipFill>
          <a:blip r:embed="rId3"/>
          <a:stretch>
            <a:fillRect/>
          </a:stretch>
        </p:blipFill>
        <p:spPr>
          <a:xfrm>
            <a:off x="2102879" y="5086849"/>
            <a:ext cx="6877352" cy="721283"/>
          </a:xfrm>
          <a:prstGeom prst="rect">
            <a:avLst/>
          </a:prstGeom>
        </p:spPr>
      </p:pic>
    </p:spTree>
    <p:extLst>
      <p:ext uri="{BB962C8B-B14F-4D97-AF65-F5344CB8AC3E}">
        <p14:creationId xmlns:p14="http://schemas.microsoft.com/office/powerpoint/2010/main" val="1240824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8A3835-9D22-4909-B716-37CDEBFF4E20}"/>
              </a:ext>
            </a:extLst>
          </p:cNvPr>
          <p:cNvSpPr>
            <a:spLocks noGrp="1"/>
          </p:cNvSpPr>
          <p:nvPr>
            <p:ph type="title"/>
          </p:nvPr>
        </p:nvSpPr>
        <p:spPr/>
        <p:txBody>
          <a:bodyPr/>
          <a:lstStyle/>
          <a:p>
            <a:r>
              <a:rPr lang="en-GB" b="1" dirty="0"/>
              <a:t>How Reinforcement Learning Works</a:t>
            </a:r>
            <a:endParaRPr lang="en-GB" dirty="0"/>
          </a:p>
        </p:txBody>
      </p:sp>
      <p:sp>
        <p:nvSpPr>
          <p:cNvPr id="3" name="Espace réservé du contenu 2">
            <a:extLst>
              <a:ext uri="{FF2B5EF4-FFF2-40B4-BE49-F238E27FC236}">
                <a16:creationId xmlns:a16="http://schemas.microsoft.com/office/drawing/2014/main" id="{8EBD742B-AC96-432D-A7F4-D8A1A2DEB7D0}"/>
              </a:ext>
            </a:extLst>
          </p:cNvPr>
          <p:cNvSpPr>
            <a:spLocks noGrp="1"/>
          </p:cNvSpPr>
          <p:nvPr>
            <p:ph idx="1"/>
          </p:nvPr>
        </p:nvSpPr>
        <p:spPr/>
        <p:txBody>
          <a:bodyPr/>
          <a:lstStyle/>
          <a:p>
            <a:r>
              <a:rPr lang="en-US" b="1" dirty="0"/>
              <a:t>Model-Based: </a:t>
            </a:r>
            <a:r>
              <a:rPr lang="en-US" dirty="0"/>
              <a:t>in this type of reinforcement learning, you create a virtual model for each environment, and the agent learns to perform in that specific environment. Since the model differs for each environment, there is no singular solution or algorithm for this type.</a:t>
            </a:r>
            <a:endParaRPr lang="en-GB" dirty="0"/>
          </a:p>
        </p:txBody>
      </p:sp>
    </p:spTree>
    <p:extLst>
      <p:ext uri="{BB962C8B-B14F-4D97-AF65-F5344CB8AC3E}">
        <p14:creationId xmlns:p14="http://schemas.microsoft.com/office/powerpoint/2010/main" val="1184716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55DB65-E537-42E1-A9F8-557DD3FF7BD3}"/>
              </a:ext>
            </a:extLst>
          </p:cNvPr>
          <p:cNvSpPr>
            <a:spLocks noGrp="1"/>
          </p:cNvSpPr>
          <p:nvPr>
            <p:ph type="title"/>
          </p:nvPr>
        </p:nvSpPr>
        <p:spPr/>
        <p:txBody>
          <a:bodyPr/>
          <a:lstStyle/>
          <a:p>
            <a:r>
              <a:rPr lang="en-GB" b="1" dirty="0"/>
              <a:t>A Simple Implementation</a:t>
            </a:r>
            <a:br>
              <a:rPr lang="en-GB" b="1" dirty="0"/>
            </a:br>
            <a:endParaRPr lang="en-GB" dirty="0"/>
          </a:p>
        </p:txBody>
      </p:sp>
      <p:sp>
        <p:nvSpPr>
          <p:cNvPr id="3" name="Espace réservé du contenu 2">
            <a:extLst>
              <a:ext uri="{FF2B5EF4-FFF2-40B4-BE49-F238E27FC236}">
                <a16:creationId xmlns:a16="http://schemas.microsoft.com/office/drawing/2014/main" id="{24EEDED2-94AF-4FD2-B253-ABF64719B1C9}"/>
              </a:ext>
            </a:extLst>
          </p:cNvPr>
          <p:cNvSpPr>
            <a:spLocks noGrp="1"/>
          </p:cNvSpPr>
          <p:nvPr>
            <p:ph idx="1"/>
          </p:nvPr>
        </p:nvSpPr>
        <p:spPr/>
        <p:txBody>
          <a:bodyPr/>
          <a:lstStyle/>
          <a:p>
            <a:r>
              <a:rPr lang="en-US" dirty="0"/>
              <a:t>Reinforcement Learning comes with its own classic example - the Multi-Armed Bandit problem. </a:t>
            </a:r>
          </a:p>
        </p:txBody>
      </p:sp>
    </p:spTree>
    <p:extLst>
      <p:ext uri="{BB962C8B-B14F-4D97-AF65-F5344CB8AC3E}">
        <p14:creationId xmlns:p14="http://schemas.microsoft.com/office/powerpoint/2010/main" val="349062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FE4565-E364-4603-8A60-470162E02A86}"/>
              </a:ext>
            </a:extLst>
          </p:cNvPr>
          <p:cNvSpPr>
            <a:spLocks noGrp="1"/>
          </p:cNvSpPr>
          <p:nvPr>
            <p:ph type="title"/>
          </p:nvPr>
        </p:nvSpPr>
        <p:spPr>
          <a:xfrm>
            <a:off x="1393638" y="609600"/>
            <a:ext cx="9404723" cy="1400530"/>
          </a:xfrm>
        </p:spPr>
        <p:txBody>
          <a:bodyPr/>
          <a:lstStyle/>
          <a:p>
            <a:r>
              <a:rPr lang="en-GB" b="1" dirty="0"/>
              <a:t>A Simple Implementation</a:t>
            </a:r>
            <a:br>
              <a:rPr lang="en-GB" b="1" dirty="0"/>
            </a:br>
            <a:endParaRPr lang="en-GB" dirty="0"/>
          </a:p>
        </p:txBody>
      </p:sp>
      <p:pic>
        <p:nvPicPr>
          <p:cNvPr id="5" name="Espace réservé du contenu 4" descr="Une image contenant machine à sous, objet, intérieur&#10;&#10;Description générée automatiquement">
            <a:extLst>
              <a:ext uri="{FF2B5EF4-FFF2-40B4-BE49-F238E27FC236}">
                <a16:creationId xmlns:a16="http://schemas.microsoft.com/office/drawing/2014/main" id="{30176D64-68C5-4CA9-A76D-1607400DFADE}"/>
              </a:ext>
            </a:extLst>
          </p:cNvPr>
          <p:cNvPicPr>
            <a:picLocks noGrp="1" noChangeAspect="1"/>
          </p:cNvPicPr>
          <p:nvPr>
            <p:ph idx="1"/>
          </p:nvPr>
        </p:nvPicPr>
        <p:blipFill>
          <a:blip r:embed="rId3"/>
          <a:stretch>
            <a:fillRect/>
          </a:stretch>
        </p:blipFill>
        <p:spPr>
          <a:xfrm>
            <a:off x="1908462" y="2052638"/>
            <a:ext cx="7336851" cy="4195762"/>
          </a:xfrm>
        </p:spPr>
      </p:pic>
    </p:spTree>
    <p:extLst>
      <p:ext uri="{BB962C8B-B14F-4D97-AF65-F5344CB8AC3E}">
        <p14:creationId xmlns:p14="http://schemas.microsoft.com/office/powerpoint/2010/main" val="3578462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E810BD-0C24-490F-8167-5881D98B9D51}"/>
              </a:ext>
            </a:extLst>
          </p:cNvPr>
          <p:cNvSpPr>
            <a:spLocks noGrp="1"/>
          </p:cNvSpPr>
          <p:nvPr>
            <p:ph type="title"/>
          </p:nvPr>
        </p:nvSpPr>
        <p:spPr/>
        <p:txBody>
          <a:bodyPr/>
          <a:lstStyle/>
          <a:p>
            <a:r>
              <a:rPr lang="el-GR" b="1" dirty="0"/>
              <a:t>ϵ (</a:t>
            </a:r>
            <a:r>
              <a:rPr lang="en-GB" b="1" dirty="0"/>
              <a:t>epsilon)-greedy algorithm</a:t>
            </a:r>
            <a:br>
              <a:rPr lang="en-GB" b="1" dirty="0"/>
            </a:br>
            <a:endParaRPr lang="en-GB" dirty="0"/>
          </a:p>
        </p:txBody>
      </p:sp>
      <p:sp>
        <p:nvSpPr>
          <p:cNvPr id="3" name="Espace réservé du contenu 2">
            <a:extLst>
              <a:ext uri="{FF2B5EF4-FFF2-40B4-BE49-F238E27FC236}">
                <a16:creationId xmlns:a16="http://schemas.microsoft.com/office/drawing/2014/main" id="{77ECC963-7E58-49AC-A0B7-ACC72FD892DC}"/>
              </a:ext>
            </a:extLst>
          </p:cNvPr>
          <p:cNvSpPr>
            <a:spLocks noGrp="1"/>
          </p:cNvSpPr>
          <p:nvPr>
            <p:ph idx="1"/>
          </p:nvPr>
        </p:nvSpPr>
        <p:spPr/>
        <p:txBody>
          <a:bodyPr/>
          <a:lstStyle/>
          <a:p>
            <a:r>
              <a:rPr lang="en-US" dirty="0"/>
              <a:t>One very famous approach to solving reinforcement learning problems is the </a:t>
            </a:r>
            <a:r>
              <a:rPr lang="en-US" b="1" dirty="0"/>
              <a:t>ϵ (epsilon)-greedy</a:t>
            </a:r>
            <a:r>
              <a:rPr lang="en-US" dirty="0"/>
              <a:t> algorithm, such that, with a probability </a:t>
            </a:r>
            <a:r>
              <a:rPr lang="en-US" b="1" dirty="0"/>
              <a:t>ϵ</a:t>
            </a:r>
            <a:r>
              <a:rPr lang="en-US" dirty="0"/>
              <a:t>, you will choose an action </a:t>
            </a:r>
            <a:r>
              <a:rPr lang="en-US" b="1" dirty="0"/>
              <a:t>a</a:t>
            </a:r>
            <a:r>
              <a:rPr lang="en-US" dirty="0"/>
              <a:t> at random (</a:t>
            </a:r>
            <a:r>
              <a:rPr lang="en-US" b="1" dirty="0"/>
              <a:t>exploration</a:t>
            </a:r>
            <a:r>
              <a:rPr lang="en-US" dirty="0"/>
              <a:t>), and the rest of the time (probability </a:t>
            </a:r>
            <a:r>
              <a:rPr lang="en-US" b="1" dirty="0"/>
              <a:t>1−ϵ</a:t>
            </a:r>
            <a:r>
              <a:rPr lang="en-US" dirty="0"/>
              <a:t>) you will select the best lever based on what you currently know from past plays (</a:t>
            </a:r>
            <a:r>
              <a:rPr lang="en-US" b="1" dirty="0"/>
              <a:t>exploitation</a:t>
            </a:r>
            <a:r>
              <a:rPr lang="en-US" dirty="0"/>
              <a:t>). So most of the time you play greedy, but sometimes you take some risks and choose a random lever and see what happens.</a:t>
            </a:r>
            <a:endParaRPr lang="en-GB" dirty="0"/>
          </a:p>
        </p:txBody>
      </p:sp>
    </p:spTree>
    <p:extLst>
      <p:ext uri="{BB962C8B-B14F-4D97-AF65-F5344CB8AC3E}">
        <p14:creationId xmlns:p14="http://schemas.microsoft.com/office/powerpoint/2010/main" val="3468739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D2EFA4-70AC-42DC-9BBD-83CDBEF522FC}"/>
              </a:ext>
            </a:extLst>
          </p:cNvPr>
          <p:cNvSpPr>
            <a:spLocks noGrp="1"/>
          </p:cNvSpPr>
          <p:nvPr>
            <p:ph type="title"/>
          </p:nvPr>
        </p:nvSpPr>
        <p:spPr/>
        <p:txBody>
          <a:bodyPr/>
          <a:lstStyle/>
          <a:p>
            <a:r>
              <a:rPr lang="en-GB" b="1" dirty="0"/>
              <a:t>Table of Contents</a:t>
            </a:r>
            <a:br>
              <a:rPr lang="en-GB" b="1" dirty="0"/>
            </a:br>
            <a:endParaRPr lang="en-GB" dirty="0"/>
          </a:p>
        </p:txBody>
      </p:sp>
      <p:sp>
        <p:nvSpPr>
          <p:cNvPr id="3" name="Espace réservé du contenu 2">
            <a:extLst>
              <a:ext uri="{FF2B5EF4-FFF2-40B4-BE49-F238E27FC236}">
                <a16:creationId xmlns:a16="http://schemas.microsoft.com/office/drawing/2014/main" id="{BD807098-0574-4ACE-BC11-40C6909BB7B0}"/>
              </a:ext>
            </a:extLst>
          </p:cNvPr>
          <p:cNvSpPr>
            <a:spLocks noGrp="1"/>
          </p:cNvSpPr>
          <p:nvPr>
            <p:ph idx="1"/>
          </p:nvPr>
        </p:nvSpPr>
        <p:spPr/>
        <p:txBody>
          <a:bodyPr/>
          <a:lstStyle/>
          <a:p>
            <a:r>
              <a:rPr lang="en-US" sz="2400" b="1" dirty="0">
                <a:solidFill>
                  <a:schemeClr val="bg2">
                    <a:lumMod val="20000"/>
                    <a:lumOff val="80000"/>
                  </a:schemeClr>
                </a:solidFill>
                <a:hlinkClick r:id="rId3">
                  <a:extLst>
                    <a:ext uri="{A12FA001-AC4F-418D-AE19-62706E023703}">
                      <ahyp:hlinkClr xmlns:ahyp="http://schemas.microsoft.com/office/drawing/2018/hyperlinkcolor" val="tx"/>
                    </a:ext>
                  </a:extLst>
                </a:hlinkClick>
              </a:rPr>
              <a:t>What is Reinforcement Learning?</a:t>
            </a:r>
            <a:endParaRPr lang="en-US" sz="2400" b="1" dirty="0">
              <a:solidFill>
                <a:schemeClr val="bg2">
                  <a:lumMod val="20000"/>
                  <a:lumOff val="80000"/>
                </a:schemeClr>
              </a:solidFill>
            </a:endParaRPr>
          </a:p>
          <a:p>
            <a:r>
              <a:rPr lang="en-US" sz="2400" b="1" dirty="0">
                <a:solidFill>
                  <a:schemeClr val="bg2">
                    <a:lumMod val="20000"/>
                    <a:lumOff val="80000"/>
                  </a:schemeClr>
                </a:solidFill>
                <a:hlinkClick r:id="rId4">
                  <a:extLst>
                    <a:ext uri="{A12FA001-AC4F-418D-AE19-62706E023703}">
                      <ahyp:hlinkClr xmlns:ahyp="http://schemas.microsoft.com/office/drawing/2018/hyperlinkcolor" val="tx"/>
                    </a:ext>
                  </a:extLst>
                </a:hlinkClick>
              </a:rPr>
              <a:t>Reinforcement Learning vs. the rest</a:t>
            </a:r>
            <a:endParaRPr lang="en-US" sz="2400" b="1" dirty="0">
              <a:solidFill>
                <a:schemeClr val="bg2">
                  <a:lumMod val="20000"/>
                  <a:lumOff val="80000"/>
                </a:schemeClr>
              </a:solidFill>
            </a:endParaRPr>
          </a:p>
          <a:p>
            <a:r>
              <a:rPr lang="en-US" sz="2400" b="1" dirty="0">
                <a:solidFill>
                  <a:schemeClr val="bg2">
                    <a:lumMod val="20000"/>
                    <a:lumOff val="80000"/>
                  </a:schemeClr>
                </a:solidFill>
                <a:hlinkClick r:id="rId5">
                  <a:extLst>
                    <a:ext uri="{A12FA001-AC4F-418D-AE19-62706E023703}">
                      <ahyp:hlinkClr xmlns:ahyp="http://schemas.microsoft.com/office/drawing/2018/hyperlinkcolor" val="tx"/>
                    </a:ext>
                  </a:extLst>
                </a:hlinkClick>
              </a:rPr>
              <a:t>Intuition to Reinforcement Learning</a:t>
            </a:r>
            <a:endParaRPr lang="en-US" sz="2400" b="1" dirty="0">
              <a:solidFill>
                <a:schemeClr val="bg2">
                  <a:lumMod val="20000"/>
                  <a:lumOff val="80000"/>
                </a:schemeClr>
              </a:solidFill>
            </a:endParaRPr>
          </a:p>
          <a:p>
            <a:r>
              <a:rPr lang="en-US" sz="2400" b="1" dirty="0">
                <a:solidFill>
                  <a:schemeClr val="bg2">
                    <a:lumMod val="20000"/>
                    <a:lumOff val="80000"/>
                  </a:schemeClr>
                </a:solidFill>
                <a:hlinkClick r:id="rId6">
                  <a:extLst>
                    <a:ext uri="{A12FA001-AC4F-418D-AE19-62706E023703}">
                      <ahyp:hlinkClr xmlns:ahyp="http://schemas.microsoft.com/office/drawing/2018/hyperlinkcolor" val="tx"/>
                    </a:ext>
                  </a:extLst>
                </a:hlinkClick>
              </a:rPr>
              <a:t>Basic concepts and Terminology</a:t>
            </a:r>
            <a:endParaRPr lang="en-US" sz="2400" b="1" dirty="0">
              <a:solidFill>
                <a:schemeClr val="bg2">
                  <a:lumMod val="20000"/>
                  <a:lumOff val="80000"/>
                </a:schemeClr>
              </a:solidFill>
            </a:endParaRPr>
          </a:p>
          <a:p>
            <a:r>
              <a:rPr lang="en-US" sz="2400" b="1" dirty="0">
                <a:solidFill>
                  <a:schemeClr val="bg2">
                    <a:lumMod val="20000"/>
                    <a:lumOff val="80000"/>
                  </a:schemeClr>
                </a:solidFill>
                <a:hlinkClick r:id="rId7">
                  <a:extLst>
                    <a:ext uri="{A12FA001-AC4F-418D-AE19-62706E023703}">
                      <ahyp:hlinkClr xmlns:ahyp="http://schemas.microsoft.com/office/drawing/2018/hyperlinkcolor" val="tx"/>
                    </a:ext>
                  </a:extLst>
                </a:hlinkClick>
              </a:rPr>
              <a:t>How Reinforcement Learning Works</a:t>
            </a:r>
            <a:endParaRPr lang="en-US" sz="2400" b="1" dirty="0">
              <a:solidFill>
                <a:schemeClr val="bg2">
                  <a:lumMod val="20000"/>
                  <a:lumOff val="80000"/>
                </a:schemeClr>
              </a:solidFill>
            </a:endParaRPr>
          </a:p>
          <a:p>
            <a:r>
              <a:rPr lang="en-US" sz="2400" b="1" dirty="0">
                <a:solidFill>
                  <a:schemeClr val="bg2">
                    <a:lumMod val="20000"/>
                    <a:lumOff val="80000"/>
                  </a:schemeClr>
                </a:solidFill>
                <a:hlinkClick r:id="rId8">
                  <a:extLst>
                    <a:ext uri="{A12FA001-AC4F-418D-AE19-62706E023703}">
                      <ahyp:hlinkClr xmlns:ahyp="http://schemas.microsoft.com/office/drawing/2018/hyperlinkcolor" val="tx"/>
                    </a:ext>
                  </a:extLst>
                </a:hlinkClick>
              </a:rPr>
              <a:t>Simple Implementation</a:t>
            </a:r>
            <a:endParaRPr lang="en-US" sz="2400" b="1" dirty="0">
              <a:solidFill>
                <a:schemeClr val="bg2">
                  <a:lumMod val="20000"/>
                  <a:lumOff val="80000"/>
                </a:schemeClr>
              </a:solidFill>
            </a:endParaRPr>
          </a:p>
          <a:p>
            <a:r>
              <a:rPr lang="en-US" sz="2400" b="1" dirty="0">
                <a:solidFill>
                  <a:schemeClr val="bg2">
                    <a:lumMod val="20000"/>
                    <a:lumOff val="80000"/>
                  </a:schemeClr>
                </a:solidFill>
                <a:hlinkClick r:id="rId9">
                  <a:extLst>
                    <a:ext uri="{A12FA001-AC4F-418D-AE19-62706E023703}">
                      <ahyp:hlinkClr xmlns:ahyp="http://schemas.microsoft.com/office/drawing/2018/hyperlinkcolor" val="tx"/>
                    </a:ext>
                  </a:extLst>
                </a:hlinkClick>
              </a:rPr>
              <a:t>Conclusion</a:t>
            </a:r>
            <a:endParaRPr lang="en-US" sz="2400" b="1" dirty="0">
              <a:solidFill>
                <a:schemeClr val="bg2">
                  <a:lumMod val="20000"/>
                  <a:lumOff val="80000"/>
                </a:schemeClr>
              </a:solidFill>
            </a:endParaRPr>
          </a:p>
          <a:p>
            <a:r>
              <a:rPr lang="en-US" sz="2400" b="1" dirty="0">
                <a:solidFill>
                  <a:schemeClr val="bg2">
                    <a:lumMod val="20000"/>
                    <a:lumOff val="80000"/>
                  </a:schemeClr>
                </a:solidFill>
                <a:hlinkClick r:id="rId10">
                  <a:extLst>
                    <a:ext uri="{A12FA001-AC4F-418D-AE19-62706E023703}">
                      <ahyp:hlinkClr xmlns:ahyp="http://schemas.microsoft.com/office/drawing/2018/hyperlinkcolor" val="tx"/>
                    </a:ext>
                  </a:extLst>
                </a:hlinkClick>
              </a:rPr>
              <a:t>References and Links</a:t>
            </a:r>
            <a:endParaRPr lang="en-US" sz="2400" b="1" dirty="0">
              <a:solidFill>
                <a:schemeClr val="bg2">
                  <a:lumMod val="20000"/>
                  <a:lumOff val="80000"/>
                </a:schemeClr>
              </a:solidFill>
            </a:endParaRPr>
          </a:p>
          <a:p>
            <a:endParaRPr lang="en-GB" dirty="0"/>
          </a:p>
        </p:txBody>
      </p:sp>
    </p:spTree>
    <p:extLst>
      <p:ext uri="{BB962C8B-B14F-4D97-AF65-F5344CB8AC3E}">
        <p14:creationId xmlns:p14="http://schemas.microsoft.com/office/powerpoint/2010/main" val="1366849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0C1646-5E5A-4906-B0C2-00F5977018BD}"/>
              </a:ext>
            </a:extLst>
          </p:cNvPr>
          <p:cNvSpPr>
            <a:spLocks noGrp="1"/>
          </p:cNvSpPr>
          <p:nvPr>
            <p:ph type="title"/>
          </p:nvPr>
        </p:nvSpPr>
        <p:spPr/>
        <p:txBody>
          <a:bodyPr/>
          <a:lstStyle/>
          <a:p>
            <a:r>
              <a:rPr lang="el-GR" b="1" dirty="0"/>
              <a:t>ϵ (</a:t>
            </a:r>
            <a:r>
              <a:rPr lang="en-GB" b="1" dirty="0"/>
              <a:t>epsilon)-greedy algorithm</a:t>
            </a:r>
            <a:br>
              <a:rPr lang="en-GB" b="1" dirty="0"/>
            </a:br>
            <a:endParaRPr lang="en-GB" dirty="0"/>
          </a:p>
        </p:txBody>
      </p:sp>
      <p:pic>
        <p:nvPicPr>
          <p:cNvPr id="5" name="Espace réservé du contenu 4">
            <a:extLst>
              <a:ext uri="{FF2B5EF4-FFF2-40B4-BE49-F238E27FC236}">
                <a16:creationId xmlns:a16="http://schemas.microsoft.com/office/drawing/2014/main" id="{1C0651D9-CF3A-44A8-BA26-3AAC16C59917}"/>
              </a:ext>
            </a:extLst>
          </p:cNvPr>
          <p:cNvPicPr>
            <a:picLocks noGrp="1" noChangeAspect="1"/>
          </p:cNvPicPr>
          <p:nvPr>
            <p:ph idx="1"/>
          </p:nvPr>
        </p:nvPicPr>
        <p:blipFill>
          <a:blip r:embed="rId3"/>
          <a:stretch>
            <a:fillRect/>
          </a:stretch>
        </p:blipFill>
        <p:spPr>
          <a:xfrm>
            <a:off x="805978" y="2310448"/>
            <a:ext cx="10048135" cy="3135588"/>
          </a:xfrm>
        </p:spPr>
      </p:pic>
    </p:spTree>
    <p:extLst>
      <p:ext uri="{BB962C8B-B14F-4D97-AF65-F5344CB8AC3E}">
        <p14:creationId xmlns:p14="http://schemas.microsoft.com/office/powerpoint/2010/main" val="691259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6472E4-E1BB-47B1-9329-C3E55530ACF3}"/>
              </a:ext>
            </a:extLst>
          </p:cNvPr>
          <p:cNvSpPr>
            <a:spLocks noGrp="1"/>
          </p:cNvSpPr>
          <p:nvPr>
            <p:ph type="title"/>
          </p:nvPr>
        </p:nvSpPr>
        <p:spPr>
          <a:xfrm>
            <a:off x="646111" y="452718"/>
            <a:ext cx="9404723" cy="1400530"/>
          </a:xfrm>
        </p:spPr>
        <p:txBody>
          <a:bodyPr/>
          <a:lstStyle/>
          <a:p>
            <a:r>
              <a:rPr lang="el-GR" b="1"/>
              <a:t>ϵ (</a:t>
            </a:r>
            <a:r>
              <a:rPr lang="en-GB" b="1"/>
              <a:t>epsilon)-greedy algorithm</a:t>
            </a:r>
            <a:br>
              <a:rPr lang="en-GB" b="1"/>
            </a:br>
            <a:endParaRPr lang="en-GB" dirty="0"/>
          </a:p>
        </p:txBody>
      </p:sp>
      <p:pic>
        <p:nvPicPr>
          <p:cNvPr id="5" name="Espace réservé du contenu 4">
            <a:extLst>
              <a:ext uri="{FF2B5EF4-FFF2-40B4-BE49-F238E27FC236}">
                <a16:creationId xmlns:a16="http://schemas.microsoft.com/office/drawing/2014/main" id="{889A3CBB-3E79-4691-8C4F-104E5C7D8E90}"/>
              </a:ext>
            </a:extLst>
          </p:cNvPr>
          <p:cNvPicPr>
            <a:picLocks noGrp="1" noChangeAspect="1"/>
          </p:cNvPicPr>
          <p:nvPr>
            <p:ph idx="1"/>
          </p:nvPr>
        </p:nvPicPr>
        <p:blipFill>
          <a:blip r:embed="rId3"/>
          <a:stretch>
            <a:fillRect/>
          </a:stretch>
        </p:blipFill>
        <p:spPr>
          <a:xfrm>
            <a:off x="821510" y="2050017"/>
            <a:ext cx="10548980" cy="3613859"/>
          </a:xfrm>
        </p:spPr>
      </p:pic>
    </p:spTree>
    <p:extLst>
      <p:ext uri="{BB962C8B-B14F-4D97-AF65-F5344CB8AC3E}">
        <p14:creationId xmlns:p14="http://schemas.microsoft.com/office/powerpoint/2010/main" val="3717622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Espace réservé du contenu 4">
            <a:extLst>
              <a:ext uri="{FF2B5EF4-FFF2-40B4-BE49-F238E27FC236}">
                <a16:creationId xmlns:a16="http://schemas.microsoft.com/office/drawing/2014/main" id="{4BC4BF9C-789D-4DC3-A72A-484D85AFAEE8}"/>
              </a:ext>
            </a:extLst>
          </p:cNvPr>
          <p:cNvPicPr>
            <a:picLocks noGrp="1" noChangeAspect="1"/>
          </p:cNvPicPr>
          <p:nvPr>
            <p:ph idx="1"/>
          </p:nvPr>
        </p:nvPicPr>
        <p:blipFill>
          <a:blip r:embed="rId8"/>
          <a:stretch>
            <a:fillRect/>
          </a:stretch>
        </p:blipFill>
        <p:spPr>
          <a:xfrm>
            <a:off x="643467" y="1297351"/>
            <a:ext cx="10905066" cy="4263298"/>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1623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Espace réservé du contenu 4">
            <a:extLst>
              <a:ext uri="{FF2B5EF4-FFF2-40B4-BE49-F238E27FC236}">
                <a16:creationId xmlns:a16="http://schemas.microsoft.com/office/drawing/2014/main" id="{4BC4BF9C-789D-4DC3-A72A-484D85AFAEE8}"/>
              </a:ext>
            </a:extLst>
          </p:cNvPr>
          <p:cNvPicPr>
            <a:picLocks noGrp="1" noChangeAspect="1"/>
          </p:cNvPicPr>
          <p:nvPr>
            <p:ph idx="1"/>
          </p:nvPr>
        </p:nvPicPr>
        <p:blipFill>
          <a:blip r:embed="rId8"/>
          <a:stretch>
            <a:fillRect/>
          </a:stretch>
        </p:blipFill>
        <p:spPr>
          <a:xfrm>
            <a:off x="643467" y="1297351"/>
            <a:ext cx="10905066" cy="4263298"/>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40926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7B0A5210-2F29-4D85-A400-9C79B13FC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0611BBE-2B4A-4DA2-B8A9-CD877B876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w="22225">
            <a:solidFill>
              <a:srgbClr val="0064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descr="Une image contenant capture d’écran&#10;&#10;Description générée automatiquement">
            <a:extLst>
              <a:ext uri="{FF2B5EF4-FFF2-40B4-BE49-F238E27FC236}">
                <a16:creationId xmlns:a16="http://schemas.microsoft.com/office/drawing/2014/main" id="{235EF746-702A-40E3-806A-3690CA801640}"/>
              </a:ext>
            </a:extLst>
          </p:cNvPr>
          <p:cNvPicPr>
            <a:picLocks noGrp="1" noChangeAspect="1"/>
          </p:cNvPicPr>
          <p:nvPr>
            <p:ph idx="1"/>
          </p:nvPr>
        </p:nvPicPr>
        <p:blipFill rotWithShape="1">
          <a:blip r:embed="rId8"/>
          <a:srcRect r="-3" b="971"/>
          <a:stretch/>
        </p:blipFill>
        <p:spPr>
          <a:xfrm>
            <a:off x="643467" y="643467"/>
            <a:ext cx="10905066" cy="5571066"/>
          </a:xfrm>
          <a:prstGeom prst="rect">
            <a:avLst/>
          </a:prstGeom>
        </p:spPr>
      </p:pic>
      <p:sp>
        <p:nvSpPr>
          <p:cNvPr id="26" name="Rectangle 25">
            <a:extLst>
              <a:ext uri="{FF2B5EF4-FFF2-40B4-BE49-F238E27FC236}">
                <a16:creationId xmlns:a16="http://schemas.microsoft.com/office/drawing/2014/main" id="{91091950-5655-45D2-858E-FE8CBE07CA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52593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21"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Espace réservé du contenu 4">
            <a:extLst>
              <a:ext uri="{FF2B5EF4-FFF2-40B4-BE49-F238E27FC236}">
                <a16:creationId xmlns:a16="http://schemas.microsoft.com/office/drawing/2014/main" id="{7B04AC1F-4E82-4EA2-9A3B-47F9B66B9BE9}"/>
              </a:ext>
            </a:extLst>
          </p:cNvPr>
          <p:cNvPicPr>
            <a:picLocks noGrp="1" noChangeAspect="1"/>
          </p:cNvPicPr>
          <p:nvPr>
            <p:ph idx="1"/>
          </p:nvPr>
        </p:nvPicPr>
        <p:blipFill>
          <a:blip r:embed="rId8"/>
          <a:stretch>
            <a:fillRect/>
          </a:stretch>
        </p:blipFill>
        <p:spPr>
          <a:xfrm>
            <a:off x="787102" y="643467"/>
            <a:ext cx="10617796" cy="5571066"/>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81541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29" name="Picture 10">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0" name="Picture 12">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1" name="Oval 14">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2" name="Picture 16">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3" name="Picture 18">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4" name="Rectangle 20">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5" name="Rectangle 22">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Espace réservé du contenu 5" descr="Une image contenant carte, capture d’écran&#10;&#10;Description générée automatiquement">
            <a:extLst>
              <a:ext uri="{FF2B5EF4-FFF2-40B4-BE49-F238E27FC236}">
                <a16:creationId xmlns:a16="http://schemas.microsoft.com/office/drawing/2014/main" id="{7B3E6AB8-8822-487E-B6FE-F9D2039CDAAB}"/>
              </a:ext>
            </a:extLst>
          </p:cNvPr>
          <p:cNvPicPr>
            <a:picLocks noGrp="1" noChangeAspect="1"/>
          </p:cNvPicPr>
          <p:nvPr>
            <p:ph idx="1"/>
          </p:nvPr>
        </p:nvPicPr>
        <p:blipFill>
          <a:blip r:embed="rId8"/>
          <a:stretch>
            <a:fillRect/>
          </a:stretch>
        </p:blipFill>
        <p:spPr>
          <a:xfrm>
            <a:off x="1794018" y="643467"/>
            <a:ext cx="8603964" cy="5571066"/>
          </a:xfrm>
          <a:prstGeom prst="rect">
            <a:avLst/>
          </a:prstGeom>
        </p:spPr>
      </p:pic>
      <p:sp>
        <p:nvSpPr>
          <p:cNvPr id="36" name="Rectangle 24">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184108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BD8857-D40E-47B1-846F-BCEC4F1C1C07}"/>
              </a:ext>
            </a:extLst>
          </p:cNvPr>
          <p:cNvSpPr>
            <a:spLocks noGrp="1"/>
          </p:cNvSpPr>
          <p:nvPr>
            <p:ph type="title"/>
          </p:nvPr>
        </p:nvSpPr>
        <p:spPr/>
        <p:txBody>
          <a:bodyPr/>
          <a:lstStyle/>
          <a:p>
            <a:r>
              <a:rPr lang="en-GB" b="1" dirty="0"/>
              <a:t>Conclusion</a:t>
            </a:r>
            <a:br>
              <a:rPr lang="en-GB" b="1" dirty="0"/>
            </a:br>
            <a:endParaRPr lang="en-GB" dirty="0"/>
          </a:p>
        </p:txBody>
      </p:sp>
      <p:sp>
        <p:nvSpPr>
          <p:cNvPr id="3" name="Espace réservé du contenu 2">
            <a:extLst>
              <a:ext uri="{FF2B5EF4-FFF2-40B4-BE49-F238E27FC236}">
                <a16:creationId xmlns:a16="http://schemas.microsoft.com/office/drawing/2014/main" id="{A5477414-2FEB-4675-BF49-3E202AB96D94}"/>
              </a:ext>
            </a:extLst>
          </p:cNvPr>
          <p:cNvSpPr>
            <a:spLocks noGrp="1"/>
          </p:cNvSpPr>
          <p:nvPr>
            <p:ph idx="1"/>
          </p:nvPr>
        </p:nvSpPr>
        <p:spPr/>
        <p:txBody>
          <a:bodyPr/>
          <a:lstStyle/>
          <a:p>
            <a:r>
              <a:rPr lang="en-US" dirty="0"/>
              <a:t>Game Theory and Multi-Agent Interaction - reinforcement learning has been used extensively to enable game playing by software. A recent example would be Google's </a:t>
            </a:r>
            <a:r>
              <a:rPr lang="en-US" dirty="0">
                <a:hlinkClick r:id="rId3"/>
              </a:rPr>
              <a:t>DeepMind</a:t>
            </a:r>
            <a:r>
              <a:rPr lang="en-US" dirty="0"/>
              <a:t> which was able to defeat the world's highest ranked Go player and later, the highest rated Chess program Komodo. </a:t>
            </a:r>
          </a:p>
          <a:p>
            <a:endParaRPr lang="en-US" dirty="0"/>
          </a:p>
          <a:p>
            <a:r>
              <a:rPr lang="en-US" dirty="0"/>
              <a:t>Robotics - robots have often relied upon reinforcement learning to perform better in the environment they are presented with. Reinforcement learning comes with the benefit of being a play and forget solution for robots which may have to face unknown or continually changing environments. One well-known example is the </a:t>
            </a:r>
            <a:r>
              <a:rPr lang="en-US" dirty="0">
                <a:hlinkClick r:id="rId4"/>
              </a:rPr>
              <a:t>Learning Robots by Google X</a:t>
            </a:r>
            <a:r>
              <a:rPr lang="en-US" dirty="0"/>
              <a:t> project.</a:t>
            </a:r>
            <a:endParaRPr lang="en-GB" dirty="0"/>
          </a:p>
        </p:txBody>
      </p:sp>
    </p:spTree>
    <p:extLst>
      <p:ext uri="{BB962C8B-B14F-4D97-AF65-F5344CB8AC3E}">
        <p14:creationId xmlns:p14="http://schemas.microsoft.com/office/powerpoint/2010/main" val="3710894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BD8857-D40E-47B1-846F-BCEC4F1C1C07}"/>
              </a:ext>
            </a:extLst>
          </p:cNvPr>
          <p:cNvSpPr>
            <a:spLocks noGrp="1"/>
          </p:cNvSpPr>
          <p:nvPr>
            <p:ph type="title"/>
          </p:nvPr>
        </p:nvSpPr>
        <p:spPr/>
        <p:txBody>
          <a:bodyPr/>
          <a:lstStyle/>
          <a:p>
            <a:r>
              <a:rPr lang="en-GB" b="1" dirty="0"/>
              <a:t>Conclusion</a:t>
            </a:r>
            <a:br>
              <a:rPr lang="en-GB" b="1" dirty="0"/>
            </a:br>
            <a:endParaRPr lang="en-GB" dirty="0"/>
          </a:p>
        </p:txBody>
      </p:sp>
      <p:sp>
        <p:nvSpPr>
          <p:cNvPr id="3" name="Espace réservé du contenu 2">
            <a:extLst>
              <a:ext uri="{FF2B5EF4-FFF2-40B4-BE49-F238E27FC236}">
                <a16:creationId xmlns:a16="http://schemas.microsoft.com/office/drawing/2014/main" id="{A5477414-2FEB-4675-BF49-3E202AB96D94}"/>
              </a:ext>
            </a:extLst>
          </p:cNvPr>
          <p:cNvSpPr>
            <a:spLocks noGrp="1"/>
          </p:cNvSpPr>
          <p:nvPr>
            <p:ph idx="1"/>
          </p:nvPr>
        </p:nvSpPr>
        <p:spPr/>
        <p:txBody>
          <a:bodyPr/>
          <a:lstStyle/>
          <a:p>
            <a:r>
              <a:rPr lang="en-US" dirty="0"/>
              <a:t>Vehicle navigation - vehicles learn to navigate the track better as they make re-runs on the track. </a:t>
            </a:r>
          </a:p>
          <a:p>
            <a:endParaRPr lang="en-US" dirty="0"/>
          </a:p>
          <a:p>
            <a:endParaRPr lang="en-US" dirty="0"/>
          </a:p>
          <a:p>
            <a:r>
              <a:rPr lang="en-US" dirty="0"/>
              <a:t>Industrial Logistics - industry tasks are often automated with the help of reinforcement learning. The software agent facilitating it gets better at its task as time passes. </a:t>
            </a:r>
            <a:endParaRPr lang="en-GB" dirty="0"/>
          </a:p>
        </p:txBody>
      </p:sp>
    </p:spTree>
    <p:extLst>
      <p:ext uri="{BB962C8B-B14F-4D97-AF65-F5344CB8AC3E}">
        <p14:creationId xmlns:p14="http://schemas.microsoft.com/office/powerpoint/2010/main" val="2286475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1278D7-22C6-4D4B-9000-B09418EBA57A}"/>
              </a:ext>
            </a:extLst>
          </p:cNvPr>
          <p:cNvSpPr>
            <a:spLocks noGrp="1"/>
          </p:cNvSpPr>
          <p:nvPr>
            <p:ph type="title"/>
          </p:nvPr>
        </p:nvSpPr>
        <p:spPr/>
        <p:txBody>
          <a:bodyPr/>
          <a:lstStyle/>
          <a:p>
            <a:r>
              <a:rPr lang="en-GB" b="1" dirty="0"/>
              <a:t>References</a:t>
            </a:r>
            <a:br>
              <a:rPr lang="en-GB" b="1" dirty="0"/>
            </a:br>
            <a:endParaRPr lang="en-GB" dirty="0"/>
          </a:p>
        </p:txBody>
      </p:sp>
      <p:sp>
        <p:nvSpPr>
          <p:cNvPr id="3" name="Espace réservé du contenu 2">
            <a:extLst>
              <a:ext uri="{FF2B5EF4-FFF2-40B4-BE49-F238E27FC236}">
                <a16:creationId xmlns:a16="http://schemas.microsoft.com/office/drawing/2014/main" id="{75E2FE74-15C0-464A-A92B-140FA84D8D39}"/>
              </a:ext>
            </a:extLst>
          </p:cNvPr>
          <p:cNvSpPr>
            <a:spLocks noGrp="1"/>
          </p:cNvSpPr>
          <p:nvPr>
            <p:ph idx="1"/>
          </p:nvPr>
        </p:nvSpPr>
        <p:spPr/>
        <p:txBody>
          <a:bodyPr/>
          <a:lstStyle/>
          <a:p>
            <a:r>
              <a:rPr lang="en-US" dirty="0"/>
              <a:t>Sutton, Richard S. and </a:t>
            </a:r>
            <a:r>
              <a:rPr lang="en-US" dirty="0" err="1"/>
              <a:t>Barto</a:t>
            </a:r>
            <a:r>
              <a:rPr lang="en-US" dirty="0"/>
              <a:t>, Andrew G., </a:t>
            </a:r>
            <a:r>
              <a:rPr lang="en-US" dirty="0">
                <a:hlinkClick r:id="rId2"/>
              </a:rPr>
              <a:t>Reinforcement Learning: An Introduction</a:t>
            </a:r>
            <a:r>
              <a:rPr lang="en-US" dirty="0"/>
              <a:t>, MIT Press, 1998</a:t>
            </a:r>
          </a:p>
          <a:p>
            <a:r>
              <a:rPr lang="en-US" dirty="0">
                <a:hlinkClick r:id="rId3"/>
              </a:rPr>
              <a:t>The Reinforcement Learning Repository</a:t>
            </a:r>
            <a:r>
              <a:rPr lang="en-US" dirty="0"/>
              <a:t>, University of Massachusetts, Amherst</a:t>
            </a:r>
          </a:p>
          <a:p>
            <a:r>
              <a:rPr lang="en-US" dirty="0">
                <a:hlinkClick r:id="rId4"/>
              </a:rPr>
              <a:t>Wikipedia article on Reinforcement Learning</a:t>
            </a:r>
            <a:endParaRPr lang="en-US" dirty="0"/>
          </a:p>
          <a:p>
            <a:r>
              <a:rPr lang="en-US" dirty="0">
                <a:hlinkClick r:id="rId5"/>
              </a:rPr>
              <a:t>A Beginners Guide to Deep Reinforcement Learning</a:t>
            </a:r>
            <a:endParaRPr lang="en-US" dirty="0"/>
          </a:p>
          <a:p>
            <a:endParaRPr lang="en-GB" dirty="0"/>
          </a:p>
        </p:txBody>
      </p:sp>
    </p:spTree>
    <p:extLst>
      <p:ext uri="{BB962C8B-B14F-4D97-AF65-F5344CB8AC3E}">
        <p14:creationId xmlns:p14="http://schemas.microsoft.com/office/powerpoint/2010/main" val="3653005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4978BD-2F20-4F30-9CA3-D8A8D3D94C6E}"/>
              </a:ext>
            </a:extLst>
          </p:cNvPr>
          <p:cNvSpPr>
            <a:spLocks noGrp="1"/>
          </p:cNvSpPr>
          <p:nvPr>
            <p:ph type="title"/>
          </p:nvPr>
        </p:nvSpPr>
        <p:spPr/>
        <p:txBody>
          <a:bodyPr/>
          <a:lstStyle/>
          <a:p>
            <a:r>
              <a:rPr lang="en-GB" b="1" dirty="0"/>
              <a:t>What is Reinforcement Learning?</a:t>
            </a:r>
            <a:br>
              <a:rPr lang="en-GB" b="1" dirty="0"/>
            </a:br>
            <a:endParaRPr lang="en-GB" dirty="0"/>
          </a:p>
        </p:txBody>
      </p:sp>
      <p:sp>
        <p:nvSpPr>
          <p:cNvPr id="3" name="Espace réservé du contenu 2">
            <a:extLst>
              <a:ext uri="{FF2B5EF4-FFF2-40B4-BE49-F238E27FC236}">
                <a16:creationId xmlns:a16="http://schemas.microsoft.com/office/drawing/2014/main" id="{E03A18D5-73C2-4088-8234-6987AA15325D}"/>
              </a:ext>
            </a:extLst>
          </p:cNvPr>
          <p:cNvSpPr>
            <a:spLocks noGrp="1"/>
          </p:cNvSpPr>
          <p:nvPr>
            <p:ph idx="1"/>
          </p:nvPr>
        </p:nvSpPr>
        <p:spPr/>
        <p:txBody>
          <a:bodyPr>
            <a:normAutofit/>
          </a:bodyPr>
          <a:lstStyle/>
          <a:p>
            <a:r>
              <a:rPr lang="en-US" sz="2400" dirty="0"/>
              <a:t>Reinforcement learning in formal terms, is a method of machine learning wherein the software agent learns to perform certain actions in an environment which lead it to maximum reward. It does so by exploration and exploitation of knowledge it learns by repeated trials of maximizing the reward.</a:t>
            </a:r>
            <a:endParaRPr lang="en-GB" sz="2400" dirty="0"/>
          </a:p>
        </p:txBody>
      </p:sp>
    </p:spTree>
    <p:extLst>
      <p:ext uri="{BB962C8B-B14F-4D97-AF65-F5344CB8AC3E}">
        <p14:creationId xmlns:p14="http://schemas.microsoft.com/office/powerpoint/2010/main" val="3015076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3E0352-E9B5-4CCF-8561-4F0912E22D2E}"/>
              </a:ext>
            </a:extLst>
          </p:cNvPr>
          <p:cNvSpPr>
            <a:spLocks noGrp="1"/>
          </p:cNvSpPr>
          <p:nvPr>
            <p:ph type="title"/>
          </p:nvPr>
        </p:nvSpPr>
        <p:spPr/>
        <p:txBody>
          <a:bodyPr/>
          <a:lstStyle/>
          <a:p>
            <a:r>
              <a:rPr lang="en-GB" b="1" dirty="0"/>
              <a:t>Links</a:t>
            </a:r>
            <a:br>
              <a:rPr lang="en-GB" b="1" dirty="0"/>
            </a:br>
            <a:endParaRPr lang="en-GB" dirty="0"/>
          </a:p>
        </p:txBody>
      </p:sp>
      <p:sp>
        <p:nvSpPr>
          <p:cNvPr id="3" name="Espace réservé du contenu 2">
            <a:extLst>
              <a:ext uri="{FF2B5EF4-FFF2-40B4-BE49-F238E27FC236}">
                <a16:creationId xmlns:a16="http://schemas.microsoft.com/office/drawing/2014/main" id="{140F547E-AA70-467B-91C3-33738513FFD2}"/>
              </a:ext>
            </a:extLst>
          </p:cNvPr>
          <p:cNvSpPr>
            <a:spLocks noGrp="1"/>
          </p:cNvSpPr>
          <p:nvPr>
            <p:ph idx="1"/>
          </p:nvPr>
        </p:nvSpPr>
        <p:spPr/>
        <p:txBody>
          <a:bodyPr/>
          <a:lstStyle/>
          <a:p>
            <a:r>
              <a:rPr lang="en-US" dirty="0">
                <a:hlinkClick r:id="rId3"/>
              </a:rPr>
              <a:t>A Glossary of terms in Reinforcement Learning</a:t>
            </a:r>
            <a:endParaRPr lang="en-US" dirty="0"/>
          </a:p>
          <a:p>
            <a:r>
              <a:rPr lang="en-US" dirty="0">
                <a:hlinkClick r:id="rId4"/>
              </a:rPr>
              <a:t>Bibliography on Reinforcement Learning</a:t>
            </a:r>
            <a:endParaRPr lang="en-US" dirty="0"/>
          </a:p>
          <a:p>
            <a:r>
              <a:rPr lang="en-US" dirty="0">
                <a:hlinkClick r:id="rId5"/>
              </a:rPr>
              <a:t>David J. </a:t>
            </a:r>
            <a:r>
              <a:rPr lang="en-US" dirty="0" err="1">
                <a:hlinkClick r:id="rId5"/>
              </a:rPr>
              <a:t>Finton's</a:t>
            </a:r>
            <a:r>
              <a:rPr lang="en-US" dirty="0">
                <a:hlinkClick r:id="rId5"/>
              </a:rPr>
              <a:t> Reinforcement Learning Page</a:t>
            </a:r>
            <a:endParaRPr lang="en-US" dirty="0"/>
          </a:p>
          <a:p>
            <a:r>
              <a:rPr lang="en-US" dirty="0">
                <a:hlinkClick r:id="rId6"/>
              </a:rPr>
              <a:t>Stanford University Andrew Ng Lecture on Reinforcement Learning</a:t>
            </a:r>
            <a:endParaRPr lang="en-US" dirty="0"/>
          </a:p>
          <a:p>
            <a:endParaRPr lang="en-GB" dirty="0"/>
          </a:p>
        </p:txBody>
      </p:sp>
    </p:spTree>
    <p:extLst>
      <p:ext uri="{BB962C8B-B14F-4D97-AF65-F5344CB8AC3E}">
        <p14:creationId xmlns:p14="http://schemas.microsoft.com/office/powerpoint/2010/main" val="982499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456FD0-267E-42FC-89AD-A4629A81FEEC}"/>
              </a:ext>
            </a:extLst>
          </p:cNvPr>
          <p:cNvSpPr>
            <a:spLocks noGrp="1"/>
          </p:cNvSpPr>
          <p:nvPr>
            <p:ph type="title"/>
          </p:nvPr>
        </p:nvSpPr>
        <p:spPr>
          <a:xfrm>
            <a:off x="1156162" y="409219"/>
            <a:ext cx="9404723" cy="1400530"/>
          </a:xfrm>
        </p:spPr>
        <p:txBody>
          <a:bodyPr/>
          <a:lstStyle/>
          <a:p>
            <a:r>
              <a:rPr lang="en-US" b="1" dirty="0"/>
              <a:t>Reinforcement Learning vs. the rest</a:t>
            </a:r>
            <a:br>
              <a:rPr lang="en-US" b="1" dirty="0"/>
            </a:br>
            <a:endParaRPr lang="en-GB" dirty="0"/>
          </a:p>
        </p:txBody>
      </p:sp>
      <p:sp>
        <p:nvSpPr>
          <p:cNvPr id="3" name="Espace réservé du contenu 2">
            <a:extLst>
              <a:ext uri="{FF2B5EF4-FFF2-40B4-BE49-F238E27FC236}">
                <a16:creationId xmlns:a16="http://schemas.microsoft.com/office/drawing/2014/main" id="{FBA875E6-A61C-4C61-9D7A-CD56E139DDA3}"/>
              </a:ext>
            </a:extLst>
          </p:cNvPr>
          <p:cNvSpPr>
            <a:spLocks noGrp="1"/>
          </p:cNvSpPr>
          <p:nvPr>
            <p:ph idx="1"/>
          </p:nvPr>
        </p:nvSpPr>
        <p:spPr/>
        <p:txBody>
          <a:bodyPr/>
          <a:lstStyle/>
          <a:p>
            <a:endParaRPr lang="en-GB" dirty="0"/>
          </a:p>
          <a:p>
            <a:endParaRPr lang="en-GB" dirty="0"/>
          </a:p>
        </p:txBody>
      </p:sp>
      <p:pic>
        <p:nvPicPr>
          <p:cNvPr id="5" name="Image 4">
            <a:extLst>
              <a:ext uri="{FF2B5EF4-FFF2-40B4-BE49-F238E27FC236}">
                <a16:creationId xmlns:a16="http://schemas.microsoft.com/office/drawing/2014/main" id="{95F8F0B3-2465-4373-B82F-22763F7E8709}"/>
              </a:ext>
            </a:extLst>
          </p:cNvPr>
          <p:cNvPicPr>
            <a:picLocks noChangeAspect="1"/>
          </p:cNvPicPr>
          <p:nvPr/>
        </p:nvPicPr>
        <p:blipFill>
          <a:blip r:embed="rId3"/>
          <a:stretch>
            <a:fillRect/>
          </a:stretch>
        </p:blipFill>
        <p:spPr>
          <a:xfrm>
            <a:off x="1631115" y="1809749"/>
            <a:ext cx="7890933" cy="4438650"/>
          </a:xfrm>
          <a:prstGeom prst="rect">
            <a:avLst/>
          </a:prstGeom>
        </p:spPr>
      </p:pic>
    </p:spTree>
    <p:extLst>
      <p:ext uri="{BB962C8B-B14F-4D97-AF65-F5344CB8AC3E}">
        <p14:creationId xmlns:p14="http://schemas.microsoft.com/office/powerpoint/2010/main" val="763664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0EE956-1D86-4F38-9451-0E8F4C06BDD4}"/>
              </a:ext>
            </a:extLst>
          </p:cNvPr>
          <p:cNvSpPr>
            <a:spLocks noGrp="1"/>
          </p:cNvSpPr>
          <p:nvPr>
            <p:ph type="title"/>
          </p:nvPr>
        </p:nvSpPr>
        <p:spPr>
          <a:xfrm>
            <a:off x="1393638" y="609601"/>
            <a:ext cx="9404723" cy="1400530"/>
          </a:xfrm>
        </p:spPr>
        <p:txBody>
          <a:bodyPr/>
          <a:lstStyle/>
          <a:p>
            <a:r>
              <a:rPr lang="en-GB" b="1" dirty="0"/>
              <a:t>Intuition to Reinforcement Learning</a:t>
            </a:r>
            <a:br>
              <a:rPr lang="en-GB" b="1" dirty="0"/>
            </a:br>
            <a:endParaRPr lang="en-GB" dirty="0"/>
          </a:p>
        </p:txBody>
      </p:sp>
      <p:sp>
        <p:nvSpPr>
          <p:cNvPr id="3" name="Espace réservé du contenu 2">
            <a:extLst>
              <a:ext uri="{FF2B5EF4-FFF2-40B4-BE49-F238E27FC236}">
                <a16:creationId xmlns:a16="http://schemas.microsoft.com/office/drawing/2014/main" id="{DC4E7968-CEAA-43FE-8C5C-068D7D934282}"/>
              </a:ext>
            </a:extLst>
          </p:cNvPr>
          <p:cNvSpPr>
            <a:spLocks noGrp="1"/>
          </p:cNvSpPr>
          <p:nvPr>
            <p:ph idx="1"/>
          </p:nvPr>
        </p:nvSpPr>
        <p:spPr/>
        <p:txBody>
          <a:bodyPr/>
          <a:lstStyle/>
          <a:p>
            <a:r>
              <a:rPr lang="en-US" dirty="0"/>
              <a:t>Imagine you are supposed to cross an unknown field in the middle of a pitch black night without a torch. There can be pits and stones in the field, the position of those are unfamiliar to you. There's a simple rule - if you fall into a hole or hit a rock, you must start again from your initial point.</a:t>
            </a:r>
            <a:endParaRPr lang="en-GB" dirty="0"/>
          </a:p>
        </p:txBody>
      </p:sp>
    </p:spTree>
    <p:extLst>
      <p:ext uri="{BB962C8B-B14F-4D97-AF65-F5344CB8AC3E}">
        <p14:creationId xmlns:p14="http://schemas.microsoft.com/office/powerpoint/2010/main" val="737609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0EE956-1D86-4F38-9451-0E8F4C06BDD4}"/>
              </a:ext>
            </a:extLst>
          </p:cNvPr>
          <p:cNvSpPr>
            <a:spLocks noGrp="1"/>
          </p:cNvSpPr>
          <p:nvPr>
            <p:ph type="title"/>
          </p:nvPr>
        </p:nvSpPr>
        <p:spPr>
          <a:xfrm>
            <a:off x="1393638" y="609601"/>
            <a:ext cx="9404723" cy="1400530"/>
          </a:xfrm>
        </p:spPr>
        <p:txBody>
          <a:bodyPr/>
          <a:lstStyle/>
          <a:p>
            <a:r>
              <a:rPr lang="en-GB" b="1" dirty="0"/>
              <a:t>Intuition to Reinforcement Learning</a:t>
            </a:r>
            <a:br>
              <a:rPr lang="en-GB" b="1" dirty="0"/>
            </a:br>
            <a:endParaRPr lang="en-GB" dirty="0"/>
          </a:p>
        </p:txBody>
      </p:sp>
      <p:sp>
        <p:nvSpPr>
          <p:cNvPr id="3" name="Espace réservé du contenu 2">
            <a:extLst>
              <a:ext uri="{FF2B5EF4-FFF2-40B4-BE49-F238E27FC236}">
                <a16:creationId xmlns:a16="http://schemas.microsoft.com/office/drawing/2014/main" id="{DC4E7968-CEAA-43FE-8C5C-068D7D934282}"/>
              </a:ext>
            </a:extLst>
          </p:cNvPr>
          <p:cNvSpPr>
            <a:spLocks noGrp="1"/>
          </p:cNvSpPr>
          <p:nvPr>
            <p:ph idx="1"/>
          </p:nvPr>
        </p:nvSpPr>
        <p:spPr/>
        <p:txBody>
          <a:bodyPr/>
          <a:lstStyle/>
          <a:p>
            <a:r>
              <a:rPr lang="en-US" dirty="0"/>
              <a:t>You start walking forward blindly, only counting the number of steps you take. After </a:t>
            </a:r>
            <a:r>
              <a:rPr lang="en-US" i="1" dirty="0"/>
              <a:t>x</a:t>
            </a:r>
            <a:r>
              <a:rPr lang="en-US" dirty="0"/>
              <a:t> steps, you fall into a pit. Your reward was </a:t>
            </a:r>
            <a:r>
              <a:rPr lang="en-US" i="1" dirty="0"/>
              <a:t>x</a:t>
            </a:r>
            <a:r>
              <a:rPr lang="en-US" dirty="0"/>
              <a:t> points since you walked that many steps.</a:t>
            </a:r>
            <a:endParaRPr lang="en-GB" dirty="0"/>
          </a:p>
        </p:txBody>
      </p:sp>
    </p:spTree>
    <p:extLst>
      <p:ext uri="{BB962C8B-B14F-4D97-AF65-F5344CB8AC3E}">
        <p14:creationId xmlns:p14="http://schemas.microsoft.com/office/powerpoint/2010/main" val="3885862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0EE956-1D86-4F38-9451-0E8F4C06BDD4}"/>
              </a:ext>
            </a:extLst>
          </p:cNvPr>
          <p:cNvSpPr>
            <a:spLocks noGrp="1"/>
          </p:cNvSpPr>
          <p:nvPr>
            <p:ph type="title"/>
          </p:nvPr>
        </p:nvSpPr>
        <p:spPr>
          <a:xfrm>
            <a:off x="1393638" y="609601"/>
            <a:ext cx="9404723" cy="1400530"/>
          </a:xfrm>
        </p:spPr>
        <p:txBody>
          <a:bodyPr/>
          <a:lstStyle/>
          <a:p>
            <a:r>
              <a:rPr lang="en-GB" b="1" dirty="0"/>
              <a:t>Intuition to Reinforcement Learning</a:t>
            </a:r>
            <a:br>
              <a:rPr lang="en-GB" b="1" dirty="0"/>
            </a:br>
            <a:endParaRPr lang="en-GB" dirty="0"/>
          </a:p>
        </p:txBody>
      </p:sp>
      <p:sp>
        <p:nvSpPr>
          <p:cNvPr id="3" name="Espace réservé du contenu 2">
            <a:extLst>
              <a:ext uri="{FF2B5EF4-FFF2-40B4-BE49-F238E27FC236}">
                <a16:creationId xmlns:a16="http://schemas.microsoft.com/office/drawing/2014/main" id="{DC4E7968-CEAA-43FE-8C5C-068D7D934282}"/>
              </a:ext>
            </a:extLst>
          </p:cNvPr>
          <p:cNvSpPr>
            <a:spLocks noGrp="1"/>
          </p:cNvSpPr>
          <p:nvPr>
            <p:ph idx="1"/>
          </p:nvPr>
        </p:nvSpPr>
        <p:spPr/>
        <p:txBody>
          <a:bodyPr/>
          <a:lstStyle/>
          <a:p>
            <a:r>
              <a:rPr lang="en-US" dirty="0"/>
              <a:t>You start again from your initial position, but after </a:t>
            </a:r>
            <a:r>
              <a:rPr lang="en-US" i="1" dirty="0"/>
              <a:t>x</a:t>
            </a:r>
            <a:r>
              <a:rPr lang="en-US" dirty="0"/>
              <a:t> steps, you take a detour either left/right and again move forward. You hit a stone after </a:t>
            </a:r>
            <a:r>
              <a:rPr lang="en-US" i="1" dirty="0"/>
              <a:t>y</a:t>
            </a:r>
            <a:r>
              <a:rPr lang="en-US" dirty="0"/>
              <a:t> steps. This time your reward was </a:t>
            </a:r>
            <a:r>
              <a:rPr lang="en-US" i="1" dirty="0"/>
              <a:t>y</a:t>
            </a:r>
            <a:r>
              <a:rPr lang="en-US" dirty="0"/>
              <a:t> which is greater than </a:t>
            </a:r>
            <a:r>
              <a:rPr lang="en-US" i="1" dirty="0"/>
              <a:t>x</a:t>
            </a:r>
            <a:r>
              <a:rPr lang="en-US" dirty="0"/>
              <a:t>. You decide to take this path again but with more caution.</a:t>
            </a:r>
            <a:endParaRPr lang="en-GB" dirty="0"/>
          </a:p>
        </p:txBody>
      </p:sp>
    </p:spTree>
    <p:extLst>
      <p:ext uri="{BB962C8B-B14F-4D97-AF65-F5344CB8AC3E}">
        <p14:creationId xmlns:p14="http://schemas.microsoft.com/office/powerpoint/2010/main" val="2896380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0EE956-1D86-4F38-9451-0E8F4C06BDD4}"/>
              </a:ext>
            </a:extLst>
          </p:cNvPr>
          <p:cNvSpPr>
            <a:spLocks noGrp="1"/>
          </p:cNvSpPr>
          <p:nvPr>
            <p:ph type="title"/>
          </p:nvPr>
        </p:nvSpPr>
        <p:spPr>
          <a:xfrm>
            <a:off x="1393638" y="609601"/>
            <a:ext cx="9404723" cy="1400530"/>
          </a:xfrm>
        </p:spPr>
        <p:txBody>
          <a:bodyPr/>
          <a:lstStyle/>
          <a:p>
            <a:r>
              <a:rPr lang="en-GB" b="1" dirty="0"/>
              <a:t>Intuition to Reinforcement Learning</a:t>
            </a:r>
            <a:br>
              <a:rPr lang="en-GB" b="1" dirty="0"/>
            </a:br>
            <a:endParaRPr lang="en-GB" dirty="0"/>
          </a:p>
        </p:txBody>
      </p:sp>
      <p:sp>
        <p:nvSpPr>
          <p:cNvPr id="3" name="Espace réservé du contenu 2">
            <a:extLst>
              <a:ext uri="{FF2B5EF4-FFF2-40B4-BE49-F238E27FC236}">
                <a16:creationId xmlns:a16="http://schemas.microsoft.com/office/drawing/2014/main" id="{DC4E7968-CEAA-43FE-8C5C-068D7D934282}"/>
              </a:ext>
            </a:extLst>
          </p:cNvPr>
          <p:cNvSpPr>
            <a:spLocks noGrp="1"/>
          </p:cNvSpPr>
          <p:nvPr>
            <p:ph idx="1"/>
          </p:nvPr>
        </p:nvSpPr>
        <p:spPr/>
        <p:txBody>
          <a:bodyPr/>
          <a:lstStyle/>
          <a:p>
            <a:r>
              <a:rPr lang="en-US" dirty="0"/>
              <a:t>When you start again, you make a detour after </a:t>
            </a:r>
            <a:r>
              <a:rPr lang="en-US" i="1" dirty="0"/>
              <a:t>x</a:t>
            </a:r>
            <a:r>
              <a:rPr lang="en-US" dirty="0"/>
              <a:t> steps, another after </a:t>
            </a:r>
            <a:r>
              <a:rPr lang="en-US" i="1" dirty="0"/>
              <a:t>y</a:t>
            </a:r>
            <a:r>
              <a:rPr lang="en-US" dirty="0"/>
              <a:t> steps and manage to fall into another pit after </a:t>
            </a:r>
            <a:r>
              <a:rPr lang="en-US" i="1" dirty="0"/>
              <a:t>z</a:t>
            </a:r>
            <a:r>
              <a:rPr lang="en-US" dirty="0"/>
              <a:t> steps. This time the reward was </a:t>
            </a:r>
            <a:r>
              <a:rPr lang="en-US" i="1" dirty="0"/>
              <a:t>z</a:t>
            </a:r>
            <a:r>
              <a:rPr lang="en-US" dirty="0"/>
              <a:t> points which was greater than </a:t>
            </a:r>
            <a:r>
              <a:rPr lang="en-US" i="1" dirty="0"/>
              <a:t>y</a:t>
            </a:r>
            <a:r>
              <a:rPr lang="en-US" dirty="0"/>
              <a:t>, and you decide that this is a good path to take again.</a:t>
            </a:r>
            <a:endParaRPr lang="en-GB" dirty="0"/>
          </a:p>
        </p:txBody>
      </p:sp>
    </p:spTree>
    <p:extLst>
      <p:ext uri="{BB962C8B-B14F-4D97-AF65-F5344CB8AC3E}">
        <p14:creationId xmlns:p14="http://schemas.microsoft.com/office/powerpoint/2010/main" val="3005083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0EE956-1D86-4F38-9451-0E8F4C06BDD4}"/>
              </a:ext>
            </a:extLst>
          </p:cNvPr>
          <p:cNvSpPr>
            <a:spLocks noGrp="1"/>
          </p:cNvSpPr>
          <p:nvPr>
            <p:ph type="title"/>
          </p:nvPr>
        </p:nvSpPr>
        <p:spPr>
          <a:xfrm>
            <a:off x="1393638" y="609601"/>
            <a:ext cx="9404723" cy="1400530"/>
          </a:xfrm>
        </p:spPr>
        <p:txBody>
          <a:bodyPr/>
          <a:lstStyle/>
          <a:p>
            <a:r>
              <a:rPr lang="en-GB" b="1" dirty="0"/>
              <a:t>Intuition to Reinforcement Learning</a:t>
            </a:r>
            <a:br>
              <a:rPr lang="en-GB" b="1" dirty="0"/>
            </a:br>
            <a:endParaRPr lang="en-GB" dirty="0"/>
          </a:p>
        </p:txBody>
      </p:sp>
      <p:sp>
        <p:nvSpPr>
          <p:cNvPr id="3" name="Espace réservé du contenu 2">
            <a:extLst>
              <a:ext uri="{FF2B5EF4-FFF2-40B4-BE49-F238E27FC236}">
                <a16:creationId xmlns:a16="http://schemas.microsoft.com/office/drawing/2014/main" id="{DC4E7968-CEAA-43FE-8C5C-068D7D934282}"/>
              </a:ext>
            </a:extLst>
          </p:cNvPr>
          <p:cNvSpPr>
            <a:spLocks noGrp="1"/>
          </p:cNvSpPr>
          <p:nvPr>
            <p:ph idx="1"/>
          </p:nvPr>
        </p:nvSpPr>
        <p:spPr/>
        <p:txBody>
          <a:bodyPr/>
          <a:lstStyle/>
          <a:p>
            <a:r>
              <a:rPr lang="en-US" dirty="0"/>
              <a:t>You restart again, make the detours after </a:t>
            </a:r>
            <a:r>
              <a:rPr lang="en-US" i="1" dirty="0"/>
              <a:t>x</a:t>
            </a:r>
            <a:r>
              <a:rPr lang="en-US" dirty="0"/>
              <a:t>, </a:t>
            </a:r>
            <a:r>
              <a:rPr lang="en-US" i="1" dirty="0"/>
              <a:t>y</a:t>
            </a:r>
            <a:r>
              <a:rPr lang="en-US" dirty="0"/>
              <a:t> and </a:t>
            </a:r>
            <a:r>
              <a:rPr lang="en-US" i="1" dirty="0"/>
              <a:t>z</a:t>
            </a:r>
            <a:r>
              <a:rPr lang="en-US" dirty="0"/>
              <a:t> steps to reach the other side of the field. Thus, you've learned to cross the field without the need of light.</a:t>
            </a:r>
            <a:endParaRPr lang="en-GB" dirty="0"/>
          </a:p>
        </p:txBody>
      </p:sp>
    </p:spTree>
    <p:extLst>
      <p:ext uri="{BB962C8B-B14F-4D97-AF65-F5344CB8AC3E}">
        <p14:creationId xmlns:p14="http://schemas.microsoft.com/office/powerpoint/2010/main" val="36635768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2083</Words>
  <Application>Microsoft Office PowerPoint</Application>
  <PresentationFormat>Grand écran</PresentationFormat>
  <Paragraphs>130</Paragraphs>
  <Slides>30</Slides>
  <Notes>27</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30</vt:i4>
      </vt:variant>
    </vt:vector>
  </HeadingPairs>
  <TitlesOfParts>
    <vt:vector size="35" baseType="lpstr">
      <vt:lpstr>Arial</vt:lpstr>
      <vt:lpstr>Calibri</vt:lpstr>
      <vt:lpstr>Century Gothic</vt:lpstr>
      <vt:lpstr>Wingdings 3</vt:lpstr>
      <vt:lpstr>Ion</vt:lpstr>
      <vt:lpstr>Introduction to Reinforcement Learning </vt:lpstr>
      <vt:lpstr>Table of Contents </vt:lpstr>
      <vt:lpstr>What is Reinforcement Learning? </vt:lpstr>
      <vt:lpstr>Reinforcement Learning vs. the rest </vt:lpstr>
      <vt:lpstr>Intuition to Reinforcement Learning </vt:lpstr>
      <vt:lpstr>Intuition to Reinforcement Learning </vt:lpstr>
      <vt:lpstr>Intuition to Reinforcement Learning </vt:lpstr>
      <vt:lpstr>Intuition to Reinforcement Learning </vt:lpstr>
      <vt:lpstr>Intuition to Reinforcement Learning </vt:lpstr>
      <vt:lpstr>Basic Concept and Terminology </vt:lpstr>
      <vt:lpstr>Basic Concept and Terminology </vt:lpstr>
      <vt:lpstr>Basic Concept and Terminology</vt:lpstr>
      <vt:lpstr>Présentation PowerPoint</vt:lpstr>
      <vt:lpstr>How Reinforcement Learning Works </vt:lpstr>
      <vt:lpstr>How Reinforcement Learning Works</vt:lpstr>
      <vt:lpstr>How Reinforcement Learning Works</vt:lpstr>
      <vt:lpstr>A Simple Implementation </vt:lpstr>
      <vt:lpstr>A Simple Implementation </vt:lpstr>
      <vt:lpstr>ϵ (epsilon)-greedy algorithm </vt:lpstr>
      <vt:lpstr>ϵ (epsilon)-greedy algorithm </vt:lpstr>
      <vt:lpstr>ϵ (epsilon)-greedy algorithm </vt:lpstr>
      <vt:lpstr>Présentation PowerPoint</vt:lpstr>
      <vt:lpstr>Présentation PowerPoint</vt:lpstr>
      <vt:lpstr>Présentation PowerPoint</vt:lpstr>
      <vt:lpstr>Présentation PowerPoint</vt:lpstr>
      <vt:lpstr>Présentation PowerPoint</vt:lpstr>
      <vt:lpstr>Conclusion </vt:lpstr>
      <vt:lpstr>Conclusion </vt:lpstr>
      <vt:lpstr>References </vt:lpstr>
      <vt:lpstr>Links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Reinforcement Learning</dc:title>
  <dc:creator>gouasmia gouasmi</dc:creator>
  <cp:lastModifiedBy>gouasmia gouasmi</cp:lastModifiedBy>
  <cp:revision>5</cp:revision>
  <dcterms:created xsi:type="dcterms:W3CDTF">2019-06-26T11:50:30Z</dcterms:created>
  <dcterms:modified xsi:type="dcterms:W3CDTF">2019-06-28T09:00:47Z</dcterms:modified>
</cp:coreProperties>
</file>