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96" autoAdjust="0"/>
  </p:normalViewPr>
  <p:slideViewPr>
    <p:cSldViewPr>
      <p:cViewPr>
        <p:scale>
          <a:sx n="48" d="100"/>
          <a:sy n="48" d="100"/>
        </p:scale>
        <p:origin x="522" y="9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72CB-6997-44B9-B38E-7510A6760C8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C93-0771-4641-99CD-88A5B70B86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2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 I am going to present the autonomous cars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C93-0771-4641-99CD-88A5B70B86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 Contents of this presentation is going from …. To … then …. Finally …..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C93-0771-4641-99CD-88A5B70B86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2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C93-0771-4641-99CD-88A5B70B86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1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C573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C573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C573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1104" y="1021080"/>
            <a:ext cx="11372088" cy="5032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033" y="3020060"/>
            <a:ext cx="11355933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rgbClr val="C573D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5761" y="1715897"/>
            <a:ext cx="4900295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graph.co.uk/motoring/motoringvideo/11308777/How-do-driverless-cars-work.html" TargetMode="External"/><Relationship Id="rId7" Type="http://schemas.openxmlformats.org/officeDocument/2006/relationships/hyperlink" Target="http://www.velodynelidar.com/" TargetMode="External"/><Relationship Id="rId2" Type="http://schemas.openxmlformats.org/officeDocument/2006/relationships/hyperlink" Target="http://spectrum.ieee.org/automaton/robotics/artificial-intelligence/how-google-self-driving-car-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world.com/news/personal-tech/volvo-reveals-how-its-driverless-cars-work-3599076/" TargetMode="External"/><Relationship Id="rId5" Type="http://schemas.openxmlformats.org/officeDocument/2006/relationships/hyperlink" Target="http://www.forbes.com/sites/bigbangdisruption/2015/01/09/the-five-most-disruptive-innovations-at-ces-2015/" TargetMode="External"/><Relationship Id="rId4" Type="http://schemas.openxmlformats.org/officeDocument/2006/relationships/hyperlink" Target="http://www.extremetech.com/extreme/189486-how-googles-self-driving-cars-detect-and-avoid-obstacle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08247" y="542544"/>
            <a:ext cx="8683751" cy="3020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48627" y="4708905"/>
            <a:ext cx="5064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F39BE9-A686-41B8-80B7-33EE37BEAC5B}"/>
              </a:ext>
            </a:extLst>
          </p:cNvPr>
          <p:cNvSpPr txBox="1"/>
          <p:nvPr/>
        </p:nvSpPr>
        <p:spPr>
          <a:xfrm>
            <a:off x="7850122" y="545131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Gouasmia Zakaria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6648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INS (INERTIAL </a:t>
            </a:r>
            <a:r>
              <a:rPr sz="3600" u="none" spc="-50" dirty="0">
                <a:solidFill>
                  <a:srgbClr val="FFFFFF"/>
                </a:solidFill>
              </a:rPr>
              <a:t>NAVIGATION</a:t>
            </a:r>
            <a:r>
              <a:rPr sz="3600" u="none" spc="-40" dirty="0">
                <a:solidFill>
                  <a:srgbClr val="FFFFFF"/>
                </a:solidFill>
              </a:rPr>
              <a:t> </a:t>
            </a:r>
            <a:r>
              <a:rPr sz="3600" u="none" spc="-10" dirty="0">
                <a:solidFill>
                  <a:srgbClr val="FFFFFF"/>
                </a:solidFill>
              </a:rPr>
              <a:t>SYSTEM)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94738"/>
            <a:ext cx="9803765" cy="369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  <a:tab pos="1758950" algn="l"/>
              </a:tabLs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Inertial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navigation 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INS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navigation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aid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that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computer,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motion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rotation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continuously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calculate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position,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orientation,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velocity	of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moving object without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external 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references.</a:t>
            </a: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Includes 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computer,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gyroscopes,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accelerometers</a:t>
            </a: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Initially used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spacecraft,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ships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airplanes.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591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FFFFFF"/>
                </a:solidFill>
              </a:rPr>
              <a:t>ELECTROMECHANICAL</a:t>
            </a:r>
            <a:r>
              <a:rPr sz="3600" u="none" spc="-45" dirty="0">
                <a:solidFill>
                  <a:srgbClr val="FFFFFF"/>
                </a:solidFill>
              </a:rPr>
              <a:t> </a:t>
            </a:r>
            <a:r>
              <a:rPr sz="3600" u="none" spc="-10" dirty="0">
                <a:solidFill>
                  <a:srgbClr val="FFFFFF"/>
                </a:solidFill>
              </a:rPr>
              <a:t>SYSTEMS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194941"/>
            <a:ext cx="8970645" cy="3821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7747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Electromechanical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manipulate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steering,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throttle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breaking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the car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by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receiving instruction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employs the use of solid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relay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switching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purposes,</a:t>
            </a: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servo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motors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gearing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purpose,</a:t>
            </a: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pneumatic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hydraulic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controls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breaking.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34" y="672465"/>
            <a:ext cx="557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5" dirty="0">
                <a:solidFill>
                  <a:srgbClr val="FFFFFF"/>
                </a:solidFill>
              </a:rPr>
              <a:t>SOFTWARE </a:t>
            </a:r>
            <a:r>
              <a:rPr sz="3600" u="none" spc="-5" dirty="0">
                <a:solidFill>
                  <a:srgbClr val="FFFFFF"/>
                </a:solidFill>
              </a:rPr>
              <a:t>AND</a:t>
            </a:r>
            <a:r>
              <a:rPr sz="3600" u="none" spc="-40" dirty="0">
                <a:solidFill>
                  <a:srgbClr val="FFFFFF"/>
                </a:solidFill>
              </a:rPr>
              <a:t> </a:t>
            </a:r>
            <a:r>
              <a:rPr sz="3600" u="none" spc="-15" dirty="0">
                <a:solidFill>
                  <a:srgbClr val="FFFFFF"/>
                </a:solidFill>
              </a:rPr>
              <a:t>ALGORITHMS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5800" y="2142744"/>
            <a:ext cx="10132060" cy="3648710"/>
          </a:xfrm>
          <a:custGeom>
            <a:avLst/>
            <a:gdLst/>
            <a:ahLst/>
            <a:cxnLst/>
            <a:rect l="l" t="t" r="r" b="b"/>
            <a:pathLst>
              <a:path w="10132060" h="3648710">
                <a:moveTo>
                  <a:pt x="0" y="3648455"/>
                </a:moveTo>
                <a:lnTo>
                  <a:pt x="10131552" y="3648455"/>
                </a:lnTo>
                <a:lnTo>
                  <a:pt x="10131552" y="0"/>
                </a:lnTo>
                <a:lnTo>
                  <a:pt x="0" y="0"/>
                </a:lnTo>
                <a:lnTo>
                  <a:pt x="0" y="3648455"/>
                </a:lnTo>
                <a:close/>
              </a:path>
            </a:pathLst>
          </a:custGeom>
          <a:solidFill>
            <a:srgbClr val="2A5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160854"/>
            <a:ext cx="9897745" cy="356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4097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algorithms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autonomous car One  such technique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SLAM which is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abbreviation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Simultaneous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Localization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Map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Building.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solving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autonomous  vehicle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an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unknown location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an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unknown 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environment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then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incrementally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map of this 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environment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simultaneously using this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map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compute  absolute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location.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188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40" dirty="0">
                <a:solidFill>
                  <a:srgbClr val="FFFFFF"/>
                </a:solidFill>
              </a:rPr>
              <a:t>W</a:t>
            </a:r>
            <a:r>
              <a:rPr sz="3600" u="none" spc="-5" dirty="0">
                <a:solidFill>
                  <a:srgbClr val="FFFFFF"/>
                </a:solidFill>
              </a:rPr>
              <a:t>ORKING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97786"/>
            <a:ext cx="9865360" cy="369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96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Autonomous car use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technologies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type of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sense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environment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around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 and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appropriate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decision.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already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available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assist human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driver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like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ABS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(Automatic Breaking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System)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ACC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(Automatic Cruise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Control)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99085" marR="30416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technologies discussed above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conjunction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 control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LIDAR</a:t>
            </a:r>
            <a:r>
              <a:rPr sz="3600" spc="-75" dirty="0"/>
              <a:t> </a:t>
            </a:r>
            <a:r>
              <a:rPr sz="3600" dirty="0"/>
              <a:t>SENSOR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37"/>
            <a:ext cx="9955530" cy="424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9370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laser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beams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emitted by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all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directions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reflected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scattered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waves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sensed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board</a:t>
            </a:r>
            <a:r>
              <a:rPr sz="28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sensor.</a:t>
            </a:r>
            <a:endParaRPr sz="2800">
              <a:latin typeface="Calibri"/>
              <a:cs typeface="Calibri"/>
            </a:endParaRPr>
          </a:p>
          <a:p>
            <a:pPr marL="299085" marR="18542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generates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high precision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3D map 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surrounding</a:t>
            </a: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accuracy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this map is in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centimeters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wavelength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light used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very small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able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reflect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of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surfaces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299085" marR="591820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Mounted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cylindrical enclosure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 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rotates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360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degree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354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FFFFFF"/>
                </a:solidFill>
              </a:rPr>
              <a:t>RADAR</a:t>
            </a:r>
            <a:r>
              <a:rPr sz="3600" u="none" spc="-95" dirty="0">
                <a:solidFill>
                  <a:srgbClr val="FFFFFF"/>
                </a:solidFill>
              </a:rPr>
              <a:t> </a:t>
            </a:r>
            <a:r>
              <a:rPr sz="3600" u="none" spc="-20" dirty="0">
                <a:solidFill>
                  <a:srgbClr val="FFFFFF"/>
                </a:solidFill>
              </a:rPr>
              <a:t>DETECTORS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59050"/>
            <a:ext cx="5781675" cy="454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usually RADAR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detectors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functions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Lane-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assistance,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blind spot  detection, side impact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warning,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cross- 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traffic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alert, and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adaptive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cruise 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control.</a:t>
            </a:r>
            <a:endParaRPr sz="2800">
              <a:latin typeface="Calibri"/>
              <a:cs typeface="Calibri"/>
            </a:endParaRPr>
          </a:p>
          <a:p>
            <a:pPr marL="299085" marR="64706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radar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detectors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usually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mounted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ends 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 marL="299085" marR="9213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detectors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front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car,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detector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rear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6683" y="2066544"/>
            <a:ext cx="4494276" cy="449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751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GPS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38857"/>
            <a:ext cx="9799320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determining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position of 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route  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selected destination.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maps that car uses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while on the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road.</a:t>
            </a:r>
            <a:endParaRPr sz="2800">
              <a:latin typeface="Calibri"/>
              <a:cs typeface="Calibri"/>
            </a:endParaRPr>
          </a:p>
          <a:p>
            <a:pPr marL="299085" marR="47625" indent="-287020">
              <a:lnSpc>
                <a:spcPct val="90000"/>
              </a:lnSpc>
              <a:spcBef>
                <a:spcPts val="96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GPS alone can’t be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determine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location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 it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 be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wrong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several meters;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bad weather conditions such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rain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fog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harm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precision.</a:t>
            </a:r>
            <a:endParaRPr sz="2800">
              <a:latin typeface="Calibri"/>
              <a:cs typeface="Calibri"/>
            </a:endParaRPr>
          </a:p>
          <a:p>
            <a:pPr marL="299085" marR="946785" indent="-28702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So along with GPS other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determine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position.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63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INS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311145"/>
            <a:ext cx="6504305" cy="326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Inertial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navigation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fitted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 marL="299085" marR="51435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accelerometers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gyroscopes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measure acceleration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angular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movement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 marL="299085" marR="13652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Sometimes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position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estimator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also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used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these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two sensor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precision.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31252" y="2388107"/>
            <a:ext cx="4055363" cy="304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337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45" dirty="0">
                <a:solidFill>
                  <a:srgbClr val="FFFFFF"/>
                </a:solidFill>
              </a:rPr>
              <a:t>DIGITAL </a:t>
            </a:r>
            <a:r>
              <a:rPr sz="3600" u="none" spc="-5" dirty="0">
                <a:solidFill>
                  <a:srgbClr val="FFFFFF"/>
                </a:solidFill>
              </a:rPr>
              <a:t>CAMERAS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311145"/>
            <a:ext cx="9692640" cy="326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8003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Cameras 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cars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motives other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right path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 marL="299085" marR="23495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cameras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identifying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traffic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signal,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unexpected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things 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animals or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pedestrians.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Cameras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recognizing</a:t>
            </a:r>
            <a:endParaRPr sz="280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certain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gestures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 other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can’t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comprehend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hand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waving,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stop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sign,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cones.</a:t>
            </a:r>
            <a:endParaRPr sz="280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camera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usually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mounted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rear view</a:t>
            </a:r>
            <a:r>
              <a:rPr sz="28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mirror.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4126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30" dirty="0">
                <a:solidFill>
                  <a:srgbClr val="FFFFFF"/>
                </a:solidFill>
              </a:rPr>
              <a:t>ULTRASONIC</a:t>
            </a:r>
            <a:r>
              <a:rPr sz="3600" u="none" spc="-90" dirty="0">
                <a:solidFill>
                  <a:srgbClr val="FFFFFF"/>
                </a:solidFill>
              </a:rPr>
              <a:t> </a:t>
            </a:r>
            <a:r>
              <a:rPr sz="3600" u="none" spc="-5" dirty="0">
                <a:solidFill>
                  <a:srgbClr val="FFFFFF"/>
                </a:solidFill>
              </a:rPr>
              <a:t>SENSORS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636900"/>
            <a:ext cx="5344160" cy="271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Ultrasonic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mounted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  various sides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detect  objects very near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  <a:p>
            <a:pPr marL="299085" marR="12763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sensors provide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parking  assistance, collision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warning, lane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departure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among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2115" y="1175003"/>
            <a:ext cx="5140451" cy="4893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2020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FFFFFF"/>
                </a:solidFill>
              </a:rPr>
              <a:t>CONTENTS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716531"/>
            <a:ext cx="4020185" cy="47104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History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Vehicular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Google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Driverless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Obstacles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646" y="362458"/>
            <a:ext cx="910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FUNCTIONS OF </a:t>
            </a:r>
            <a:r>
              <a:rPr sz="3600" u="none" spc="-10" dirty="0">
                <a:solidFill>
                  <a:srgbClr val="FFFFFF"/>
                </a:solidFill>
              </a:rPr>
              <a:t>RADAR </a:t>
            </a:r>
            <a:r>
              <a:rPr sz="3600" u="none" spc="-5" dirty="0">
                <a:solidFill>
                  <a:srgbClr val="FFFFFF"/>
                </a:solidFill>
              </a:rPr>
              <a:t>AND </a:t>
            </a:r>
            <a:r>
              <a:rPr sz="3600" u="none" spc="-30" dirty="0">
                <a:solidFill>
                  <a:srgbClr val="FFFFFF"/>
                </a:solidFill>
              </a:rPr>
              <a:t>ULTRASONIC</a:t>
            </a:r>
            <a:r>
              <a:rPr sz="3600" u="none" spc="-120" dirty="0">
                <a:solidFill>
                  <a:srgbClr val="FFFFFF"/>
                </a:solidFill>
              </a:rPr>
              <a:t> </a:t>
            </a:r>
            <a:r>
              <a:rPr sz="3600" u="none" dirty="0">
                <a:solidFill>
                  <a:srgbClr val="FFFFFF"/>
                </a:solidFill>
              </a:rPr>
              <a:t>SENSOR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7095" y="1493519"/>
            <a:ext cx="11451336" cy="495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216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FFFFFF"/>
                </a:solidFill>
              </a:rPr>
              <a:t>COMPUTER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591180"/>
            <a:ext cx="9704705" cy="271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above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mentioned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on-board  Computer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process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high speed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with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 of highly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sophisticated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software makes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decision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sends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electro-mechanical units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steering,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throttle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breaking 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  <a:p>
            <a:pPr marL="299085" marR="20447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also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connected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internet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GPS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  real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monitoring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updates.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42086"/>
            <a:ext cx="246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FLOW</a:t>
            </a:r>
            <a:r>
              <a:rPr sz="3600" spc="-85" dirty="0"/>
              <a:t> </a:t>
            </a:r>
            <a:r>
              <a:rPr sz="3600" spc="-10" dirty="0"/>
              <a:t>CHART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97179" y="1600200"/>
            <a:ext cx="11590020" cy="500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68" y="564896"/>
            <a:ext cx="562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VEHICULAR</a:t>
            </a:r>
            <a:r>
              <a:rPr sz="3600" u="none" spc="-45" dirty="0">
                <a:solidFill>
                  <a:srgbClr val="FFFFFF"/>
                </a:solidFill>
              </a:rPr>
              <a:t> </a:t>
            </a:r>
            <a:r>
              <a:rPr sz="3600" u="none" spc="-30" dirty="0">
                <a:solidFill>
                  <a:srgbClr val="FFFFFF"/>
                </a:solidFill>
              </a:rPr>
              <a:t>COMMUNICATION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607007"/>
            <a:ext cx="9960610" cy="4674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7843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Vehicular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communication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which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vehicles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roadside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units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communicating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nodes,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299085" marR="20320" indent="-287020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dirty="0"/>
              <a:t>	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Contain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two types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nodes: vehicles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roadside stations.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Both 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dedicated short-range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communications (DSRC) devices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works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5.9 GHz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band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bandwidth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75 MHz and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approximate range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1000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network support both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private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public communications  but higher priority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28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communications.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Wireless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Access in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Vehicular Environments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(WAVE)</a:t>
            </a:r>
            <a:r>
              <a:rPr sz="28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802.11p.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87" y="1493519"/>
            <a:ext cx="11372088" cy="4146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720" y="372617"/>
            <a:ext cx="913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none" spc="-25" dirty="0">
                <a:solidFill>
                  <a:srgbClr val="FFFFFF"/>
                </a:solidFill>
                <a:latin typeface="Calibri"/>
                <a:cs typeface="Calibri"/>
              </a:rPr>
              <a:t>VEHICLUAR </a:t>
            </a:r>
            <a:r>
              <a:rPr sz="4000" b="0" u="none" spc="-35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sz="4000" b="0" u="none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0" u="none" spc="-3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23" y="846785"/>
            <a:ext cx="4742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GOOGLE DRIVERLESS</a:t>
            </a:r>
            <a:r>
              <a:rPr sz="3600" u="none" spc="-70" dirty="0">
                <a:solidFill>
                  <a:srgbClr val="FFFFFF"/>
                </a:solidFill>
              </a:rPr>
              <a:t> </a:t>
            </a:r>
            <a:r>
              <a:rPr sz="3600" u="none" spc="-5" dirty="0">
                <a:solidFill>
                  <a:srgbClr val="FFFFFF"/>
                </a:solidFill>
              </a:rPr>
              <a:t>CAR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820367"/>
            <a:ext cx="9897110" cy="424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88900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Google Self-Driving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Car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name of 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involves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autonomous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cars,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mainly  electric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cars.</a:t>
            </a:r>
            <a:endParaRPr sz="2800">
              <a:latin typeface="Calibri"/>
              <a:cs typeface="Calibri"/>
            </a:endParaRPr>
          </a:p>
          <a:p>
            <a:pPr marL="299085" marR="40957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powering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Google’s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cars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Google 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Chauffeur.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Lettering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each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 identifies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“self-driving</a:t>
            </a:r>
            <a:r>
              <a:rPr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car”.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led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Google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Engineer Chris</a:t>
            </a:r>
            <a:r>
              <a:rPr sz="28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Urmson.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Google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cars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about $150,000 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equipment including</a:t>
            </a:r>
            <a:r>
              <a:rPr sz="28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$70,000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LIDAR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system.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range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mounted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a 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Velodyne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64-beam</a:t>
            </a:r>
            <a:r>
              <a:rPr sz="2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laser.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412496"/>
            <a:ext cx="502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>
                <a:solidFill>
                  <a:srgbClr val="FFFFFF"/>
                </a:solidFill>
              </a:rPr>
              <a:t>VELODYNE </a:t>
            </a:r>
            <a:r>
              <a:rPr sz="3600" u="none" spc="-10" dirty="0">
                <a:solidFill>
                  <a:srgbClr val="FFFFFF"/>
                </a:solidFill>
              </a:rPr>
              <a:t>64-BEAM</a:t>
            </a:r>
            <a:r>
              <a:rPr sz="3600" u="none" spc="-60" dirty="0">
                <a:solidFill>
                  <a:srgbClr val="FFFFFF"/>
                </a:solidFill>
              </a:rPr>
              <a:t> </a:t>
            </a:r>
            <a:r>
              <a:rPr sz="3600" u="none" dirty="0">
                <a:solidFill>
                  <a:srgbClr val="FFFFFF"/>
                </a:solidFill>
              </a:rPr>
              <a:t>LASER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3090" y="2000376"/>
          <a:ext cx="6402070" cy="448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4819" y="2068634"/>
            <a:ext cx="6273800" cy="43853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201670">
              <a:lnSpc>
                <a:spcPct val="100000"/>
              </a:lnSpc>
              <a:spcBef>
                <a:spcPts val="10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64 lasers/detectors</a:t>
            </a:r>
            <a:endParaRPr sz="1400">
              <a:latin typeface="Calibri"/>
              <a:cs typeface="Calibri"/>
            </a:endParaRPr>
          </a:p>
          <a:p>
            <a:pPr marL="3201670">
              <a:lnSpc>
                <a:spcPct val="100000"/>
              </a:lnSpc>
              <a:spcBef>
                <a:spcPts val="840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360 degree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field of</a:t>
            </a:r>
            <a:r>
              <a:rPr sz="14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1400">
              <a:latin typeface="Calibri"/>
              <a:cs typeface="Calibri"/>
            </a:endParaRPr>
          </a:p>
          <a:p>
            <a:pPr marL="3201670">
              <a:lnSpc>
                <a:spcPct val="100000"/>
              </a:lnSpc>
              <a:spcBef>
                <a:spcPts val="840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&lt;2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cm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distance</a:t>
            </a:r>
            <a:r>
              <a:rPr sz="1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tabLst>
                <a:tab pos="3201035" algn="l"/>
                <a:tab pos="354393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Sensor:	</a:t>
            </a: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5-15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Hz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field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endParaRPr sz="1400">
              <a:latin typeface="Calibri"/>
              <a:cs typeface="Calibri"/>
            </a:endParaRPr>
          </a:p>
          <a:p>
            <a:pPr marL="3201670">
              <a:lnSpc>
                <a:spcPct val="100000"/>
              </a:lnSpc>
              <a:spcBef>
                <a:spcPts val="840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50 meter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range for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pavement</a:t>
            </a:r>
            <a:endParaRPr sz="1400">
              <a:latin typeface="Calibri"/>
              <a:cs typeface="Calibri"/>
            </a:endParaRPr>
          </a:p>
          <a:p>
            <a:pPr marL="3201670">
              <a:lnSpc>
                <a:spcPct val="100000"/>
              </a:lnSpc>
              <a:spcBef>
                <a:spcPts val="840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120 meter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range for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endParaRPr sz="1400">
              <a:latin typeface="Calibri"/>
              <a:cs typeface="Calibri"/>
            </a:endParaRPr>
          </a:p>
          <a:p>
            <a:pPr marL="3201670">
              <a:lnSpc>
                <a:spcPct val="100000"/>
              </a:lnSpc>
              <a:spcBef>
                <a:spcPts val="844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&gt;1.3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 points per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tabLst>
                <a:tab pos="3201035" algn="l"/>
                <a:tab pos="354393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Laser:	</a:t>
            </a: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1-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eye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endParaRPr sz="1400">
              <a:latin typeface="Calibri"/>
              <a:cs typeface="Calibri"/>
            </a:endParaRPr>
          </a:p>
          <a:p>
            <a:pPr marL="3201670">
              <a:lnSpc>
                <a:spcPct val="100000"/>
              </a:lnSpc>
              <a:spcBef>
                <a:spcPts val="840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905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wavelength</a:t>
            </a:r>
            <a:endParaRPr sz="1400">
              <a:latin typeface="Calibri"/>
              <a:cs typeface="Calibri"/>
            </a:endParaRPr>
          </a:p>
          <a:p>
            <a:pPr marL="3201670">
              <a:lnSpc>
                <a:spcPct val="100000"/>
              </a:lnSpc>
              <a:spcBef>
                <a:spcPts val="840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~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ns pulse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width</a:t>
            </a:r>
            <a:endParaRPr sz="1400">
              <a:latin typeface="Calibri"/>
              <a:cs typeface="Calibri"/>
            </a:endParaRPr>
          </a:p>
          <a:p>
            <a:pPr marL="3543935" indent="-342900">
              <a:lnSpc>
                <a:spcPct val="150000"/>
              </a:lnSpc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Dynamic laser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power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selection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larger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tabLst>
                <a:tab pos="3201035" algn="l"/>
                <a:tab pos="354393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Mechanical:	</a:t>
            </a: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15V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@ 4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amps</a:t>
            </a:r>
            <a:endParaRPr sz="1400">
              <a:latin typeface="Calibri"/>
              <a:cs typeface="Calibri"/>
            </a:endParaRPr>
          </a:p>
          <a:p>
            <a:pPr marL="3201670">
              <a:lnSpc>
                <a:spcPct val="100000"/>
              </a:lnSpc>
              <a:spcBef>
                <a:spcPts val="840"/>
              </a:spcBef>
              <a:tabLst>
                <a:tab pos="3543935" algn="l"/>
              </a:tabLst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300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RPM-900 RPM spin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03719" y="1982723"/>
            <a:ext cx="5288280" cy="440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436" y="1309116"/>
            <a:ext cx="11751564" cy="5327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371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RANGE OF</a:t>
            </a:r>
            <a:r>
              <a:rPr sz="3600" u="none" spc="-80" dirty="0">
                <a:solidFill>
                  <a:srgbClr val="FFFFFF"/>
                </a:solidFill>
              </a:rPr>
              <a:t> </a:t>
            </a:r>
            <a:r>
              <a:rPr sz="3600" u="none" spc="-5" dirty="0">
                <a:solidFill>
                  <a:srgbClr val="FFFFFF"/>
                </a:solidFill>
              </a:rPr>
              <a:t>SENSORS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315200" y="1856231"/>
            <a:ext cx="4451603" cy="3549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3483" y="2225801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0987" y="2713482"/>
            <a:ext cx="220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3085" y="3689096"/>
            <a:ext cx="1873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s, a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vertical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144" y="2340229"/>
            <a:ext cx="4265295" cy="333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stereo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cameras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overlapping region with 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horizontal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field of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approximately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50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degree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field of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approxim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degrees,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a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maximum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approximately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mete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1590" y="4176776"/>
            <a:ext cx="154813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5080" indent="-14859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ately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10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ance 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20" y="1856231"/>
            <a:ext cx="4939284" cy="3855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ts val="3045"/>
              </a:lnSpc>
            </a:pPr>
            <a:r>
              <a:rPr b="0" spc="-5" dirty="0">
                <a:latin typeface="Calibri"/>
                <a:cs typeface="Calibri"/>
              </a:rPr>
              <a:t>he </a:t>
            </a:r>
            <a:r>
              <a:rPr spc="-5" dirty="0"/>
              <a:t>localization </a:t>
            </a:r>
            <a:r>
              <a:rPr spc="-15" dirty="0"/>
              <a:t>camera </a:t>
            </a:r>
            <a:r>
              <a:rPr b="0" spc="-5" dirty="0">
                <a:latin typeface="Calibri"/>
                <a:cs typeface="Calibri"/>
              </a:rPr>
              <a:t>has</a:t>
            </a:r>
            <a:r>
              <a:rPr b="0" spc="-1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</a:p>
          <a:p>
            <a:pPr marL="194310" marR="238125" indent="18415">
              <a:lnSpc>
                <a:spcPct val="100000"/>
              </a:lnSpc>
            </a:pPr>
            <a:r>
              <a:rPr b="0" spc="-20" dirty="0">
                <a:latin typeface="Calibri"/>
                <a:cs typeface="Calibri"/>
              </a:rPr>
              <a:t>orizontal </a:t>
            </a:r>
            <a:r>
              <a:rPr b="0" spc="-5" dirty="0">
                <a:latin typeface="Calibri"/>
                <a:cs typeface="Calibri"/>
              </a:rPr>
              <a:t>field of </a:t>
            </a:r>
            <a:r>
              <a:rPr b="0" dirty="0">
                <a:latin typeface="Calibri"/>
                <a:cs typeface="Calibri"/>
              </a:rPr>
              <a:t>view </a:t>
            </a:r>
            <a:r>
              <a:rPr b="0" spc="-5" dirty="0">
                <a:latin typeface="Calibri"/>
                <a:cs typeface="Calibri"/>
              </a:rPr>
              <a:t>of  </a:t>
            </a:r>
            <a:r>
              <a:rPr b="0" spc="-20" dirty="0">
                <a:latin typeface="Calibri"/>
                <a:cs typeface="Calibri"/>
              </a:rPr>
              <a:t>pproximately </a:t>
            </a:r>
            <a:r>
              <a:rPr b="0" dirty="0">
                <a:latin typeface="Calibri"/>
                <a:cs typeface="Calibri"/>
              </a:rPr>
              <a:t>75 </a:t>
            </a:r>
            <a:r>
              <a:rPr b="0" spc="-10" dirty="0">
                <a:latin typeface="Calibri"/>
                <a:cs typeface="Calibri"/>
              </a:rPr>
              <a:t>degrees, </a:t>
            </a:r>
            <a:r>
              <a:rPr b="0" dirty="0">
                <a:latin typeface="Calibri"/>
                <a:cs typeface="Calibri"/>
              </a:rPr>
              <a:t>a</a:t>
            </a:r>
          </a:p>
          <a:p>
            <a:pPr marL="194310" marR="339725" indent="-194945">
              <a:lnSpc>
                <a:spcPct val="100000"/>
              </a:lnSpc>
            </a:pPr>
            <a:r>
              <a:rPr b="0" spc="-10" dirty="0">
                <a:latin typeface="Calibri"/>
                <a:cs typeface="Calibri"/>
              </a:rPr>
              <a:t>vertical </a:t>
            </a:r>
            <a:r>
              <a:rPr b="0" spc="-5" dirty="0">
                <a:latin typeface="Calibri"/>
                <a:cs typeface="Calibri"/>
              </a:rPr>
              <a:t>field of view of  </a:t>
            </a:r>
            <a:r>
              <a:rPr b="0" spc="-20" dirty="0">
                <a:latin typeface="Calibri"/>
                <a:cs typeface="Calibri"/>
              </a:rPr>
              <a:t>pproximately </a:t>
            </a:r>
            <a:r>
              <a:rPr b="0" dirty="0">
                <a:latin typeface="Calibri"/>
                <a:cs typeface="Calibri"/>
              </a:rPr>
              <a:t>90 </a:t>
            </a:r>
            <a:r>
              <a:rPr b="0" spc="-10" dirty="0">
                <a:latin typeface="Calibri"/>
                <a:cs typeface="Calibri"/>
              </a:rPr>
              <a:t>degrees  </a:t>
            </a:r>
            <a:r>
              <a:rPr b="0" dirty="0">
                <a:latin typeface="Calibri"/>
                <a:cs typeface="Calibri"/>
              </a:rPr>
              <a:t>nd a </a:t>
            </a:r>
            <a:r>
              <a:rPr b="0" spc="-5" dirty="0">
                <a:latin typeface="Calibri"/>
                <a:cs typeface="Calibri"/>
              </a:rPr>
              <a:t>maximum </a:t>
            </a:r>
            <a:r>
              <a:rPr b="0" spc="-15" dirty="0">
                <a:latin typeface="Calibri"/>
                <a:cs typeface="Calibri"/>
              </a:rPr>
              <a:t>distance </a:t>
            </a:r>
            <a:r>
              <a:rPr b="0" dirty="0">
                <a:latin typeface="Calibri"/>
                <a:cs typeface="Calibri"/>
              </a:rPr>
              <a:t>of  </a:t>
            </a:r>
            <a:r>
              <a:rPr b="0" spc="-20" dirty="0">
                <a:latin typeface="Calibri"/>
                <a:cs typeface="Calibri"/>
              </a:rPr>
              <a:t>pproximately </a:t>
            </a:r>
            <a:r>
              <a:rPr dirty="0"/>
              <a:t>10</a:t>
            </a:r>
            <a:r>
              <a:rPr spc="10" dirty="0"/>
              <a:t> </a:t>
            </a:r>
            <a:r>
              <a:rPr spc="-15" dirty="0"/>
              <a:t>meters</a:t>
            </a:r>
            <a:r>
              <a:rPr sz="1800" b="0" spc="-1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9168" y="1754123"/>
            <a:ext cx="4939283" cy="3808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28608" y="1976374"/>
            <a:ext cx="671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5628" y="2951429"/>
            <a:ext cx="316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2773" y="3439795"/>
            <a:ext cx="82994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spc="15" baseline="32986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259" y="2090801"/>
            <a:ext cx="4820285" cy="284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laser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horizontal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fiel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view of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approximately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360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degrees,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vertical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field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vie  of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approximately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30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degrees, 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maximum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distance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100 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meters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00" y="1901951"/>
            <a:ext cx="4884420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73061" y="1601470"/>
            <a:ext cx="440309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79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2700" marR="66675">
              <a:lnSpc>
                <a:spcPts val="3840"/>
              </a:lnSpc>
              <a:spcBef>
                <a:spcPts val="65"/>
              </a:spcBef>
            </a:pPr>
            <a:r>
              <a:rPr sz="4800" spc="-292" baseline="-1736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200" spc="-1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radar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4800" spc="-112" baseline="-260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horizontal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field of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 60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degrees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15"/>
              </a:lnSpc>
            </a:pPr>
            <a:r>
              <a:rPr sz="4800" spc="-127" baseline="-1736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maximum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distance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200</a:t>
            </a:r>
            <a:endParaRPr sz="3200">
              <a:latin typeface="Calibri"/>
              <a:cs typeface="Calibri"/>
            </a:endParaRPr>
          </a:p>
          <a:p>
            <a:pPr marL="12700" marR="2985770">
              <a:lnSpc>
                <a:spcPts val="3960"/>
              </a:lnSpc>
              <a:spcBef>
                <a:spcPts val="30"/>
              </a:spcBef>
            </a:pPr>
            <a:r>
              <a:rPr sz="4800" spc="-922" baseline="-260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.  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412496"/>
            <a:ext cx="462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>
                <a:solidFill>
                  <a:srgbClr val="FFFFFF"/>
                </a:solidFill>
              </a:rPr>
              <a:t>POTENTIAL</a:t>
            </a:r>
            <a:r>
              <a:rPr sz="3600" u="none" spc="-60" dirty="0">
                <a:solidFill>
                  <a:srgbClr val="FFFFFF"/>
                </a:solidFill>
              </a:rPr>
              <a:t> </a:t>
            </a:r>
            <a:r>
              <a:rPr sz="3600" u="none" spc="-55" dirty="0">
                <a:solidFill>
                  <a:srgbClr val="FFFFFF"/>
                </a:solidFill>
              </a:rPr>
              <a:t>ADVANTAGES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478940"/>
            <a:ext cx="9383395" cy="48209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99720" algn="l"/>
              </a:tabLst>
            </a:pPr>
            <a:r>
              <a:rPr sz="3100" spc="-25" dirty="0">
                <a:solidFill>
                  <a:srgbClr val="FFFFFF"/>
                </a:solidFill>
                <a:latin typeface="Calibri"/>
                <a:cs typeface="Calibri"/>
              </a:rPr>
              <a:t>Fewer </a:t>
            </a: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3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collisions</a:t>
            </a:r>
            <a:endParaRPr sz="3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299720" algn="l"/>
              </a:tabLst>
            </a:pPr>
            <a:r>
              <a:rPr sz="3100" spc="-30" dirty="0">
                <a:solidFill>
                  <a:srgbClr val="FFFFFF"/>
                </a:solidFill>
                <a:latin typeface="Calibri"/>
                <a:cs typeface="Calibri"/>
              </a:rPr>
              <a:t>Roadway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capacity will 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1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endParaRPr sz="3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99720" algn="l"/>
              </a:tabLst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Higher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speed limit 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sets </a:t>
            </a:r>
            <a:r>
              <a:rPr sz="3100" spc="-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autonomous</a:t>
            </a:r>
            <a:r>
              <a:rPr sz="3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cars</a:t>
            </a:r>
            <a:endParaRPr sz="3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299720" algn="l"/>
              </a:tabLst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Alleviation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of parking</a:t>
            </a:r>
            <a:r>
              <a:rPr sz="31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scarcity</a:t>
            </a:r>
            <a:endParaRPr sz="3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299720" algn="l"/>
              </a:tabLst>
            </a:pPr>
            <a:r>
              <a:rPr sz="3100" spc="-25" dirty="0">
                <a:solidFill>
                  <a:srgbClr val="FFFFFF"/>
                </a:solidFill>
                <a:latin typeface="Calibri"/>
                <a:cs typeface="Calibri"/>
              </a:rPr>
              <a:t>Removal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constraints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on the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cars</a:t>
            </a:r>
            <a:endParaRPr sz="3100">
              <a:latin typeface="Calibri"/>
              <a:cs typeface="Calibri"/>
            </a:endParaRPr>
          </a:p>
          <a:p>
            <a:pPr marL="299085" marR="5080" indent="-287020" algn="just">
              <a:lnSpc>
                <a:spcPts val="2980"/>
              </a:lnSpc>
              <a:spcBef>
                <a:spcPts val="980"/>
              </a:spcBef>
              <a:buFont typeface="Arial"/>
              <a:buChar char="•"/>
              <a:tabLst>
                <a:tab pos="299720" algn="l"/>
              </a:tabLst>
            </a:pP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Vehicular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Communication </a:t>
            </a: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together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autonomous car  </a:t>
            </a:r>
            <a:r>
              <a:rPr sz="31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eliminate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traffic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signal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other  </a:t>
            </a: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requirement.</a:t>
            </a:r>
            <a:endParaRPr sz="31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99720" algn="l"/>
              </a:tabLst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Smoother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ride</a:t>
            </a:r>
            <a:endParaRPr sz="31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299720" algn="l"/>
              </a:tabLst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Increased 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3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efficiency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2926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INT</a:t>
            </a:r>
            <a:r>
              <a:rPr sz="3600" u="none" spc="-30" dirty="0">
                <a:solidFill>
                  <a:srgbClr val="FFFFFF"/>
                </a:solidFill>
              </a:rPr>
              <a:t>R</a:t>
            </a:r>
            <a:r>
              <a:rPr sz="3600" u="none" spc="-5" dirty="0">
                <a:solidFill>
                  <a:srgbClr val="FFFFFF"/>
                </a:solidFill>
              </a:rPr>
              <a:t>ODU</a:t>
            </a:r>
            <a:r>
              <a:rPr sz="3600" u="none" spc="20" dirty="0">
                <a:solidFill>
                  <a:srgbClr val="FFFFFF"/>
                </a:solidFill>
              </a:rPr>
              <a:t>C</a:t>
            </a:r>
            <a:r>
              <a:rPr sz="3600" u="none" spc="-5" dirty="0">
                <a:solidFill>
                  <a:srgbClr val="FFFFFF"/>
                </a:solidFill>
              </a:rPr>
              <a:t>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97786"/>
            <a:ext cx="9818370" cy="369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Autonomous car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an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automated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autonomous vehicle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capable  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fulfilling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main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transportation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capabilities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a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traditional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without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input.</a:t>
            </a:r>
            <a:endParaRPr sz="2800" dirty="0">
              <a:latin typeface="Calibri"/>
              <a:cs typeface="Calibri"/>
            </a:endParaRPr>
          </a:p>
          <a:p>
            <a:pPr marL="299085" marR="34925" indent="-287020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dirty="0"/>
              <a:t>	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Suggested by Forbes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magazine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 one of 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Five Most Disruptive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Innovation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201</a:t>
            </a:r>
            <a:r>
              <a:rPr lang="en-GB" sz="280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99085" marR="1339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Autonomous vehicles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enormous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potential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allow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more 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productive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time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spent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vehicle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reduce crashes,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costs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congestion,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energy consumption,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pollution.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5" dirty="0">
                <a:solidFill>
                  <a:srgbClr val="FFFFFF"/>
                </a:solidFill>
              </a:rPr>
              <a:t>POTENTIAL</a:t>
            </a:r>
            <a:r>
              <a:rPr sz="3600" u="none" spc="-65" dirty="0">
                <a:solidFill>
                  <a:srgbClr val="FFFFFF"/>
                </a:solidFill>
              </a:rPr>
              <a:t> </a:t>
            </a:r>
            <a:r>
              <a:rPr sz="3600" u="none" spc="-40" dirty="0">
                <a:solidFill>
                  <a:srgbClr val="FFFFFF"/>
                </a:solidFill>
              </a:rPr>
              <a:t>OBSTACLES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716583"/>
            <a:ext cx="9448800" cy="43357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reluctance by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individuals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relinquish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cars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car’s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computer could potentially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compromised</a:t>
            </a:r>
            <a:endParaRPr sz="2400">
              <a:latin typeface="Calibri"/>
              <a:cs typeface="Calibri"/>
            </a:endParaRPr>
          </a:p>
          <a:p>
            <a:pPr marL="299085" marR="525780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implementation 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legal framework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establishment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government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regulations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self-driving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cars.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Self-driving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cars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could potentially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loaded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explosives.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Susceptibility of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car’s navigation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weather.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Current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road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infrastructure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 changes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autonomous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cars.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diminish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Cost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55650"/>
            <a:ext cx="248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5" dirty="0">
                <a:solidFill>
                  <a:srgbClr val="FFFFFF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342491"/>
            <a:ext cx="9969500" cy="49466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Future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transportation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mankind.</a:t>
            </a:r>
            <a:endParaRPr sz="3200">
              <a:latin typeface="Calibri"/>
              <a:cs typeface="Calibri"/>
            </a:endParaRPr>
          </a:p>
          <a:p>
            <a:pPr marL="299085" marR="1129665" indent="-287020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Competition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DARPA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companies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Google,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Mercedes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fueling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development.</a:t>
            </a: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autonomous car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numerous</a:t>
            </a:r>
            <a:r>
              <a:rPr sz="32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advantages,</a:t>
            </a:r>
            <a:endParaRPr sz="3200">
              <a:latin typeface="Calibri"/>
              <a:cs typeface="Calibri"/>
            </a:endParaRPr>
          </a:p>
          <a:p>
            <a:pPr marL="299085" marR="10160" indent="-287020">
              <a:lnSpc>
                <a:spcPts val="3460"/>
              </a:lnSpc>
              <a:spcBef>
                <a:spcPts val="1060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Ever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decreasing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cost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technology,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involvement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big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automotive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giants.</a:t>
            </a:r>
            <a:endParaRPr sz="3200">
              <a:latin typeface="Calibri"/>
              <a:cs typeface="Calibri"/>
            </a:endParaRPr>
          </a:p>
          <a:p>
            <a:pPr marL="299085" marR="5080" indent="-287020">
              <a:lnSpc>
                <a:spcPct val="90000"/>
              </a:lnSpc>
              <a:spcBef>
                <a:spcPts val="940"/>
              </a:spcBef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4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states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USA namely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Nevada,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Florida,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California,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Michigan,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along with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District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Columbia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who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have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successfully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enacted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laws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addressing autonomous</a:t>
            </a:r>
            <a:r>
              <a:rPr sz="32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vehicles</a:t>
            </a:r>
            <a:endParaRPr sz="3200">
              <a:latin typeface="Calibri"/>
              <a:cs typeface="Calibri"/>
            </a:endParaRPr>
          </a:p>
          <a:p>
            <a:pPr marL="299085">
              <a:lnSpc>
                <a:spcPts val="265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236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337054"/>
            <a:ext cx="9321165" cy="2870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35"/>
              </a:spcBef>
              <a:buClr>
                <a:srgbClr val="FFFFF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u="sng" spc="-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2"/>
              </a:rPr>
              <a:t>http://spectrum.ieee.org/automaton/robotics/artificial-intelligence/how-google-self-driving-car-works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35"/>
              </a:spcBef>
              <a:buClr>
                <a:srgbClr val="FFFFF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u="sng" spc="-10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3"/>
              </a:rPr>
              <a:t>http://www.telegraph.co.uk/motoring/motoringvideo/11308777/How-do-driverless-cars-work.html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u="sng" spc="-10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4"/>
              </a:rPr>
              <a:t>http://www.extremetech.com/extreme/189486-how-googles-self-driving-cars-detect-and-avoid-obstacles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35"/>
              </a:spcBef>
              <a:buClr>
                <a:srgbClr val="FFFFF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u="sng" spc="-10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5"/>
              </a:rPr>
              <a:t>http://www.forbes.com/sites/bigbangdisruption/2015/01/09/the-five-most-disruptive-innovations-at-ces-2015/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35"/>
              </a:spcBef>
              <a:buClr>
                <a:srgbClr val="FFFFF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u="sng" spc="-10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6"/>
              </a:rPr>
              <a:t>http://www.techworld.com/news/personal-tech/volvo-reveals-how-its-driverless-cars-work-3599076/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u="sng" spc="-1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7"/>
              </a:rPr>
              <a:t>http://www.velodynelidar.com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ts val="1620"/>
              </a:lnSpc>
              <a:spcBef>
                <a:spcPts val="6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Stiller,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U.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Ozguner,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and K.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Redmill,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“Systems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for Safety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Autonomous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Behaviors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cars: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DARPA</a:t>
            </a: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challenge</a:t>
            </a:r>
            <a:endParaRPr sz="1500">
              <a:latin typeface="Calibri"/>
              <a:cs typeface="Calibri"/>
            </a:endParaRPr>
          </a:p>
          <a:p>
            <a:pPr marL="299085">
              <a:lnSpc>
                <a:spcPts val="1620"/>
              </a:lnSpc>
            </a:pP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experience”,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February,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2007</a:t>
            </a:r>
            <a:endParaRPr sz="1500">
              <a:latin typeface="Calibri"/>
              <a:cs typeface="Calibri"/>
            </a:endParaRPr>
          </a:p>
          <a:p>
            <a:pPr marL="299085" marR="5080" indent="-28702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Anderson,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James M., Nidhi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Kalra,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Karlyn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D. Stanley,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Paul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Sorensen, Constantine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Samaras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Oluwatobi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A.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Oluwatola. 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Autonomous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Vehicle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Technology: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 Guide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Policymakers. Santa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Monica, CA: RAND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Corporation,</a:t>
            </a:r>
            <a:r>
              <a:rPr sz="15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2014.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929" y="1427810"/>
            <a:ext cx="54330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u="none" spc="-5" dirty="0">
                <a:solidFill>
                  <a:srgbClr val="FFFFFF"/>
                </a:solidFill>
                <a:latin typeface="Corbel"/>
                <a:cs typeface="Corbel"/>
              </a:rPr>
              <a:t>Thank</a:t>
            </a:r>
            <a:r>
              <a:rPr sz="9600" b="0" u="none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9600" b="0" u="none" spc="-5" dirty="0">
                <a:solidFill>
                  <a:srgbClr val="FFFFFF"/>
                </a:solidFill>
                <a:latin typeface="Corbel"/>
                <a:cs typeface="Corbel"/>
              </a:rPr>
              <a:t>You</a:t>
            </a:r>
            <a:endParaRPr sz="9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3904" y="4687823"/>
            <a:ext cx="455930" cy="628015"/>
          </a:xfrm>
          <a:custGeom>
            <a:avLst/>
            <a:gdLst/>
            <a:ahLst/>
            <a:cxnLst/>
            <a:rect l="l" t="t" r="r" b="b"/>
            <a:pathLst>
              <a:path w="455929" h="628014">
                <a:moveTo>
                  <a:pt x="8000" y="0"/>
                </a:moveTo>
                <a:lnTo>
                  <a:pt x="0" y="283844"/>
                </a:lnTo>
                <a:lnTo>
                  <a:pt x="92075" y="463042"/>
                </a:lnTo>
                <a:lnTo>
                  <a:pt x="139700" y="578738"/>
                </a:lnTo>
                <a:lnTo>
                  <a:pt x="184150" y="627888"/>
                </a:lnTo>
                <a:lnTo>
                  <a:pt x="455675" y="180720"/>
                </a:lnTo>
                <a:lnTo>
                  <a:pt x="8000" y="0"/>
                </a:lnTo>
                <a:close/>
              </a:path>
            </a:pathLst>
          </a:custGeom>
          <a:solidFill>
            <a:srgbClr val="404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93864" y="4547615"/>
            <a:ext cx="281940" cy="487680"/>
          </a:xfrm>
          <a:custGeom>
            <a:avLst/>
            <a:gdLst/>
            <a:ahLst/>
            <a:cxnLst/>
            <a:rect l="l" t="t" r="r" b="b"/>
            <a:pathLst>
              <a:path w="281940" h="487679">
                <a:moveTo>
                  <a:pt x="175259" y="0"/>
                </a:moveTo>
                <a:lnTo>
                  <a:pt x="0" y="141350"/>
                </a:lnTo>
                <a:lnTo>
                  <a:pt x="85978" y="370077"/>
                </a:lnTo>
                <a:lnTo>
                  <a:pt x="167258" y="487679"/>
                </a:lnTo>
                <a:lnTo>
                  <a:pt x="186308" y="457453"/>
                </a:lnTo>
                <a:lnTo>
                  <a:pt x="281939" y="373252"/>
                </a:lnTo>
                <a:lnTo>
                  <a:pt x="175259" y="0"/>
                </a:lnTo>
                <a:close/>
              </a:path>
            </a:pathLst>
          </a:custGeom>
          <a:solidFill>
            <a:srgbClr val="FF9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8032" y="3695700"/>
            <a:ext cx="2691765" cy="1876425"/>
          </a:xfrm>
          <a:custGeom>
            <a:avLst/>
            <a:gdLst/>
            <a:ahLst/>
            <a:cxnLst/>
            <a:rect l="l" t="t" r="r" b="b"/>
            <a:pathLst>
              <a:path w="2691765" h="1876425">
                <a:moveTo>
                  <a:pt x="1580006" y="1780794"/>
                </a:moveTo>
                <a:lnTo>
                  <a:pt x="1188592" y="1780794"/>
                </a:lnTo>
                <a:lnTo>
                  <a:pt x="1259966" y="1834769"/>
                </a:lnTo>
                <a:lnTo>
                  <a:pt x="1347215" y="1855470"/>
                </a:lnTo>
                <a:lnTo>
                  <a:pt x="1390141" y="1876044"/>
                </a:lnTo>
                <a:lnTo>
                  <a:pt x="1496440" y="1837944"/>
                </a:lnTo>
                <a:lnTo>
                  <a:pt x="1580006" y="1780794"/>
                </a:lnTo>
                <a:close/>
              </a:path>
              <a:path w="2691765" h="1876425">
                <a:moveTo>
                  <a:pt x="2199804" y="1602994"/>
                </a:moveTo>
                <a:lnTo>
                  <a:pt x="967993" y="1602994"/>
                </a:lnTo>
                <a:lnTo>
                  <a:pt x="980693" y="1650619"/>
                </a:lnTo>
                <a:lnTo>
                  <a:pt x="1031493" y="1749044"/>
                </a:lnTo>
                <a:lnTo>
                  <a:pt x="1056893" y="1782445"/>
                </a:lnTo>
                <a:lnTo>
                  <a:pt x="1117218" y="1790319"/>
                </a:lnTo>
                <a:lnTo>
                  <a:pt x="1188592" y="1780794"/>
                </a:lnTo>
                <a:lnTo>
                  <a:pt x="1580006" y="1780794"/>
                </a:lnTo>
                <a:lnTo>
                  <a:pt x="1621789" y="1752219"/>
                </a:lnTo>
                <a:lnTo>
                  <a:pt x="1818794" y="1752219"/>
                </a:lnTo>
                <a:lnTo>
                  <a:pt x="1828164" y="1744345"/>
                </a:lnTo>
                <a:lnTo>
                  <a:pt x="1850263" y="1680845"/>
                </a:lnTo>
                <a:lnTo>
                  <a:pt x="2221192" y="1680845"/>
                </a:lnTo>
                <a:lnTo>
                  <a:pt x="2199804" y="1602994"/>
                </a:lnTo>
                <a:close/>
              </a:path>
              <a:path w="2691765" h="1876425">
                <a:moveTo>
                  <a:pt x="1818794" y="1752219"/>
                </a:moveTo>
                <a:lnTo>
                  <a:pt x="1621789" y="1752219"/>
                </a:lnTo>
                <a:lnTo>
                  <a:pt x="1723389" y="1764919"/>
                </a:lnTo>
                <a:lnTo>
                  <a:pt x="1797939" y="1769745"/>
                </a:lnTo>
                <a:lnTo>
                  <a:pt x="1818794" y="1752219"/>
                </a:lnTo>
                <a:close/>
              </a:path>
              <a:path w="2691765" h="1876425">
                <a:moveTo>
                  <a:pt x="2221192" y="1680845"/>
                </a:moveTo>
                <a:lnTo>
                  <a:pt x="1850263" y="1680845"/>
                </a:lnTo>
                <a:lnTo>
                  <a:pt x="1950339" y="1718945"/>
                </a:lnTo>
                <a:lnTo>
                  <a:pt x="2023237" y="1726819"/>
                </a:lnTo>
                <a:lnTo>
                  <a:pt x="2124837" y="1736344"/>
                </a:lnTo>
                <a:lnTo>
                  <a:pt x="2188337" y="1744345"/>
                </a:lnTo>
                <a:lnTo>
                  <a:pt x="2221611" y="1682369"/>
                </a:lnTo>
                <a:lnTo>
                  <a:pt x="2221192" y="1680845"/>
                </a:lnTo>
                <a:close/>
              </a:path>
              <a:path w="2691765" h="1876425">
                <a:moveTo>
                  <a:pt x="2413414" y="1601470"/>
                </a:moveTo>
                <a:lnTo>
                  <a:pt x="2199386" y="1601470"/>
                </a:lnTo>
                <a:lnTo>
                  <a:pt x="2240661" y="1634744"/>
                </a:lnTo>
                <a:lnTo>
                  <a:pt x="2312162" y="1641094"/>
                </a:lnTo>
                <a:lnTo>
                  <a:pt x="2402586" y="1633220"/>
                </a:lnTo>
                <a:lnTo>
                  <a:pt x="2413414" y="1601470"/>
                </a:lnTo>
                <a:close/>
              </a:path>
              <a:path w="2691765" h="1876425">
                <a:moveTo>
                  <a:pt x="98425" y="0"/>
                </a:moveTo>
                <a:lnTo>
                  <a:pt x="0" y="855472"/>
                </a:lnTo>
                <a:lnTo>
                  <a:pt x="133350" y="882523"/>
                </a:lnTo>
                <a:lnTo>
                  <a:pt x="344296" y="1012570"/>
                </a:lnTo>
                <a:lnTo>
                  <a:pt x="542670" y="1172972"/>
                </a:lnTo>
                <a:lnTo>
                  <a:pt x="518921" y="1295145"/>
                </a:lnTo>
                <a:lnTo>
                  <a:pt x="525271" y="1390395"/>
                </a:lnTo>
                <a:lnTo>
                  <a:pt x="579246" y="1441195"/>
                </a:lnTo>
                <a:lnTo>
                  <a:pt x="636396" y="1463420"/>
                </a:lnTo>
                <a:lnTo>
                  <a:pt x="683894" y="1468120"/>
                </a:lnTo>
                <a:lnTo>
                  <a:pt x="683894" y="1480820"/>
                </a:lnTo>
                <a:lnTo>
                  <a:pt x="718819" y="1549146"/>
                </a:lnTo>
                <a:lnTo>
                  <a:pt x="775969" y="1615694"/>
                </a:lnTo>
                <a:lnTo>
                  <a:pt x="817244" y="1620520"/>
                </a:lnTo>
                <a:lnTo>
                  <a:pt x="891793" y="1628394"/>
                </a:lnTo>
                <a:lnTo>
                  <a:pt x="967993" y="1602994"/>
                </a:lnTo>
                <a:lnTo>
                  <a:pt x="2199804" y="1602994"/>
                </a:lnTo>
                <a:lnTo>
                  <a:pt x="2199386" y="1601470"/>
                </a:lnTo>
                <a:lnTo>
                  <a:pt x="2413414" y="1601470"/>
                </a:lnTo>
                <a:lnTo>
                  <a:pt x="2423160" y="1572895"/>
                </a:lnTo>
                <a:lnTo>
                  <a:pt x="2412111" y="1523745"/>
                </a:lnTo>
                <a:lnTo>
                  <a:pt x="2372360" y="1458595"/>
                </a:lnTo>
                <a:lnTo>
                  <a:pt x="2451735" y="1403095"/>
                </a:lnTo>
                <a:lnTo>
                  <a:pt x="2458085" y="1307845"/>
                </a:lnTo>
                <a:lnTo>
                  <a:pt x="2393061" y="1176147"/>
                </a:lnTo>
                <a:lnTo>
                  <a:pt x="2427986" y="1133220"/>
                </a:lnTo>
                <a:lnTo>
                  <a:pt x="2586609" y="988822"/>
                </a:lnTo>
                <a:lnTo>
                  <a:pt x="2691384" y="950722"/>
                </a:lnTo>
                <a:lnTo>
                  <a:pt x="2416810" y="139700"/>
                </a:lnTo>
                <a:lnTo>
                  <a:pt x="2059813" y="125349"/>
                </a:lnTo>
                <a:lnTo>
                  <a:pt x="2058582" y="118999"/>
                </a:lnTo>
                <a:lnTo>
                  <a:pt x="563371" y="118999"/>
                </a:lnTo>
                <a:lnTo>
                  <a:pt x="98425" y="0"/>
                </a:lnTo>
                <a:close/>
              </a:path>
              <a:path w="2691765" h="1876425">
                <a:moveTo>
                  <a:pt x="1858264" y="28575"/>
                </a:moveTo>
                <a:lnTo>
                  <a:pt x="563371" y="118999"/>
                </a:lnTo>
                <a:lnTo>
                  <a:pt x="2058582" y="118999"/>
                </a:lnTo>
                <a:lnTo>
                  <a:pt x="2050288" y="76200"/>
                </a:lnTo>
                <a:lnTo>
                  <a:pt x="1978914" y="36449"/>
                </a:lnTo>
                <a:lnTo>
                  <a:pt x="1858264" y="28575"/>
                </a:lnTo>
                <a:close/>
              </a:path>
            </a:pathLst>
          </a:custGeom>
          <a:solidFill>
            <a:srgbClr val="DB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6732" y="4043171"/>
            <a:ext cx="1353820" cy="1125220"/>
          </a:xfrm>
          <a:custGeom>
            <a:avLst/>
            <a:gdLst/>
            <a:ahLst/>
            <a:cxnLst/>
            <a:rect l="l" t="t" r="r" b="b"/>
            <a:pathLst>
              <a:path w="1353820" h="1125220">
                <a:moveTo>
                  <a:pt x="333120" y="0"/>
                </a:moveTo>
                <a:lnTo>
                  <a:pt x="266572" y="55498"/>
                </a:lnTo>
                <a:lnTo>
                  <a:pt x="217296" y="114172"/>
                </a:lnTo>
                <a:lnTo>
                  <a:pt x="17398" y="236346"/>
                </a:lnTo>
                <a:lnTo>
                  <a:pt x="0" y="315721"/>
                </a:lnTo>
                <a:lnTo>
                  <a:pt x="36448" y="366394"/>
                </a:lnTo>
                <a:lnTo>
                  <a:pt x="139572" y="372744"/>
                </a:lnTo>
                <a:lnTo>
                  <a:pt x="274446" y="372744"/>
                </a:lnTo>
                <a:lnTo>
                  <a:pt x="404621" y="412495"/>
                </a:lnTo>
                <a:lnTo>
                  <a:pt x="483869" y="513969"/>
                </a:lnTo>
                <a:lnTo>
                  <a:pt x="677417" y="720216"/>
                </a:lnTo>
                <a:lnTo>
                  <a:pt x="958214" y="918463"/>
                </a:lnTo>
                <a:lnTo>
                  <a:pt x="1181989" y="1064386"/>
                </a:lnTo>
                <a:lnTo>
                  <a:pt x="1353312" y="1124711"/>
                </a:lnTo>
                <a:lnTo>
                  <a:pt x="1202563" y="1020063"/>
                </a:lnTo>
                <a:lnTo>
                  <a:pt x="1036065" y="862964"/>
                </a:lnTo>
                <a:lnTo>
                  <a:pt x="753617" y="678941"/>
                </a:lnTo>
                <a:lnTo>
                  <a:pt x="502919" y="485394"/>
                </a:lnTo>
                <a:lnTo>
                  <a:pt x="325246" y="298195"/>
                </a:lnTo>
                <a:lnTo>
                  <a:pt x="298322" y="231647"/>
                </a:lnTo>
                <a:lnTo>
                  <a:pt x="391921" y="144398"/>
                </a:lnTo>
                <a:lnTo>
                  <a:pt x="467994" y="138048"/>
                </a:lnTo>
                <a:lnTo>
                  <a:pt x="691549" y="138048"/>
                </a:lnTo>
                <a:lnTo>
                  <a:pt x="623569" y="73025"/>
                </a:lnTo>
                <a:lnTo>
                  <a:pt x="333120" y="0"/>
                </a:lnTo>
                <a:close/>
              </a:path>
              <a:path w="1353820" h="1125220">
                <a:moveTo>
                  <a:pt x="691549" y="138048"/>
                </a:moveTo>
                <a:lnTo>
                  <a:pt x="467994" y="138048"/>
                </a:lnTo>
                <a:lnTo>
                  <a:pt x="571118" y="161797"/>
                </a:lnTo>
                <a:lnTo>
                  <a:pt x="666368" y="266445"/>
                </a:lnTo>
                <a:lnTo>
                  <a:pt x="863091" y="422020"/>
                </a:lnTo>
                <a:lnTo>
                  <a:pt x="1086739" y="583819"/>
                </a:lnTo>
                <a:lnTo>
                  <a:pt x="1351788" y="812164"/>
                </a:lnTo>
                <a:lnTo>
                  <a:pt x="1272413" y="490219"/>
                </a:lnTo>
                <a:lnTo>
                  <a:pt x="1204214" y="436244"/>
                </a:lnTo>
                <a:lnTo>
                  <a:pt x="875791" y="266445"/>
                </a:lnTo>
                <a:lnTo>
                  <a:pt x="734567" y="179196"/>
                </a:lnTo>
                <a:lnTo>
                  <a:pt x="691549" y="138048"/>
                </a:lnTo>
                <a:close/>
              </a:path>
            </a:pathLst>
          </a:custGeom>
          <a:solidFill>
            <a:srgbClr val="C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0091" y="4802123"/>
            <a:ext cx="927100" cy="535305"/>
          </a:xfrm>
          <a:custGeom>
            <a:avLst/>
            <a:gdLst/>
            <a:ahLst/>
            <a:cxnLst/>
            <a:rect l="l" t="t" r="r" b="b"/>
            <a:pathLst>
              <a:path w="927100" h="535304">
                <a:moveTo>
                  <a:pt x="0" y="0"/>
                </a:moveTo>
                <a:lnTo>
                  <a:pt x="111252" y="104775"/>
                </a:lnTo>
                <a:lnTo>
                  <a:pt x="281305" y="198374"/>
                </a:lnTo>
                <a:lnTo>
                  <a:pt x="435483" y="273050"/>
                </a:lnTo>
                <a:lnTo>
                  <a:pt x="518160" y="377825"/>
                </a:lnTo>
                <a:lnTo>
                  <a:pt x="661162" y="469900"/>
                </a:lnTo>
                <a:lnTo>
                  <a:pt x="804163" y="528573"/>
                </a:lnTo>
                <a:lnTo>
                  <a:pt x="877315" y="534923"/>
                </a:lnTo>
                <a:lnTo>
                  <a:pt x="926591" y="493648"/>
                </a:lnTo>
                <a:lnTo>
                  <a:pt x="726313" y="379349"/>
                </a:lnTo>
                <a:lnTo>
                  <a:pt x="710438" y="377825"/>
                </a:lnTo>
                <a:lnTo>
                  <a:pt x="540385" y="284099"/>
                </a:lnTo>
                <a:lnTo>
                  <a:pt x="375031" y="160274"/>
                </a:lnTo>
                <a:lnTo>
                  <a:pt x="131953" y="12700"/>
                </a:lnTo>
                <a:lnTo>
                  <a:pt x="116078" y="12700"/>
                </a:lnTo>
                <a:lnTo>
                  <a:pt x="89027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C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9532" y="4777740"/>
            <a:ext cx="878205" cy="388620"/>
          </a:xfrm>
          <a:custGeom>
            <a:avLst/>
            <a:gdLst/>
            <a:ahLst/>
            <a:cxnLst/>
            <a:rect l="l" t="t" r="r" b="b"/>
            <a:pathLst>
              <a:path w="878204" h="388620">
                <a:moveTo>
                  <a:pt x="745635" y="164973"/>
                </a:moveTo>
                <a:lnTo>
                  <a:pt x="690498" y="164973"/>
                </a:lnTo>
                <a:lnTo>
                  <a:pt x="744473" y="220472"/>
                </a:lnTo>
                <a:lnTo>
                  <a:pt x="755650" y="266446"/>
                </a:lnTo>
                <a:lnTo>
                  <a:pt x="749300" y="345821"/>
                </a:lnTo>
                <a:lnTo>
                  <a:pt x="793750" y="350520"/>
                </a:lnTo>
                <a:lnTo>
                  <a:pt x="877823" y="388620"/>
                </a:lnTo>
                <a:lnTo>
                  <a:pt x="825500" y="321945"/>
                </a:lnTo>
                <a:lnTo>
                  <a:pt x="804798" y="225298"/>
                </a:lnTo>
                <a:lnTo>
                  <a:pt x="745635" y="164973"/>
                </a:lnTo>
                <a:close/>
              </a:path>
              <a:path w="878204" h="388620">
                <a:moveTo>
                  <a:pt x="509766" y="122174"/>
                </a:moveTo>
                <a:lnTo>
                  <a:pt x="339725" y="122174"/>
                </a:lnTo>
                <a:lnTo>
                  <a:pt x="426973" y="128524"/>
                </a:lnTo>
                <a:lnTo>
                  <a:pt x="485775" y="164973"/>
                </a:lnTo>
                <a:lnTo>
                  <a:pt x="504825" y="279146"/>
                </a:lnTo>
                <a:lnTo>
                  <a:pt x="538098" y="215773"/>
                </a:lnTo>
                <a:lnTo>
                  <a:pt x="614298" y="179197"/>
                </a:lnTo>
                <a:lnTo>
                  <a:pt x="690498" y="164973"/>
                </a:lnTo>
                <a:lnTo>
                  <a:pt x="745635" y="164973"/>
                </a:lnTo>
                <a:lnTo>
                  <a:pt x="734799" y="153924"/>
                </a:lnTo>
                <a:lnTo>
                  <a:pt x="544448" y="153924"/>
                </a:lnTo>
                <a:lnTo>
                  <a:pt x="509766" y="122174"/>
                </a:lnTo>
                <a:close/>
              </a:path>
              <a:path w="878204" h="388620">
                <a:moveTo>
                  <a:pt x="49148" y="0"/>
                </a:moveTo>
                <a:lnTo>
                  <a:pt x="0" y="74549"/>
                </a:lnTo>
                <a:lnTo>
                  <a:pt x="44450" y="79248"/>
                </a:lnTo>
                <a:lnTo>
                  <a:pt x="147573" y="104648"/>
                </a:lnTo>
                <a:lnTo>
                  <a:pt x="174625" y="136398"/>
                </a:lnTo>
                <a:lnTo>
                  <a:pt x="195198" y="249047"/>
                </a:lnTo>
                <a:lnTo>
                  <a:pt x="273050" y="179197"/>
                </a:lnTo>
                <a:lnTo>
                  <a:pt x="339725" y="122174"/>
                </a:lnTo>
                <a:lnTo>
                  <a:pt x="509766" y="122174"/>
                </a:lnTo>
                <a:lnTo>
                  <a:pt x="482020" y="96774"/>
                </a:lnTo>
                <a:lnTo>
                  <a:pt x="239648" y="96774"/>
                </a:lnTo>
                <a:lnTo>
                  <a:pt x="168275" y="26924"/>
                </a:lnTo>
                <a:lnTo>
                  <a:pt x="49148" y="0"/>
                </a:lnTo>
                <a:close/>
              </a:path>
              <a:path w="878204" h="388620">
                <a:moveTo>
                  <a:pt x="620648" y="114173"/>
                </a:moveTo>
                <a:lnTo>
                  <a:pt x="544448" y="153924"/>
                </a:lnTo>
                <a:lnTo>
                  <a:pt x="734799" y="153924"/>
                </a:lnTo>
                <a:lnTo>
                  <a:pt x="720725" y="139573"/>
                </a:lnTo>
                <a:lnTo>
                  <a:pt x="620648" y="114173"/>
                </a:lnTo>
                <a:close/>
              </a:path>
              <a:path w="878204" h="388620">
                <a:moveTo>
                  <a:pt x="360298" y="42799"/>
                </a:moveTo>
                <a:lnTo>
                  <a:pt x="239648" y="96774"/>
                </a:lnTo>
                <a:lnTo>
                  <a:pt x="482020" y="96774"/>
                </a:lnTo>
                <a:lnTo>
                  <a:pt x="431800" y="50800"/>
                </a:lnTo>
                <a:lnTo>
                  <a:pt x="360298" y="42799"/>
                </a:lnTo>
                <a:close/>
              </a:path>
            </a:pathLst>
          </a:custGeom>
          <a:solidFill>
            <a:srgbClr val="C8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0808" y="3707891"/>
            <a:ext cx="2409825" cy="567055"/>
          </a:xfrm>
          <a:custGeom>
            <a:avLst/>
            <a:gdLst/>
            <a:ahLst/>
            <a:cxnLst/>
            <a:rect l="l" t="t" r="r" b="b"/>
            <a:pathLst>
              <a:path w="2409825" h="567054">
                <a:moveTo>
                  <a:pt x="1056033" y="230250"/>
                </a:moveTo>
                <a:lnTo>
                  <a:pt x="947546" y="230250"/>
                </a:lnTo>
                <a:lnTo>
                  <a:pt x="941196" y="304926"/>
                </a:lnTo>
                <a:lnTo>
                  <a:pt x="834897" y="436752"/>
                </a:lnTo>
                <a:lnTo>
                  <a:pt x="850772" y="527176"/>
                </a:lnTo>
                <a:lnTo>
                  <a:pt x="890396" y="566927"/>
                </a:lnTo>
                <a:lnTo>
                  <a:pt x="901572" y="522477"/>
                </a:lnTo>
                <a:lnTo>
                  <a:pt x="923797" y="473201"/>
                </a:lnTo>
                <a:lnTo>
                  <a:pt x="1003172" y="312800"/>
                </a:lnTo>
                <a:lnTo>
                  <a:pt x="1056033" y="230250"/>
                </a:lnTo>
                <a:close/>
              </a:path>
              <a:path w="2409825" h="567054">
                <a:moveTo>
                  <a:pt x="7874" y="82549"/>
                </a:moveTo>
                <a:lnTo>
                  <a:pt x="0" y="160400"/>
                </a:lnTo>
                <a:lnTo>
                  <a:pt x="331724" y="287400"/>
                </a:lnTo>
                <a:lnTo>
                  <a:pt x="553974" y="320801"/>
                </a:lnTo>
                <a:lnTo>
                  <a:pt x="815847" y="374776"/>
                </a:lnTo>
                <a:lnTo>
                  <a:pt x="944371" y="244601"/>
                </a:lnTo>
                <a:lnTo>
                  <a:pt x="947546" y="230250"/>
                </a:lnTo>
                <a:lnTo>
                  <a:pt x="1056033" y="230250"/>
                </a:lnTo>
                <a:lnTo>
                  <a:pt x="1079372" y="193801"/>
                </a:lnTo>
                <a:lnTo>
                  <a:pt x="1203070" y="173100"/>
                </a:lnTo>
                <a:lnTo>
                  <a:pt x="1588896" y="144525"/>
                </a:lnTo>
                <a:lnTo>
                  <a:pt x="2001416" y="144525"/>
                </a:lnTo>
                <a:lnTo>
                  <a:pt x="1999899" y="142874"/>
                </a:lnTo>
                <a:lnTo>
                  <a:pt x="255524" y="142874"/>
                </a:lnTo>
                <a:lnTo>
                  <a:pt x="7874" y="82549"/>
                </a:lnTo>
                <a:close/>
              </a:path>
              <a:path w="2409825" h="567054">
                <a:moveTo>
                  <a:pt x="2001416" y="144525"/>
                </a:moveTo>
                <a:lnTo>
                  <a:pt x="1588896" y="144525"/>
                </a:lnTo>
                <a:lnTo>
                  <a:pt x="2007869" y="274700"/>
                </a:lnTo>
                <a:lnTo>
                  <a:pt x="2409443" y="292226"/>
                </a:lnTo>
                <a:lnTo>
                  <a:pt x="2403093" y="185800"/>
                </a:lnTo>
                <a:lnTo>
                  <a:pt x="2018918" y="163575"/>
                </a:lnTo>
                <a:lnTo>
                  <a:pt x="2001416" y="144525"/>
                </a:lnTo>
                <a:close/>
              </a:path>
              <a:path w="2409825" h="567054">
                <a:moveTo>
                  <a:pt x="1557146" y="0"/>
                </a:moveTo>
                <a:lnTo>
                  <a:pt x="1165097" y="44449"/>
                </a:lnTo>
                <a:lnTo>
                  <a:pt x="863472" y="142874"/>
                </a:lnTo>
                <a:lnTo>
                  <a:pt x="1999899" y="142874"/>
                </a:lnTo>
                <a:lnTo>
                  <a:pt x="1926970" y="63499"/>
                </a:lnTo>
                <a:lnTo>
                  <a:pt x="1557146" y="0"/>
                </a:lnTo>
                <a:close/>
              </a:path>
            </a:pathLst>
          </a:custGeom>
          <a:solidFill>
            <a:srgbClr val="FFB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7844" y="4413503"/>
            <a:ext cx="574675" cy="457200"/>
          </a:xfrm>
          <a:custGeom>
            <a:avLst/>
            <a:gdLst/>
            <a:ahLst/>
            <a:cxnLst/>
            <a:rect l="l" t="t" r="r" b="b"/>
            <a:pathLst>
              <a:path w="574675" h="457200">
                <a:moveTo>
                  <a:pt x="20573" y="0"/>
                </a:moveTo>
                <a:lnTo>
                  <a:pt x="0" y="77724"/>
                </a:lnTo>
                <a:lnTo>
                  <a:pt x="511047" y="388874"/>
                </a:lnTo>
                <a:lnTo>
                  <a:pt x="549147" y="457200"/>
                </a:lnTo>
                <a:lnTo>
                  <a:pt x="574547" y="346075"/>
                </a:lnTo>
                <a:lnTo>
                  <a:pt x="350773" y="153924"/>
                </a:lnTo>
                <a:lnTo>
                  <a:pt x="152400" y="42799"/>
                </a:lnTo>
                <a:lnTo>
                  <a:pt x="20573" y="0"/>
                </a:lnTo>
                <a:close/>
              </a:path>
            </a:pathLst>
          </a:custGeom>
          <a:solidFill>
            <a:srgbClr val="FFB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1620" y="4899659"/>
            <a:ext cx="99059" cy="208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467" y="5013959"/>
            <a:ext cx="219710" cy="273050"/>
          </a:xfrm>
          <a:custGeom>
            <a:avLst/>
            <a:gdLst/>
            <a:ahLst/>
            <a:cxnLst/>
            <a:rect l="l" t="t" r="r" b="b"/>
            <a:pathLst>
              <a:path w="219710" h="273050">
                <a:moveTo>
                  <a:pt x="138303" y="0"/>
                </a:moveTo>
                <a:lnTo>
                  <a:pt x="52451" y="149987"/>
                </a:lnTo>
                <a:lnTo>
                  <a:pt x="30226" y="258444"/>
                </a:lnTo>
                <a:lnTo>
                  <a:pt x="0" y="272795"/>
                </a:lnTo>
                <a:lnTo>
                  <a:pt x="58801" y="260095"/>
                </a:lnTo>
                <a:lnTo>
                  <a:pt x="136779" y="236092"/>
                </a:lnTo>
                <a:lnTo>
                  <a:pt x="219456" y="86106"/>
                </a:lnTo>
                <a:lnTo>
                  <a:pt x="211455" y="36702"/>
                </a:lnTo>
                <a:lnTo>
                  <a:pt x="138303" y="0"/>
                </a:lnTo>
                <a:close/>
              </a:path>
            </a:pathLst>
          </a:custGeom>
          <a:solidFill>
            <a:srgbClr val="FFB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3788" y="5103876"/>
            <a:ext cx="189230" cy="259079"/>
          </a:xfrm>
          <a:custGeom>
            <a:avLst/>
            <a:gdLst/>
            <a:ahLst/>
            <a:cxnLst/>
            <a:rect l="l" t="t" r="r" b="b"/>
            <a:pathLst>
              <a:path w="189229" h="259079">
                <a:moveTo>
                  <a:pt x="166750" y="0"/>
                </a:moveTo>
                <a:lnTo>
                  <a:pt x="55625" y="85851"/>
                </a:lnTo>
                <a:lnTo>
                  <a:pt x="1650" y="220980"/>
                </a:lnTo>
                <a:lnTo>
                  <a:pt x="0" y="252730"/>
                </a:lnTo>
                <a:lnTo>
                  <a:pt x="58800" y="259080"/>
                </a:lnTo>
                <a:lnTo>
                  <a:pt x="77850" y="212979"/>
                </a:lnTo>
                <a:lnTo>
                  <a:pt x="188975" y="81025"/>
                </a:lnTo>
                <a:lnTo>
                  <a:pt x="166750" y="0"/>
                </a:lnTo>
                <a:close/>
              </a:path>
            </a:pathLst>
          </a:custGeom>
          <a:solidFill>
            <a:srgbClr val="FFB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5144" y="5271515"/>
            <a:ext cx="106679" cy="23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81928" y="5277611"/>
            <a:ext cx="347980" cy="151130"/>
          </a:xfrm>
          <a:custGeom>
            <a:avLst/>
            <a:gdLst/>
            <a:ahLst/>
            <a:cxnLst/>
            <a:rect l="l" t="t" r="r" b="b"/>
            <a:pathLst>
              <a:path w="347979" h="151129">
                <a:moveTo>
                  <a:pt x="19050" y="0"/>
                </a:moveTo>
                <a:lnTo>
                  <a:pt x="5009" y="33977"/>
                </a:lnTo>
                <a:lnTo>
                  <a:pt x="128524" y="88900"/>
                </a:lnTo>
                <a:lnTo>
                  <a:pt x="274447" y="150875"/>
                </a:lnTo>
                <a:lnTo>
                  <a:pt x="347472" y="139700"/>
                </a:lnTo>
                <a:lnTo>
                  <a:pt x="337947" y="107950"/>
                </a:lnTo>
                <a:lnTo>
                  <a:pt x="234823" y="84200"/>
                </a:lnTo>
                <a:lnTo>
                  <a:pt x="19050" y="0"/>
                </a:lnTo>
                <a:close/>
              </a:path>
              <a:path w="347979" h="151129">
                <a:moveTo>
                  <a:pt x="0" y="31750"/>
                </a:moveTo>
                <a:lnTo>
                  <a:pt x="0" y="46100"/>
                </a:lnTo>
                <a:lnTo>
                  <a:pt x="5009" y="33977"/>
                </a:lnTo>
                <a:lnTo>
                  <a:pt x="0" y="31750"/>
                </a:lnTo>
                <a:close/>
              </a:path>
            </a:pathLst>
          </a:custGeom>
          <a:solidFill>
            <a:srgbClr val="FFB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4267" y="4617720"/>
            <a:ext cx="1104900" cy="635635"/>
          </a:xfrm>
          <a:custGeom>
            <a:avLst/>
            <a:gdLst/>
            <a:ahLst/>
            <a:cxnLst/>
            <a:rect l="l" t="t" r="r" b="b"/>
            <a:pathLst>
              <a:path w="1104900" h="635635">
                <a:moveTo>
                  <a:pt x="0" y="0"/>
                </a:moveTo>
                <a:lnTo>
                  <a:pt x="49149" y="98551"/>
                </a:lnTo>
                <a:lnTo>
                  <a:pt x="176149" y="160527"/>
                </a:lnTo>
                <a:lnTo>
                  <a:pt x="250825" y="166877"/>
                </a:lnTo>
                <a:lnTo>
                  <a:pt x="603250" y="386079"/>
                </a:lnTo>
                <a:lnTo>
                  <a:pt x="730250" y="474979"/>
                </a:lnTo>
                <a:lnTo>
                  <a:pt x="900049" y="568832"/>
                </a:lnTo>
                <a:lnTo>
                  <a:pt x="1044575" y="629157"/>
                </a:lnTo>
                <a:lnTo>
                  <a:pt x="1104900" y="635507"/>
                </a:lnTo>
                <a:lnTo>
                  <a:pt x="938149" y="479805"/>
                </a:lnTo>
                <a:lnTo>
                  <a:pt x="795274" y="401954"/>
                </a:lnTo>
                <a:lnTo>
                  <a:pt x="677799" y="392429"/>
                </a:lnTo>
                <a:lnTo>
                  <a:pt x="496824" y="216026"/>
                </a:lnTo>
                <a:lnTo>
                  <a:pt x="171450" y="47624"/>
                </a:lnTo>
                <a:lnTo>
                  <a:pt x="0" y="0"/>
                </a:lnTo>
                <a:close/>
              </a:path>
            </a:pathLst>
          </a:custGeom>
          <a:solidFill>
            <a:srgbClr val="FFB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95871" y="4704588"/>
            <a:ext cx="685800" cy="413384"/>
          </a:xfrm>
          <a:custGeom>
            <a:avLst/>
            <a:gdLst/>
            <a:ahLst/>
            <a:cxnLst/>
            <a:rect l="l" t="t" r="r" b="b"/>
            <a:pathLst>
              <a:path w="685800" h="413385">
                <a:moveTo>
                  <a:pt x="0" y="0"/>
                </a:moveTo>
                <a:lnTo>
                  <a:pt x="211074" y="163575"/>
                </a:lnTo>
                <a:lnTo>
                  <a:pt x="338074" y="252603"/>
                </a:lnTo>
                <a:lnTo>
                  <a:pt x="563499" y="413004"/>
                </a:lnTo>
                <a:lnTo>
                  <a:pt x="508000" y="362204"/>
                </a:lnTo>
                <a:lnTo>
                  <a:pt x="685800" y="362204"/>
                </a:lnTo>
                <a:lnTo>
                  <a:pt x="598424" y="355854"/>
                </a:lnTo>
                <a:lnTo>
                  <a:pt x="369824" y="224028"/>
                </a:lnTo>
                <a:lnTo>
                  <a:pt x="187325" y="95250"/>
                </a:lnTo>
                <a:lnTo>
                  <a:pt x="0" y="0"/>
                </a:lnTo>
                <a:close/>
              </a:path>
              <a:path w="685800" h="413385">
                <a:moveTo>
                  <a:pt x="685800" y="362204"/>
                </a:moveTo>
                <a:lnTo>
                  <a:pt x="508000" y="362204"/>
                </a:lnTo>
                <a:lnTo>
                  <a:pt x="655574" y="392303"/>
                </a:lnTo>
                <a:lnTo>
                  <a:pt x="685800" y="362204"/>
                </a:lnTo>
                <a:close/>
              </a:path>
            </a:pathLst>
          </a:custGeom>
          <a:solidFill>
            <a:srgbClr val="FFB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1447" y="5087111"/>
            <a:ext cx="756285" cy="326390"/>
          </a:xfrm>
          <a:custGeom>
            <a:avLst/>
            <a:gdLst/>
            <a:ahLst/>
            <a:cxnLst/>
            <a:rect l="l" t="t" r="r" b="b"/>
            <a:pathLst>
              <a:path w="756284" h="326389">
                <a:moveTo>
                  <a:pt x="19050" y="0"/>
                </a:moveTo>
                <a:lnTo>
                  <a:pt x="0" y="47751"/>
                </a:lnTo>
                <a:lnTo>
                  <a:pt x="25400" y="63626"/>
                </a:lnTo>
                <a:lnTo>
                  <a:pt x="87375" y="68452"/>
                </a:lnTo>
                <a:lnTo>
                  <a:pt x="315975" y="200406"/>
                </a:lnTo>
                <a:lnTo>
                  <a:pt x="544702" y="299084"/>
                </a:lnTo>
                <a:lnTo>
                  <a:pt x="676528" y="326135"/>
                </a:lnTo>
                <a:lnTo>
                  <a:pt x="755903" y="300735"/>
                </a:lnTo>
                <a:lnTo>
                  <a:pt x="678052" y="295909"/>
                </a:lnTo>
                <a:lnTo>
                  <a:pt x="508126" y="216407"/>
                </a:lnTo>
                <a:lnTo>
                  <a:pt x="265175" y="68452"/>
                </a:lnTo>
                <a:lnTo>
                  <a:pt x="19050" y="0"/>
                </a:lnTo>
                <a:close/>
              </a:path>
            </a:pathLst>
          </a:custGeom>
          <a:solidFill>
            <a:srgbClr val="FFB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4711" y="3660647"/>
            <a:ext cx="1931035" cy="266700"/>
          </a:xfrm>
          <a:custGeom>
            <a:avLst/>
            <a:gdLst/>
            <a:ahLst/>
            <a:cxnLst/>
            <a:rect l="l" t="t" r="r" b="b"/>
            <a:pathLst>
              <a:path w="1931034" h="266700">
                <a:moveTo>
                  <a:pt x="4825" y="22225"/>
                </a:moveTo>
                <a:lnTo>
                  <a:pt x="0" y="134874"/>
                </a:lnTo>
                <a:lnTo>
                  <a:pt x="215900" y="200025"/>
                </a:lnTo>
                <a:lnTo>
                  <a:pt x="495426" y="250825"/>
                </a:lnTo>
                <a:lnTo>
                  <a:pt x="833627" y="266700"/>
                </a:lnTo>
                <a:lnTo>
                  <a:pt x="1030604" y="174625"/>
                </a:lnTo>
                <a:lnTo>
                  <a:pt x="1022603" y="174625"/>
                </a:lnTo>
                <a:lnTo>
                  <a:pt x="1098959" y="146050"/>
                </a:lnTo>
                <a:lnTo>
                  <a:pt x="462025" y="146050"/>
                </a:lnTo>
                <a:lnTo>
                  <a:pt x="4825" y="22225"/>
                </a:lnTo>
                <a:close/>
              </a:path>
              <a:path w="1931034" h="266700">
                <a:moveTo>
                  <a:pt x="1257680" y="130175"/>
                </a:moveTo>
                <a:lnTo>
                  <a:pt x="1022603" y="174625"/>
                </a:lnTo>
                <a:lnTo>
                  <a:pt x="1030604" y="174625"/>
                </a:lnTo>
                <a:lnTo>
                  <a:pt x="1257680" y="130175"/>
                </a:lnTo>
                <a:close/>
              </a:path>
              <a:path w="1931034" h="266700">
                <a:moveTo>
                  <a:pt x="1552955" y="0"/>
                </a:moveTo>
                <a:lnTo>
                  <a:pt x="1160779" y="58674"/>
                </a:lnTo>
                <a:lnTo>
                  <a:pt x="816228" y="92075"/>
                </a:lnTo>
                <a:lnTo>
                  <a:pt x="462025" y="146050"/>
                </a:lnTo>
                <a:lnTo>
                  <a:pt x="1098959" y="146050"/>
                </a:lnTo>
                <a:lnTo>
                  <a:pt x="1230629" y="96774"/>
                </a:lnTo>
                <a:lnTo>
                  <a:pt x="1575181" y="49149"/>
                </a:lnTo>
                <a:lnTo>
                  <a:pt x="1786102" y="49149"/>
                </a:lnTo>
                <a:lnTo>
                  <a:pt x="1724533" y="42799"/>
                </a:lnTo>
                <a:lnTo>
                  <a:pt x="1552955" y="0"/>
                </a:lnTo>
                <a:close/>
              </a:path>
              <a:path w="1931034" h="266700">
                <a:moveTo>
                  <a:pt x="1924558" y="104775"/>
                </a:moveTo>
                <a:lnTo>
                  <a:pt x="1883283" y="104775"/>
                </a:lnTo>
                <a:lnTo>
                  <a:pt x="1930908" y="111125"/>
                </a:lnTo>
                <a:lnTo>
                  <a:pt x="1924558" y="104775"/>
                </a:lnTo>
                <a:close/>
              </a:path>
              <a:path w="1931034" h="266700">
                <a:moveTo>
                  <a:pt x="1786102" y="49149"/>
                </a:moveTo>
                <a:lnTo>
                  <a:pt x="1575181" y="49149"/>
                </a:lnTo>
                <a:lnTo>
                  <a:pt x="1603756" y="65024"/>
                </a:lnTo>
                <a:lnTo>
                  <a:pt x="1660906" y="103124"/>
                </a:lnTo>
                <a:lnTo>
                  <a:pt x="1737233" y="109474"/>
                </a:lnTo>
                <a:lnTo>
                  <a:pt x="1883283" y="104775"/>
                </a:lnTo>
                <a:lnTo>
                  <a:pt x="1924558" y="104775"/>
                </a:lnTo>
                <a:lnTo>
                  <a:pt x="1878457" y="58674"/>
                </a:lnTo>
                <a:lnTo>
                  <a:pt x="1786102" y="49149"/>
                </a:lnTo>
                <a:close/>
              </a:path>
            </a:pathLst>
          </a:custGeom>
          <a:solidFill>
            <a:srgbClr val="FF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74435" y="3782567"/>
            <a:ext cx="1522730" cy="429895"/>
          </a:xfrm>
          <a:custGeom>
            <a:avLst/>
            <a:gdLst/>
            <a:ahLst/>
            <a:cxnLst/>
            <a:rect l="l" t="t" r="r" b="b"/>
            <a:pathLst>
              <a:path w="1522729" h="429895">
                <a:moveTo>
                  <a:pt x="701675" y="0"/>
                </a:moveTo>
                <a:lnTo>
                  <a:pt x="193675" y="34924"/>
                </a:lnTo>
                <a:lnTo>
                  <a:pt x="76200" y="229996"/>
                </a:lnTo>
                <a:lnTo>
                  <a:pt x="23875" y="296544"/>
                </a:lnTo>
                <a:lnTo>
                  <a:pt x="0" y="347344"/>
                </a:lnTo>
                <a:lnTo>
                  <a:pt x="15875" y="429767"/>
                </a:lnTo>
                <a:lnTo>
                  <a:pt x="55625" y="404367"/>
                </a:lnTo>
                <a:lnTo>
                  <a:pt x="63500" y="386968"/>
                </a:lnTo>
                <a:lnTo>
                  <a:pt x="100075" y="310768"/>
                </a:lnTo>
                <a:lnTo>
                  <a:pt x="220725" y="115823"/>
                </a:lnTo>
                <a:lnTo>
                  <a:pt x="338200" y="55498"/>
                </a:lnTo>
                <a:lnTo>
                  <a:pt x="742949" y="34924"/>
                </a:lnTo>
                <a:lnTo>
                  <a:pt x="1075785" y="34924"/>
                </a:lnTo>
                <a:lnTo>
                  <a:pt x="815974" y="12699"/>
                </a:lnTo>
                <a:lnTo>
                  <a:pt x="701675" y="0"/>
                </a:lnTo>
                <a:close/>
              </a:path>
              <a:path w="1522729" h="429895">
                <a:moveTo>
                  <a:pt x="1075785" y="34924"/>
                </a:moveTo>
                <a:lnTo>
                  <a:pt x="742949" y="34924"/>
                </a:lnTo>
                <a:lnTo>
                  <a:pt x="1062100" y="112648"/>
                </a:lnTo>
                <a:lnTo>
                  <a:pt x="1522475" y="179196"/>
                </a:lnTo>
                <a:lnTo>
                  <a:pt x="1516125" y="118998"/>
                </a:lnTo>
                <a:lnTo>
                  <a:pt x="1489074" y="42798"/>
                </a:lnTo>
                <a:lnTo>
                  <a:pt x="1112900" y="38099"/>
                </a:lnTo>
                <a:lnTo>
                  <a:pt x="1075785" y="34924"/>
                </a:lnTo>
                <a:close/>
              </a:path>
            </a:pathLst>
          </a:custGeom>
          <a:solidFill>
            <a:srgbClr val="FF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532" y="5167884"/>
            <a:ext cx="1484630" cy="407034"/>
          </a:xfrm>
          <a:custGeom>
            <a:avLst/>
            <a:gdLst/>
            <a:ahLst/>
            <a:cxnLst/>
            <a:rect l="l" t="t" r="r" b="b"/>
            <a:pathLst>
              <a:path w="1484629" h="407035">
                <a:moveTo>
                  <a:pt x="301540" y="308356"/>
                </a:moveTo>
                <a:lnTo>
                  <a:pt x="236600" y="308356"/>
                </a:lnTo>
                <a:lnTo>
                  <a:pt x="265175" y="340106"/>
                </a:lnTo>
                <a:lnTo>
                  <a:pt x="379475" y="398907"/>
                </a:lnTo>
                <a:lnTo>
                  <a:pt x="466725" y="406908"/>
                </a:lnTo>
                <a:lnTo>
                  <a:pt x="558821" y="360807"/>
                </a:lnTo>
                <a:lnTo>
                  <a:pt x="468375" y="360807"/>
                </a:lnTo>
                <a:lnTo>
                  <a:pt x="384175" y="351282"/>
                </a:lnTo>
                <a:lnTo>
                  <a:pt x="355600" y="317881"/>
                </a:lnTo>
                <a:lnTo>
                  <a:pt x="325500" y="316357"/>
                </a:lnTo>
                <a:lnTo>
                  <a:pt x="301540" y="308356"/>
                </a:lnTo>
                <a:close/>
              </a:path>
              <a:path w="1484629" h="407035">
                <a:moveTo>
                  <a:pt x="501650" y="141478"/>
                </a:moveTo>
                <a:lnTo>
                  <a:pt x="496950" y="187579"/>
                </a:lnTo>
                <a:lnTo>
                  <a:pt x="614426" y="244729"/>
                </a:lnTo>
                <a:lnTo>
                  <a:pt x="609600" y="292481"/>
                </a:lnTo>
                <a:lnTo>
                  <a:pt x="468375" y="360807"/>
                </a:lnTo>
                <a:lnTo>
                  <a:pt x="558821" y="360807"/>
                </a:lnTo>
                <a:lnTo>
                  <a:pt x="577850" y="351282"/>
                </a:lnTo>
                <a:lnTo>
                  <a:pt x="684276" y="284480"/>
                </a:lnTo>
                <a:lnTo>
                  <a:pt x="867724" y="284480"/>
                </a:lnTo>
                <a:lnTo>
                  <a:pt x="876299" y="271780"/>
                </a:lnTo>
                <a:lnTo>
                  <a:pt x="893333" y="251079"/>
                </a:lnTo>
                <a:lnTo>
                  <a:pt x="863599" y="251079"/>
                </a:lnTo>
                <a:lnTo>
                  <a:pt x="792225" y="244729"/>
                </a:lnTo>
                <a:lnTo>
                  <a:pt x="770099" y="219329"/>
                </a:lnTo>
                <a:lnTo>
                  <a:pt x="673100" y="219329"/>
                </a:lnTo>
                <a:lnTo>
                  <a:pt x="501650" y="141478"/>
                </a:lnTo>
                <a:close/>
              </a:path>
              <a:path w="1484629" h="407035">
                <a:moveTo>
                  <a:pt x="0" y="128778"/>
                </a:moveTo>
                <a:lnTo>
                  <a:pt x="38100" y="228854"/>
                </a:lnTo>
                <a:lnTo>
                  <a:pt x="88900" y="310007"/>
                </a:lnTo>
                <a:lnTo>
                  <a:pt x="163575" y="332232"/>
                </a:lnTo>
                <a:lnTo>
                  <a:pt x="236600" y="308356"/>
                </a:lnTo>
                <a:lnTo>
                  <a:pt x="301540" y="308356"/>
                </a:lnTo>
                <a:lnTo>
                  <a:pt x="254000" y="292481"/>
                </a:lnTo>
                <a:lnTo>
                  <a:pt x="185800" y="254254"/>
                </a:lnTo>
                <a:lnTo>
                  <a:pt x="177546" y="171704"/>
                </a:lnTo>
                <a:lnTo>
                  <a:pt x="114300" y="171704"/>
                </a:lnTo>
                <a:lnTo>
                  <a:pt x="12700" y="144653"/>
                </a:lnTo>
                <a:lnTo>
                  <a:pt x="0" y="128778"/>
                </a:lnTo>
                <a:close/>
              </a:path>
              <a:path w="1484629" h="407035">
                <a:moveTo>
                  <a:pt x="867724" y="284480"/>
                </a:moveTo>
                <a:lnTo>
                  <a:pt x="684276" y="284480"/>
                </a:lnTo>
                <a:lnTo>
                  <a:pt x="758824" y="289306"/>
                </a:lnTo>
                <a:lnTo>
                  <a:pt x="846200" y="316357"/>
                </a:lnTo>
                <a:lnTo>
                  <a:pt x="867724" y="284480"/>
                </a:lnTo>
                <a:close/>
              </a:path>
              <a:path w="1484629" h="407035">
                <a:moveTo>
                  <a:pt x="1096863" y="209804"/>
                </a:moveTo>
                <a:lnTo>
                  <a:pt x="912875" y="209804"/>
                </a:lnTo>
                <a:lnTo>
                  <a:pt x="984249" y="246380"/>
                </a:lnTo>
                <a:lnTo>
                  <a:pt x="1146174" y="276606"/>
                </a:lnTo>
                <a:lnTo>
                  <a:pt x="1203324" y="279781"/>
                </a:lnTo>
                <a:lnTo>
                  <a:pt x="1270476" y="233680"/>
                </a:lnTo>
                <a:lnTo>
                  <a:pt x="1193799" y="233680"/>
                </a:lnTo>
                <a:lnTo>
                  <a:pt x="1096863" y="209804"/>
                </a:lnTo>
                <a:close/>
              </a:path>
              <a:path w="1484629" h="407035">
                <a:moveTo>
                  <a:pt x="528701" y="0"/>
                </a:moveTo>
                <a:lnTo>
                  <a:pt x="625475" y="89027"/>
                </a:lnTo>
                <a:lnTo>
                  <a:pt x="871600" y="190754"/>
                </a:lnTo>
                <a:lnTo>
                  <a:pt x="863599" y="251079"/>
                </a:lnTo>
                <a:lnTo>
                  <a:pt x="893333" y="251079"/>
                </a:lnTo>
                <a:lnTo>
                  <a:pt x="912875" y="227330"/>
                </a:lnTo>
                <a:lnTo>
                  <a:pt x="912875" y="209804"/>
                </a:lnTo>
                <a:lnTo>
                  <a:pt x="1096863" y="209804"/>
                </a:lnTo>
                <a:lnTo>
                  <a:pt x="1090675" y="208280"/>
                </a:lnTo>
                <a:lnTo>
                  <a:pt x="1017650" y="203454"/>
                </a:lnTo>
                <a:lnTo>
                  <a:pt x="787399" y="103378"/>
                </a:lnTo>
                <a:lnTo>
                  <a:pt x="587375" y="4826"/>
                </a:lnTo>
                <a:lnTo>
                  <a:pt x="528701" y="0"/>
                </a:lnTo>
                <a:close/>
              </a:path>
              <a:path w="1484629" h="407035">
                <a:moveTo>
                  <a:pt x="985900" y="8001"/>
                </a:moveTo>
                <a:lnTo>
                  <a:pt x="1230375" y="141478"/>
                </a:lnTo>
                <a:lnTo>
                  <a:pt x="1227200" y="187579"/>
                </a:lnTo>
                <a:lnTo>
                  <a:pt x="1193799" y="233680"/>
                </a:lnTo>
                <a:lnTo>
                  <a:pt x="1270476" y="233680"/>
                </a:lnTo>
                <a:lnTo>
                  <a:pt x="1284350" y="224155"/>
                </a:lnTo>
                <a:lnTo>
                  <a:pt x="1257299" y="174879"/>
                </a:lnTo>
                <a:lnTo>
                  <a:pt x="1387998" y="174879"/>
                </a:lnTo>
                <a:lnTo>
                  <a:pt x="1450974" y="160528"/>
                </a:lnTo>
                <a:lnTo>
                  <a:pt x="1459673" y="141478"/>
                </a:lnTo>
                <a:lnTo>
                  <a:pt x="1408175" y="141478"/>
                </a:lnTo>
                <a:lnTo>
                  <a:pt x="1342643" y="112903"/>
                </a:lnTo>
                <a:lnTo>
                  <a:pt x="1278000" y="112903"/>
                </a:lnTo>
                <a:lnTo>
                  <a:pt x="1104899" y="20701"/>
                </a:lnTo>
                <a:lnTo>
                  <a:pt x="985900" y="8001"/>
                </a:lnTo>
                <a:close/>
              </a:path>
              <a:path w="1484629" h="407035">
                <a:moveTo>
                  <a:pt x="749299" y="195453"/>
                </a:moveTo>
                <a:lnTo>
                  <a:pt x="673100" y="219329"/>
                </a:lnTo>
                <a:lnTo>
                  <a:pt x="770099" y="219329"/>
                </a:lnTo>
                <a:lnTo>
                  <a:pt x="749299" y="195453"/>
                </a:lnTo>
                <a:close/>
              </a:path>
              <a:path w="1484629" h="407035">
                <a:moveTo>
                  <a:pt x="1387998" y="174879"/>
                </a:moveTo>
                <a:lnTo>
                  <a:pt x="1257299" y="174879"/>
                </a:lnTo>
                <a:lnTo>
                  <a:pt x="1346199" y="184404"/>
                </a:lnTo>
                <a:lnTo>
                  <a:pt x="1387998" y="174879"/>
                </a:lnTo>
                <a:close/>
              </a:path>
              <a:path w="1484629" h="407035">
                <a:moveTo>
                  <a:pt x="176275" y="159004"/>
                </a:moveTo>
                <a:lnTo>
                  <a:pt x="114300" y="171704"/>
                </a:lnTo>
                <a:lnTo>
                  <a:pt x="177546" y="171704"/>
                </a:lnTo>
                <a:lnTo>
                  <a:pt x="176275" y="159004"/>
                </a:lnTo>
                <a:close/>
              </a:path>
              <a:path w="1484629" h="407035">
                <a:moveTo>
                  <a:pt x="1430400" y="0"/>
                </a:moveTo>
                <a:lnTo>
                  <a:pt x="1441449" y="98552"/>
                </a:lnTo>
                <a:lnTo>
                  <a:pt x="1408175" y="141478"/>
                </a:lnTo>
                <a:lnTo>
                  <a:pt x="1459673" y="141478"/>
                </a:lnTo>
                <a:lnTo>
                  <a:pt x="1484375" y="87376"/>
                </a:lnTo>
                <a:lnTo>
                  <a:pt x="1430400" y="0"/>
                </a:lnTo>
                <a:close/>
              </a:path>
              <a:path w="1484629" h="407035">
                <a:moveTo>
                  <a:pt x="1320799" y="103378"/>
                </a:moveTo>
                <a:lnTo>
                  <a:pt x="1278000" y="112903"/>
                </a:lnTo>
                <a:lnTo>
                  <a:pt x="1342643" y="112903"/>
                </a:lnTo>
                <a:lnTo>
                  <a:pt x="1320799" y="103378"/>
                </a:lnTo>
                <a:close/>
              </a:path>
            </a:pathLst>
          </a:custGeom>
          <a:solidFill>
            <a:srgbClr val="FF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3811" y="5013959"/>
            <a:ext cx="179832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9071" y="5244084"/>
            <a:ext cx="220979" cy="91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4315" y="4459223"/>
            <a:ext cx="588645" cy="421005"/>
          </a:xfrm>
          <a:custGeom>
            <a:avLst/>
            <a:gdLst/>
            <a:ahLst/>
            <a:cxnLst/>
            <a:rect l="l" t="t" r="r" b="b"/>
            <a:pathLst>
              <a:path w="588645" h="421004">
                <a:moveTo>
                  <a:pt x="23875" y="0"/>
                </a:moveTo>
                <a:lnTo>
                  <a:pt x="0" y="106299"/>
                </a:lnTo>
                <a:lnTo>
                  <a:pt x="73151" y="112649"/>
                </a:lnTo>
                <a:lnTo>
                  <a:pt x="160528" y="136525"/>
                </a:lnTo>
                <a:lnTo>
                  <a:pt x="346583" y="263525"/>
                </a:lnTo>
                <a:lnTo>
                  <a:pt x="540512" y="420624"/>
                </a:lnTo>
                <a:lnTo>
                  <a:pt x="588263" y="346075"/>
                </a:lnTo>
                <a:lnTo>
                  <a:pt x="381635" y="174625"/>
                </a:lnTo>
                <a:lnTo>
                  <a:pt x="184404" y="42799"/>
                </a:lnTo>
                <a:lnTo>
                  <a:pt x="23875" y="0"/>
                </a:lnTo>
                <a:close/>
              </a:path>
            </a:pathLst>
          </a:custGeom>
          <a:solidFill>
            <a:srgbClr val="FF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9111" y="4133088"/>
            <a:ext cx="1239520" cy="607060"/>
          </a:xfrm>
          <a:custGeom>
            <a:avLst/>
            <a:gdLst/>
            <a:ahLst/>
            <a:cxnLst/>
            <a:rect l="l" t="t" r="r" b="b"/>
            <a:pathLst>
              <a:path w="1239520" h="607060">
                <a:moveTo>
                  <a:pt x="588677" y="34925"/>
                </a:moveTo>
                <a:lnTo>
                  <a:pt x="316102" y="34925"/>
                </a:lnTo>
                <a:lnTo>
                  <a:pt x="360552" y="36575"/>
                </a:lnTo>
                <a:lnTo>
                  <a:pt x="505078" y="36575"/>
                </a:lnTo>
                <a:lnTo>
                  <a:pt x="548004" y="53975"/>
                </a:lnTo>
                <a:lnTo>
                  <a:pt x="695706" y="198500"/>
                </a:lnTo>
                <a:lnTo>
                  <a:pt x="945134" y="368426"/>
                </a:lnTo>
                <a:lnTo>
                  <a:pt x="1239012" y="606551"/>
                </a:lnTo>
                <a:lnTo>
                  <a:pt x="1140587" y="462025"/>
                </a:lnTo>
                <a:lnTo>
                  <a:pt x="1119886" y="379475"/>
                </a:lnTo>
                <a:lnTo>
                  <a:pt x="965835" y="290575"/>
                </a:lnTo>
                <a:lnTo>
                  <a:pt x="824357" y="239775"/>
                </a:lnTo>
                <a:lnTo>
                  <a:pt x="673481" y="127000"/>
                </a:lnTo>
                <a:lnTo>
                  <a:pt x="588677" y="34925"/>
                </a:lnTo>
                <a:close/>
              </a:path>
              <a:path w="1239520" h="607060">
                <a:moveTo>
                  <a:pt x="297052" y="0"/>
                </a:moveTo>
                <a:lnTo>
                  <a:pt x="209676" y="88900"/>
                </a:lnTo>
                <a:lnTo>
                  <a:pt x="0" y="160400"/>
                </a:lnTo>
                <a:lnTo>
                  <a:pt x="203326" y="146050"/>
                </a:lnTo>
                <a:lnTo>
                  <a:pt x="316102" y="34925"/>
                </a:lnTo>
                <a:lnTo>
                  <a:pt x="588677" y="34925"/>
                </a:lnTo>
                <a:lnTo>
                  <a:pt x="563879" y="8000"/>
                </a:lnTo>
                <a:lnTo>
                  <a:pt x="297052" y="0"/>
                </a:lnTo>
                <a:close/>
              </a:path>
            </a:pathLst>
          </a:custGeom>
          <a:solidFill>
            <a:srgbClr val="740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4" y="4520184"/>
            <a:ext cx="868680" cy="635635"/>
          </a:xfrm>
          <a:custGeom>
            <a:avLst/>
            <a:gdLst/>
            <a:ahLst/>
            <a:cxnLst/>
            <a:rect l="l" t="t" r="r" b="b"/>
            <a:pathLst>
              <a:path w="868679" h="635635">
                <a:moveTo>
                  <a:pt x="0" y="0"/>
                </a:moveTo>
                <a:lnTo>
                  <a:pt x="65150" y="82677"/>
                </a:lnTo>
                <a:lnTo>
                  <a:pt x="244602" y="222377"/>
                </a:lnTo>
                <a:lnTo>
                  <a:pt x="632079" y="503682"/>
                </a:lnTo>
                <a:lnTo>
                  <a:pt x="868680" y="635508"/>
                </a:lnTo>
                <a:lnTo>
                  <a:pt x="687578" y="494157"/>
                </a:lnTo>
                <a:lnTo>
                  <a:pt x="593979" y="409956"/>
                </a:lnTo>
                <a:lnTo>
                  <a:pt x="273177" y="225552"/>
                </a:lnTo>
                <a:lnTo>
                  <a:pt x="0" y="0"/>
                </a:lnTo>
                <a:close/>
              </a:path>
            </a:pathLst>
          </a:custGeom>
          <a:solidFill>
            <a:srgbClr val="740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1052" y="4800600"/>
            <a:ext cx="584200" cy="358140"/>
          </a:xfrm>
          <a:custGeom>
            <a:avLst/>
            <a:gdLst/>
            <a:ahLst/>
            <a:cxnLst/>
            <a:rect l="l" t="t" r="r" b="b"/>
            <a:pathLst>
              <a:path w="584200" h="358139">
                <a:moveTo>
                  <a:pt x="141010" y="66243"/>
                </a:moveTo>
                <a:lnTo>
                  <a:pt x="193548" y="106172"/>
                </a:lnTo>
                <a:lnTo>
                  <a:pt x="374269" y="213994"/>
                </a:lnTo>
                <a:lnTo>
                  <a:pt x="583692" y="358139"/>
                </a:lnTo>
                <a:lnTo>
                  <a:pt x="570992" y="340741"/>
                </a:lnTo>
                <a:lnTo>
                  <a:pt x="431419" y="234569"/>
                </a:lnTo>
                <a:lnTo>
                  <a:pt x="239522" y="112522"/>
                </a:lnTo>
                <a:lnTo>
                  <a:pt x="141010" y="66243"/>
                </a:lnTo>
                <a:close/>
              </a:path>
              <a:path w="584200" h="358139">
                <a:moveTo>
                  <a:pt x="0" y="0"/>
                </a:moveTo>
                <a:lnTo>
                  <a:pt x="141010" y="66243"/>
                </a:lnTo>
                <a:lnTo>
                  <a:pt x="126873" y="55499"/>
                </a:lnTo>
                <a:lnTo>
                  <a:pt x="0" y="0"/>
                </a:lnTo>
                <a:close/>
              </a:path>
            </a:pathLst>
          </a:custGeom>
          <a:solidFill>
            <a:srgbClr val="740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4771" y="4829555"/>
            <a:ext cx="889000" cy="368935"/>
          </a:xfrm>
          <a:custGeom>
            <a:avLst/>
            <a:gdLst/>
            <a:ahLst/>
            <a:cxnLst/>
            <a:rect l="l" t="t" r="r" b="b"/>
            <a:pathLst>
              <a:path w="889000" h="368935">
                <a:moveTo>
                  <a:pt x="701102" y="132969"/>
                </a:moveTo>
                <a:lnTo>
                  <a:pt x="644143" y="132969"/>
                </a:lnTo>
                <a:lnTo>
                  <a:pt x="674242" y="134493"/>
                </a:lnTo>
                <a:lnTo>
                  <a:pt x="728217" y="199390"/>
                </a:lnTo>
                <a:lnTo>
                  <a:pt x="733043" y="294386"/>
                </a:lnTo>
                <a:lnTo>
                  <a:pt x="804417" y="300736"/>
                </a:lnTo>
                <a:lnTo>
                  <a:pt x="859916" y="368808"/>
                </a:lnTo>
                <a:lnTo>
                  <a:pt x="888491" y="368808"/>
                </a:lnTo>
                <a:lnTo>
                  <a:pt x="848867" y="305435"/>
                </a:lnTo>
                <a:lnTo>
                  <a:pt x="796416" y="269113"/>
                </a:lnTo>
                <a:lnTo>
                  <a:pt x="796416" y="253238"/>
                </a:lnTo>
                <a:lnTo>
                  <a:pt x="744092" y="170942"/>
                </a:lnTo>
                <a:lnTo>
                  <a:pt x="701102" y="132969"/>
                </a:lnTo>
                <a:close/>
              </a:path>
              <a:path w="889000" h="368935">
                <a:moveTo>
                  <a:pt x="0" y="0"/>
                </a:moveTo>
                <a:lnTo>
                  <a:pt x="69850" y="36449"/>
                </a:lnTo>
                <a:lnTo>
                  <a:pt x="126873" y="41148"/>
                </a:lnTo>
                <a:lnTo>
                  <a:pt x="182499" y="93345"/>
                </a:lnTo>
                <a:lnTo>
                  <a:pt x="177673" y="185166"/>
                </a:lnTo>
                <a:lnTo>
                  <a:pt x="255397" y="113919"/>
                </a:lnTo>
                <a:lnTo>
                  <a:pt x="318319" y="77597"/>
                </a:lnTo>
                <a:lnTo>
                  <a:pt x="212598" y="77597"/>
                </a:lnTo>
                <a:lnTo>
                  <a:pt x="160274" y="26924"/>
                </a:lnTo>
                <a:lnTo>
                  <a:pt x="101600" y="4699"/>
                </a:lnTo>
                <a:lnTo>
                  <a:pt x="0" y="0"/>
                </a:lnTo>
                <a:close/>
              </a:path>
              <a:path w="889000" h="368935">
                <a:moveTo>
                  <a:pt x="441305" y="61722"/>
                </a:moveTo>
                <a:lnTo>
                  <a:pt x="345820" y="61722"/>
                </a:lnTo>
                <a:lnTo>
                  <a:pt x="415670" y="66421"/>
                </a:lnTo>
                <a:lnTo>
                  <a:pt x="460120" y="101346"/>
                </a:lnTo>
                <a:lnTo>
                  <a:pt x="498220" y="164592"/>
                </a:lnTo>
                <a:lnTo>
                  <a:pt x="569594" y="156718"/>
                </a:lnTo>
                <a:lnTo>
                  <a:pt x="624211" y="139319"/>
                </a:lnTo>
                <a:lnTo>
                  <a:pt x="515619" y="139319"/>
                </a:lnTo>
                <a:lnTo>
                  <a:pt x="474344" y="85471"/>
                </a:lnTo>
                <a:lnTo>
                  <a:pt x="441305" y="61722"/>
                </a:lnTo>
                <a:close/>
              </a:path>
              <a:path w="889000" h="368935">
                <a:moveTo>
                  <a:pt x="604519" y="110744"/>
                </a:moveTo>
                <a:lnTo>
                  <a:pt x="515619" y="139319"/>
                </a:lnTo>
                <a:lnTo>
                  <a:pt x="624211" y="139319"/>
                </a:lnTo>
                <a:lnTo>
                  <a:pt x="644143" y="132969"/>
                </a:lnTo>
                <a:lnTo>
                  <a:pt x="701102" y="132969"/>
                </a:lnTo>
                <a:lnTo>
                  <a:pt x="688593" y="121920"/>
                </a:lnTo>
                <a:lnTo>
                  <a:pt x="604519" y="110744"/>
                </a:lnTo>
                <a:close/>
              </a:path>
              <a:path w="889000" h="368935">
                <a:moveTo>
                  <a:pt x="406145" y="36449"/>
                </a:moveTo>
                <a:lnTo>
                  <a:pt x="287147" y="39624"/>
                </a:lnTo>
                <a:lnTo>
                  <a:pt x="212598" y="77597"/>
                </a:lnTo>
                <a:lnTo>
                  <a:pt x="318319" y="77597"/>
                </a:lnTo>
                <a:lnTo>
                  <a:pt x="345820" y="61722"/>
                </a:lnTo>
                <a:lnTo>
                  <a:pt x="441305" y="61722"/>
                </a:lnTo>
                <a:lnTo>
                  <a:pt x="406145" y="36449"/>
                </a:lnTo>
                <a:close/>
              </a:path>
            </a:pathLst>
          </a:custGeom>
          <a:solidFill>
            <a:srgbClr val="740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2420" y="3627120"/>
            <a:ext cx="850900" cy="1324610"/>
          </a:xfrm>
          <a:custGeom>
            <a:avLst/>
            <a:gdLst/>
            <a:ahLst/>
            <a:cxnLst/>
            <a:rect l="l" t="t" r="r" b="b"/>
            <a:pathLst>
              <a:path w="850900" h="1324610">
                <a:moveTo>
                  <a:pt x="647425" y="1230629"/>
                </a:moveTo>
                <a:lnTo>
                  <a:pt x="74549" y="1230629"/>
                </a:lnTo>
                <a:lnTo>
                  <a:pt x="601344" y="1324355"/>
                </a:lnTo>
                <a:lnTo>
                  <a:pt x="647425" y="1230629"/>
                </a:lnTo>
                <a:close/>
              </a:path>
              <a:path w="850900" h="1324610">
                <a:moveTo>
                  <a:pt x="407796" y="0"/>
                </a:moveTo>
                <a:lnTo>
                  <a:pt x="402970" y="33400"/>
                </a:lnTo>
                <a:lnTo>
                  <a:pt x="204724" y="708278"/>
                </a:lnTo>
                <a:lnTo>
                  <a:pt x="0" y="1241805"/>
                </a:lnTo>
                <a:lnTo>
                  <a:pt x="74549" y="1230629"/>
                </a:lnTo>
                <a:lnTo>
                  <a:pt x="647425" y="1230629"/>
                </a:lnTo>
                <a:lnTo>
                  <a:pt x="653668" y="1217929"/>
                </a:lnTo>
                <a:lnTo>
                  <a:pt x="694943" y="1049654"/>
                </a:lnTo>
                <a:lnTo>
                  <a:pt x="771016" y="490727"/>
                </a:lnTo>
                <a:lnTo>
                  <a:pt x="817117" y="255650"/>
                </a:lnTo>
                <a:lnTo>
                  <a:pt x="850391" y="53974"/>
                </a:lnTo>
                <a:lnTo>
                  <a:pt x="4077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8723" y="3720084"/>
            <a:ext cx="696467" cy="845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0504" y="3707891"/>
            <a:ext cx="838200" cy="1327785"/>
          </a:xfrm>
          <a:custGeom>
            <a:avLst/>
            <a:gdLst/>
            <a:ahLst/>
            <a:cxnLst/>
            <a:rect l="l" t="t" r="r" b="b"/>
            <a:pathLst>
              <a:path w="838200" h="1327785">
                <a:moveTo>
                  <a:pt x="306324" y="0"/>
                </a:moveTo>
                <a:lnTo>
                  <a:pt x="0" y="112775"/>
                </a:lnTo>
                <a:lnTo>
                  <a:pt x="125349" y="234949"/>
                </a:lnTo>
                <a:lnTo>
                  <a:pt x="287274" y="641476"/>
                </a:lnTo>
                <a:lnTo>
                  <a:pt x="374650" y="1025778"/>
                </a:lnTo>
                <a:lnTo>
                  <a:pt x="401574" y="1232153"/>
                </a:lnTo>
                <a:lnTo>
                  <a:pt x="393700" y="1327403"/>
                </a:lnTo>
                <a:lnTo>
                  <a:pt x="838200" y="1178178"/>
                </a:lnTo>
                <a:lnTo>
                  <a:pt x="696849" y="708151"/>
                </a:lnTo>
                <a:lnTo>
                  <a:pt x="504825" y="317499"/>
                </a:lnTo>
                <a:lnTo>
                  <a:pt x="333375" y="49275"/>
                </a:lnTo>
                <a:lnTo>
                  <a:pt x="306324" y="0"/>
                </a:lnTo>
                <a:close/>
              </a:path>
            </a:pathLst>
          </a:custGeom>
          <a:solidFill>
            <a:srgbClr val="FFE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3869435"/>
            <a:ext cx="704215" cy="975360"/>
          </a:xfrm>
          <a:custGeom>
            <a:avLst/>
            <a:gdLst/>
            <a:ahLst/>
            <a:cxnLst/>
            <a:rect l="l" t="t" r="r" b="b"/>
            <a:pathLst>
              <a:path w="704215" h="975360">
                <a:moveTo>
                  <a:pt x="317119" y="0"/>
                </a:moveTo>
                <a:lnTo>
                  <a:pt x="0" y="69850"/>
                </a:lnTo>
                <a:lnTo>
                  <a:pt x="28575" y="87375"/>
                </a:lnTo>
                <a:lnTo>
                  <a:pt x="47625" y="169925"/>
                </a:lnTo>
                <a:lnTo>
                  <a:pt x="171323" y="492506"/>
                </a:lnTo>
                <a:lnTo>
                  <a:pt x="298069" y="975359"/>
                </a:lnTo>
                <a:lnTo>
                  <a:pt x="704088" y="884808"/>
                </a:lnTo>
                <a:lnTo>
                  <a:pt x="639064" y="611632"/>
                </a:lnTo>
                <a:lnTo>
                  <a:pt x="475742" y="236727"/>
                </a:lnTo>
                <a:lnTo>
                  <a:pt x="317119" y="0"/>
                </a:lnTo>
                <a:close/>
              </a:path>
            </a:pathLst>
          </a:custGeom>
          <a:solidFill>
            <a:srgbClr val="FFD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8707" y="3953255"/>
            <a:ext cx="658495" cy="810895"/>
          </a:xfrm>
          <a:custGeom>
            <a:avLst/>
            <a:gdLst/>
            <a:ahLst/>
            <a:cxnLst/>
            <a:rect l="l" t="t" r="r" b="b"/>
            <a:pathLst>
              <a:path w="658495" h="810895">
                <a:moveTo>
                  <a:pt x="326771" y="0"/>
                </a:moveTo>
                <a:lnTo>
                  <a:pt x="0" y="34925"/>
                </a:lnTo>
                <a:lnTo>
                  <a:pt x="34925" y="134874"/>
                </a:lnTo>
                <a:lnTo>
                  <a:pt x="73025" y="215773"/>
                </a:lnTo>
                <a:lnTo>
                  <a:pt x="195072" y="569595"/>
                </a:lnTo>
                <a:lnTo>
                  <a:pt x="250698" y="810768"/>
                </a:lnTo>
                <a:lnTo>
                  <a:pt x="658368" y="723519"/>
                </a:lnTo>
                <a:lnTo>
                  <a:pt x="563245" y="414147"/>
                </a:lnTo>
                <a:lnTo>
                  <a:pt x="461645" y="185674"/>
                </a:lnTo>
                <a:lnTo>
                  <a:pt x="326771" y="0"/>
                </a:lnTo>
                <a:close/>
              </a:path>
            </a:pathLst>
          </a:custGeom>
          <a:solidFill>
            <a:srgbClr val="FFCA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4388" y="3297935"/>
            <a:ext cx="1460500" cy="2060575"/>
          </a:xfrm>
          <a:custGeom>
            <a:avLst/>
            <a:gdLst/>
            <a:ahLst/>
            <a:cxnLst/>
            <a:rect l="l" t="t" r="r" b="b"/>
            <a:pathLst>
              <a:path w="1460500" h="2060575">
                <a:moveTo>
                  <a:pt x="0" y="0"/>
                </a:moveTo>
                <a:lnTo>
                  <a:pt x="1650" y="542925"/>
                </a:lnTo>
                <a:lnTo>
                  <a:pt x="0" y="1687449"/>
                </a:lnTo>
                <a:lnTo>
                  <a:pt x="870585" y="2060448"/>
                </a:lnTo>
                <a:lnTo>
                  <a:pt x="1043813" y="1619122"/>
                </a:lnTo>
                <a:lnTo>
                  <a:pt x="1167638" y="1354074"/>
                </a:lnTo>
                <a:lnTo>
                  <a:pt x="1315465" y="901700"/>
                </a:lnTo>
                <a:lnTo>
                  <a:pt x="1413890" y="561975"/>
                </a:lnTo>
                <a:lnTo>
                  <a:pt x="1459991" y="323850"/>
                </a:lnTo>
                <a:lnTo>
                  <a:pt x="1134364" y="247650"/>
                </a:lnTo>
                <a:lnTo>
                  <a:pt x="811784" y="192024"/>
                </a:lnTo>
                <a:lnTo>
                  <a:pt x="363854" y="92075"/>
                </a:lnTo>
                <a:lnTo>
                  <a:pt x="0" y="0"/>
                </a:lnTo>
                <a:close/>
              </a:path>
            </a:pathLst>
          </a:custGeom>
          <a:solidFill>
            <a:srgbClr val="5C0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5868" y="3157727"/>
            <a:ext cx="1620520" cy="2158365"/>
          </a:xfrm>
          <a:custGeom>
            <a:avLst/>
            <a:gdLst/>
            <a:ahLst/>
            <a:cxnLst/>
            <a:rect l="l" t="t" r="r" b="b"/>
            <a:pathLst>
              <a:path w="1620520" h="2158365">
                <a:moveTo>
                  <a:pt x="1620011" y="0"/>
                </a:moveTo>
                <a:lnTo>
                  <a:pt x="986281" y="215773"/>
                </a:lnTo>
                <a:lnTo>
                  <a:pt x="486028" y="401447"/>
                </a:lnTo>
                <a:lnTo>
                  <a:pt x="103250" y="533146"/>
                </a:lnTo>
                <a:lnTo>
                  <a:pt x="0" y="583946"/>
                </a:lnTo>
                <a:lnTo>
                  <a:pt x="106425" y="669671"/>
                </a:lnTo>
                <a:lnTo>
                  <a:pt x="306577" y="1067943"/>
                </a:lnTo>
                <a:lnTo>
                  <a:pt x="451103" y="1428115"/>
                </a:lnTo>
                <a:lnTo>
                  <a:pt x="498728" y="2053209"/>
                </a:lnTo>
                <a:lnTo>
                  <a:pt x="490727" y="2157984"/>
                </a:lnTo>
                <a:lnTo>
                  <a:pt x="1620011" y="1543939"/>
                </a:lnTo>
                <a:lnTo>
                  <a:pt x="1620011" y="0"/>
                </a:lnTo>
                <a:close/>
              </a:path>
            </a:pathLst>
          </a:custGeom>
          <a:solidFill>
            <a:srgbClr val="AAA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31820" y="3299459"/>
            <a:ext cx="1416050" cy="393700"/>
          </a:xfrm>
          <a:custGeom>
            <a:avLst/>
            <a:gdLst/>
            <a:ahLst/>
            <a:cxnLst/>
            <a:rect l="l" t="t" r="r" b="b"/>
            <a:pathLst>
              <a:path w="1416050" h="393700">
                <a:moveTo>
                  <a:pt x="0" y="0"/>
                </a:moveTo>
                <a:lnTo>
                  <a:pt x="0" y="93979"/>
                </a:lnTo>
                <a:lnTo>
                  <a:pt x="423799" y="191007"/>
                </a:lnTo>
                <a:lnTo>
                  <a:pt x="1045971" y="299212"/>
                </a:lnTo>
                <a:lnTo>
                  <a:pt x="1398396" y="393191"/>
                </a:lnTo>
                <a:lnTo>
                  <a:pt x="1415795" y="299212"/>
                </a:lnTo>
                <a:lnTo>
                  <a:pt x="439674" y="109854"/>
                </a:lnTo>
                <a:lnTo>
                  <a:pt x="0" y="0"/>
                </a:lnTo>
                <a:close/>
              </a:path>
            </a:pathLst>
          </a:custGeom>
          <a:solidFill>
            <a:srgbClr val="40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0164" y="4613147"/>
            <a:ext cx="227329" cy="152400"/>
          </a:xfrm>
          <a:custGeom>
            <a:avLst/>
            <a:gdLst/>
            <a:ahLst/>
            <a:cxnLst/>
            <a:rect l="l" t="t" r="r" b="b"/>
            <a:pathLst>
              <a:path w="227329" h="152400">
                <a:moveTo>
                  <a:pt x="142875" y="0"/>
                </a:moveTo>
                <a:lnTo>
                  <a:pt x="0" y="130175"/>
                </a:lnTo>
                <a:lnTo>
                  <a:pt x="227075" y="152400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606" y="4823152"/>
            <a:ext cx="303530" cy="289560"/>
          </a:xfrm>
          <a:custGeom>
            <a:avLst/>
            <a:gdLst/>
            <a:ahLst/>
            <a:cxnLst/>
            <a:rect l="l" t="t" r="r" b="b"/>
            <a:pathLst>
              <a:path w="303529" h="289560">
                <a:moveTo>
                  <a:pt x="155280" y="0"/>
                </a:moveTo>
                <a:lnTo>
                  <a:pt x="107216" y="7927"/>
                </a:lnTo>
                <a:lnTo>
                  <a:pt x="63678" y="29795"/>
                </a:lnTo>
                <a:lnTo>
                  <a:pt x="30187" y="62135"/>
                </a:lnTo>
                <a:lnTo>
                  <a:pt x="8406" y="101919"/>
                </a:lnTo>
                <a:lnTo>
                  <a:pt x="0" y="146116"/>
                </a:lnTo>
                <a:lnTo>
                  <a:pt x="6632" y="191696"/>
                </a:lnTo>
                <a:lnTo>
                  <a:pt x="28105" y="232476"/>
                </a:lnTo>
                <a:lnTo>
                  <a:pt x="60886" y="263300"/>
                </a:lnTo>
                <a:lnTo>
                  <a:pt x="101867" y="282688"/>
                </a:lnTo>
                <a:lnTo>
                  <a:pt x="147937" y="289159"/>
                </a:lnTo>
                <a:lnTo>
                  <a:pt x="195989" y="281231"/>
                </a:lnTo>
                <a:lnTo>
                  <a:pt x="239575" y="259364"/>
                </a:lnTo>
                <a:lnTo>
                  <a:pt x="273073" y="227024"/>
                </a:lnTo>
                <a:lnTo>
                  <a:pt x="294836" y="187240"/>
                </a:lnTo>
                <a:lnTo>
                  <a:pt x="303218" y="143043"/>
                </a:lnTo>
                <a:lnTo>
                  <a:pt x="296573" y="97462"/>
                </a:lnTo>
                <a:lnTo>
                  <a:pt x="275149" y="56683"/>
                </a:lnTo>
                <a:lnTo>
                  <a:pt x="242373" y="25859"/>
                </a:lnTo>
                <a:lnTo>
                  <a:pt x="201375" y="6470"/>
                </a:lnTo>
                <a:lnTo>
                  <a:pt x="155280" y="0"/>
                </a:lnTo>
                <a:close/>
              </a:path>
            </a:pathLst>
          </a:custGeom>
          <a:solidFill>
            <a:srgbClr val="6F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49387" y="4651740"/>
            <a:ext cx="303530" cy="287655"/>
          </a:xfrm>
          <a:custGeom>
            <a:avLst/>
            <a:gdLst/>
            <a:ahLst/>
            <a:cxnLst/>
            <a:rect l="l" t="t" r="r" b="b"/>
            <a:pathLst>
              <a:path w="303529" h="287654">
                <a:moveTo>
                  <a:pt x="157959" y="0"/>
                </a:moveTo>
                <a:lnTo>
                  <a:pt x="109752" y="7127"/>
                </a:lnTo>
                <a:lnTo>
                  <a:pt x="65809" y="28181"/>
                </a:lnTo>
                <a:lnTo>
                  <a:pt x="31735" y="59800"/>
                </a:lnTo>
                <a:lnTo>
                  <a:pt x="9232" y="99015"/>
                </a:lnTo>
                <a:lnTo>
                  <a:pt x="0" y="142856"/>
                </a:lnTo>
                <a:lnTo>
                  <a:pt x="5739" y="188356"/>
                </a:lnTo>
                <a:lnTo>
                  <a:pt x="26393" y="229253"/>
                </a:lnTo>
                <a:lnTo>
                  <a:pt x="58563" y="260415"/>
                </a:lnTo>
                <a:lnTo>
                  <a:pt x="99163" y="280335"/>
                </a:lnTo>
                <a:lnTo>
                  <a:pt x="145110" y="287509"/>
                </a:lnTo>
                <a:lnTo>
                  <a:pt x="193318" y="280431"/>
                </a:lnTo>
                <a:lnTo>
                  <a:pt x="237211" y="259364"/>
                </a:lnTo>
                <a:lnTo>
                  <a:pt x="271272" y="227721"/>
                </a:lnTo>
                <a:lnTo>
                  <a:pt x="293774" y="188488"/>
                </a:lnTo>
                <a:lnTo>
                  <a:pt x="302993" y="144652"/>
                </a:lnTo>
                <a:lnTo>
                  <a:pt x="297204" y="99202"/>
                </a:lnTo>
                <a:lnTo>
                  <a:pt x="276612" y="58292"/>
                </a:lnTo>
                <a:lnTo>
                  <a:pt x="244480" y="27106"/>
                </a:lnTo>
                <a:lnTo>
                  <a:pt x="203899" y="7167"/>
                </a:lnTo>
                <a:lnTo>
                  <a:pt x="157959" y="0"/>
                </a:lnTo>
                <a:close/>
              </a:path>
            </a:pathLst>
          </a:custGeom>
          <a:solidFill>
            <a:srgbClr val="6F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8413" y="4893282"/>
            <a:ext cx="340995" cy="273050"/>
          </a:xfrm>
          <a:custGeom>
            <a:avLst/>
            <a:gdLst/>
            <a:ahLst/>
            <a:cxnLst/>
            <a:rect l="l" t="t" r="r" b="b"/>
            <a:pathLst>
              <a:path w="340995" h="273050">
                <a:moveTo>
                  <a:pt x="138992" y="0"/>
                </a:moveTo>
                <a:lnTo>
                  <a:pt x="88861" y="10735"/>
                </a:lnTo>
                <a:lnTo>
                  <a:pt x="46855" y="33180"/>
                </a:lnTo>
                <a:lnTo>
                  <a:pt x="16170" y="65617"/>
                </a:lnTo>
                <a:lnTo>
                  <a:pt x="0" y="106326"/>
                </a:lnTo>
                <a:lnTo>
                  <a:pt x="1273" y="150088"/>
                </a:lnTo>
                <a:lnTo>
                  <a:pt x="19023" y="191034"/>
                </a:lnTo>
                <a:lnTo>
                  <a:pt x="50831" y="226469"/>
                </a:lnTo>
                <a:lnTo>
                  <a:pt x="94276" y="253699"/>
                </a:lnTo>
                <a:lnTo>
                  <a:pt x="146938" y="270029"/>
                </a:lnTo>
                <a:lnTo>
                  <a:pt x="202001" y="272723"/>
                </a:lnTo>
                <a:lnTo>
                  <a:pt x="252125" y="261988"/>
                </a:lnTo>
                <a:lnTo>
                  <a:pt x="294111" y="239543"/>
                </a:lnTo>
                <a:lnTo>
                  <a:pt x="324759" y="207106"/>
                </a:lnTo>
                <a:lnTo>
                  <a:pt x="340867" y="166397"/>
                </a:lnTo>
                <a:lnTo>
                  <a:pt x="339656" y="122635"/>
                </a:lnTo>
                <a:lnTo>
                  <a:pt x="321943" y="81689"/>
                </a:lnTo>
                <a:lnTo>
                  <a:pt x="290155" y="46254"/>
                </a:lnTo>
                <a:lnTo>
                  <a:pt x="246717" y="19024"/>
                </a:lnTo>
                <a:lnTo>
                  <a:pt x="194056" y="2694"/>
                </a:lnTo>
                <a:lnTo>
                  <a:pt x="138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58413" y="4893282"/>
            <a:ext cx="340995" cy="273050"/>
          </a:xfrm>
          <a:custGeom>
            <a:avLst/>
            <a:gdLst/>
            <a:ahLst/>
            <a:cxnLst/>
            <a:rect l="l" t="t" r="r" b="b"/>
            <a:pathLst>
              <a:path w="340995" h="273050">
                <a:moveTo>
                  <a:pt x="0" y="106326"/>
                </a:moveTo>
                <a:lnTo>
                  <a:pt x="16170" y="65617"/>
                </a:lnTo>
                <a:lnTo>
                  <a:pt x="46855" y="33180"/>
                </a:lnTo>
                <a:lnTo>
                  <a:pt x="88861" y="10735"/>
                </a:lnTo>
                <a:lnTo>
                  <a:pt x="138992" y="0"/>
                </a:lnTo>
                <a:lnTo>
                  <a:pt x="194056" y="2694"/>
                </a:lnTo>
                <a:lnTo>
                  <a:pt x="246717" y="19024"/>
                </a:lnTo>
                <a:lnTo>
                  <a:pt x="290155" y="46254"/>
                </a:lnTo>
                <a:lnTo>
                  <a:pt x="321943" y="81689"/>
                </a:lnTo>
                <a:lnTo>
                  <a:pt x="339656" y="122635"/>
                </a:lnTo>
                <a:lnTo>
                  <a:pt x="340867" y="166397"/>
                </a:lnTo>
                <a:lnTo>
                  <a:pt x="324759" y="207106"/>
                </a:lnTo>
                <a:lnTo>
                  <a:pt x="294111" y="239543"/>
                </a:lnTo>
                <a:lnTo>
                  <a:pt x="252125" y="261988"/>
                </a:lnTo>
                <a:lnTo>
                  <a:pt x="202001" y="272723"/>
                </a:lnTo>
                <a:lnTo>
                  <a:pt x="146938" y="270029"/>
                </a:lnTo>
                <a:lnTo>
                  <a:pt x="94276" y="253699"/>
                </a:lnTo>
                <a:lnTo>
                  <a:pt x="50831" y="226469"/>
                </a:lnTo>
                <a:lnTo>
                  <a:pt x="19023" y="191034"/>
                </a:lnTo>
                <a:lnTo>
                  <a:pt x="1273" y="150088"/>
                </a:lnTo>
                <a:lnTo>
                  <a:pt x="0" y="10632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71063" y="4721969"/>
            <a:ext cx="336550" cy="273050"/>
          </a:xfrm>
          <a:custGeom>
            <a:avLst/>
            <a:gdLst/>
            <a:ahLst/>
            <a:cxnLst/>
            <a:rect l="l" t="t" r="r" b="b"/>
            <a:pathLst>
              <a:path w="336550" h="273050">
                <a:moveTo>
                  <a:pt x="137318" y="0"/>
                </a:moveTo>
                <a:lnTo>
                  <a:pt x="87846" y="10841"/>
                </a:lnTo>
                <a:lnTo>
                  <a:pt x="46372" y="33363"/>
                </a:lnTo>
                <a:lnTo>
                  <a:pt x="16041" y="65845"/>
                </a:lnTo>
                <a:lnTo>
                  <a:pt x="0" y="106570"/>
                </a:lnTo>
                <a:lnTo>
                  <a:pt x="1144" y="150317"/>
                </a:lnTo>
                <a:lnTo>
                  <a:pt x="18539" y="191217"/>
                </a:lnTo>
                <a:lnTo>
                  <a:pt x="49816" y="226576"/>
                </a:lnTo>
                <a:lnTo>
                  <a:pt x="92602" y="253699"/>
                </a:lnTo>
                <a:lnTo>
                  <a:pt x="144525" y="269892"/>
                </a:lnTo>
                <a:lnTo>
                  <a:pt x="198850" y="272449"/>
                </a:lnTo>
                <a:lnTo>
                  <a:pt x="248322" y="261607"/>
                </a:lnTo>
                <a:lnTo>
                  <a:pt x="289796" y="239086"/>
                </a:lnTo>
                <a:lnTo>
                  <a:pt x="320127" y="206603"/>
                </a:lnTo>
                <a:lnTo>
                  <a:pt x="336169" y="165879"/>
                </a:lnTo>
                <a:lnTo>
                  <a:pt x="335024" y="122083"/>
                </a:lnTo>
                <a:lnTo>
                  <a:pt x="317629" y="81177"/>
                </a:lnTo>
                <a:lnTo>
                  <a:pt x="286352" y="45836"/>
                </a:lnTo>
                <a:lnTo>
                  <a:pt x="243566" y="18738"/>
                </a:lnTo>
                <a:lnTo>
                  <a:pt x="191642" y="2557"/>
                </a:lnTo>
                <a:lnTo>
                  <a:pt x="137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1063" y="4721969"/>
            <a:ext cx="336550" cy="273050"/>
          </a:xfrm>
          <a:custGeom>
            <a:avLst/>
            <a:gdLst/>
            <a:ahLst/>
            <a:cxnLst/>
            <a:rect l="l" t="t" r="r" b="b"/>
            <a:pathLst>
              <a:path w="336550" h="273050">
                <a:moveTo>
                  <a:pt x="0" y="106570"/>
                </a:moveTo>
                <a:lnTo>
                  <a:pt x="16041" y="65845"/>
                </a:lnTo>
                <a:lnTo>
                  <a:pt x="46372" y="33363"/>
                </a:lnTo>
                <a:lnTo>
                  <a:pt x="87846" y="10841"/>
                </a:lnTo>
                <a:lnTo>
                  <a:pt x="137318" y="0"/>
                </a:lnTo>
                <a:lnTo>
                  <a:pt x="191642" y="2557"/>
                </a:lnTo>
                <a:lnTo>
                  <a:pt x="243566" y="18738"/>
                </a:lnTo>
                <a:lnTo>
                  <a:pt x="286352" y="45836"/>
                </a:lnTo>
                <a:lnTo>
                  <a:pt x="317629" y="81177"/>
                </a:lnTo>
                <a:lnTo>
                  <a:pt x="335024" y="122083"/>
                </a:lnTo>
                <a:lnTo>
                  <a:pt x="336169" y="165879"/>
                </a:lnTo>
                <a:lnTo>
                  <a:pt x="320127" y="206603"/>
                </a:lnTo>
                <a:lnTo>
                  <a:pt x="289796" y="239086"/>
                </a:lnTo>
                <a:lnTo>
                  <a:pt x="248322" y="261607"/>
                </a:lnTo>
                <a:lnTo>
                  <a:pt x="198850" y="272449"/>
                </a:lnTo>
                <a:lnTo>
                  <a:pt x="144525" y="269892"/>
                </a:lnTo>
                <a:lnTo>
                  <a:pt x="92602" y="253699"/>
                </a:lnTo>
                <a:lnTo>
                  <a:pt x="49816" y="226576"/>
                </a:lnTo>
                <a:lnTo>
                  <a:pt x="18539" y="191217"/>
                </a:lnTo>
                <a:lnTo>
                  <a:pt x="1144" y="150317"/>
                </a:lnTo>
                <a:lnTo>
                  <a:pt x="0" y="1065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442" y="2235453"/>
            <a:ext cx="75444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u="none" spc="-6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9600" b="0" u="none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0" u="none" spc="-15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265" marR="5080" indent="-40151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IF </a:t>
            </a:r>
            <a:r>
              <a:rPr spc="-20" dirty="0"/>
              <a:t>CARS </a:t>
            </a:r>
            <a:r>
              <a:rPr dirty="0"/>
              <a:t>WILL DRIVE </a:t>
            </a:r>
            <a:r>
              <a:rPr spc="-40" dirty="0"/>
              <a:t>THEMSELVES </a:t>
            </a:r>
            <a:r>
              <a:rPr spc="-100" dirty="0"/>
              <a:t>WHAT </a:t>
            </a:r>
            <a:r>
              <a:rPr dirty="0"/>
              <a:t>WILL </a:t>
            </a:r>
            <a:r>
              <a:rPr u="none" dirty="0"/>
              <a:t> </a:t>
            </a:r>
            <a:r>
              <a:rPr spc="-15" dirty="0"/>
              <a:t>PEOPLE</a:t>
            </a:r>
            <a:r>
              <a:rPr spc="-10" dirty="0"/>
              <a:t> </a:t>
            </a:r>
            <a:r>
              <a:rPr dirty="0"/>
              <a:t>DO?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625" y="901446"/>
            <a:ext cx="217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FFFFFF"/>
                </a:solidFill>
              </a:rPr>
              <a:t>DEFINITION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88719" y="3825240"/>
            <a:ext cx="10431780" cy="275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3581" y="1707591"/>
            <a:ext cx="888873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Autonomous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means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power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self-government.</a:t>
            </a:r>
            <a:endParaRPr sz="2800" dirty="0">
              <a:latin typeface="Calibri"/>
              <a:cs typeface="Calibri"/>
            </a:endParaRPr>
          </a:p>
          <a:p>
            <a:pPr marL="299085" marR="4064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National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Highway 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Traffic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Safety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Administration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(NHTSA) has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created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five-level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hierarchy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clarify 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concept of  autonomous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vehicles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1584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30" dirty="0">
                <a:solidFill>
                  <a:srgbClr val="FFFFFF"/>
                </a:solidFill>
              </a:rPr>
              <a:t>HISTORY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691438"/>
            <a:ext cx="6740525" cy="437642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Experimentation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started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1920s;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truly autonomous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cars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appeared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 the 1980s, with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Carnegie Mellon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University’s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Navlab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ALV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projects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1984.</a:t>
            </a:r>
            <a:endParaRPr sz="2800">
              <a:latin typeface="Calibri"/>
              <a:cs typeface="Calibri"/>
            </a:endParaRPr>
          </a:p>
          <a:p>
            <a:pPr marL="299085" marR="77787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DARPA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(Defense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Advanced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Research  Projects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Agency)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Grand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Challenge 2005  fueled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development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research.</a:t>
            </a:r>
            <a:endParaRPr sz="2800">
              <a:latin typeface="Calibri"/>
              <a:cs typeface="Calibri"/>
            </a:endParaRPr>
          </a:p>
          <a:p>
            <a:pPr marL="299085" marR="35623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Google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has done notable work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this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field 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past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years.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1795" y="2249423"/>
            <a:ext cx="4442459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95" y="780034"/>
            <a:ext cx="3659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>
                <a:solidFill>
                  <a:srgbClr val="FFFFFF"/>
                </a:solidFill>
              </a:rPr>
              <a:t>TECHNOLOGY</a:t>
            </a:r>
            <a:r>
              <a:rPr sz="3600" u="none" spc="-110" dirty="0">
                <a:solidFill>
                  <a:srgbClr val="FFFFFF"/>
                </a:solidFill>
              </a:rPr>
              <a:t> </a:t>
            </a:r>
            <a:r>
              <a:rPr sz="3600" u="none" dirty="0">
                <a:solidFill>
                  <a:srgbClr val="FFFFFF"/>
                </a:solidFill>
              </a:rPr>
              <a:t>USED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843227"/>
            <a:ext cx="9848850" cy="4201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technologies work in conjunction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each other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make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autonomous.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LIDAR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RADAR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Detectors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Electromechanical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1" y="780034"/>
            <a:ext cx="7587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FFFFFF"/>
                </a:solidFill>
              </a:rPr>
              <a:t>LIDAR </a:t>
            </a:r>
            <a:r>
              <a:rPr sz="3600" u="none" dirty="0">
                <a:solidFill>
                  <a:srgbClr val="FFFFFF"/>
                </a:solidFill>
              </a:rPr>
              <a:t>(LIGHT </a:t>
            </a:r>
            <a:r>
              <a:rPr sz="3600" u="none" spc="-5" dirty="0">
                <a:solidFill>
                  <a:srgbClr val="FFFFFF"/>
                </a:solidFill>
              </a:rPr>
              <a:t>DETECTION AND</a:t>
            </a:r>
            <a:r>
              <a:rPr sz="3600" u="none" spc="-95" dirty="0">
                <a:solidFill>
                  <a:srgbClr val="FFFFFF"/>
                </a:solidFill>
              </a:rPr>
              <a:t> </a:t>
            </a:r>
            <a:r>
              <a:rPr sz="3600" u="none" spc="-5" dirty="0">
                <a:solidFill>
                  <a:srgbClr val="FFFFFF"/>
                </a:solidFill>
              </a:rPr>
              <a:t>RANGING)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693925"/>
            <a:ext cx="7364095" cy="450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LIDAR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remote-sensing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 measures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distance by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illuminating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target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a  laser and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analyzing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reflected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light.</a:t>
            </a:r>
            <a:endParaRPr sz="2800">
              <a:latin typeface="Calibri"/>
              <a:cs typeface="Calibri"/>
            </a:endParaRPr>
          </a:p>
          <a:p>
            <a:pPr marL="299085" marR="34544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There are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several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major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components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Lidar 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1. Laser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(600nm-1000nm)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35623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Scanner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Optics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AutoNum type="arabicPeriod" startAt="2"/>
              <a:tabLst>
                <a:tab pos="35623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Photodetector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receiver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electronics.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35623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Position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40" y="2069592"/>
            <a:ext cx="2794000" cy="372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28" y="766698"/>
            <a:ext cx="7877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FFFFFF"/>
                </a:solidFill>
              </a:rPr>
              <a:t>RADAR </a:t>
            </a:r>
            <a:r>
              <a:rPr sz="3600" u="none" dirty="0">
                <a:solidFill>
                  <a:srgbClr val="FFFFFF"/>
                </a:solidFill>
              </a:rPr>
              <a:t>(RADIO </a:t>
            </a:r>
            <a:r>
              <a:rPr sz="3600" u="none" spc="-5" dirty="0">
                <a:solidFill>
                  <a:srgbClr val="FFFFFF"/>
                </a:solidFill>
              </a:rPr>
              <a:t>DETECTION AND</a:t>
            </a:r>
            <a:r>
              <a:rPr sz="3600" u="none" spc="-114" dirty="0">
                <a:solidFill>
                  <a:srgbClr val="FFFFFF"/>
                </a:solidFill>
              </a:rPr>
              <a:t> </a:t>
            </a:r>
            <a:r>
              <a:rPr sz="3600" u="none" spc="-5" dirty="0">
                <a:solidFill>
                  <a:srgbClr val="FFFFFF"/>
                </a:solidFill>
              </a:rPr>
              <a:t>RANGING)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165985"/>
            <a:ext cx="6783705" cy="437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Radar is 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radio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waves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detect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various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299085" marR="68199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Automotive radar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the 77 GHz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domain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There are two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primary methods</a:t>
            </a:r>
            <a:r>
              <a:rPr sz="2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direct propagation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355600" marR="624840" indent="-343535" algn="just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indirect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propagation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method or the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Frequency Modulated Continuous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Wave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(FMCW)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8347" y="2903220"/>
            <a:ext cx="3822192" cy="2583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2096"/>
            <a:ext cx="6711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FFFFFF"/>
                </a:solidFill>
              </a:rPr>
              <a:t>GPS </a:t>
            </a:r>
            <a:r>
              <a:rPr sz="3600" u="none" spc="-20" dirty="0">
                <a:solidFill>
                  <a:srgbClr val="FFFFFF"/>
                </a:solidFill>
              </a:rPr>
              <a:t>(GLOBAL </a:t>
            </a:r>
            <a:r>
              <a:rPr sz="3600" u="none" dirty="0">
                <a:solidFill>
                  <a:srgbClr val="FFFFFF"/>
                </a:solidFill>
              </a:rPr>
              <a:t>POSITIONING</a:t>
            </a:r>
            <a:r>
              <a:rPr sz="3600" u="none" spc="-40" dirty="0">
                <a:solidFill>
                  <a:srgbClr val="FFFFFF"/>
                </a:solidFill>
              </a:rPr>
              <a:t> </a:t>
            </a:r>
            <a:r>
              <a:rPr sz="3600" u="none" spc="-10" dirty="0">
                <a:solidFill>
                  <a:srgbClr val="FFFFFF"/>
                </a:solidFill>
              </a:rPr>
              <a:t>SYSTEM)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196211"/>
            <a:ext cx="8094980" cy="412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4163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Global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Positioning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a space-based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satellite 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navigation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location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time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information anywhere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earth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unobstructed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line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sight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four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satellites.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current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GPS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consists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three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major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segments.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Space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segment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(SS), a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segment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(CS),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a User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(US).</a:t>
            </a:r>
            <a:endParaRPr sz="2800">
              <a:latin typeface="Calibri"/>
              <a:cs typeface="Calibri"/>
            </a:endParaRPr>
          </a:p>
          <a:p>
            <a:pPr marL="299085" marR="29019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satellites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broadcast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same two frequencies,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1.57542 GHz and 1.2276</a:t>
            </a:r>
            <a:r>
              <a:rPr sz="2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GHz.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4083" y="2798064"/>
            <a:ext cx="2795016" cy="2314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73D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1670</Words>
  <Application>Microsoft Office PowerPoint</Application>
  <PresentationFormat>Grand écran</PresentationFormat>
  <Paragraphs>183</Paragraphs>
  <Slides>35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Corbel</vt:lpstr>
      <vt:lpstr>Symbol</vt:lpstr>
      <vt:lpstr>Times New Roman</vt:lpstr>
      <vt:lpstr>Office Theme</vt:lpstr>
      <vt:lpstr>Présentation PowerPoint</vt:lpstr>
      <vt:lpstr>CONTENTS</vt:lpstr>
      <vt:lpstr>INTRODUCTION</vt:lpstr>
      <vt:lpstr>DEFINITION</vt:lpstr>
      <vt:lpstr>HISTORY</vt:lpstr>
      <vt:lpstr>TECHNOLOGY USED</vt:lpstr>
      <vt:lpstr>LIDAR (LIGHT DETECTION AND RANGING)</vt:lpstr>
      <vt:lpstr>RADAR (RADIO DETECTION AND RANGING)</vt:lpstr>
      <vt:lpstr>GPS (GLOBAL POSITIONING SYSTEM)</vt:lpstr>
      <vt:lpstr>INS (INERTIAL NAVIGATION SYSTEM)</vt:lpstr>
      <vt:lpstr>ELECTROMECHANICAL SYSTEMS</vt:lpstr>
      <vt:lpstr>SOFTWARE AND ALGORITHMS</vt:lpstr>
      <vt:lpstr>WORKING</vt:lpstr>
      <vt:lpstr>LIDAR SENSOR</vt:lpstr>
      <vt:lpstr>RADAR DETECTORS</vt:lpstr>
      <vt:lpstr>GPS</vt:lpstr>
      <vt:lpstr>INS</vt:lpstr>
      <vt:lpstr>DIGITAL CAMERAS</vt:lpstr>
      <vt:lpstr>ULTRASONIC SENSORS</vt:lpstr>
      <vt:lpstr>FUNCTIONS OF RADAR AND ULTRASONIC SENSOR</vt:lpstr>
      <vt:lpstr>COMPUTER</vt:lpstr>
      <vt:lpstr>FLOW CHART</vt:lpstr>
      <vt:lpstr>VEHICULAR COMMUNICATION</vt:lpstr>
      <vt:lpstr>VEHICLUAR COMMUNICATION APPLICATION</vt:lpstr>
      <vt:lpstr>GOOGLE DRIVERLESS CAR</vt:lpstr>
      <vt:lpstr>VELODYNE 64-BEAM LASER</vt:lpstr>
      <vt:lpstr>Présentation PowerPoint</vt:lpstr>
      <vt:lpstr>RANGE OF SENSORS</vt:lpstr>
      <vt:lpstr>POTENTIAL ADVANTAGES</vt:lpstr>
      <vt:lpstr>POTENTIAL OBSTACLES</vt:lpstr>
      <vt:lpstr>CONCLUSION</vt:lpstr>
      <vt:lpstr>REFERENCES</vt:lpstr>
      <vt:lpstr>Thank You</vt:lpstr>
      <vt:lpstr>Any questions?</vt:lpstr>
      <vt:lpstr>IF CARS WILL DRIVE THEMSELVES WHAT WILL  PEOPLE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gouasmia gouasmi</dc:creator>
  <cp:lastModifiedBy>gouasmia gouasmi</cp:lastModifiedBy>
  <cp:revision>2</cp:revision>
  <dcterms:created xsi:type="dcterms:W3CDTF">2019-06-21T05:32:26Z</dcterms:created>
  <dcterms:modified xsi:type="dcterms:W3CDTF">2019-06-21T09:14:51Z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2019-06-21T00:00:00Z</vt:filetime>
  </property>
</Properties>
</file>