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330" r:id="rId4"/>
    <p:sldId id="259" r:id="rId5"/>
    <p:sldId id="331" r:id="rId6"/>
    <p:sldId id="314" r:id="rId7"/>
    <p:sldId id="315" r:id="rId8"/>
    <p:sldId id="316" r:id="rId9"/>
    <p:sldId id="317" r:id="rId10"/>
    <p:sldId id="318" r:id="rId11"/>
    <p:sldId id="319" r:id="rId12"/>
    <p:sldId id="320" r:id="rId13"/>
    <p:sldId id="321" r:id="rId14"/>
    <p:sldId id="323" r:id="rId15"/>
    <p:sldId id="324" r:id="rId16"/>
    <p:sldId id="334" r:id="rId17"/>
    <p:sldId id="335" r:id="rId18"/>
    <p:sldId id="332" r:id="rId19"/>
    <p:sldId id="327" r:id="rId20"/>
    <p:sldId id="328" r:id="rId21"/>
    <p:sldId id="333"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Lexend Deca" panose="020B0604020202020204" charset="0"/>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BED4BB-D1CC-4F7F-81BA-804512B60DD6}">
  <a:tblStyle styleId="{47BED4BB-D1CC-4F7F-81BA-804512B60D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7"/>
    <p:restoredTop sz="94712"/>
  </p:normalViewPr>
  <p:slideViewPr>
    <p:cSldViewPr snapToGrid="0">
      <p:cViewPr varScale="1">
        <p:scale>
          <a:sx n="135" d="100"/>
          <a:sy n="135" d="100"/>
        </p:scale>
        <p:origin x="58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3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7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31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1" name="Shape 44"/>
        <p:cNvGrpSpPr/>
        <p:nvPr/>
      </p:nvGrpSpPr>
      <p:grpSpPr>
        <a:xfrm>
          <a:off x="0" y="0"/>
          <a:ext cx="0" cy="0"/>
          <a:chOff x="0" y="0"/>
          <a:chExt cx="0" cy="0"/>
        </a:xfrm>
      </p:grpSpPr>
      <p:pic>
        <p:nvPicPr>
          <p:cNvPr id="45" name="Google Shape;45;p7"/>
          <p:cNvPicPr preferRelativeResize="0"/>
          <p:nvPr/>
        </p:nvPicPr>
        <p:blipFill>
          <a:blip r:embed="rId2">
            <a:alphaModFix/>
          </a:blip>
          <a:stretch>
            <a:fillRect/>
          </a:stretch>
        </p:blipFill>
        <p:spPr>
          <a:xfrm>
            <a:off x="0" y="0"/>
            <a:ext cx="9144000" cy="5144324"/>
          </a:xfrm>
          <a:prstGeom prst="rect">
            <a:avLst/>
          </a:prstGeom>
          <a:noFill/>
          <a:ln>
            <a:noFill/>
          </a:ln>
        </p:spPr>
      </p:pic>
      <p:sp>
        <p:nvSpPr>
          <p:cNvPr id="46" name="Google Shape;46;p7"/>
          <p:cNvSpPr/>
          <p:nvPr/>
        </p:nvSpPr>
        <p:spPr>
          <a:xfrm rot="10800000" flipH="1">
            <a:off x="5175" y="7800"/>
            <a:ext cx="9140400" cy="51357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rotWithShape="1">
          <a:blip r:embed="rId3">
            <a:alphaModFix/>
          </a:blip>
          <a:srcRect l="69283"/>
          <a:stretch/>
        </p:blipFill>
        <p:spPr>
          <a:xfrm>
            <a:off x="6335725" y="3900"/>
            <a:ext cx="2808276" cy="5135700"/>
          </a:xfrm>
          <a:prstGeom prst="rect">
            <a:avLst/>
          </a:prstGeom>
          <a:noFill/>
          <a:ln w="19050" cap="flat" cmpd="sng">
            <a:solidFill>
              <a:srgbClr val="FFFFFF"/>
            </a:solidFill>
            <a:prstDash val="solid"/>
            <a:round/>
            <a:headEnd type="none" w="sm" len="sm"/>
            <a:tailEnd type="none" w="sm" len="sm"/>
          </a:ln>
        </p:spPr>
      </p:pic>
      <p:sp>
        <p:nvSpPr>
          <p:cNvPr id="48" name="Google Shape;48;p7"/>
          <p:cNvSpPr txBox="1">
            <a:spLocks noGrp="1"/>
          </p:cNvSpPr>
          <p:nvPr>
            <p:ph type="title"/>
          </p:nvPr>
        </p:nvSpPr>
        <p:spPr>
          <a:xfrm>
            <a:off x="713225" y="539500"/>
            <a:ext cx="5254200" cy="1284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b="1">
                <a:solidFill>
                  <a:srgbClr val="F3F3F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9" name="Google Shape;49;p7"/>
          <p:cNvSpPr txBox="1">
            <a:spLocks noGrp="1"/>
          </p:cNvSpPr>
          <p:nvPr>
            <p:ph type="subTitle" idx="1"/>
          </p:nvPr>
        </p:nvSpPr>
        <p:spPr>
          <a:xfrm>
            <a:off x="713225" y="1987625"/>
            <a:ext cx="3597900" cy="243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5">
    <p:bg>
      <p:bgPr>
        <a:noFill/>
        <a:effectLst/>
      </p:bgPr>
    </p:bg>
    <p:spTree>
      <p:nvGrpSpPr>
        <p:cNvPr id="1" name="Shape 108"/>
        <p:cNvGrpSpPr/>
        <p:nvPr/>
      </p:nvGrpSpPr>
      <p:grpSpPr>
        <a:xfrm>
          <a:off x="0" y="0"/>
          <a:ext cx="0" cy="0"/>
          <a:chOff x="0" y="0"/>
          <a:chExt cx="0" cy="0"/>
        </a:xfrm>
      </p:grpSpPr>
      <p:grpSp>
        <p:nvGrpSpPr>
          <p:cNvPr id="109" name="Google Shape;109;p16"/>
          <p:cNvGrpSpPr/>
          <p:nvPr/>
        </p:nvGrpSpPr>
        <p:grpSpPr>
          <a:xfrm>
            <a:off x="750" y="-2400"/>
            <a:ext cx="9142550" cy="5148300"/>
            <a:chOff x="-3503650" y="-1504975"/>
            <a:chExt cx="9142550" cy="5148300"/>
          </a:xfrm>
        </p:grpSpPr>
        <p:pic>
          <p:nvPicPr>
            <p:cNvPr id="110" name="Google Shape;110;p16"/>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111" name="Google Shape;111;p16"/>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subTitle" idx="1"/>
          </p:nvPr>
        </p:nvSpPr>
        <p:spPr>
          <a:xfrm>
            <a:off x="1219500" y="2757325"/>
            <a:ext cx="2592000" cy="88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13" name="Google Shape;113;p16"/>
          <p:cNvSpPr txBox="1">
            <a:spLocks noGrp="1"/>
          </p:cNvSpPr>
          <p:nvPr>
            <p:ph type="title"/>
          </p:nvPr>
        </p:nvSpPr>
        <p:spPr>
          <a:xfrm>
            <a:off x="1219505" y="1478300"/>
            <a:ext cx="2388300" cy="1054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14" name="Google Shape;114;p16"/>
          <p:cNvPicPr preferRelativeResize="0"/>
          <p:nvPr/>
        </p:nvPicPr>
        <p:blipFill rotWithShape="1">
          <a:blip r:embed="rId3">
            <a:alphaModFix/>
          </a:blip>
          <a:srcRect t="89356" b="3838"/>
          <a:stretch/>
        </p:blipFill>
        <p:spPr>
          <a:xfrm>
            <a:off x="-25" y="4793425"/>
            <a:ext cx="9144000" cy="350074"/>
          </a:xfrm>
          <a:prstGeom prst="rect">
            <a:avLst/>
          </a:prstGeom>
          <a:noFill/>
          <a:ln w="19050" cap="flat" cmpd="sng">
            <a:solidFill>
              <a:schemeClr val="lt2"/>
            </a:solidFill>
            <a:prstDash val="solid"/>
            <a:round/>
            <a:headEnd type="none" w="sm" len="sm"/>
            <a:tailEnd type="none" w="sm" len="sm"/>
          </a:ln>
        </p:spPr>
      </p:pic>
      <p:sp>
        <p:nvSpPr>
          <p:cNvPr id="115" name="Google Shape;115;p16"/>
          <p:cNvSpPr/>
          <p:nvPr/>
        </p:nvSpPr>
        <p:spPr>
          <a:xfrm flipH="1">
            <a:off x="-26" y="4795825"/>
            <a:ext cx="9144000" cy="350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2" r:id="rId5"/>
    <p:sldLayoutId id="214748366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1953443_The_Effects_of_Prison_Labor_on_Institutional_Misconduct_Postprison_Employment_and_Recidivis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www.filthyragsoutreach.org/" TargetMode="External"/><Relationship Id="rId4" Type="http://schemas.openxmlformats.org/officeDocument/2006/relationships/hyperlink" Target="https://nationalgangcenter.ojp.gov/insights/44/helping-to-break-the-recidivism-cycle#:~:text=In%20fact%2C%20within%20three%20years,years%2C%2076.6%20percent%20are%20rearrested.&amp;text=This%20is%20most%20often%20true%20of%20gang%20member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ites.northwestern.edu/npep/benefits-of-prison-educa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nami.org/Advocacy/Policy-Priorities/Improving-Health/Mental-Health-Treatment-While-Incarcerated" TargetMode="External"/><Relationship Id="rId5" Type="http://schemas.openxmlformats.org/officeDocument/2006/relationships/hyperlink" Target="https://jaapl.org/content/early/2020/02/12/JAAPL.003913-20" TargetMode="External"/><Relationship Id="rId4" Type="http://schemas.openxmlformats.org/officeDocument/2006/relationships/hyperlink" Target="https://thelastmile.org/about/#s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13225" y="1570725"/>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22100" y="1294875"/>
            <a:ext cx="5855700" cy="1440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solidFill>
                  <a:schemeClr val="dk1"/>
                </a:solidFill>
              </a:rPr>
              <a:t>PREDICTING RECIDIVISM</a:t>
            </a:r>
            <a:endParaRPr sz="3700" dirty="0">
              <a:solidFill>
                <a:srgbClr val="FFFFFF"/>
              </a:solidFill>
            </a:endParaRPr>
          </a:p>
        </p:txBody>
      </p:sp>
      <p:sp>
        <p:nvSpPr>
          <p:cNvPr id="301" name="Google Shape;301;p36"/>
          <p:cNvSpPr txBox="1">
            <a:spLocks noGrp="1"/>
          </p:cNvSpPr>
          <p:nvPr>
            <p:ph type="subTitle" idx="1"/>
          </p:nvPr>
        </p:nvSpPr>
        <p:spPr>
          <a:xfrm>
            <a:off x="2522100" y="2910590"/>
            <a:ext cx="4772100" cy="2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4</a:t>
            </a:r>
            <a:endParaRPr dirty="0"/>
          </a:p>
        </p:txBody>
      </p:sp>
      <p:grpSp>
        <p:nvGrpSpPr>
          <p:cNvPr id="302" name="Google Shape;302;p36"/>
          <p:cNvGrpSpPr/>
          <p:nvPr/>
        </p:nvGrpSpPr>
        <p:grpSpPr>
          <a:xfrm rot="2700000">
            <a:off x="7881661" y="2881310"/>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grpSp>
        <p:nvGrpSpPr>
          <p:cNvPr id="312" name="Google Shape;312;p36"/>
          <p:cNvGrpSpPr/>
          <p:nvPr/>
        </p:nvGrpSpPr>
        <p:grpSpPr>
          <a:xfrm>
            <a:off x="713275" y="1565650"/>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Substance Abuse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058094"/>
            <a:ext cx="2563906"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tested positive at least once for THC, cocaine, or methamphetamine during their parole were more likely to recidivate that those who did not test positive at all.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We see the largest discrepancy among meth users and non-meth users.</a:t>
            </a:r>
          </a:p>
        </p:txBody>
      </p:sp>
      <p:pic>
        <p:nvPicPr>
          <p:cNvPr id="2" name="Picture 1">
            <a:extLst>
              <a:ext uri="{FF2B5EF4-FFF2-40B4-BE49-F238E27FC236}">
                <a16:creationId xmlns:a16="http://schemas.microsoft.com/office/drawing/2014/main" id="{56041B42-465E-818F-456A-49CF0FCC7B78}"/>
              </a:ext>
            </a:extLst>
          </p:cNvPr>
          <p:cNvPicPr>
            <a:picLocks noChangeAspect="1"/>
          </p:cNvPicPr>
          <p:nvPr/>
        </p:nvPicPr>
        <p:blipFill>
          <a:blip r:embed="rId2"/>
          <a:stretch>
            <a:fillRect/>
          </a:stretch>
        </p:blipFill>
        <p:spPr>
          <a:xfrm>
            <a:off x="3334612" y="869576"/>
            <a:ext cx="5504587" cy="3836530"/>
          </a:xfrm>
          <a:prstGeom prst="rect">
            <a:avLst/>
          </a:prstGeom>
        </p:spPr>
      </p:pic>
    </p:spTree>
    <p:extLst>
      <p:ext uri="{BB962C8B-B14F-4D97-AF65-F5344CB8AC3E}">
        <p14:creationId xmlns:p14="http://schemas.microsoft.com/office/powerpoint/2010/main" val="353605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18414"/>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Age at Release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238574" y="3872843"/>
            <a:ext cx="8408894" cy="830997"/>
          </a:xfrm>
          <a:prstGeom prst="rect">
            <a:avLst/>
          </a:prstGeom>
          <a:solidFill>
            <a:schemeClr val="accent2">
              <a:alpha val="4977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There is a clear relationship between an individual’s age at their initial prison release and their likelihood of reincarceration. In all three datasets, we found that </a:t>
            </a:r>
            <a:r>
              <a:rPr lang="en-US" sz="1600" b="1" dirty="0">
                <a:latin typeface="Lato" panose="020F0502020204030203" pitchFamily="34" charset="0"/>
                <a:ea typeface="Lato" panose="020F0502020204030203" pitchFamily="34" charset="0"/>
                <a:cs typeface="Lato" panose="020F0502020204030203" pitchFamily="34" charset="0"/>
              </a:rPr>
              <a:t>those who are younger were significantly more likely to be arrested again.</a:t>
            </a:r>
          </a:p>
        </p:txBody>
      </p:sp>
      <p:pic>
        <p:nvPicPr>
          <p:cNvPr id="2" name="Picture 1">
            <a:extLst>
              <a:ext uri="{FF2B5EF4-FFF2-40B4-BE49-F238E27FC236}">
                <a16:creationId xmlns:a16="http://schemas.microsoft.com/office/drawing/2014/main" id="{4C78AAB7-EA3D-461D-E2C2-1D13E1A02CB9}"/>
              </a:ext>
            </a:extLst>
          </p:cNvPr>
          <p:cNvPicPr>
            <a:picLocks noChangeAspect="1"/>
          </p:cNvPicPr>
          <p:nvPr/>
        </p:nvPicPr>
        <p:blipFill>
          <a:blip r:embed="rId2"/>
          <a:stretch>
            <a:fillRect/>
          </a:stretch>
        </p:blipFill>
        <p:spPr>
          <a:xfrm>
            <a:off x="4598895" y="698869"/>
            <a:ext cx="4267200" cy="3033713"/>
          </a:xfrm>
          <a:prstGeom prst="rect">
            <a:avLst/>
          </a:prstGeom>
        </p:spPr>
      </p:pic>
      <p:pic>
        <p:nvPicPr>
          <p:cNvPr id="3" name="Picture 2">
            <a:extLst>
              <a:ext uri="{FF2B5EF4-FFF2-40B4-BE49-F238E27FC236}">
                <a16:creationId xmlns:a16="http://schemas.microsoft.com/office/drawing/2014/main" id="{C65CEC41-83D2-331A-3B0B-29025CF7B79A}"/>
              </a:ext>
            </a:extLst>
          </p:cNvPr>
          <p:cNvPicPr>
            <a:picLocks noChangeAspect="1"/>
          </p:cNvPicPr>
          <p:nvPr/>
        </p:nvPicPr>
        <p:blipFill>
          <a:blip r:embed="rId3"/>
          <a:stretch>
            <a:fillRect/>
          </a:stretch>
        </p:blipFill>
        <p:spPr>
          <a:xfrm>
            <a:off x="304799" y="698869"/>
            <a:ext cx="4138221" cy="3052305"/>
          </a:xfrm>
          <a:prstGeom prst="rect">
            <a:avLst/>
          </a:prstGeom>
        </p:spPr>
      </p:pic>
    </p:spTree>
    <p:extLst>
      <p:ext uri="{BB962C8B-B14F-4D97-AF65-F5344CB8AC3E}">
        <p14:creationId xmlns:p14="http://schemas.microsoft.com/office/powerpoint/2010/main" val="17745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208061"/>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Education Level</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6283729" y="838200"/>
            <a:ext cx="2555471" cy="3293209"/>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did not graduate from high school and those who do not have any education beyond a high school diploma have similar average recidivism rates of about 62%.</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The lowest recidivism rate is seen in those that have at least some college experience.</a:t>
            </a:r>
          </a:p>
        </p:txBody>
      </p:sp>
      <p:pic>
        <p:nvPicPr>
          <p:cNvPr id="3" name="Picture 2">
            <a:extLst>
              <a:ext uri="{FF2B5EF4-FFF2-40B4-BE49-F238E27FC236}">
                <a16:creationId xmlns:a16="http://schemas.microsoft.com/office/drawing/2014/main" id="{8B6BD938-69B1-3577-2003-D45ED3097958}"/>
              </a:ext>
            </a:extLst>
          </p:cNvPr>
          <p:cNvPicPr>
            <a:picLocks noChangeAspect="1"/>
          </p:cNvPicPr>
          <p:nvPr/>
        </p:nvPicPr>
        <p:blipFill>
          <a:blip r:embed="rId2"/>
          <a:stretch>
            <a:fillRect/>
          </a:stretch>
        </p:blipFill>
        <p:spPr>
          <a:xfrm>
            <a:off x="304800" y="838200"/>
            <a:ext cx="5634892" cy="3733800"/>
          </a:xfrm>
          <a:prstGeom prst="rect">
            <a:avLst/>
          </a:prstGeom>
        </p:spPr>
      </p:pic>
    </p:spTree>
    <p:extLst>
      <p:ext uri="{BB962C8B-B14F-4D97-AF65-F5344CB8AC3E}">
        <p14:creationId xmlns:p14="http://schemas.microsoft.com/office/powerpoint/2010/main" val="13500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Charge Type</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304800" y="1196907"/>
            <a:ext cx="2563906" cy="338554"/>
          </a:xfrm>
          <a:prstGeom prst="rect">
            <a:avLst/>
          </a:prstGeom>
          <a:noFill/>
        </p:spPr>
        <p:txBody>
          <a:bodyPr wrap="square" rtlCol="0">
            <a:spAutoFit/>
          </a:bodyPr>
          <a:lstStyle/>
          <a:p>
            <a:r>
              <a:rPr lang="en-US" sz="1600" b="0" i="0" u="none" strike="noStrike" dirty="0">
                <a:solidFill>
                  <a:srgbClr val="000000"/>
                </a:solidFill>
                <a:effectLst/>
                <a:latin typeface="Lato" panose="020F0502020204030203" pitchFamily="34" charset="0"/>
              </a:rPr>
              <a:t>Add interpretations here</a:t>
            </a:r>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2" name="TextBox 1">
            <a:extLst>
              <a:ext uri="{FF2B5EF4-FFF2-40B4-BE49-F238E27FC236}">
                <a16:creationId xmlns:a16="http://schemas.microsoft.com/office/drawing/2014/main" id="{B4F5E29C-D04E-4C5B-E943-2110EC16961E}"/>
              </a:ext>
            </a:extLst>
          </p:cNvPr>
          <p:cNvSpPr txBox="1"/>
          <p:nvPr/>
        </p:nvSpPr>
        <p:spPr>
          <a:xfrm>
            <a:off x="4083964" y="691350"/>
            <a:ext cx="3855854" cy="3824124"/>
          </a:xfrm>
          <a:prstGeom prst="rect">
            <a:avLst/>
          </a:prstGeom>
          <a:solidFill>
            <a:schemeClr val="accent2">
              <a:alpha val="49932"/>
            </a:schemeClr>
          </a:solidFill>
        </p:spPr>
        <p:txBody>
          <a:bodyPr wrap="square" rtlCol="0">
            <a:spAutoFit/>
          </a:bodyPr>
          <a:lstStyle/>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possession of</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fail to</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license suspended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grand theft</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in the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theft in</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3</a:t>
            </a:r>
            <a:r>
              <a:rPr lang="en-US" sz="2200" b="1" baseline="30000" dirty="0">
                <a:latin typeface="Lato" panose="020F0502020204030203" pitchFamily="34" charset="0"/>
                <a:ea typeface="Lato" panose="020F0502020204030203" pitchFamily="34" charset="0"/>
                <a:cs typeface="Lato" panose="020F0502020204030203" pitchFamily="34" charset="0"/>
              </a:rPr>
              <a:t>rd</a:t>
            </a:r>
            <a:r>
              <a:rPr lang="en-US" sz="2200" b="1" dirty="0">
                <a:latin typeface="Lato" panose="020F0502020204030203" pitchFamily="34" charset="0"/>
                <a:ea typeface="Lato" panose="020F0502020204030203" pitchFamily="34" charset="0"/>
                <a:cs typeface="Lato" panose="020F0502020204030203" pitchFamily="34" charset="0"/>
              </a:rPr>
              <a:t> degree</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the 3rd</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or less</a:t>
            </a:r>
          </a:p>
          <a:p>
            <a:pPr marL="342900" indent="-342900">
              <a:spcAft>
                <a:spcPts val="300"/>
              </a:spcAft>
              <a:buFont typeface="+mj-lt"/>
              <a:buAutoNum type="arabicPeriod"/>
            </a:pPr>
            <a:r>
              <a:rPr lang="en-US" sz="2200" b="1" dirty="0">
                <a:latin typeface="Lato" panose="020F0502020204030203" pitchFamily="34" charset="0"/>
                <a:ea typeface="Lato" panose="020F0502020204030203" pitchFamily="34" charset="0"/>
                <a:cs typeface="Lato" panose="020F0502020204030203" pitchFamily="34" charset="0"/>
              </a:rPr>
              <a:t> possess cannabis</a:t>
            </a:r>
          </a:p>
        </p:txBody>
      </p:sp>
    </p:spTree>
    <p:extLst>
      <p:ext uri="{BB962C8B-B14F-4D97-AF65-F5344CB8AC3E}">
        <p14:creationId xmlns:p14="http://schemas.microsoft.com/office/powerpoint/2010/main" val="91110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663388" y="1971923"/>
            <a:ext cx="5441577" cy="1199653"/>
          </a:xfrm>
        </p:spPr>
        <p:txBody>
          <a:bodyPr/>
          <a:lstStyle/>
          <a:p>
            <a:r>
              <a:rPr lang="en-US" sz="6600" dirty="0"/>
              <a:t>MODELING</a:t>
            </a:r>
          </a:p>
        </p:txBody>
      </p:sp>
    </p:spTree>
    <p:extLst>
      <p:ext uri="{BB962C8B-B14F-4D97-AF65-F5344CB8AC3E}">
        <p14:creationId xmlns:p14="http://schemas.microsoft.com/office/powerpoint/2010/main" val="11388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Basic Dataset</a:t>
            </a:r>
            <a:endParaRPr sz="3400" dirty="0">
              <a:solidFill>
                <a:srgbClr val="000000"/>
              </a:solidFill>
            </a:endParaRPr>
          </a:p>
        </p:txBody>
      </p:sp>
      <p:sp>
        <p:nvSpPr>
          <p:cNvPr id="5" name="TextBox 4">
            <a:extLst>
              <a:ext uri="{FF2B5EF4-FFF2-40B4-BE49-F238E27FC236}">
                <a16:creationId xmlns:a16="http://schemas.microsoft.com/office/drawing/2014/main" id="{F290AE8D-890B-4F05-282B-A95B7E86FE9A}"/>
              </a:ext>
            </a:extLst>
          </p:cNvPr>
          <p:cNvSpPr txBox="1"/>
          <p:nvPr/>
        </p:nvSpPr>
        <p:spPr>
          <a:xfrm>
            <a:off x="6068471" y="1292320"/>
            <a:ext cx="2707341"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Modeling with only age, gender, and county of indictment was unsuccessful.</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0.58</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FNN with layers of 84, 64, and 32 neurons,</a:t>
            </a:r>
          </a:p>
          <a:p>
            <a:r>
              <a:rPr lang="en-US" sz="1600" b="1" dirty="0">
                <a:latin typeface="Lato" panose="020F0502020204030203" pitchFamily="34" charset="0"/>
                <a:ea typeface="Lato" panose="020F0502020204030203" pitchFamily="34" charset="0"/>
                <a:cs typeface="Lato" panose="020F0502020204030203" pitchFamily="34" charset="0"/>
              </a:rPr>
              <a:t>60% accuracy.</a:t>
            </a:r>
          </a:p>
        </p:txBody>
      </p:sp>
      <p:sp>
        <p:nvSpPr>
          <p:cNvPr id="6" name="TextBox 5">
            <a:extLst>
              <a:ext uri="{FF2B5EF4-FFF2-40B4-BE49-F238E27FC236}">
                <a16:creationId xmlns:a16="http://schemas.microsoft.com/office/drawing/2014/main" id="{08C2DFF5-0564-D93F-79A6-FE121BB58C39}"/>
              </a:ext>
            </a:extLst>
          </p:cNvPr>
          <p:cNvSpPr txBox="1"/>
          <p:nvPr/>
        </p:nvSpPr>
        <p:spPr>
          <a:xfrm>
            <a:off x="802341" y="1292320"/>
            <a:ext cx="4394093"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Age at Release/Gender/County of Indictment</a:t>
            </a:r>
          </a:p>
        </p:txBody>
      </p:sp>
      <p:pic>
        <p:nvPicPr>
          <p:cNvPr id="1028" name="Picture 4">
            <a:extLst>
              <a:ext uri="{FF2B5EF4-FFF2-40B4-BE49-F238E27FC236}">
                <a16:creationId xmlns:a16="http://schemas.microsoft.com/office/drawing/2014/main" id="{AF2BE11D-F65F-DCD2-C1A6-A78EDD215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3242"/>
            <a:ext cx="5389176" cy="22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1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Behavioral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1390573" y="1344707"/>
            <a:ext cx="3114204"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Comprehensive Features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0.59</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71% accuracy.</a:t>
            </a:r>
          </a:p>
        </p:txBody>
      </p:sp>
      <p:pic>
        <p:nvPicPr>
          <p:cNvPr id="3" name="Picture 2">
            <a:extLst>
              <a:ext uri="{FF2B5EF4-FFF2-40B4-BE49-F238E27FC236}">
                <a16:creationId xmlns:a16="http://schemas.microsoft.com/office/drawing/2014/main" id="{15DEF42F-DE20-FCC9-F894-9209ECC66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3261"/>
            <a:ext cx="5285751" cy="25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0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1;p41">
            <a:extLst>
              <a:ext uri="{FF2B5EF4-FFF2-40B4-BE49-F238E27FC236}">
                <a16:creationId xmlns:a16="http://schemas.microsoft.com/office/drawing/2014/main" id="{4627C8D4-9D46-9E42-8183-E9E4D57A1527}"/>
              </a:ext>
            </a:extLst>
          </p:cNvPr>
          <p:cNvSpPr txBox="1">
            <a:spLocks noGrp="1"/>
          </p:cNvSpPr>
          <p:nvPr>
            <p:ph type="title"/>
          </p:nvPr>
        </p:nvSpPr>
        <p:spPr>
          <a:xfrm>
            <a:off x="304800" y="38608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400" dirty="0">
                <a:solidFill>
                  <a:srgbClr val="000000"/>
                </a:solidFill>
              </a:rPr>
              <a:t>Criminal History Dataset</a:t>
            </a:r>
            <a:endParaRPr sz="3400" dirty="0">
              <a:solidFill>
                <a:srgbClr val="000000"/>
              </a:solidFill>
            </a:endParaRPr>
          </a:p>
        </p:txBody>
      </p:sp>
      <p:sp>
        <p:nvSpPr>
          <p:cNvPr id="6" name="TextBox 5">
            <a:extLst>
              <a:ext uri="{FF2B5EF4-FFF2-40B4-BE49-F238E27FC236}">
                <a16:creationId xmlns:a16="http://schemas.microsoft.com/office/drawing/2014/main" id="{08C2DFF5-0564-D93F-79A6-FE121BB58C39}"/>
              </a:ext>
            </a:extLst>
          </p:cNvPr>
          <p:cNvSpPr txBox="1"/>
          <p:nvPr/>
        </p:nvSpPr>
        <p:spPr>
          <a:xfrm>
            <a:off x="2101452" y="1344707"/>
            <a:ext cx="1677307" cy="338554"/>
          </a:xfrm>
          <a:prstGeom prst="rect">
            <a:avLst/>
          </a:prstGeom>
          <a:noFill/>
        </p:spPr>
        <p:txBody>
          <a:bodyPr wrap="square" rtlCol="0">
            <a:spAutoFit/>
          </a:bodyPr>
          <a:lstStyle/>
          <a:p>
            <a:r>
              <a:rPr lang="en-US" sz="1600" b="1" dirty="0">
                <a:latin typeface="Lato" panose="020F0502020204030203" pitchFamily="34" charset="0"/>
                <a:ea typeface="Lato" panose="020F0502020204030203" pitchFamily="34" charset="0"/>
                <a:cs typeface="Lato" panose="020F0502020204030203" pitchFamily="34" charset="0"/>
              </a:rPr>
              <a:t>Non-NLP Model</a:t>
            </a:r>
          </a:p>
        </p:txBody>
      </p:sp>
      <p:sp>
        <p:nvSpPr>
          <p:cNvPr id="2" name="TextBox 1">
            <a:extLst>
              <a:ext uri="{FF2B5EF4-FFF2-40B4-BE49-F238E27FC236}">
                <a16:creationId xmlns:a16="http://schemas.microsoft.com/office/drawing/2014/main" id="{5D2E757F-6752-F2D0-9BD5-8457687BDFEF}"/>
              </a:ext>
            </a:extLst>
          </p:cNvPr>
          <p:cNvSpPr txBox="1"/>
          <p:nvPr/>
        </p:nvSpPr>
        <p:spPr>
          <a:xfrm>
            <a:off x="5979459" y="1344707"/>
            <a:ext cx="2707341" cy="3046988"/>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Significant jump in accuracy from the basic model, as various behavioral features are factored in. Specificity score leaves room for improvement.</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dirty="0">
                <a:latin typeface="Lato" panose="020F0502020204030203" pitchFamily="34" charset="0"/>
                <a:ea typeface="Lato" panose="020F0502020204030203" pitchFamily="34" charset="0"/>
                <a:cs typeface="Lato" panose="020F0502020204030203" pitchFamily="34" charset="0"/>
              </a:rPr>
              <a:t>Baseline accuracy: 0.60</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Best performing model: Gradient Boost model, </a:t>
            </a:r>
          </a:p>
          <a:p>
            <a:r>
              <a:rPr lang="en-US" sz="1600" b="1" dirty="0">
                <a:latin typeface="Lato" panose="020F0502020204030203" pitchFamily="34" charset="0"/>
                <a:ea typeface="Lato" panose="020F0502020204030203" pitchFamily="34" charset="0"/>
                <a:cs typeface="Lato" panose="020F0502020204030203" pitchFamily="34" charset="0"/>
              </a:rPr>
              <a:t>88% accuracy.</a:t>
            </a:r>
          </a:p>
        </p:txBody>
      </p:sp>
      <p:pic>
        <p:nvPicPr>
          <p:cNvPr id="4098" name="Picture 2">
            <a:extLst>
              <a:ext uri="{FF2B5EF4-FFF2-40B4-BE49-F238E27FC236}">
                <a16:creationId xmlns:a16="http://schemas.microsoft.com/office/drawing/2014/main" id="{622E8B93-4BFE-154A-FE5E-D3A90B5A7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3057"/>
            <a:ext cx="5270612" cy="249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8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136186" y="1829520"/>
            <a:ext cx="6180306" cy="1484459"/>
          </a:xfrm>
        </p:spPr>
        <p:txBody>
          <a:bodyPr/>
          <a:lstStyle/>
          <a:p>
            <a:r>
              <a:rPr lang="en-US" sz="4200" dirty="0"/>
              <a:t>CONCLUSIONS AND RECOMMENDATIONS</a:t>
            </a:r>
          </a:p>
        </p:txBody>
      </p:sp>
    </p:spTree>
    <p:extLst>
      <p:ext uri="{BB962C8B-B14F-4D97-AF65-F5344CB8AC3E}">
        <p14:creationId xmlns:p14="http://schemas.microsoft.com/office/powerpoint/2010/main" val="404517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455224" y="306417"/>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Conclusions</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455224" y="1439484"/>
            <a:ext cx="8233551" cy="3611245"/>
          </a:xfrm>
          <a:prstGeom prst="rect">
            <a:avLst/>
          </a:prstGeom>
          <a:solidFill>
            <a:schemeClr val="accent2">
              <a:alpha val="50000"/>
            </a:schemeClr>
          </a:solidFill>
        </p:spPr>
        <p:txBody>
          <a:bodyPr wrap="square">
            <a:spAutoFit/>
          </a:bodyPr>
          <a:lstStyle/>
          <a:p>
            <a:pPr rtl="0">
              <a:spcBef>
                <a:spcPts val="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Can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theory, yes. Our criminal history model scored 88% in test accuracy, a 27% increase from the baseline.</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Should we predict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It’s critical to maintain objectivity throughout, as there are many opportunities for implicit bias to leak into modeling. We recommend excluding features that are outside of the subject’s control e.g. age, race, gender, etc.</a:t>
            </a:r>
          </a:p>
          <a:p>
            <a:pPr rtl="0">
              <a:spcBef>
                <a:spcPts val="800"/>
              </a:spcBef>
              <a:spcAft>
                <a:spcPts val="800"/>
              </a:spcAft>
            </a:pPr>
            <a:r>
              <a:rPr lang="en-US" sz="1800" b="1" dirty="0">
                <a:latin typeface="Lato" panose="020F0502020204030203" pitchFamily="34" charset="0"/>
                <a:ea typeface="Lato" panose="020F0502020204030203" pitchFamily="34" charset="0"/>
                <a:cs typeface="Lato" panose="020F0502020204030203" pitchFamily="34" charset="0"/>
              </a:rPr>
              <a:t>What factors should be included in predictive models?</a:t>
            </a:r>
          </a:p>
          <a:p>
            <a:pPr marL="285750" indent="-285750" rtl="0">
              <a:spcBef>
                <a:spcPts val="0"/>
              </a:spcBef>
              <a:spcAft>
                <a:spcPts val="80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We found that certain behavioral and demographic features like gang affiliation, employment during parole, previous charges, and education level are strong determinants of one’s likelihood of recidivism.</a:t>
            </a:r>
          </a:p>
        </p:txBody>
      </p:sp>
    </p:spTree>
    <p:extLst>
      <p:ext uri="{BB962C8B-B14F-4D97-AF65-F5344CB8AC3E}">
        <p14:creationId xmlns:p14="http://schemas.microsoft.com/office/powerpoint/2010/main" val="27069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38"/>
          <p:cNvGrpSpPr/>
          <p:nvPr/>
        </p:nvGrpSpPr>
        <p:grpSpPr>
          <a:xfrm>
            <a:off x="1071491" y="1446009"/>
            <a:ext cx="585984" cy="495262"/>
            <a:chOff x="957287" y="1549638"/>
            <a:chExt cx="1335623" cy="1358426"/>
          </a:xfrm>
        </p:grpSpPr>
        <p:pic>
          <p:nvPicPr>
            <p:cNvPr id="336" name="Google Shape;336;p38"/>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37" name="Google Shape;337;p38"/>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49" name="Google Shape;349;p38"/>
          <p:cNvSpPr txBox="1">
            <a:spLocks noGrp="1"/>
          </p:cNvSpPr>
          <p:nvPr>
            <p:ph type="subTitle" idx="3"/>
          </p:nvPr>
        </p:nvSpPr>
        <p:spPr>
          <a:xfrm>
            <a:off x="1729155" y="1470588"/>
            <a:ext cx="3913452" cy="475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369" name="Google Shape;369;p38"/>
          <p:cNvSpPr txBox="1">
            <a:spLocks noGrp="1"/>
          </p:cNvSpPr>
          <p:nvPr>
            <p:ph type="title" idx="2"/>
          </p:nvPr>
        </p:nvSpPr>
        <p:spPr>
          <a:xfrm>
            <a:off x="1059946" y="1504828"/>
            <a:ext cx="609074" cy="377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01</a:t>
            </a:r>
            <a:endParaRPr sz="2500" dirty="0"/>
          </a:p>
        </p:txBody>
      </p:sp>
      <p:sp>
        <p:nvSpPr>
          <p:cNvPr id="13" name="Google Shape;349;p38">
            <a:extLst>
              <a:ext uri="{FF2B5EF4-FFF2-40B4-BE49-F238E27FC236}">
                <a16:creationId xmlns:a16="http://schemas.microsoft.com/office/drawing/2014/main" id="{79EACF83-C8A0-B3CB-DF6B-B28C3FEB9FEA}"/>
              </a:ext>
            </a:extLst>
          </p:cNvPr>
          <p:cNvSpPr txBox="1">
            <a:spLocks/>
          </p:cNvSpPr>
          <p:nvPr/>
        </p:nvSpPr>
        <p:spPr>
          <a:xfrm>
            <a:off x="1729155" y="2228228"/>
            <a:ext cx="2873127"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DATA OVERVIEW</a:t>
            </a:r>
          </a:p>
        </p:txBody>
      </p:sp>
      <p:sp>
        <p:nvSpPr>
          <p:cNvPr id="30" name="Google Shape;349;p38">
            <a:extLst>
              <a:ext uri="{FF2B5EF4-FFF2-40B4-BE49-F238E27FC236}">
                <a16:creationId xmlns:a16="http://schemas.microsoft.com/office/drawing/2014/main" id="{AC31C73D-01CA-AA65-4870-4D59EA902598}"/>
              </a:ext>
            </a:extLst>
          </p:cNvPr>
          <p:cNvSpPr txBox="1">
            <a:spLocks/>
          </p:cNvSpPr>
          <p:nvPr/>
        </p:nvSpPr>
        <p:spPr>
          <a:xfrm>
            <a:off x="1729154" y="2921887"/>
            <a:ext cx="5352964" cy="4110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EXPLORATORY DATA ANALYSIS</a:t>
            </a:r>
          </a:p>
        </p:txBody>
      </p:sp>
      <p:sp>
        <p:nvSpPr>
          <p:cNvPr id="35" name="Google Shape;349;p38">
            <a:extLst>
              <a:ext uri="{FF2B5EF4-FFF2-40B4-BE49-F238E27FC236}">
                <a16:creationId xmlns:a16="http://schemas.microsoft.com/office/drawing/2014/main" id="{7FD45E79-A033-54E0-C3D4-B2EE1E164F00}"/>
              </a:ext>
            </a:extLst>
          </p:cNvPr>
          <p:cNvSpPr txBox="1">
            <a:spLocks/>
          </p:cNvSpPr>
          <p:nvPr/>
        </p:nvSpPr>
        <p:spPr>
          <a:xfrm>
            <a:off x="1729153" y="3602569"/>
            <a:ext cx="3775175" cy="4276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MODELING</a:t>
            </a:r>
          </a:p>
        </p:txBody>
      </p:sp>
      <p:sp>
        <p:nvSpPr>
          <p:cNvPr id="40" name="Google Shape;349;p38">
            <a:extLst>
              <a:ext uri="{FF2B5EF4-FFF2-40B4-BE49-F238E27FC236}">
                <a16:creationId xmlns:a16="http://schemas.microsoft.com/office/drawing/2014/main" id="{06F471D3-D1E5-0E8A-7E12-50B7ED10FFEE}"/>
              </a:ext>
            </a:extLst>
          </p:cNvPr>
          <p:cNvSpPr txBox="1">
            <a:spLocks/>
          </p:cNvSpPr>
          <p:nvPr/>
        </p:nvSpPr>
        <p:spPr>
          <a:xfrm>
            <a:off x="1733055" y="4176178"/>
            <a:ext cx="6263466" cy="551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Roboto"/>
              <a:buNone/>
              <a:defRPr sz="2000" b="1" i="0" u="none" strike="noStrike" cap="none">
                <a:solidFill>
                  <a:schemeClr val="lt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0" indent="0"/>
            <a:r>
              <a:rPr lang="en-US" dirty="0"/>
              <a:t>CONCLUSIONS AND RECOMMENDATIONS</a:t>
            </a:r>
          </a:p>
        </p:txBody>
      </p:sp>
      <p:grpSp>
        <p:nvGrpSpPr>
          <p:cNvPr id="58" name="Google Shape;335;p38">
            <a:extLst>
              <a:ext uri="{FF2B5EF4-FFF2-40B4-BE49-F238E27FC236}">
                <a16:creationId xmlns:a16="http://schemas.microsoft.com/office/drawing/2014/main" id="{B41EFEA5-CA06-F9BC-E86B-5AFD1AFFA772}"/>
              </a:ext>
            </a:extLst>
          </p:cNvPr>
          <p:cNvGrpSpPr/>
          <p:nvPr/>
        </p:nvGrpSpPr>
        <p:grpSpPr>
          <a:xfrm>
            <a:off x="1059946" y="2145256"/>
            <a:ext cx="585984" cy="495262"/>
            <a:chOff x="957287" y="1549638"/>
            <a:chExt cx="1335623" cy="1358426"/>
          </a:xfrm>
        </p:grpSpPr>
        <p:pic>
          <p:nvPicPr>
            <p:cNvPr id="59" name="Google Shape;336;p38">
              <a:extLst>
                <a:ext uri="{FF2B5EF4-FFF2-40B4-BE49-F238E27FC236}">
                  <a16:creationId xmlns:a16="http://schemas.microsoft.com/office/drawing/2014/main" id="{23B0E30E-8E27-2655-4757-15F5125A2E8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60" name="Google Shape;337;p38">
              <a:extLst>
                <a:ext uri="{FF2B5EF4-FFF2-40B4-BE49-F238E27FC236}">
                  <a16:creationId xmlns:a16="http://schemas.microsoft.com/office/drawing/2014/main" id="{946D1446-31E4-5359-ADD7-44B92D77343C}"/>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369;p38">
            <a:extLst>
              <a:ext uri="{FF2B5EF4-FFF2-40B4-BE49-F238E27FC236}">
                <a16:creationId xmlns:a16="http://schemas.microsoft.com/office/drawing/2014/main" id="{719DDCF0-8907-9F71-B7C3-1CC3B400646D}"/>
              </a:ext>
            </a:extLst>
          </p:cNvPr>
          <p:cNvSpPr txBox="1">
            <a:spLocks/>
          </p:cNvSpPr>
          <p:nvPr/>
        </p:nvSpPr>
        <p:spPr>
          <a:xfrm>
            <a:off x="1048401" y="2204075"/>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02</a:t>
            </a:r>
          </a:p>
        </p:txBody>
      </p:sp>
      <p:grpSp>
        <p:nvGrpSpPr>
          <p:cNvPr id="62" name="Google Shape;335;p38">
            <a:extLst>
              <a:ext uri="{FF2B5EF4-FFF2-40B4-BE49-F238E27FC236}">
                <a16:creationId xmlns:a16="http://schemas.microsoft.com/office/drawing/2014/main" id="{BD8F3DB6-C3ED-4EE7-55E3-8B307D4C0037}"/>
              </a:ext>
            </a:extLst>
          </p:cNvPr>
          <p:cNvGrpSpPr/>
          <p:nvPr/>
        </p:nvGrpSpPr>
        <p:grpSpPr>
          <a:xfrm>
            <a:off x="1059946" y="2844503"/>
            <a:ext cx="585984" cy="495262"/>
            <a:chOff x="957287" y="1549638"/>
            <a:chExt cx="1335623" cy="1358426"/>
          </a:xfrm>
        </p:grpSpPr>
        <p:pic>
          <p:nvPicPr>
            <p:cNvPr id="63" name="Google Shape;336;p38">
              <a:extLst>
                <a:ext uri="{FF2B5EF4-FFF2-40B4-BE49-F238E27FC236}">
                  <a16:creationId xmlns:a16="http://schemas.microsoft.com/office/drawing/2014/main" id="{FF3137BC-57EE-71F0-A450-A32041C34112}"/>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0" name="Google Shape;337;p38">
              <a:extLst>
                <a:ext uri="{FF2B5EF4-FFF2-40B4-BE49-F238E27FC236}">
                  <a16:creationId xmlns:a16="http://schemas.microsoft.com/office/drawing/2014/main" id="{FFB871B9-1206-D0D7-60C8-2AA640A362DE}"/>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69;p38">
            <a:extLst>
              <a:ext uri="{FF2B5EF4-FFF2-40B4-BE49-F238E27FC236}">
                <a16:creationId xmlns:a16="http://schemas.microsoft.com/office/drawing/2014/main" id="{E1C94B44-51BF-5B31-DBE6-5A57A42570F5}"/>
              </a:ext>
            </a:extLst>
          </p:cNvPr>
          <p:cNvSpPr txBox="1">
            <a:spLocks/>
          </p:cNvSpPr>
          <p:nvPr/>
        </p:nvSpPr>
        <p:spPr>
          <a:xfrm>
            <a:off x="1048401" y="2903322"/>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03</a:t>
            </a:r>
          </a:p>
        </p:txBody>
      </p:sp>
      <p:grpSp>
        <p:nvGrpSpPr>
          <p:cNvPr id="322" name="Google Shape;335;p38">
            <a:extLst>
              <a:ext uri="{FF2B5EF4-FFF2-40B4-BE49-F238E27FC236}">
                <a16:creationId xmlns:a16="http://schemas.microsoft.com/office/drawing/2014/main" id="{683796CC-B930-355D-524C-0A83CB2E3867}"/>
              </a:ext>
            </a:extLst>
          </p:cNvPr>
          <p:cNvGrpSpPr/>
          <p:nvPr/>
        </p:nvGrpSpPr>
        <p:grpSpPr>
          <a:xfrm>
            <a:off x="1048401" y="3543750"/>
            <a:ext cx="585984" cy="495262"/>
            <a:chOff x="957287" y="1549638"/>
            <a:chExt cx="1335623" cy="1358426"/>
          </a:xfrm>
        </p:grpSpPr>
        <p:pic>
          <p:nvPicPr>
            <p:cNvPr id="323" name="Google Shape;336;p38">
              <a:extLst>
                <a:ext uri="{FF2B5EF4-FFF2-40B4-BE49-F238E27FC236}">
                  <a16:creationId xmlns:a16="http://schemas.microsoft.com/office/drawing/2014/main" id="{9477372E-2C1E-C8D4-8282-57ECB7860403}"/>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4" name="Google Shape;337;p38">
              <a:extLst>
                <a:ext uri="{FF2B5EF4-FFF2-40B4-BE49-F238E27FC236}">
                  <a16:creationId xmlns:a16="http://schemas.microsoft.com/office/drawing/2014/main" id="{11D3A31C-8849-6D45-B280-CF5FD0D0DCB6}"/>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69;p38">
            <a:extLst>
              <a:ext uri="{FF2B5EF4-FFF2-40B4-BE49-F238E27FC236}">
                <a16:creationId xmlns:a16="http://schemas.microsoft.com/office/drawing/2014/main" id="{3F3A9398-958F-404B-A7FF-EC3537A888F7}"/>
              </a:ext>
            </a:extLst>
          </p:cNvPr>
          <p:cNvSpPr txBox="1">
            <a:spLocks/>
          </p:cNvSpPr>
          <p:nvPr/>
        </p:nvSpPr>
        <p:spPr>
          <a:xfrm>
            <a:off x="1036856" y="3602569"/>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04</a:t>
            </a:r>
          </a:p>
        </p:txBody>
      </p:sp>
      <p:grpSp>
        <p:nvGrpSpPr>
          <p:cNvPr id="326" name="Google Shape;335;p38">
            <a:extLst>
              <a:ext uri="{FF2B5EF4-FFF2-40B4-BE49-F238E27FC236}">
                <a16:creationId xmlns:a16="http://schemas.microsoft.com/office/drawing/2014/main" id="{B7FFAB6E-3533-48F1-8E6C-3935A2654CD6}"/>
              </a:ext>
            </a:extLst>
          </p:cNvPr>
          <p:cNvGrpSpPr/>
          <p:nvPr/>
        </p:nvGrpSpPr>
        <p:grpSpPr>
          <a:xfrm>
            <a:off x="1048401" y="4242997"/>
            <a:ext cx="585984" cy="495262"/>
            <a:chOff x="957287" y="1549638"/>
            <a:chExt cx="1335623" cy="1358426"/>
          </a:xfrm>
        </p:grpSpPr>
        <p:pic>
          <p:nvPicPr>
            <p:cNvPr id="327" name="Google Shape;336;p38">
              <a:extLst>
                <a:ext uri="{FF2B5EF4-FFF2-40B4-BE49-F238E27FC236}">
                  <a16:creationId xmlns:a16="http://schemas.microsoft.com/office/drawing/2014/main" id="{C7D7E3CB-0C44-DB9F-5FFE-996CFC5C27EE}"/>
                </a:ext>
              </a:extLst>
            </p:cNvPr>
            <p:cNvPicPr preferRelativeResize="0"/>
            <p:nvPr/>
          </p:nvPicPr>
          <p:blipFill rotWithShape="1">
            <a:blip r:embed="rId3">
              <a:alphaModFix/>
            </a:blip>
            <a:srcRect r="85391" b="73590"/>
            <a:stretch/>
          </p:blipFill>
          <p:spPr>
            <a:xfrm>
              <a:off x="957287" y="1549638"/>
              <a:ext cx="1335623" cy="1358426"/>
            </a:xfrm>
            <a:prstGeom prst="rect">
              <a:avLst/>
            </a:prstGeom>
            <a:noFill/>
            <a:ln w="19050" cap="flat" cmpd="sng">
              <a:solidFill>
                <a:srgbClr val="FFFFFF"/>
              </a:solidFill>
              <a:prstDash val="solid"/>
              <a:round/>
              <a:headEnd type="none" w="sm" len="sm"/>
              <a:tailEnd type="none" w="sm" len="sm"/>
            </a:ln>
          </p:spPr>
        </p:pic>
        <p:sp>
          <p:nvSpPr>
            <p:cNvPr id="328" name="Google Shape;337;p38">
              <a:extLst>
                <a:ext uri="{FF2B5EF4-FFF2-40B4-BE49-F238E27FC236}">
                  <a16:creationId xmlns:a16="http://schemas.microsoft.com/office/drawing/2014/main" id="{F8FDB1B8-1C5A-B9F4-C01A-271143846A4A}"/>
                </a:ext>
              </a:extLst>
            </p:cNvPr>
            <p:cNvSpPr/>
            <p:nvPr/>
          </p:nvSpPr>
          <p:spPr>
            <a:xfrm rot="5400000">
              <a:off x="795598" y="2187159"/>
              <a:ext cx="406800" cy="83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69;p38">
            <a:extLst>
              <a:ext uri="{FF2B5EF4-FFF2-40B4-BE49-F238E27FC236}">
                <a16:creationId xmlns:a16="http://schemas.microsoft.com/office/drawing/2014/main" id="{CFDAC82A-91C5-8599-4973-CF8A7D04EE14}"/>
              </a:ext>
            </a:extLst>
          </p:cNvPr>
          <p:cNvSpPr txBox="1">
            <a:spLocks/>
          </p:cNvSpPr>
          <p:nvPr/>
        </p:nvSpPr>
        <p:spPr>
          <a:xfrm>
            <a:off x="1036856" y="4301816"/>
            <a:ext cx="609074" cy="3776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exend Deca"/>
              <a:buNone/>
              <a:defRPr sz="36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3000"/>
              <a:buFont typeface="Lexend Deca"/>
              <a:buNone/>
              <a:defRPr sz="3000" b="1" i="0" u="none" strike="noStrike" cap="none">
                <a:solidFill>
                  <a:schemeClr val="dk1"/>
                </a:solidFill>
                <a:latin typeface="Lexend Deca"/>
                <a:ea typeface="Lexend Deca"/>
                <a:cs typeface="Lexend Deca"/>
                <a:sym typeface="Lexend Deca"/>
              </a:defRPr>
            </a:lvl9pPr>
          </a:lstStyle>
          <a:p>
            <a:r>
              <a:rPr lang="en" sz="2500"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423063"/>
            <a:ext cx="8581200" cy="3621504"/>
          </a:xfrm>
          <a:prstGeom prst="rect">
            <a:avLst/>
          </a:prstGeom>
          <a:solidFill>
            <a:schemeClr val="accent2">
              <a:alpha val="50000"/>
            </a:schemeClr>
          </a:solidFill>
        </p:spPr>
        <p:txBody>
          <a:bodyPr wrap="square">
            <a:spAutoFit/>
          </a:bodyPr>
          <a:lstStyle/>
          <a:p>
            <a:pPr marL="342900" indent="-342900" rtl="0">
              <a:spcBef>
                <a:spcPts val="0"/>
              </a:spcBef>
              <a:spcAft>
                <a:spcPts val="800"/>
              </a:spcAft>
              <a:buAutoNum type="arabicPeriod"/>
            </a:pPr>
            <a:r>
              <a:rPr lang="en-US" sz="1800" b="1" dirty="0">
                <a:latin typeface="Lato" panose="020F0502020204030204" pitchFamily="34" charset="0"/>
              </a:rPr>
              <a:t>Increase employment opportunities for prisoners and parolees.</a:t>
            </a:r>
          </a:p>
          <a:p>
            <a:pPr marL="285750" lvl="2" indent="-285750">
              <a:spcAft>
                <a:spcPts val="800"/>
              </a:spcAft>
              <a:buFont typeface="Arial" panose="020B0604020202020204" pitchFamily="34" charset="0"/>
              <a:buChar char="•"/>
            </a:pPr>
            <a:r>
              <a:rPr lang="en-US" sz="1600" dirty="0">
                <a:latin typeface="Lato" panose="020F0502020204030204" pitchFamily="34" charset="0"/>
              </a:rPr>
              <a:t>Strong indication in our analysis that being employed during parole will reduce probability of recidivism.</a:t>
            </a:r>
          </a:p>
          <a:p>
            <a:pPr marL="285750" lvl="2" indent="-285750">
              <a:spcAft>
                <a:spcPts val="800"/>
              </a:spcAft>
              <a:buFont typeface="Arial" panose="020B0604020202020204" pitchFamily="34" charset="0"/>
              <a:buChar char="•"/>
            </a:pPr>
            <a:r>
              <a:rPr lang="en-US" sz="1600" dirty="0">
                <a:latin typeface="Lato" panose="020F0502020204030204" pitchFamily="34" charset="0"/>
              </a:rPr>
              <a:t>There can be limited job opportunities for those who have been released from prison, but involvement in employment programs both during and after prison have been shown to reduce the likelihood of recidivism by up to </a:t>
            </a:r>
            <a:r>
              <a:rPr lang="en-US" sz="1600" dirty="0">
                <a:latin typeface="Lato" panose="020F0502020204030204" pitchFamily="34" charset="0"/>
                <a:hlinkClick r:id="rId3"/>
              </a:rPr>
              <a:t>60%</a:t>
            </a:r>
            <a:r>
              <a:rPr lang="en-US" sz="1600" dirty="0">
                <a:latin typeface="Lato" panose="020F0502020204030204" pitchFamily="34" charset="0"/>
              </a:rPr>
              <a:t>.</a:t>
            </a:r>
          </a:p>
          <a:p>
            <a:pPr marL="342900" indent="-342900" rtl="0">
              <a:spcBef>
                <a:spcPts val="0"/>
              </a:spcBef>
              <a:spcAft>
                <a:spcPts val="800"/>
              </a:spcAft>
              <a:buAutoNum type="arabicPeriod"/>
            </a:pPr>
            <a:r>
              <a:rPr lang="en-US" sz="1800" b="1" dirty="0">
                <a:latin typeface="Lato" panose="020F0502020204030204" pitchFamily="34" charset="0"/>
              </a:rPr>
              <a:t>Target gang affiliates to break the cycle of recidivism.</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Those who are gang-affiliated were </a:t>
            </a:r>
            <a:r>
              <a:rPr lang="en-US" sz="1600" dirty="0">
                <a:latin typeface="Lato" panose="020F0502020204030204" pitchFamily="34" charset="0"/>
                <a:hlinkClick r:id="rId4"/>
              </a:rPr>
              <a:t>twice</a:t>
            </a:r>
            <a:r>
              <a:rPr lang="en-US" sz="1600" dirty="0">
                <a:latin typeface="Lato" panose="020F0502020204030204" pitchFamily="34" charset="0"/>
              </a:rPr>
              <a:t> as likely to be rearrested compared to those who are not.</a:t>
            </a:r>
          </a:p>
          <a:p>
            <a:pPr marL="285750" indent="-285750" rtl="0">
              <a:spcBef>
                <a:spcPts val="0"/>
              </a:spcBef>
              <a:spcAft>
                <a:spcPts val="800"/>
              </a:spcAft>
              <a:buFont typeface="Arial" panose="020B0604020202020204" pitchFamily="34" charset="0"/>
              <a:buChar char="•"/>
            </a:pPr>
            <a:r>
              <a:rPr lang="en-US" sz="1600" dirty="0">
                <a:latin typeface="Lato" panose="020F0502020204030204" pitchFamily="34" charset="0"/>
              </a:rPr>
              <a:t>Nonprofits like </a:t>
            </a:r>
            <a:r>
              <a:rPr lang="en-US" sz="1600" dirty="0">
                <a:latin typeface="Lato" panose="020F0502020204030204" pitchFamily="34" charset="0"/>
                <a:hlinkClick r:id="rId5"/>
              </a:rPr>
              <a:t>Filthy Rags Outreach</a:t>
            </a:r>
            <a:r>
              <a:rPr lang="en-US" sz="1600" dirty="0">
                <a:latin typeface="Lato" panose="020F0502020204030204" pitchFamily="34" charset="0"/>
              </a:rPr>
              <a:t> focus on reducing gang violence by targeting current and former gang members in prison and equipping them with the skills needed to reenter their communities.</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6811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TextBox 2">
            <a:extLst>
              <a:ext uri="{FF2B5EF4-FFF2-40B4-BE49-F238E27FC236}">
                <a16:creationId xmlns:a16="http://schemas.microsoft.com/office/drawing/2014/main" id="{43891F44-0A38-2A12-B304-E23844FB455B}"/>
              </a:ext>
            </a:extLst>
          </p:cNvPr>
          <p:cNvSpPr txBox="1"/>
          <p:nvPr/>
        </p:nvSpPr>
        <p:spPr>
          <a:xfrm>
            <a:off x="281400" y="1396718"/>
            <a:ext cx="8773588" cy="3524042"/>
          </a:xfrm>
          <a:prstGeom prst="rect">
            <a:avLst/>
          </a:prstGeom>
          <a:solidFill>
            <a:schemeClr val="accent2">
              <a:alpha val="50000"/>
            </a:schemeClr>
          </a:solidFill>
        </p:spPr>
        <p:txBody>
          <a:bodyPr wrap="square">
            <a:spAutoFit/>
          </a:bodyPr>
          <a:lstStyle/>
          <a:p>
            <a:pPr marL="342900" indent="-342900" rtl="0">
              <a:spcBef>
                <a:spcPts val="0"/>
              </a:spcBef>
              <a:spcAft>
                <a:spcPts val="800"/>
              </a:spcAft>
              <a:buFont typeface="+mj-lt"/>
              <a:buAutoNum type="arabicPeriod" startAt="3"/>
            </a:pPr>
            <a:r>
              <a:rPr lang="en-US" sz="1700" b="1" dirty="0">
                <a:latin typeface="Lato" panose="020F0502020204030204" pitchFamily="34" charset="0"/>
              </a:rPr>
              <a:t>Increase access to educational programs and support for the incarcerated.</a:t>
            </a:r>
          </a:p>
          <a:p>
            <a:pPr marL="285750" indent="-285750">
              <a:spcAft>
                <a:spcPts val="800"/>
              </a:spcAft>
              <a:buFont typeface="Arial" panose="020B0604020202020204" pitchFamily="34" charset="0"/>
              <a:buChar char="•"/>
            </a:pPr>
            <a:r>
              <a:rPr lang="en-US" sz="1500" dirty="0">
                <a:latin typeface="Lato" panose="020F0502020204030204" pitchFamily="34" charset="0"/>
              </a:rPr>
              <a:t>Our analysis showed a 20% decrease in the likelihood of recidivism for those who had more than a high school education.</a:t>
            </a:r>
          </a:p>
          <a:p>
            <a:pPr marL="285750" indent="-285750">
              <a:spcAft>
                <a:spcPts val="800"/>
              </a:spcAft>
              <a:buFont typeface="Arial" panose="020B0604020202020204" pitchFamily="34" charset="0"/>
              <a:buChar char="•"/>
            </a:pPr>
            <a:r>
              <a:rPr lang="en-US" sz="1500" dirty="0">
                <a:latin typeface="Lato" panose="020F0502020204030204" pitchFamily="34" charset="0"/>
              </a:rPr>
              <a:t>According to the Bureau of Justice Statistics, there is a </a:t>
            </a:r>
            <a:r>
              <a:rPr lang="en-US" sz="1500" dirty="0">
                <a:latin typeface="Lato" panose="020F0502020204030204" pitchFamily="34" charset="0"/>
                <a:hlinkClick r:id="rId3"/>
              </a:rPr>
              <a:t>43% reduction</a:t>
            </a:r>
            <a:r>
              <a:rPr lang="en-US" sz="1500" dirty="0">
                <a:latin typeface="Lato" panose="020F0502020204030204" pitchFamily="34" charset="0"/>
              </a:rPr>
              <a:t> in recidivism rates for individuals who participate in prison education programs. </a:t>
            </a:r>
          </a:p>
          <a:p>
            <a:pPr marL="285750" indent="-285750">
              <a:spcAft>
                <a:spcPts val="800"/>
              </a:spcAft>
              <a:buFont typeface="Arial" panose="020B0604020202020204" pitchFamily="34" charset="0"/>
              <a:buChar char="•"/>
            </a:pPr>
            <a:r>
              <a:rPr lang="en-US" sz="1500" dirty="0">
                <a:latin typeface="Lato" panose="020F0502020204030204" pitchFamily="34" charset="0"/>
              </a:rPr>
              <a:t>Programs like </a:t>
            </a:r>
            <a:r>
              <a:rPr lang="en-US" sz="1500" dirty="0">
                <a:latin typeface="Lato" panose="020F0502020204030204" pitchFamily="34" charset="0"/>
                <a:hlinkClick r:id="rId4"/>
              </a:rPr>
              <a:t>The Last Mile</a:t>
            </a:r>
            <a:r>
              <a:rPr lang="en-US" sz="1500" dirty="0">
                <a:latin typeface="Lato" panose="020F0502020204030204" pitchFamily="34" charset="0"/>
              </a:rPr>
              <a:t> focus on education for workforce reentry, and have significantly reduced the recidivism rates of their participants.</a:t>
            </a:r>
          </a:p>
          <a:p>
            <a:pPr marL="342900" indent="-342900" rtl="0">
              <a:spcBef>
                <a:spcPts val="0"/>
              </a:spcBef>
              <a:spcAft>
                <a:spcPts val="800"/>
              </a:spcAft>
              <a:buFont typeface="+mj-lt"/>
              <a:buAutoNum type="arabicPeriod" startAt="4"/>
            </a:pPr>
            <a:r>
              <a:rPr lang="en-US" sz="1700" b="1" dirty="0">
                <a:latin typeface="Lato" panose="020F0502020204030204" pitchFamily="34" charset="0"/>
              </a:rPr>
              <a:t>Improve rehabilitation services, such as mental health and substance abuse programs. </a:t>
            </a:r>
            <a:r>
              <a:rPr lang="en-US" sz="1600" b="1" dirty="0">
                <a:latin typeface="Lato" panose="020F0502020204030204" pitchFamily="34" charset="0"/>
              </a:rPr>
              <a:t> </a:t>
            </a:r>
          </a:p>
          <a:p>
            <a:pPr marL="285750" indent="-285750">
              <a:spcAft>
                <a:spcPts val="800"/>
              </a:spcAft>
              <a:buFont typeface="Arial" panose="020B0604020202020204" pitchFamily="34" charset="0"/>
              <a:buChar char="•"/>
            </a:pPr>
            <a:r>
              <a:rPr lang="en-US" sz="1500" dirty="0">
                <a:latin typeface="Lato" panose="020F0502020204030204" pitchFamily="34" charset="0"/>
              </a:rPr>
              <a:t>Individuals with a substance abuse and/or mental health disorder are about twice as likely to be </a:t>
            </a:r>
            <a:r>
              <a:rPr lang="en-US" sz="1500" dirty="0">
                <a:latin typeface="Lato" panose="020F0502020204030204" pitchFamily="34" charset="0"/>
                <a:hlinkClick r:id="rId5"/>
              </a:rPr>
              <a:t>rearrested</a:t>
            </a:r>
            <a:r>
              <a:rPr lang="en-US" sz="1500" dirty="0">
                <a:latin typeface="Lato" panose="020F0502020204030204" pitchFamily="34" charset="0"/>
              </a:rPr>
              <a:t> as opposed to those who have neither.</a:t>
            </a:r>
          </a:p>
          <a:p>
            <a:pPr marL="285750" indent="-285750">
              <a:spcAft>
                <a:spcPts val="800"/>
              </a:spcAft>
              <a:buFont typeface="Arial" panose="020B0604020202020204" pitchFamily="34" charset="0"/>
              <a:buChar char="•"/>
            </a:pPr>
            <a:r>
              <a:rPr lang="en-US" sz="1500" dirty="0">
                <a:latin typeface="Lato" panose="020F0502020204030204" pitchFamily="34" charset="0"/>
              </a:rPr>
              <a:t>More than 60% of individuals with a history of mental illness do not receive </a:t>
            </a:r>
            <a:r>
              <a:rPr lang="en-US" sz="1500" dirty="0">
                <a:latin typeface="Lato" panose="020F0502020204030204" pitchFamily="34" charset="0"/>
                <a:hlinkClick r:id="rId6"/>
              </a:rPr>
              <a:t>treatment</a:t>
            </a:r>
            <a:r>
              <a:rPr lang="en-US" sz="1500" dirty="0">
                <a:latin typeface="Lato" panose="020F0502020204030204" pitchFamily="34" charset="0"/>
              </a:rPr>
              <a:t> while incarcerated.</a:t>
            </a:r>
          </a:p>
        </p:txBody>
      </p:sp>
      <p:sp>
        <p:nvSpPr>
          <p:cNvPr id="5" name="Google Shape;411;p41">
            <a:extLst>
              <a:ext uri="{FF2B5EF4-FFF2-40B4-BE49-F238E27FC236}">
                <a16:creationId xmlns:a16="http://schemas.microsoft.com/office/drawing/2014/main" id="{99CA05D1-B34C-024B-1064-803B95C39325}"/>
              </a:ext>
            </a:extLst>
          </p:cNvPr>
          <p:cNvSpPr txBox="1">
            <a:spLocks/>
          </p:cNvSpPr>
          <p:nvPr/>
        </p:nvSpPr>
        <p:spPr>
          <a:xfrm>
            <a:off x="455224" y="306417"/>
            <a:ext cx="6386822" cy="73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exend Deca"/>
              <a:buNone/>
              <a:defRPr sz="11000" b="1"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4800"/>
              <a:buFont typeface="Lexend Deca"/>
              <a:buNone/>
              <a:defRPr sz="4800" b="1" i="0" u="none" strike="noStrike" cap="none">
                <a:solidFill>
                  <a:schemeClr val="dk1"/>
                </a:solidFill>
                <a:latin typeface="Lexend Deca"/>
                <a:ea typeface="Lexend Deca"/>
                <a:cs typeface="Lexend Deca"/>
                <a:sym typeface="Lexend Deca"/>
              </a:defRPr>
            </a:lvl9pPr>
          </a:lstStyle>
          <a:p>
            <a:r>
              <a:rPr lang="en-US" sz="3400" dirty="0">
                <a:solidFill>
                  <a:schemeClr val="accent2"/>
                </a:solidFill>
              </a:rPr>
              <a:t>Recommendations</a:t>
            </a:r>
          </a:p>
        </p:txBody>
      </p:sp>
    </p:spTree>
    <p:extLst>
      <p:ext uri="{BB962C8B-B14F-4D97-AF65-F5344CB8AC3E}">
        <p14:creationId xmlns:p14="http://schemas.microsoft.com/office/powerpoint/2010/main" val="29788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PROBLEM STATEMENT</a:t>
            </a:r>
          </a:p>
        </p:txBody>
      </p:sp>
    </p:spTree>
    <p:extLst>
      <p:ext uri="{BB962C8B-B14F-4D97-AF65-F5344CB8AC3E}">
        <p14:creationId xmlns:p14="http://schemas.microsoft.com/office/powerpoint/2010/main" val="149436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62000"/>
          </a:schemeClr>
        </a:solidFill>
        <a:effectLst/>
      </p:bgPr>
    </p:bg>
    <p:spTree>
      <p:nvGrpSpPr>
        <p:cNvPr id="1" name="Shape 373"/>
        <p:cNvGrpSpPr/>
        <p:nvPr/>
      </p:nvGrpSpPr>
      <p:grpSpPr>
        <a:xfrm>
          <a:off x="0" y="0"/>
          <a:ext cx="0" cy="0"/>
          <a:chOff x="0" y="0"/>
          <a:chExt cx="0" cy="0"/>
        </a:xfrm>
      </p:grpSpPr>
      <p:grpSp>
        <p:nvGrpSpPr>
          <p:cNvPr id="376" name="Google Shape;376;p39"/>
          <p:cNvGrpSpPr/>
          <p:nvPr/>
        </p:nvGrpSpPr>
        <p:grpSpPr>
          <a:xfrm rot="2700000">
            <a:off x="7987601" y="3940291"/>
            <a:ext cx="328648" cy="328648"/>
            <a:chOff x="3006065" y="-1115369"/>
            <a:chExt cx="757955" cy="757955"/>
          </a:xfrm>
        </p:grpSpPr>
        <p:grpSp>
          <p:nvGrpSpPr>
            <p:cNvPr id="377" name="Google Shape;377;p39"/>
            <p:cNvGrpSpPr/>
            <p:nvPr/>
          </p:nvGrpSpPr>
          <p:grpSpPr>
            <a:xfrm rot="-5400000">
              <a:off x="3006065" y="-797866"/>
              <a:ext cx="440452" cy="440452"/>
              <a:chOff x="1853525" y="303875"/>
              <a:chExt cx="634200" cy="634200"/>
            </a:xfrm>
          </p:grpSpPr>
          <p:sp>
            <p:nvSpPr>
              <p:cNvPr id="378" name="Google Shape;378;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9" name="Google Shape;379;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0" name="Google Shape;380;p39"/>
            <p:cNvGrpSpPr/>
            <p:nvPr/>
          </p:nvGrpSpPr>
          <p:grpSpPr>
            <a:xfrm rot="-5400000">
              <a:off x="3164816" y="-956617"/>
              <a:ext cx="440452" cy="440452"/>
              <a:chOff x="1853525" y="303875"/>
              <a:chExt cx="634200" cy="634200"/>
            </a:xfrm>
          </p:grpSpPr>
          <p:sp>
            <p:nvSpPr>
              <p:cNvPr id="381" name="Google Shape;381;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2" name="Google Shape;382;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83" name="Google Shape;383;p39"/>
            <p:cNvGrpSpPr/>
            <p:nvPr/>
          </p:nvGrpSpPr>
          <p:grpSpPr>
            <a:xfrm rot="-5400000">
              <a:off x="3323568" y="-1115369"/>
              <a:ext cx="440452" cy="440452"/>
              <a:chOff x="1853525" y="303875"/>
              <a:chExt cx="634200" cy="634200"/>
            </a:xfrm>
          </p:grpSpPr>
          <p:sp>
            <p:nvSpPr>
              <p:cNvPr id="384" name="Google Shape;384;p39"/>
              <p:cNvSpPr/>
              <p:nvPr/>
            </p:nvSpPr>
            <p:spPr>
              <a:xfrm>
                <a:off x="1853525" y="8048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5" name="Google Shape;385;p39"/>
              <p:cNvSpPr/>
              <p:nvPr/>
            </p:nvSpPr>
            <p:spPr>
              <a:xfrm rot="5400000">
                <a:off x="2104025" y="554375"/>
                <a:ext cx="634200" cy="13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PROBLEM STATEMENT</a:t>
            </a:r>
            <a:endParaRPr sz="3400" dirty="0">
              <a:solidFill>
                <a:schemeClr val="accent2"/>
              </a:solidFill>
            </a:endParaRPr>
          </a:p>
        </p:txBody>
      </p:sp>
      <p:sp>
        <p:nvSpPr>
          <p:cNvPr id="9" name="TextBox 8">
            <a:extLst>
              <a:ext uri="{FF2B5EF4-FFF2-40B4-BE49-F238E27FC236}">
                <a16:creationId xmlns:a16="http://schemas.microsoft.com/office/drawing/2014/main" id="{6CC16121-8870-EF78-6943-AE3DAB39FA9D}"/>
              </a:ext>
            </a:extLst>
          </p:cNvPr>
          <p:cNvSpPr txBox="1"/>
          <p:nvPr/>
        </p:nvSpPr>
        <p:spPr>
          <a:xfrm>
            <a:off x="713225" y="1681534"/>
            <a:ext cx="6978493" cy="2215991"/>
          </a:xfrm>
          <a:prstGeom prst="rect">
            <a:avLst/>
          </a:prstGeom>
          <a:solidFill>
            <a:schemeClr val="bg1">
              <a:alpha val="50000"/>
            </a:schemeClr>
          </a:solidFill>
        </p:spPr>
        <p:txBody>
          <a:bodyPr wrap="square">
            <a:spAutoFit/>
          </a:bodyPr>
          <a:lstStyle/>
          <a:p>
            <a:pPr rtl="0">
              <a:spcBef>
                <a:spcPts val="0"/>
              </a:spcBef>
              <a:spcAft>
                <a:spcPts val="1200"/>
              </a:spcAft>
            </a:pPr>
            <a:r>
              <a:rPr lang="en-US" sz="1600" b="0" i="0" u="none" strike="noStrike" dirty="0">
                <a:effectLst/>
                <a:latin typeface="Lato" panose="020F0502020204030204" pitchFamily="34" charset="0"/>
              </a:rPr>
              <a:t>We are a team of policy researchers trying to determine if an algorithm can accurately predict whether an inmate will be reincarcerated. We will build and evaluate a series of different classification models to determine what features should be included. Types of features to consider will include demographic, behavioral and criminal history.</a:t>
            </a:r>
            <a:endParaRPr lang="en-US" sz="1600" b="0" dirty="0">
              <a:effectLst/>
            </a:endParaRPr>
          </a:p>
          <a:p>
            <a:br>
              <a:rPr lang="en-US" sz="1600" b="0" dirty="0">
                <a:effectLst/>
              </a:rPr>
            </a:br>
            <a:r>
              <a:rPr lang="en-US" sz="1600" b="1" i="0" u="none" strike="noStrike" dirty="0">
                <a:effectLst/>
                <a:latin typeface="Lato" panose="020F0502020204030203" pitchFamily="34" charset="0"/>
              </a:rPr>
              <a:t>Recidivism</a:t>
            </a:r>
            <a:r>
              <a:rPr lang="en-US" sz="1600" b="0" i="0" u="none" strike="noStrike" dirty="0">
                <a:effectLst/>
                <a:latin typeface="Lato" panose="020F0502020204030203" pitchFamily="34" charset="0"/>
              </a:rPr>
              <a:t> is measured by criminal acts that resulted in rearrest, reconviction or return to prison with or without a new sentence.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499354" y="1543681"/>
            <a:ext cx="5618582" cy="2056138"/>
          </a:xfrm>
        </p:spPr>
        <p:txBody>
          <a:bodyPr/>
          <a:lstStyle/>
          <a:p>
            <a:r>
              <a:rPr lang="en-US" sz="6600" dirty="0"/>
              <a:t>DATA OVERVIEW</a:t>
            </a:r>
          </a:p>
        </p:txBody>
      </p:sp>
    </p:spTree>
    <p:extLst>
      <p:ext uri="{BB962C8B-B14F-4D97-AF65-F5344CB8AC3E}">
        <p14:creationId xmlns:p14="http://schemas.microsoft.com/office/powerpoint/2010/main" val="123396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6" name="Google Shape;411;p41">
            <a:extLst>
              <a:ext uri="{FF2B5EF4-FFF2-40B4-BE49-F238E27FC236}">
                <a16:creationId xmlns:a16="http://schemas.microsoft.com/office/drawing/2014/main" id="{22123764-9F51-71F1-A4A5-1A39FC14FE6A}"/>
              </a:ext>
            </a:extLst>
          </p:cNvPr>
          <p:cNvSpPr txBox="1">
            <a:spLocks noGrp="1"/>
          </p:cNvSpPr>
          <p:nvPr>
            <p:ph type="title"/>
          </p:nvPr>
        </p:nvSpPr>
        <p:spPr>
          <a:xfrm>
            <a:off x="713225" y="405029"/>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accent2"/>
                </a:solidFill>
              </a:rPr>
              <a:t>DATA OVERVIEW</a:t>
            </a:r>
            <a:endParaRPr sz="3400" dirty="0">
              <a:solidFill>
                <a:schemeClr val="accent2"/>
              </a:solidFill>
            </a:endParaRPr>
          </a:p>
        </p:txBody>
      </p:sp>
      <p:sp>
        <p:nvSpPr>
          <p:cNvPr id="3" name="TextBox 2">
            <a:extLst>
              <a:ext uri="{FF2B5EF4-FFF2-40B4-BE49-F238E27FC236}">
                <a16:creationId xmlns:a16="http://schemas.microsoft.com/office/drawing/2014/main" id="{43891F44-0A38-2A12-B304-E23844FB455B}"/>
              </a:ext>
            </a:extLst>
          </p:cNvPr>
          <p:cNvSpPr txBox="1"/>
          <p:nvPr/>
        </p:nvSpPr>
        <p:spPr>
          <a:xfrm>
            <a:off x="713225" y="1529133"/>
            <a:ext cx="5695667" cy="3026470"/>
          </a:xfrm>
          <a:prstGeom prst="rect">
            <a:avLst/>
          </a:prstGeom>
          <a:solidFill>
            <a:schemeClr val="accent2">
              <a:alpha val="49814"/>
            </a:schemeClr>
          </a:solidFill>
        </p:spPr>
        <p:txBody>
          <a:bodyPr wrap="square">
            <a:spAutoFit/>
          </a:bodyPr>
          <a:lstStyle/>
          <a:p>
            <a:pPr rtl="0">
              <a:spcBef>
                <a:spcPts val="0"/>
              </a:spcBef>
              <a:spcAft>
                <a:spcPts val="800"/>
              </a:spcAft>
            </a:pPr>
            <a:r>
              <a:rPr lang="en-US" sz="1800" b="1" i="0" u="sng" strike="noStrike" dirty="0">
                <a:effectLst/>
                <a:latin typeface="Lato" panose="020F0502020204030204" pitchFamily="34" charset="0"/>
              </a:rPr>
              <a:t>BASIC</a:t>
            </a:r>
          </a:p>
          <a:p>
            <a:pPr rtl="0">
              <a:spcBef>
                <a:spcPts val="0"/>
              </a:spcBef>
              <a:spcAft>
                <a:spcPts val="800"/>
              </a:spcAft>
            </a:pPr>
            <a:r>
              <a:rPr lang="en-US" sz="1800" b="1" dirty="0">
                <a:latin typeface="Lato" panose="020F0502020204030204" pitchFamily="34" charset="0"/>
              </a:rPr>
              <a:t>New York: 188,000 observations with 5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CRIMINAL HISTORY</a:t>
            </a:r>
          </a:p>
          <a:p>
            <a:pPr rtl="0">
              <a:spcBef>
                <a:spcPts val="0"/>
              </a:spcBef>
              <a:spcAft>
                <a:spcPts val="800"/>
              </a:spcAft>
            </a:pPr>
            <a:r>
              <a:rPr lang="en-US" sz="1800" b="1" dirty="0">
                <a:latin typeface="Lato" panose="020F0502020204030204" pitchFamily="34" charset="0"/>
              </a:rPr>
              <a:t>Florida: 11,000 observations with 34 features</a:t>
            </a:r>
          </a:p>
          <a:p>
            <a:pPr rtl="0">
              <a:spcBef>
                <a:spcPts val="0"/>
              </a:spcBef>
              <a:spcAft>
                <a:spcPts val="800"/>
              </a:spcAft>
            </a:pPr>
            <a:endParaRPr lang="en-US" sz="1800" b="1" dirty="0"/>
          </a:p>
          <a:p>
            <a:pPr rtl="0">
              <a:spcBef>
                <a:spcPts val="0"/>
              </a:spcBef>
              <a:spcAft>
                <a:spcPts val="800"/>
              </a:spcAft>
            </a:pPr>
            <a:r>
              <a:rPr lang="en-US" sz="1800" b="1" i="0" u="sng" strike="noStrike" dirty="0">
                <a:effectLst/>
                <a:latin typeface="Lato" panose="020F0502020204030204" pitchFamily="34" charset="0"/>
              </a:rPr>
              <a:t>BEHAVIORAL</a:t>
            </a:r>
          </a:p>
          <a:p>
            <a:pPr rtl="0">
              <a:spcBef>
                <a:spcPts val="0"/>
              </a:spcBef>
              <a:spcAft>
                <a:spcPts val="800"/>
              </a:spcAft>
            </a:pPr>
            <a:r>
              <a:rPr lang="en-US" sz="1800" b="1" dirty="0">
                <a:latin typeface="Lato" panose="020F0502020204030204" pitchFamily="34" charset="0"/>
              </a:rPr>
              <a:t>Georgia: 26,000 observations with 53 features</a:t>
            </a:r>
          </a:p>
        </p:txBody>
      </p:sp>
    </p:spTree>
    <p:extLst>
      <p:ext uri="{BB962C8B-B14F-4D97-AF65-F5344CB8AC3E}">
        <p14:creationId xmlns:p14="http://schemas.microsoft.com/office/powerpoint/2010/main" val="10785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2B5-55F8-B7FA-E7E8-50508DDDF7F0}"/>
              </a:ext>
            </a:extLst>
          </p:cNvPr>
          <p:cNvSpPr>
            <a:spLocks noGrp="1"/>
          </p:cNvSpPr>
          <p:nvPr>
            <p:ph type="title"/>
          </p:nvPr>
        </p:nvSpPr>
        <p:spPr>
          <a:xfrm>
            <a:off x="3770190" y="1971923"/>
            <a:ext cx="2334775" cy="1199653"/>
          </a:xfrm>
        </p:spPr>
        <p:txBody>
          <a:bodyPr/>
          <a:lstStyle/>
          <a:p>
            <a:r>
              <a:rPr lang="en-US" sz="6600" dirty="0"/>
              <a:t>EDA</a:t>
            </a:r>
          </a:p>
        </p:txBody>
      </p:sp>
    </p:spTree>
    <p:extLst>
      <p:ext uri="{BB962C8B-B14F-4D97-AF65-F5344CB8AC3E}">
        <p14:creationId xmlns:p14="http://schemas.microsoft.com/office/powerpoint/2010/main" val="17396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324606"/>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Percent of Days Employed</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143435" y="1058094"/>
            <a:ext cx="2286000" cy="3539430"/>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Percent days employed represents the percentage of days an individual was employed over the course of their parole.</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Strong indication that increasing employment opportunities for those recently released from prison will decrease recidivism rates.</a:t>
            </a:r>
          </a:p>
        </p:txBody>
      </p:sp>
      <p:pic>
        <p:nvPicPr>
          <p:cNvPr id="7" name="Picture 6">
            <a:extLst>
              <a:ext uri="{FF2B5EF4-FFF2-40B4-BE49-F238E27FC236}">
                <a16:creationId xmlns:a16="http://schemas.microsoft.com/office/drawing/2014/main" id="{1CD2BC09-9565-D402-3A46-EA5D7D886105}"/>
              </a:ext>
            </a:extLst>
          </p:cNvPr>
          <p:cNvPicPr>
            <a:picLocks noChangeAspect="1"/>
          </p:cNvPicPr>
          <p:nvPr/>
        </p:nvPicPr>
        <p:blipFill>
          <a:blip r:embed="rId2"/>
          <a:stretch>
            <a:fillRect/>
          </a:stretch>
        </p:blipFill>
        <p:spPr>
          <a:xfrm>
            <a:off x="2542988" y="1134036"/>
            <a:ext cx="6350000" cy="3467100"/>
          </a:xfrm>
          <a:prstGeom prst="rect">
            <a:avLst/>
          </a:prstGeom>
        </p:spPr>
      </p:pic>
    </p:spTree>
    <p:extLst>
      <p:ext uri="{BB962C8B-B14F-4D97-AF65-F5344CB8AC3E}">
        <p14:creationId xmlns:p14="http://schemas.microsoft.com/office/powerpoint/2010/main" val="384310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11;p41">
            <a:extLst>
              <a:ext uri="{FF2B5EF4-FFF2-40B4-BE49-F238E27FC236}">
                <a16:creationId xmlns:a16="http://schemas.microsoft.com/office/drawing/2014/main" id="{D5A2B7E4-DFE4-23BA-AB93-0324860496A8}"/>
              </a:ext>
            </a:extLst>
          </p:cNvPr>
          <p:cNvSpPr txBox="1">
            <a:spLocks noGrp="1"/>
          </p:cNvSpPr>
          <p:nvPr>
            <p:ph type="title"/>
          </p:nvPr>
        </p:nvSpPr>
        <p:spPr>
          <a:xfrm>
            <a:off x="304800" y="137620"/>
            <a:ext cx="6386822" cy="733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Gang Affiliation</a:t>
            </a:r>
            <a:endParaRPr sz="3400" dirty="0">
              <a:solidFill>
                <a:srgbClr val="000000"/>
              </a:solidFill>
            </a:endParaRPr>
          </a:p>
        </p:txBody>
      </p:sp>
      <p:sp>
        <p:nvSpPr>
          <p:cNvPr id="6" name="TextBox 5">
            <a:extLst>
              <a:ext uri="{FF2B5EF4-FFF2-40B4-BE49-F238E27FC236}">
                <a16:creationId xmlns:a16="http://schemas.microsoft.com/office/drawing/2014/main" id="{5B3DDBDA-3C97-6968-F383-8755FD40531D}"/>
              </a:ext>
            </a:extLst>
          </p:cNvPr>
          <p:cNvSpPr txBox="1"/>
          <p:nvPr/>
        </p:nvSpPr>
        <p:spPr>
          <a:xfrm>
            <a:off x="5611375" y="759864"/>
            <a:ext cx="2761660" cy="2800767"/>
          </a:xfrm>
          <a:prstGeom prst="rect">
            <a:avLst/>
          </a:prstGeom>
          <a:solidFill>
            <a:schemeClr val="accent2">
              <a:alpha val="50000"/>
            </a:schemeClr>
          </a:solid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Those who are gang-affiliated have a 25% greater mean recidivism rate than those who are not. </a:t>
            </a:r>
          </a:p>
          <a:p>
            <a:endParaRPr lang="en-US" sz="1600" dirty="0">
              <a:latin typeface="Lato" panose="020F0502020204030203" pitchFamily="34" charset="0"/>
              <a:ea typeface="Lato" panose="020F0502020204030203" pitchFamily="34" charset="0"/>
              <a:cs typeface="Lato" panose="020F0502020204030203" pitchFamily="34" charset="0"/>
            </a:endParaRPr>
          </a:p>
          <a:p>
            <a:r>
              <a:rPr lang="en-US" sz="1600" b="1" dirty="0">
                <a:latin typeface="Lato" panose="020F0502020204030203" pitchFamily="34" charset="0"/>
                <a:ea typeface="Lato" panose="020F0502020204030203" pitchFamily="34" charset="0"/>
                <a:cs typeface="Lato" panose="020F0502020204030203" pitchFamily="34" charset="0"/>
              </a:rPr>
              <a:t>During feature importance, we found that those who are gang-affiliated are twice as likely to reoffend compared to their non-affiliated counterparts.</a:t>
            </a:r>
          </a:p>
        </p:txBody>
      </p:sp>
      <p:pic>
        <p:nvPicPr>
          <p:cNvPr id="2" name="Picture 1">
            <a:extLst>
              <a:ext uri="{FF2B5EF4-FFF2-40B4-BE49-F238E27FC236}">
                <a16:creationId xmlns:a16="http://schemas.microsoft.com/office/drawing/2014/main" id="{4FBEB926-1414-9955-0CE2-874B445873BE}"/>
              </a:ext>
            </a:extLst>
          </p:cNvPr>
          <p:cNvPicPr>
            <a:picLocks noChangeAspect="1"/>
          </p:cNvPicPr>
          <p:nvPr/>
        </p:nvPicPr>
        <p:blipFill>
          <a:blip r:embed="rId2"/>
          <a:stretch>
            <a:fillRect/>
          </a:stretch>
        </p:blipFill>
        <p:spPr>
          <a:xfrm>
            <a:off x="304800" y="759864"/>
            <a:ext cx="5002306" cy="3879629"/>
          </a:xfrm>
          <a:prstGeom prst="rect">
            <a:avLst/>
          </a:prstGeom>
        </p:spPr>
      </p:pic>
    </p:spTree>
    <p:extLst>
      <p:ext uri="{BB962C8B-B14F-4D97-AF65-F5344CB8AC3E}">
        <p14:creationId xmlns:p14="http://schemas.microsoft.com/office/powerpoint/2010/main" val="91748270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910</Words>
  <Application>Microsoft Office PowerPoint</Application>
  <PresentationFormat>On-screen Show (16:9)</PresentationFormat>
  <Paragraphs>106</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Lexend Deca</vt:lpstr>
      <vt:lpstr>Roboto</vt:lpstr>
      <vt:lpstr>Arial</vt:lpstr>
      <vt:lpstr>Lato</vt:lpstr>
      <vt:lpstr>Debate on the Death Penalty for Law Students by Slidesgo</vt:lpstr>
      <vt:lpstr>PREDICTING RECIDIVISM</vt:lpstr>
      <vt:lpstr>AGENDA</vt:lpstr>
      <vt:lpstr>PROBLEM STATEMENT</vt:lpstr>
      <vt:lpstr>PROBLEM STATEMENT</vt:lpstr>
      <vt:lpstr>DATA OVERVIEW</vt:lpstr>
      <vt:lpstr>DATA OVERVIEW</vt:lpstr>
      <vt:lpstr>EDA</vt:lpstr>
      <vt:lpstr>Percent of Days Employed</vt:lpstr>
      <vt:lpstr>Gang Affiliation</vt:lpstr>
      <vt:lpstr>Substance Abuse</vt:lpstr>
      <vt:lpstr>Age at Release</vt:lpstr>
      <vt:lpstr>Education Level</vt:lpstr>
      <vt:lpstr>Charge Type</vt:lpstr>
      <vt:lpstr>MODELING</vt:lpstr>
      <vt:lpstr>Basic Dataset</vt:lpstr>
      <vt:lpstr>Behavioral Dataset</vt:lpstr>
      <vt:lpstr>Criminal History Dataset</vt:lpstr>
      <vt:lpstr>CONCLUSIONS AND RECOMMENDATIONS</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RECIDIVISM TITLE PLACEHOLDER XXX</dc:title>
  <cp:lastModifiedBy>Gabriel Mangiante</cp:lastModifiedBy>
  <cp:revision>24</cp:revision>
  <dcterms:modified xsi:type="dcterms:W3CDTF">2022-10-24T08:49:03Z</dcterms:modified>
</cp:coreProperties>
</file>