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2" r:id="rId4"/>
    <p:sldMasterId id="21474837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Barlow Condensed SemiBold"/>
      <p:regular r:id="rId40"/>
      <p:bold r:id="rId41"/>
      <p:italic r:id="rId42"/>
      <p:boldItalic r:id="rId43"/>
    </p:embeddedFont>
    <p:embeddedFont>
      <p:font typeface="Barlow Condensed"/>
      <p:regular r:id="rId44"/>
      <p:bold r:id="rId45"/>
      <p:italic r:id="rId46"/>
      <p:boldItalic r:id="rId47"/>
    </p:embeddedFont>
    <p:embeddedFont>
      <p:font typeface="Brygada 1918"/>
      <p:regular r:id="rId48"/>
      <p:bold r:id="rId49"/>
      <p:italic r:id="rId50"/>
      <p:boldItalic r:id="rId51"/>
    </p:embeddedFont>
    <p:embeddedFont>
      <p:font typeface="Barlow SemiBold"/>
      <p:regular r:id="rId52"/>
      <p:bold r:id="rId53"/>
      <p:italic r:id="rId54"/>
      <p:boldItalic r:id="rId55"/>
    </p:embeddedFont>
    <p:embeddedFont>
      <p:font typeface="Barlow"/>
      <p:regular r:id="rId56"/>
      <p:bold r:id="rId57"/>
      <p:italic r:id="rId58"/>
      <p:boldItalic r:id="rId59"/>
    </p:embeddedFont>
    <p:embeddedFont>
      <p:font typeface="Nunito SemiBold"/>
      <p:regular r:id="rId60"/>
      <p:bold r:id="rId61"/>
      <p:italic r:id="rId62"/>
      <p:boldItalic r:id="rId63"/>
    </p:embeddedFont>
    <p:embeddedFont>
      <p:font typeface="Barlow Medium"/>
      <p:regular r:id="rId64"/>
      <p:bold r:id="rId65"/>
      <p:italic r:id="rId66"/>
      <p:boldItalic r:id="rId67"/>
    </p:embeddedFont>
    <p:embeddedFont>
      <p:font typeface="Barlow Semi Condensed"/>
      <p:regular r:id="rId68"/>
      <p:bold r:id="rId69"/>
      <p:italic r:id="rId70"/>
      <p:boldItalic r:id="rId71"/>
    </p:embeddedFont>
    <p:embeddedFont>
      <p:font typeface="Barlow Semi Condensed SemiBold"/>
      <p:regular r:id="rId72"/>
      <p:bold r:id="rId73"/>
      <p:italic r:id="rId74"/>
      <p:boldItalic r:id="rId75"/>
    </p:embeddedFont>
    <p:embeddedFont>
      <p:font typeface="Nunito Sans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23E421-46BE-416C-9D87-AD2B7221F1A8}">
  <a:tblStyle styleId="{3C23E421-46BE-416C-9D87-AD2B7221F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SemiBold-regular.fntdata"/><Relationship Id="rId42" Type="http://schemas.openxmlformats.org/officeDocument/2006/relationships/font" Target="fonts/BarlowCondensedSemiBold-italic.fntdata"/><Relationship Id="rId41" Type="http://schemas.openxmlformats.org/officeDocument/2006/relationships/font" Target="fonts/BarlowCondensedSemiBold-bold.fntdata"/><Relationship Id="rId44" Type="http://schemas.openxmlformats.org/officeDocument/2006/relationships/font" Target="fonts/BarlowCondensed-regular.fntdata"/><Relationship Id="rId43" Type="http://schemas.openxmlformats.org/officeDocument/2006/relationships/font" Target="fonts/BarlowCondensedSemiBold-boldItalic.fntdata"/><Relationship Id="rId46" Type="http://schemas.openxmlformats.org/officeDocument/2006/relationships/font" Target="fonts/BarlowCondensed-italic.fntdata"/><Relationship Id="rId45" Type="http://schemas.openxmlformats.org/officeDocument/2006/relationships/font" Target="fonts/BarlowCondensed-bold.fntdata"/><Relationship Id="rId48" Type="http://schemas.openxmlformats.org/officeDocument/2006/relationships/font" Target="fonts/Brygada1918-regular.fntdata"/><Relationship Id="rId47" Type="http://schemas.openxmlformats.org/officeDocument/2006/relationships/font" Target="fonts/BarlowCondensed-boldItalic.fntdata"/><Relationship Id="rId49" Type="http://schemas.openxmlformats.org/officeDocument/2006/relationships/font" Target="fonts/Brygada1918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ProximaNova-bold.fntdata"/><Relationship Id="rId32" Type="http://schemas.openxmlformats.org/officeDocument/2006/relationships/font" Target="fonts/ProximaNova-regular.fntdata"/><Relationship Id="rId35" Type="http://schemas.openxmlformats.org/officeDocument/2006/relationships/font" Target="fonts/ProximaNova-boldItalic.fntdata"/><Relationship Id="rId34" Type="http://schemas.openxmlformats.org/officeDocument/2006/relationships/font" Target="fonts/ProximaNova-italic.fntdata"/><Relationship Id="rId37" Type="http://schemas.openxmlformats.org/officeDocument/2006/relationships/font" Target="fonts/Nunito-bold.fntdata"/><Relationship Id="rId36" Type="http://schemas.openxmlformats.org/officeDocument/2006/relationships/font" Target="fonts/Nunito-regular.fntdata"/><Relationship Id="rId39" Type="http://schemas.openxmlformats.org/officeDocument/2006/relationships/font" Target="fonts/Nunito-boldItalic.fntdata"/><Relationship Id="rId38" Type="http://schemas.openxmlformats.org/officeDocument/2006/relationships/font" Target="fonts/Nuni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BarlowSemiCondensedSemiBold-bold.fntdata"/><Relationship Id="rId72" Type="http://schemas.openxmlformats.org/officeDocument/2006/relationships/font" Target="fonts/BarlowSemiCondensedSemiBold-regular.fntdata"/><Relationship Id="rId75" Type="http://schemas.openxmlformats.org/officeDocument/2006/relationships/font" Target="fonts/BarlowSemiCondensedSemiBold-boldItalic.fntdata"/><Relationship Id="rId74" Type="http://schemas.openxmlformats.org/officeDocument/2006/relationships/font" Target="fonts/BarlowSemiCondensedSemiBold-italic.fntdata"/><Relationship Id="rId77" Type="http://schemas.openxmlformats.org/officeDocument/2006/relationships/font" Target="fonts/NunitoSans-bold.fntdata"/><Relationship Id="rId76" Type="http://schemas.openxmlformats.org/officeDocument/2006/relationships/font" Target="fonts/NunitoSans-regular.fntdata"/><Relationship Id="rId79" Type="http://schemas.openxmlformats.org/officeDocument/2006/relationships/font" Target="fonts/NunitoSans-boldItalic.fntdata"/><Relationship Id="rId78" Type="http://schemas.openxmlformats.org/officeDocument/2006/relationships/font" Target="fonts/NunitoSans-italic.fntdata"/><Relationship Id="rId71" Type="http://schemas.openxmlformats.org/officeDocument/2006/relationships/font" Target="fonts/BarlowSemiCondensed-boldItalic.fntdata"/><Relationship Id="rId70" Type="http://schemas.openxmlformats.org/officeDocument/2006/relationships/font" Target="fonts/BarlowSemiCondensed-italic.fntdata"/><Relationship Id="rId62" Type="http://schemas.openxmlformats.org/officeDocument/2006/relationships/font" Target="fonts/NunitoSemiBold-italic.fntdata"/><Relationship Id="rId61" Type="http://schemas.openxmlformats.org/officeDocument/2006/relationships/font" Target="fonts/NunitoSemiBold-bold.fntdata"/><Relationship Id="rId64" Type="http://schemas.openxmlformats.org/officeDocument/2006/relationships/font" Target="fonts/BarlowMedium-regular.fntdata"/><Relationship Id="rId63" Type="http://schemas.openxmlformats.org/officeDocument/2006/relationships/font" Target="fonts/NunitoSemiBold-boldItalic.fntdata"/><Relationship Id="rId66" Type="http://schemas.openxmlformats.org/officeDocument/2006/relationships/font" Target="fonts/BarlowMedium-italic.fntdata"/><Relationship Id="rId65" Type="http://schemas.openxmlformats.org/officeDocument/2006/relationships/font" Target="fonts/BarlowMedium-bold.fntdata"/><Relationship Id="rId68" Type="http://schemas.openxmlformats.org/officeDocument/2006/relationships/font" Target="fonts/BarlowSemiCondensed-regular.fntdata"/><Relationship Id="rId67" Type="http://schemas.openxmlformats.org/officeDocument/2006/relationships/font" Target="fonts/BarlowMedium-boldItalic.fntdata"/><Relationship Id="rId60" Type="http://schemas.openxmlformats.org/officeDocument/2006/relationships/font" Target="fonts/NunitoSemiBold-regular.fntdata"/><Relationship Id="rId69" Type="http://schemas.openxmlformats.org/officeDocument/2006/relationships/font" Target="fonts/BarlowSemiCondensed-bold.fntdata"/><Relationship Id="rId51" Type="http://schemas.openxmlformats.org/officeDocument/2006/relationships/font" Target="fonts/Brygada1918-boldItalic.fntdata"/><Relationship Id="rId50" Type="http://schemas.openxmlformats.org/officeDocument/2006/relationships/font" Target="fonts/Brygada1918-italic.fntdata"/><Relationship Id="rId53" Type="http://schemas.openxmlformats.org/officeDocument/2006/relationships/font" Target="fonts/BarlowSemiBold-bold.fntdata"/><Relationship Id="rId52" Type="http://schemas.openxmlformats.org/officeDocument/2006/relationships/font" Target="fonts/BarlowSemiBold-regular.fntdata"/><Relationship Id="rId55" Type="http://schemas.openxmlformats.org/officeDocument/2006/relationships/font" Target="fonts/BarlowSemiBold-boldItalic.fntdata"/><Relationship Id="rId54" Type="http://schemas.openxmlformats.org/officeDocument/2006/relationships/font" Target="fonts/BarlowSemiBold-italic.fntdata"/><Relationship Id="rId57" Type="http://schemas.openxmlformats.org/officeDocument/2006/relationships/font" Target="fonts/Barlow-bold.fntdata"/><Relationship Id="rId56" Type="http://schemas.openxmlformats.org/officeDocument/2006/relationships/font" Target="fonts/Barlow-regular.fntdata"/><Relationship Id="rId59" Type="http://schemas.openxmlformats.org/officeDocument/2006/relationships/font" Target="fonts/Barlow-boldItalic.fntdata"/><Relationship Id="rId58" Type="http://schemas.openxmlformats.org/officeDocument/2006/relationships/font" Target="fonts/Barl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at.openai.com/share/3df0ba27-4fa5-436a-9daf-9a7f899e643a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ubjectguides.uwaterloo.ca/chatgpt_generative_ai/chatgptbias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e43198b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e43198b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e3e39dffd3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e3e39dffd3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suggested talking point for instructors.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Bullets are better than paragraph-y scripts.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suggestion for what an instructor should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while teaching to this slide? Put it here!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an optional section. Not all slides require facilitation tips.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e3e39dffd3_0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e3e39dffd3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To introduce the concept of specifying format and length when writing prompts.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e3e39dffd3_0_1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e3e39dffd3_0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suggested talking point for instructors.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Bullets are better than paragraph-y scripts.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suggestion for what an instructor should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while teaching to this slide? Put it here!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an optional section. Not all slides require facilitation tips.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e3e39dffd3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e3e39dffd3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To introduce the concept of asking for multiple perspectives when writing prompts.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suggested talking point for instructors.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Bullets are better than paragraph-y scripts.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suggestion for what an instructor should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while teaching to this slide? Put it here!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an optional section. Not all slides require facilitation tips.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e3e39dffd3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e3e39dffd3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suggested talking point for instructors.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Bullets are better than paragraph-y scripts.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suggestion for what an instructor should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while teaching to this slide? Put it here!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an optional section. Not all slides require facilitation tips.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e3e39dffd3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e3e39dffd3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To introduce the concept of priming statements when writing prompts.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suggested talking point for instructors.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Bullets are better than paragraph-y scripts.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suggestion for what an instructor should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while teaching to this slide? Put it here!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an optional section. Not all slides require facilitation tips.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e3e39dffd3_0_1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e3e39dffd3_0_1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suggested talking point for instructors.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Bullets are better than paragraph-y scripts.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suggestion for what an instructor should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while teaching to this slide? Put it here!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an optional section. Not all slides require facilitation tips.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e3e39dffd3_0_1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e3e39dffd3_0_1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To introduce the concept of refining and experimenting with prompts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example uses a creative prompt, but refining and experimenting is a good idea no matter what your goal is with chatGPT.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 the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chat log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where these 3 prompts were tested out.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show to the class on your screen, or share the link and let students view on their own at a later time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e3e39dffd3_0_2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1e3e39dffd3_0_2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e3ee9008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e3ee9008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Introduce the concept of laddering in writing prompts for ChatGPT and how it can be used in the context of starting an e-commerce website.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Laddering is a technique where you gradually increase the complexity or specificity of questions or instructions.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using ChatGPT to explore starting an e-commerce website, you can utilize laddering to delve deeper into different aspects of the process.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Begin with a broad question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Then, narrow down the focus to the design aspect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Finally, further refine the inquiry by asking specifically about the user interface.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Explain the significance of laddering in obtaining more detailed and comprehensive responses from ChatGPT.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Encourage students to practice laddering techniques while engaging with ChatGPT to enhance their conversational skills and explore various facets of a topic.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examples of other scenarios where laddering can be useful, such as product development, marketing strategies, or project management.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e43198b9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e43198b9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e3ee9008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e3ee9008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e3eedfa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e3eedfa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Discuss research that shows prompts have a significant impact on bias.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prompt matters!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ChatGPT is just a computer program - it will do exactly what you tell it to do!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Copy the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link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the study and share it with the class.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e3e39dffd3_0_4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e3e39dffd3_0_4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Since it has been shown that prompts have an impact on bias in ChatGPT’s outputs, students should try to identify prompts that will result in the least amount of bias.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students post their answers in the chat, then lead into a discussion.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sharing the correct answer on the next slide, you can take a few extra minutes and let students come up with other examples of prompts that will or will not lead to biased outputs.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52a6172d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52a6172d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Since it has been shown that prompts have an impact on bias in ChatGPT’s outputs, students should try to identify prompts that will result in the least amount of bias.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Option 3 will have the least biased output. Here are some explanations for each prompt: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prompt specifically asks for an explanation as to why it is effective. It is likely that ChatGPT will only explain the benefits of the treatment.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worded in a way that will cause chatGPT to make a decision one way or another, then proceed to justify it’s choice.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eriod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prompt forces ChatGPT to consider both sides of the issue, and present details for both.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52d25618ad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52d25618ad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e3e39dffd3_0_4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e3e39dffd3_0_4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Students have the opportunity to practice the 5 rules of writing good prompts.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many ways to rewrite these prompt correctly, here are some examples for each: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about technology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lphaLcPeriod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(Be clear and specific)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Write about the impact of artificial intelligence on healthcare technology.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lphaLcPeriod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(Incorporate Priming Statements)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From a historical perspective, discuss how the invention of the internet revolutionized communication technology.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 the pros and cons of social media.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lphaLcPeriod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(Ask for multiple perspectives)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Discuss the impact of social media on mental health, considering both positive and negative effects.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lphaLcPeriod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(Specify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format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length)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Provide a bulleted list outlining three benefits and three drawbacks of social media usage among teenagers.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Help me write a project plan.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lphaLcPeriod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(Incorporate priming statements)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Incorporate agile project management principles into the plan to ensure flexibility and adaptability throughout the project's lifecycle.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AutoNum type="alphaLcPeriod"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(Be clear and specific)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Help me write a project plan for organizing a charity fundraising event.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e43198b9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e43198b9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e43198b9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1e43198b9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52d2561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52d2561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e3e39dffd3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e3e39dffd3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Introduce this lesson’s learning goal.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e3e39dffd3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e3e39dffd3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suggested talking point for instructors.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Bullets are better than paragraph-y scripts.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suggestion for what an instructor should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while teaching to this slide? Put it here!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an optional section. Not all slides require facilitation tips.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e3e39dffd3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e3e39dffd3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TALKING POINTS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suggested talking point for instructors.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Bullets are better than paragraph-y scripts.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TEACHING TIPS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suggestion for what an instructor should </a:t>
            </a:r>
            <a:r>
              <a:rPr i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while teaching to this slide? Put it here!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an optional section. Not all slides require facilitation tips.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3e39dffd3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3e39dffd3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To introduce the concept of being clear and specific when writing prompts.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2.png"/><Relationship Id="rId4" Type="http://schemas.openxmlformats.org/officeDocument/2006/relationships/image" Target="../media/image28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1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2.png"/><Relationship Id="rId4" Type="http://schemas.openxmlformats.org/officeDocument/2006/relationships/image" Target="../media/image37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1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2.png"/><Relationship Id="rId4" Type="http://schemas.openxmlformats.org/officeDocument/2006/relationships/image" Target="../media/image2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2.png"/><Relationship Id="rId4" Type="http://schemas.openxmlformats.org/officeDocument/2006/relationships/image" Target="../media/image44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8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3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2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2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10000"/>
          </a:blip>
          <a:srcRect b="-33333" l="0" r="-33351" t="0"/>
          <a:stretch/>
        </p:blipFill>
        <p:spPr>
          <a:xfrm>
            <a:off x="3329050" y="1168750"/>
            <a:ext cx="6858900" cy="685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3036100"/>
            <a:ext cx="4731000" cy="2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"/>
              <a:buNone/>
              <a:defRPr b="1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892040" y="4620986"/>
            <a:ext cx="3200400" cy="2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8668400" y="2593628"/>
            <a:ext cx="265400" cy="2345202"/>
            <a:chOff x="5434475" y="2630351"/>
            <a:chExt cx="265400" cy="2345202"/>
          </a:xfrm>
        </p:grpSpPr>
        <p:pic>
          <p:nvPicPr>
            <p:cNvPr id="17" name="Google Shape;17;p2"/>
            <p:cNvPicPr preferRelativeResize="0"/>
            <p:nvPr/>
          </p:nvPicPr>
          <p:blipFill rotWithShape="1">
            <a:blip r:embed="rId3">
              <a:alphaModFix/>
            </a:blip>
            <a:srcRect b="22952" l="16307" r="4068" t="22306"/>
            <a:stretch/>
          </p:blipFill>
          <p:spPr>
            <a:xfrm rot="-5400000">
              <a:off x="4543963" y="3520863"/>
              <a:ext cx="2046424" cy="2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al Assembly Logo Transparent" id="18" name="Google Shape;18;p2"/>
            <p:cNvPicPr preferRelativeResize="0"/>
            <p:nvPr/>
          </p:nvPicPr>
          <p:blipFill rotWithShape="1">
            <a:blip r:embed="rId4">
              <a:alphaModFix/>
            </a:blip>
            <a:srcRect b="0" l="0" r="65518" t="0"/>
            <a:stretch/>
          </p:blipFill>
          <p:spPr>
            <a:xfrm rot="-5400000">
              <a:off x="5427967" y="4703747"/>
              <a:ext cx="278436" cy="26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 txBox="1"/>
          <p:nvPr>
            <p:ph idx="2" type="ctrTitle"/>
          </p:nvPr>
        </p:nvSpPr>
        <p:spPr>
          <a:xfrm>
            <a:off x="640080" y="21488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0" name="Google Shape;20;p2"/>
          <p:cNvSpPr/>
          <p:nvPr>
            <p:ph idx="3" type="pic"/>
          </p:nvPr>
        </p:nvSpPr>
        <p:spPr>
          <a:xfrm>
            <a:off x="5050125" y="-541050"/>
            <a:ext cx="3883800" cy="38838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1" name="Google Shape;21;p2"/>
          <p:cNvSpPr txBox="1"/>
          <p:nvPr>
            <p:ph idx="4" type="ctrTitle"/>
          </p:nvPr>
        </p:nvSpPr>
        <p:spPr>
          <a:xfrm>
            <a:off x="685800" y="3391888"/>
            <a:ext cx="47310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 Condensed"/>
              <a:buNone/>
              <a:defRPr b="1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BJECTIVES">
  <p:cSld name="TITLE_AND_BODY_10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552450" y="1230250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sz="23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552450" y="2045738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438150" y="362550"/>
            <a:ext cx="55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LEARNING OBJECTIVES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1498054" y="1280500"/>
            <a:ext cx="4386900" cy="4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3" name="Google Shape;113;p11"/>
          <p:cNvSpPr txBox="1"/>
          <p:nvPr>
            <p:ph idx="2" type="subTitle"/>
          </p:nvPr>
        </p:nvSpPr>
        <p:spPr>
          <a:xfrm>
            <a:off x="1447200" y="2095988"/>
            <a:ext cx="4386900" cy="4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11"/>
          <p:cNvSpPr/>
          <p:nvPr/>
        </p:nvSpPr>
        <p:spPr>
          <a:xfrm>
            <a:off x="552450" y="2861250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" name="Google Shape;115;p11"/>
          <p:cNvSpPr txBox="1"/>
          <p:nvPr>
            <p:ph idx="3" type="subTitle"/>
          </p:nvPr>
        </p:nvSpPr>
        <p:spPr>
          <a:xfrm>
            <a:off x="1447200" y="2911500"/>
            <a:ext cx="4437900" cy="4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6" name="Google Shape;116;p11"/>
          <p:cNvSpPr/>
          <p:nvPr/>
        </p:nvSpPr>
        <p:spPr>
          <a:xfrm>
            <a:off x="552450" y="3676750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7" name="Google Shape;117;p11"/>
          <p:cNvSpPr txBox="1"/>
          <p:nvPr>
            <p:ph idx="4" type="subTitle"/>
          </p:nvPr>
        </p:nvSpPr>
        <p:spPr>
          <a:xfrm>
            <a:off x="1447200" y="3727000"/>
            <a:ext cx="4437900" cy="4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11"/>
          <p:cNvSpPr/>
          <p:nvPr/>
        </p:nvSpPr>
        <p:spPr>
          <a:xfrm>
            <a:off x="5838025" y="0"/>
            <a:ext cx="330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1782" y="1488900"/>
            <a:ext cx="2058478" cy="19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ce - Content">
  <p:cSld name="TITLE_1_1_1_2_1_2_1_1_1_1_2">
    <p:bg>
      <p:bgPr>
        <a:solidFill>
          <a:schemeClr val="lt1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1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6" name="Google Shape;976;p10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977" name="Google Shape;977;p1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101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9" name="Google Shape;979;p101"/>
          <p:cNvSpPr txBox="1"/>
          <p:nvPr>
            <p:ph idx="1" type="body"/>
          </p:nvPr>
        </p:nvSpPr>
        <p:spPr>
          <a:xfrm>
            <a:off x="1142150" y="1143850"/>
            <a:ext cx="44028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ce - Divider">
  <p:cSld name="TITLE_1_1_1_4">
    <p:bg>
      <p:bgPr>
        <a:solidFill>
          <a:schemeClr val="lt1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02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982" name="Google Shape;982;p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102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84" name="Google Shape;984;p102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985" name="Google Shape;985;p102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6" name="Google Shape;986;p102"/>
          <p:cNvSpPr txBox="1"/>
          <p:nvPr/>
        </p:nvSpPr>
        <p:spPr>
          <a:xfrm>
            <a:off x="1028700" y="2440725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E41F2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PRACTICE</a:t>
            </a:r>
            <a:endParaRPr b="1" sz="10000">
              <a:solidFill>
                <a:srgbClr val="E41F2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987" name="Google Shape;98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075" y="6592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bg>
      <p:bgPr>
        <a:solidFill>
          <a:schemeClr val="lt1"/>
        </a:solidFill>
      </p:bgPr>
    </p:bg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" name="Google Shape;994;p104"/>
          <p:cNvPicPr preferRelativeResize="0"/>
          <p:nvPr/>
        </p:nvPicPr>
        <p:blipFill rotWithShape="1">
          <a:blip r:embed="rId2">
            <a:alphaModFix amt="34000"/>
          </a:blip>
          <a:srcRect b="-33333" l="0" r="-33351" t="0"/>
          <a:stretch/>
        </p:blipFill>
        <p:spPr>
          <a:xfrm>
            <a:off x="3329050" y="1168750"/>
            <a:ext cx="6858900" cy="685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95" name="Google Shape;995;p104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04"/>
          <p:cNvGrpSpPr/>
          <p:nvPr/>
        </p:nvGrpSpPr>
        <p:grpSpPr>
          <a:xfrm>
            <a:off x="8668400" y="2593628"/>
            <a:ext cx="265400" cy="2345202"/>
            <a:chOff x="5434475" y="2630351"/>
            <a:chExt cx="265400" cy="2345202"/>
          </a:xfrm>
        </p:grpSpPr>
        <p:pic>
          <p:nvPicPr>
            <p:cNvPr id="997" name="Google Shape;997;p104"/>
            <p:cNvPicPr preferRelativeResize="0"/>
            <p:nvPr/>
          </p:nvPicPr>
          <p:blipFill rotWithShape="1">
            <a:blip r:embed="rId3">
              <a:alphaModFix/>
            </a:blip>
            <a:srcRect b="22952" l="16307" r="4068" t="22306"/>
            <a:stretch/>
          </p:blipFill>
          <p:spPr>
            <a:xfrm rot="-5400000">
              <a:off x="4543963" y="3520863"/>
              <a:ext cx="2046424" cy="2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al Assembly Logo Transparent" id="998" name="Google Shape;998;p104"/>
            <p:cNvPicPr preferRelativeResize="0"/>
            <p:nvPr/>
          </p:nvPicPr>
          <p:blipFill rotWithShape="1">
            <a:blip r:embed="rId4">
              <a:alphaModFix/>
            </a:blip>
            <a:srcRect b="0" l="0" r="65518" t="0"/>
            <a:stretch/>
          </p:blipFill>
          <p:spPr>
            <a:xfrm rot="-5400000">
              <a:off x="5427967" y="4703747"/>
              <a:ext cx="278436" cy="26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9" name="Google Shape;999;p104"/>
          <p:cNvSpPr txBox="1"/>
          <p:nvPr>
            <p:ph type="ctrTitle"/>
          </p:nvPr>
        </p:nvSpPr>
        <p:spPr>
          <a:xfrm>
            <a:off x="457200" y="3383050"/>
            <a:ext cx="64287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000" name="Google Shape;1000;p104"/>
          <p:cNvSpPr/>
          <p:nvPr/>
        </p:nvSpPr>
        <p:spPr>
          <a:xfrm>
            <a:off x="562300" y="4713900"/>
            <a:ext cx="1219200" cy="4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04"/>
          <p:cNvSpPr txBox="1"/>
          <p:nvPr/>
        </p:nvSpPr>
        <p:spPr>
          <a:xfrm>
            <a:off x="457200" y="1671575"/>
            <a:ext cx="64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E41F2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UXDI</a:t>
            </a:r>
            <a:endParaRPr b="1" sz="7200">
              <a:solidFill>
                <a:srgbClr val="E41F2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bjectives">
  <p:cSld name="TITLE_AND_BODY_10_1_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4" name="Google Shape;1004;p105"/>
          <p:cNvSpPr/>
          <p:nvPr/>
        </p:nvSpPr>
        <p:spPr>
          <a:xfrm>
            <a:off x="5838025" y="0"/>
            <a:ext cx="330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5" name="Google Shape;1005;p1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1782" y="1488900"/>
            <a:ext cx="2058478" cy="19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105"/>
          <p:cNvSpPr txBox="1"/>
          <p:nvPr/>
        </p:nvSpPr>
        <p:spPr>
          <a:xfrm>
            <a:off x="457200" y="312300"/>
            <a:ext cx="506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LEARNING OBJECTIVE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07" name="Google Shape;1007;p105"/>
          <p:cNvSpPr txBox="1"/>
          <p:nvPr/>
        </p:nvSpPr>
        <p:spPr>
          <a:xfrm>
            <a:off x="457200" y="958800"/>
            <a:ext cx="513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By the end of the lesson, you will be able to…</a:t>
            </a:r>
            <a:endParaRPr sz="18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Quote">
  <p:cSld name="MAIN_POINT_1_1_1_2">
    <p:bg>
      <p:bgPr>
        <a:solidFill>
          <a:schemeClr val="lt1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0" name="Google Shape;1010;p106"/>
          <p:cNvSpPr txBox="1"/>
          <p:nvPr/>
        </p:nvSpPr>
        <p:spPr>
          <a:xfrm>
            <a:off x="-360950" y="-1644300"/>
            <a:ext cx="2611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accent2"/>
                </a:solidFill>
                <a:latin typeface="Brygada 1918"/>
                <a:ea typeface="Brygada 1918"/>
                <a:cs typeface="Brygada 1918"/>
                <a:sym typeface="Brygada 1918"/>
              </a:rPr>
              <a:t>“</a:t>
            </a:r>
            <a:endParaRPr b="1" sz="40000">
              <a:solidFill>
                <a:schemeClr val="accent2"/>
              </a:solidFill>
              <a:latin typeface="Brygada 1918"/>
              <a:ea typeface="Brygada 1918"/>
              <a:cs typeface="Brygada 1918"/>
              <a:sym typeface="Brygada 1918"/>
            </a:endParaRPr>
          </a:p>
        </p:txBody>
      </p:sp>
      <p:sp>
        <p:nvSpPr>
          <p:cNvPr id="1011" name="Google Shape;1011;p106"/>
          <p:cNvSpPr txBox="1"/>
          <p:nvPr>
            <p:ph type="ctrTitle"/>
          </p:nvPr>
        </p:nvSpPr>
        <p:spPr>
          <a:xfrm>
            <a:off x="2051675" y="457200"/>
            <a:ext cx="6177900" cy="23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2" name="Google Shape;1012;p106"/>
          <p:cNvSpPr txBox="1"/>
          <p:nvPr>
            <p:ph idx="1" type="subTitle"/>
          </p:nvPr>
        </p:nvSpPr>
        <p:spPr>
          <a:xfrm>
            <a:off x="2051675" y="2985800"/>
            <a:ext cx="4341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descr="GA-Cog-900.png" id="1013" name="Google Shape;1013;p1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06"/>
          <p:cNvSpPr txBox="1"/>
          <p:nvPr>
            <p:ph idx="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Divider">
  <p:cSld name="TITLE_1_1">
    <p:bg>
      <p:bgPr>
        <a:solidFill>
          <a:schemeClr val="lt1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7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017" name="Google Shape;1017;p1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107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9" name="Google Shape;1019;p107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020" name="Google Shape;1020;p10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1" name="Google Shape;1021;p107"/>
          <p:cNvSpPr txBox="1"/>
          <p:nvPr/>
        </p:nvSpPr>
        <p:spPr>
          <a:xfrm>
            <a:off x="1028700" y="2440916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3DBED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LEARN</a:t>
            </a:r>
            <a:endParaRPr b="1" sz="10000">
              <a:solidFill>
                <a:srgbClr val="3DBED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022" name="Google Shape;1022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850" y="651625"/>
            <a:ext cx="1143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Content Option 1">
  <p:cSld name="TITLE_1_1_2">
    <p:bg>
      <p:bgPr>
        <a:solidFill>
          <a:schemeClr val="lt1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-Cog-900.png" id="1024" name="Google Shape;1024;p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08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6" name="Google Shape;1026;p108"/>
          <p:cNvSpPr txBox="1"/>
          <p:nvPr>
            <p:ph type="title"/>
          </p:nvPr>
        </p:nvSpPr>
        <p:spPr>
          <a:xfrm>
            <a:off x="1142150" y="457200"/>
            <a:ext cx="7544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27" name="Google Shape;1027;p108"/>
          <p:cNvSpPr txBox="1"/>
          <p:nvPr>
            <p:ph idx="1" type="body"/>
          </p:nvPr>
        </p:nvSpPr>
        <p:spPr>
          <a:xfrm>
            <a:off x="1142150" y="1143850"/>
            <a:ext cx="39333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28" name="Google Shape;1028;p108"/>
          <p:cNvSpPr/>
          <p:nvPr>
            <p:ph idx="2" type="pic"/>
          </p:nvPr>
        </p:nvSpPr>
        <p:spPr>
          <a:xfrm>
            <a:off x="5242200" y="979025"/>
            <a:ext cx="3444600" cy="3444600"/>
          </a:xfrm>
          <a:prstGeom prst="rect">
            <a:avLst/>
          </a:prstGeom>
          <a:noFill/>
          <a:ln>
            <a:noFill/>
          </a:ln>
        </p:spPr>
      </p:sp>
      <p:sp>
        <p:nvSpPr>
          <p:cNvPr id="1029" name="Google Shape;1029;p10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Content Option 2">
  <p:cSld name="TITLE_1_1_2_1_1">
    <p:bg>
      <p:bgPr>
        <a:solidFill>
          <a:schemeClr val="lt1"/>
        </a:solidFill>
      </p:bgPr>
    </p:bg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-Cog-900.png" id="1031" name="Google Shape;1031;p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10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3" name="Google Shape;1033;p109"/>
          <p:cNvSpPr txBox="1"/>
          <p:nvPr>
            <p:ph type="title"/>
          </p:nvPr>
        </p:nvSpPr>
        <p:spPr>
          <a:xfrm>
            <a:off x="1142150" y="457200"/>
            <a:ext cx="7544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34" name="Google Shape;1034;p109"/>
          <p:cNvSpPr txBox="1"/>
          <p:nvPr>
            <p:ph idx="1" type="body"/>
          </p:nvPr>
        </p:nvSpPr>
        <p:spPr>
          <a:xfrm>
            <a:off x="1142150" y="1143850"/>
            <a:ext cx="7544700" cy="10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35" name="Google Shape;1035;p109"/>
          <p:cNvSpPr/>
          <p:nvPr>
            <p:ph idx="2" type="pic"/>
          </p:nvPr>
        </p:nvSpPr>
        <p:spPr>
          <a:xfrm>
            <a:off x="1142100" y="2575550"/>
            <a:ext cx="7544700" cy="184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6" name="Google Shape;1036;p10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 - Example">
  <p:cSld name="TITLE_1_1_2_1_1_1">
    <p:bg>
      <p:bgPr>
        <a:solidFill>
          <a:schemeClr val="lt1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-Cog-900.png" id="1038" name="Google Shape;1038;p1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110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0" name="Google Shape;1040;p110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pic>
        <p:nvPicPr>
          <p:cNvPr id="1041" name="Google Shape;1041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788" y="182962"/>
            <a:ext cx="1003025" cy="9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110"/>
          <p:cNvSpPr/>
          <p:nvPr>
            <p:ph idx="2" type="pic"/>
          </p:nvPr>
        </p:nvSpPr>
        <p:spPr>
          <a:xfrm>
            <a:off x="5740500" y="1469575"/>
            <a:ext cx="2946300" cy="2946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3" name="Google Shape;1043;p110"/>
          <p:cNvSpPr txBox="1"/>
          <p:nvPr>
            <p:ph idx="1" type="body"/>
          </p:nvPr>
        </p:nvSpPr>
        <p:spPr>
          <a:xfrm>
            <a:off x="1142150" y="1143850"/>
            <a:ext cx="39333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44" name="Google Shape;1044;p11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ce - Divider">
  <p:cSld name="TITLE_1_1_1">
    <p:bg>
      <p:bgPr>
        <a:solidFill>
          <a:schemeClr val="lt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11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047" name="Google Shape;1047;p1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11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49" name="Google Shape;1049;p111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050" name="Google Shape;1050;p111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1" name="Google Shape;1051;p111"/>
          <p:cNvSpPr txBox="1"/>
          <p:nvPr/>
        </p:nvSpPr>
        <p:spPr>
          <a:xfrm>
            <a:off x="1028700" y="2440725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E41F2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PRACTICE</a:t>
            </a:r>
            <a:endParaRPr b="1" sz="10000">
              <a:solidFill>
                <a:srgbClr val="E41F2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052" name="Google Shape;1052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075" y="6592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BJECTIVES Blank">
  <p:cSld name="TITLE_AND_BODY_10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5838025" y="0"/>
            <a:ext cx="330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1782" y="1488900"/>
            <a:ext cx="2058478" cy="19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lect - Divider">
  <p:cSld name="TITLE_1_1_1_1">
    <p:bg>
      <p:bgPr>
        <a:solidFill>
          <a:schemeClr val="lt1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12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055" name="Google Shape;1055;p1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112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7" name="Google Shape;1057;p112"/>
          <p:cNvSpPr txBox="1"/>
          <p:nvPr>
            <p:ph type="ctrTitle"/>
          </p:nvPr>
        </p:nvSpPr>
        <p:spPr>
          <a:xfrm>
            <a:off x="1028700" y="352015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1058" name="Google Shape;1058;p112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9" name="Google Shape;1059;p112"/>
          <p:cNvSpPr txBox="1"/>
          <p:nvPr/>
        </p:nvSpPr>
        <p:spPr>
          <a:xfrm>
            <a:off x="1028700" y="2440725"/>
            <a:ext cx="81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3740B5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REFLECT</a:t>
            </a:r>
            <a:endParaRPr b="1" sz="10000">
              <a:solidFill>
                <a:srgbClr val="3740B5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060" name="Google Shape;1060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575" y="666750"/>
            <a:ext cx="15144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TITLE_AND_BODY_8_2_2_1">
    <p:bg>
      <p:bgPr>
        <a:solidFill>
          <a:schemeClr val="dk1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13"/>
          <p:cNvSpPr/>
          <p:nvPr/>
        </p:nvSpPr>
        <p:spPr>
          <a:xfrm>
            <a:off x="100" y="461010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3" name="Google Shape;1063;p113"/>
          <p:cNvPicPr preferRelativeResize="0"/>
          <p:nvPr/>
        </p:nvPicPr>
        <p:blipFill rotWithShape="1">
          <a:blip r:embed="rId2">
            <a:alphaModFix/>
          </a:blip>
          <a:srcRect b="31602" l="0" r="0" t="42312"/>
          <a:stretch/>
        </p:blipFill>
        <p:spPr>
          <a:xfrm>
            <a:off x="2494700" y="2300813"/>
            <a:ext cx="4154800" cy="5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ctice - Content">
  <p:cSld name="TITLE_1_1_1_2_1_2_1_1_1_1_2">
    <p:bg>
      <p:bgPr>
        <a:solidFill>
          <a:schemeClr val="lt1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4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7" name="Google Shape;1067;p11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068" name="Google Shape;1068;p1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114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70" name="Google Shape;1070;p114"/>
          <p:cNvSpPr txBox="1"/>
          <p:nvPr>
            <p:ph idx="1" type="body"/>
          </p:nvPr>
        </p:nvSpPr>
        <p:spPr>
          <a:xfrm>
            <a:off x="1142150" y="1143850"/>
            <a:ext cx="44028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lect - Questions">
  <p:cSld name="TITLE_1_1_1_2_1_2_1_1_2">
    <p:bg>
      <p:bgPr>
        <a:solidFill>
          <a:schemeClr val="lt1"/>
        </a:solidFill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15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3" name="Google Shape;1073;p11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074" name="Google Shape;1074;p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115"/>
          <p:cNvSpPr/>
          <p:nvPr/>
        </p:nvSpPr>
        <p:spPr>
          <a:xfrm>
            <a:off x="6369300" y="1520200"/>
            <a:ext cx="2317500" cy="2317500"/>
          </a:xfrm>
          <a:prstGeom prst="ellipse">
            <a:avLst/>
          </a:prstGeom>
          <a:solidFill>
            <a:srgbClr val="3740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15"/>
          <p:cNvSpPr txBox="1"/>
          <p:nvPr/>
        </p:nvSpPr>
        <p:spPr>
          <a:xfrm>
            <a:off x="6459150" y="1909300"/>
            <a:ext cx="2137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Tips for Reflection:</a:t>
            </a:r>
            <a:br>
              <a:rPr b="1"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Think carefully through the questions, provide specific details and examples, and try to break down your thinking. 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7" name="Google Shape;1077;p115"/>
          <p:cNvSpPr/>
          <p:nvPr/>
        </p:nvSpPr>
        <p:spPr>
          <a:xfrm>
            <a:off x="7686325" y="1149725"/>
            <a:ext cx="672300" cy="672300"/>
          </a:xfrm>
          <a:prstGeom prst="ellipse">
            <a:avLst/>
          </a:prstGeom>
          <a:solidFill>
            <a:srgbClr val="FFCD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8" name="Google Shape;107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175" y="1297575"/>
            <a:ext cx="376601" cy="37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115"/>
          <p:cNvSpPr txBox="1"/>
          <p:nvPr/>
        </p:nvSpPr>
        <p:spPr>
          <a:xfrm>
            <a:off x="1142200" y="1149725"/>
            <a:ext cx="47988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Taking what you learned and what you practiced, answer the following reflection questions. </a:t>
            </a:r>
            <a:endParaRPr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0" name="Google Shape;1080;p115"/>
          <p:cNvSpPr txBox="1"/>
          <p:nvPr>
            <p:ph type="title"/>
          </p:nvPr>
        </p:nvSpPr>
        <p:spPr>
          <a:xfrm>
            <a:off x="1142200" y="457200"/>
            <a:ext cx="47988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81" name="Google Shape;1081;p115"/>
          <p:cNvSpPr txBox="1"/>
          <p:nvPr>
            <p:ph idx="1" type="body"/>
          </p:nvPr>
        </p:nvSpPr>
        <p:spPr>
          <a:xfrm>
            <a:off x="1825600" y="1900075"/>
            <a:ext cx="41154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nowledge Check">
  <p:cSld name="TITLE_1_1_1_2_1_1_1_1_2_1_1_1_1_1_1">
    <p:bg>
      <p:bgPr>
        <a:solidFill>
          <a:schemeClr val="lt2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6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4" name="Google Shape;1084;p11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085" name="Google Shape;1085;p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116"/>
          <p:cNvSpPr txBox="1"/>
          <p:nvPr/>
        </p:nvSpPr>
        <p:spPr>
          <a:xfrm>
            <a:off x="1142150" y="457200"/>
            <a:ext cx="634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Knowledge Check:</a:t>
            </a:r>
            <a:endParaRPr b="1" sz="20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87" name="Google Shape;1087;p116"/>
          <p:cNvSpPr txBox="1"/>
          <p:nvPr>
            <p:ph idx="1" type="subTitle"/>
          </p:nvPr>
        </p:nvSpPr>
        <p:spPr>
          <a:xfrm>
            <a:off x="1142150" y="946900"/>
            <a:ext cx="6349500" cy="31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8" name="Google Shape;1088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776" y="247963"/>
            <a:ext cx="1003024" cy="8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116"/>
          <p:cNvSpPr txBox="1"/>
          <p:nvPr>
            <p:ph idx="2" type="body"/>
          </p:nvPr>
        </p:nvSpPr>
        <p:spPr>
          <a:xfrm>
            <a:off x="1142150" y="1600200"/>
            <a:ext cx="6349500" cy="23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⮕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NO IMAGE">
  <p:cSld name="TITLE_AND_BODY_9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457200" y="1190625"/>
            <a:ext cx="8229600" cy="3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"/>
              <a:buChar char="⮕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8827800" y="-50"/>
            <a:ext cx="316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GA-Cog-900.png" id="129" name="Google Shape;12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no image ink">
  <p:cSld name="TITLE_AND_BODY_9_2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457200" y="1190625"/>
            <a:ext cx="8229600" cy="3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unito"/>
              <a:buChar char="⮕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34" name="Google Shape;1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idx="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crimson">
  <p:cSld name="TITLE_AND_BODY_8_1_1"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8360225" y="4629475"/>
            <a:ext cx="316800" cy="3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457200" y="1600200"/>
            <a:ext cx="8229600" cy="29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2">
            <a:alphaModFix/>
          </a:blip>
          <a:srcRect b="23192" l="4562" r="84952" t="23638"/>
          <a:stretch/>
        </p:blipFill>
        <p:spPr>
          <a:xfrm>
            <a:off x="8371406" y="4669625"/>
            <a:ext cx="316824" cy="3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NO IMAGE mist">
  <p:cSld name="TITLE_AND_BODY_9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457200" y="1190625"/>
            <a:ext cx="8229600" cy="3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"/>
              <a:buChar char="⮕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46" name="Google Shape;14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NO IMAGE 2 1">
  <p:cSld name="TITLE_AND_BODY_9_3_1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457200" y="1190625"/>
            <a:ext cx="8229600" cy="3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"/>
              <a:buChar char="⮕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WITH TITLE">
  <p:cSld name="TITLE_AND_BODY_8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457200" y="457200"/>
            <a:ext cx="2686200" cy="35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8"/>
          <p:cNvSpPr/>
          <p:nvPr>
            <p:ph idx="2" type="pic"/>
          </p:nvPr>
        </p:nvSpPr>
        <p:spPr>
          <a:xfrm>
            <a:off x="3408150" y="457200"/>
            <a:ext cx="5736000" cy="3829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A-Cog-900.png" id="156" name="Google Shape;15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WITH TITLE WH">
  <p:cSld name="TITLE_AND_BODY_8_3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457200" y="457200"/>
            <a:ext cx="2686200" cy="35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9"/>
          <p:cNvSpPr/>
          <p:nvPr>
            <p:ph idx="2" type="pic"/>
          </p:nvPr>
        </p:nvSpPr>
        <p:spPr>
          <a:xfrm>
            <a:off x="3408150" y="457200"/>
            <a:ext cx="5736000" cy="3829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A-Cog-900.png" id="161" name="Google Shape;16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NO HEADLINE">
  <p:cSld name="BLANK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-47625" y="-9525"/>
            <a:ext cx="9201300" cy="520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>
            <p:ph idx="2" type="pic"/>
          </p:nvPr>
        </p:nvSpPr>
        <p:spPr>
          <a:xfrm>
            <a:off x="-47625" y="-28651"/>
            <a:ext cx="9201300" cy="520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H">
  <p:cSld name="TITLE_2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 amt="34000"/>
          </a:blip>
          <a:srcRect b="-33333" l="0" r="-33351" t="0"/>
          <a:stretch/>
        </p:blipFill>
        <p:spPr>
          <a:xfrm>
            <a:off x="3329050" y="1168750"/>
            <a:ext cx="6858900" cy="685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3036100"/>
            <a:ext cx="4731000" cy="2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"/>
              <a:buNone/>
              <a:defRPr b="1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"/>
              <a:buNone/>
              <a:defRPr b="1" sz="1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892040" y="4620986"/>
            <a:ext cx="3200400" cy="2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8668400" y="2593628"/>
            <a:ext cx="265400" cy="2345202"/>
            <a:chOff x="5434475" y="2630351"/>
            <a:chExt cx="265400" cy="2345202"/>
          </a:xfrm>
        </p:grpSpPr>
        <p:pic>
          <p:nvPicPr>
            <p:cNvPr id="28" name="Google Shape;28;p3"/>
            <p:cNvPicPr preferRelativeResize="0"/>
            <p:nvPr/>
          </p:nvPicPr>
          <p:blipFill rotWithShape="1">
            <a:blip r:embed="rId3">
              <a:alphaModFix/>
            </a:blip>
            <a:srcRect b="22952" l="16307" r="4068" t="22306"/>
            <a:stretch/>
          </p:blipFill>
          <p:spPr>
            <a:xfrm rot="-5400000">
              <a:off x="4543963" y="3520863"/>
              <a:ext cx="2046424" cy="26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al Assembly Logo Transparent" id="29" name="Google Shape;29;p3"/>
            <p:cNvPicPr preferRelativeResize="0"/>
            <p:nvPr/>
          </p:nvPicPr>
          <p:blipFill rotWithShape="1">
            <a:blip r:embed="rId4">
              <a:alphaModFix/>
            </a:blip>
            <a:srcRect b="0" l="0" r="65518" t="0"/>
            <a:stretch/>
          </p:blipFill>
          <p:spPr>
            <a:xfrm rot="-5400000">
              <a:off x="5427967" y="4703747"/>
              <a:ext cx="278436" cy="26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/>
          <p:nvPr>
            <p:ph idx="2" type="ctrTitle"/>
          </p:nvPr>
        </p:nvSpPr>
        <p:spPr>
          <a:xfrm>
            <a:off x="640080" y="21488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1" name="Google Shape;31;p3"/>
          <p:cNvSpPr/>
          <p:nvPr>
            <p:ph idx="3" type="pic"/>
          </p:nvPr>
        </p:nvSpPr>
        <p:spPr>
          <a:xfrm>
            <a:off x="5050125" y="-541050"/>
            <a:ext cx="3883800" cy="38838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32" name="Google Shape;32;p3"/>
          <p:cNvSpPr txBox="1"/>
          <p:nvPr>
            <p:ph idx="4" type="ctrTitle"/>
          </p:nvPr>
        </p:nvSpPr>
        <p:spPr>
          <a:xfrm>
            <a:off x="685800" y="3391888"/>
            <a:ext cx="47310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3" name="Google Shape;33;p3"/>
          <p:cNvSpPr/>
          <p:nvPr/>
        </p:nvSpPr>
        <p:spPr>
          <a:xfrm>
            <a:off x="562300" y="4713900"/>
            <a:ext cx="1219200" cy="4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ink" type="twoColTx">
  <p:cSld name="TITLE_AND_TWO_COLUMNS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57200" y="1325863"/>
            <a:ext cx="3657600" cy="29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5029200" y="1325863"/>
            <a:ext cx="3657600" cy="28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70" name="Google Shape;17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>
            <p:ph idx="3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crimson">
  <p:cSld name="TITLE_AND_TWO_COLUMNS_2"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457200" y="1325863"/>
            <a:ext cx="3657600" cy="29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2" type="body"/>
          </p:nvPr>
        </p:nvSpPr>
        <p:spPr>
          <a:xfrm>
            <a:off x="5029200" y="1325863"/>
            <a:ext cx="3657600" cy="28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idx="3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2">
            <a:alphaModFix/>
          </a:blip>
          <a:srcRect b="23192" l="4562" r="84952" t="23638"/>
          <a:stretch/>
        </p:blipFill>
        <p:spPr>
          <a:xfrm>
            <a:off x="8371406" y="4669625"/>
            <a:ext cx="316824" cy="3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mist">
  <p:cSld name="TITLE_AND_TWO_COLUMNS_1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457200" y="1325863"/>
            <a:ext cx="3657600" cy="29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2" type="body"/>
          </p:nvPr>
        </p:nvSpPr>
        <p:spPr>
          <a:xfrm>
            <a:off x="5029200" y="1325863"/>
            <a:ext cx="3657600" cy="28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84" name="Google Shape;18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>
            <p:ph idx="3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cloud">
  <p:cSld name="TITLE_AND_TWO_COLUMNS_1_2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57200" y="1325863"/>
            <a:ext cx="3657600" cy="29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2" type="body"/>
          </p:nvPr>
        </p:nvSpPr>
        <p:spPr>
          <a:xfrm>
            <a:off x="5029200" y="1325863"/>
            <a:ext cx="3657600" cy="28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191" name="Google Shape;19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idx="3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Your Instructors 1">
  <p:cSld name="TITLE_AND_TWO_COLUMNS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2">
            <a:alphaModFix amt="25000"/>
          </a:blip>
          <a:srcRect b="95733" l="0" r="11111" t="0"/>
          <a:stretch/>
        </p:blipFill>
        <p:spPr>
          <a:xfrm>
            <a:off x="0" y="1458850"/>
            <a:ext cx="9144000" cy="4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/>
          <p:nvPr/>
        </p:nvSpPr>
        <p:spPr>
          <a:xfrm>
            <a:off x="0" y="1889150"/>
            <a:ext cx="9188400" cy="19074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457200"/>
            <a:ext cx="73152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2967275" y="2100350"/>
            <a:ext cx="4514100" cy="1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199" name="Google Shape;199;p25"/>
          <p:cNvSpPr txBox="1"/>
          <p:nvPr>
            <p:ph idx="2" type="body"/>
          </p:nvPr>
        </p:nvSpPr>
        <p:spPr>
          <a:xfrm>
            <a:off x="2967275" y="2353800"/>
            <a:ext cx="4514100" cy="67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⮕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25"/>
          <p:cNvSpPr/>
          <p:nvPr>
            <p:ph idx="3" type="pic"/>
          </p:nvPr>
        </p:nvSpPr>
        <p:spPr>
          <a:xfrm>
            <a:off x="690775" y="1772900"/>
            <a:ext cx="2139900" cy="2139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descr="GA-Cog-900.png"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Your Instructors 2">
  <p:cSld name="TITLE_AND_TWO_COLUMNS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0" y="1669151"/>
            <a:ext cx="4572000" cy="285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4572000" y="1669411"/>
            <a:ext cx="4572000" cy="2856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20050" y="2978325"/>
            <a:ext cx="1876800" cy="10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⮕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 amt="25000"/>
          </a:blip>
          <a:srcRect b="95733" l="0" r="11111" t="0"/>
          <a:stretch/>
        </p:blipFill>
        <p:spPr>
          <a:xfrm>
            <a:off x="0" y="1230250"/>
            <a:ext cx="9144000" cy="4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457200" y="457200"/>
            <a:ext cx="73152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2" type="subTitle"/>
          </p:nvPr>
        </p:nvSpPr>
        <p:spPr>
          <a:xfrm>
            <a:off x="2276125" y="2034050"/>
            <a:ext cx="1876800" cy="25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pic>
        <p:nvPicPr>
          <p:cNvPr descr="GA-Cog-900.png"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/>
          <p:nvPr>
            <p:ph idx="3" type="pic"/>
          </p:nvPr>
        </p:nvSpPr>
        <p:spPr>
          <a:xfrm>
            <a:off x="457200" y="1143000"/>
            <a:ext cx="1600200" cy="1600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2" name="Google Shape;212;p26"/>
          <p:cNvSpPr/>
          <p:nvPr>
            <p:ph idx="4" type="pic"/>
          </p:nvPr>
        </p:nvSpPr>
        <p:spPr>
          <a:xfrm>
            <a:off x="5029200" y="1143000"/>
            <a:ext cx="1600200" cy="1600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3" name="Google Shape;213;p26"/>
          <p:cNvSpPr txBox="1"/>
          <p:nvPr>
            <p:ph idx="5" type="body"/>
          </p:nvPr>
        </p:nvSpPr>
        <p:spPr>
          <a:xfrm>
            <a:off x="2546250" y="2978325"/>
            <a:ext cx="1797300" cy="10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⮕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6" type="body"/>
          </p:nvPr>
        </p:nvSpPr>
        <p:spPr>
          <a:xfrm>
            <a:off x="4863475" y="2978325"/>
            <a:ext cx="1876800" cy="10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⮕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7" type="subTitle"/>
          </p:nvPr>
        </p:nvSpPr>
        <p:spPr>
          <a:xfrm>
            <a:off x="6819550" y="2034050"/>
            <a:ext cx="1876800" cy="25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8" type="body"/>
          </p:nvPr>
        </p:nvSpPr>
        <p:spPr>
          <a:xfrm>
            <a:off x="7089675" y="2978325"/>
            <a:ext cx="1797300" cy="10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⮕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Your Instructors 3">
  <p:cSld name="TITLE_AND_TWO_COLUMNS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2">
            <a:alphaModFix amt="25000"/>
          </a:blip>
          <a:srcRect b="95733" l="0" r="11111" t="0"/>
          <a:stretch/>
        </p:blipFill>
        <p:spPr>
          <a:xfrm>
            <a:off x="0" y="1458850"/>
            <a:ext cx="9144000" cy="4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/>
          <p:nvPr/>
        </p:nvSpPr>
        <p:spPr>
          <a:xfrm>
            <a:off x="0" y="1897750"/>
            <a:ext cx="3063300" cy="26280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6125175" y="1898000"/>
            <a:ext cx="3063300" cy="26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3063888" y="1897989"/>
            <a:ext cx="3063300" cy="262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457200" y="457200"/>
            <a:ext cx="73152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570525" y="3034175"/>
            <a:ext cx="2454000" cy="25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570525" y="3283125"/>
            <a:ext cx="2131800" cy="10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⮕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subTitle"/>
          </p:nvPr>
        </p:nvSpPr>
        <p:spPr>
          <a:xfrm>
            <a:off x="6615600" y="3034175"/>
            <a:ext cx="2528400" cy="25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6615600" y="3283125"/>
            <a:ext cx="2131800" cy="10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⮕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subTitle"/>
          </p:nvPr>
        </p:nvSpPr>
        <p:spPr>
          <a:xfrm>
            <a:off x="3558650" y="3034175"/>
            <a:ext cx="2483700" cy="25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3558650" y="3283125"/>
            <a:ext cx="2131800" cy="10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⮕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27"/>
          <p:cNvSpPr/>
          <p:nvPr>
            <p:ph idx="7" type="pic"/>
          </p:nvPr>
        </p:nvSpPr>
        <p:spPr>
          <a:xfrm>
            <a:off x="731750" y="1230250"/>
            <a:ext cx="1600200" cy="1600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31" name="Google Shape;231;p27"/>
          <p:cNvSpPr/>
          <p:nvPr>
            <p:ph idx="8" type="pic"/>
          </p:nvPr>
        </p:nvSpPr>
        <p:spPr>
          <a:xfrm>
            <a:off x="6907900" y="1230250"/>
            <a:ext cx="1600200" cy="1600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32" name="Google Shape;232;p27"/>
          <p:cNvSpPr/>
          <p:nvPr>
            <p:ph idx="9" type="pic"/>
          </p:nvPr>
        </p:nvSpPr>
        <p:spPr>
          <a:xfrm>
            <a:off x="3770975" y="1230250"/>
            <a:ext cx="1600200" cy="1600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descr="GA-Cog-900.png"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237" name="Google Shape;23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STEP PROGRAM">
  <p:cSld name="TITLE_ONLY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 rot="-5400000">
            <a:off x="221595" y="1972954"/>
            <a:ext cx="1977400" cy="1506190"/>
          </a:xfrm>
          <a:prstGeom prst="flowChartOffpageConnector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2">
            <a:alphaModFix amt="15000"/>
          </a:blip>
          <a:srcRect b="0" l="54841" r="561" t="0"/>
          <a:stretch/>
        </p:blipFill>
        <p:spPr>
          <a:xfrm>
            <a:off x="6838799" y="0"/>
            <a:ext cx="22938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320040" y="4663225"/>
            <a:ext cx="316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22222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‹#›</a:t>
            </a:fld>
            <a:endParaRPr sz="900">
              <a:solidFill>
                <a:srgbClr val="22222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457200" y="457200"/>
            <a:ext cx="5486400" cy="5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29"/>
          <p:cNvSpPr/>
          <p:nvPr/>
        </p:nvSpPr>
        <p:spPr>
          <a:xfrm rot="-5400000">
            <a:off x="1725845" y="1972954"/>
            <a:ext cx="1977400" cy="1506190"/>
          </a:xfrm>
          <a:prstGeom prst="flowChartOffpage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 rot="-5400000">
            <a:off x="3230095" y="1972954"/>
            <a:ext cx="1977400" cy="1506190"/>
          </a:xfrm>
          <a:prstGeom prst="flowChartOffpage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 rot="-5400000">
            <a:off x="4736295" y="1972954"/>
            <a:ext cx="1977400" cy="1506190"/>
          </a:xfrm>
          <a:prstGeom prst="flowChartOffpage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1" type="subTitle"/>
          </p:nvPr>
        </p:nvSpPr>
        <p:spPr>
          <a:xfrm>
            <a:off x="571500" y="1915250"/>
            <a:ext cx="1123800" cy="4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2" type="subTitle"/>
          </p:nvPr>
        </p:nvSpPr>
        <p:spPr>
          <a:xfrm>
            <a:off x="571500" y="2647950"/>
            <a:ext cx="1076100" cy="10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29"/>
          <p:cNvSpPr txBox="1"/>
          <p:nvPr>
            <p:ph idx="3" type="subTitle"/>
          </p:nvPr>
        </p:nvSpPr>
        <p:spPr>
          <a:xfrm>
            <a:off x="2152650" y="1915250"/>
            <a:ext cx="1123800" cy="4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49" name="Google Shape;249;p29"/>
          <p:cNvSpPr txBox="1"/>
          <p:nvPr>
            <p:ph idx="4" type="subTitle"/>
          </p:nvPr>
        </p:nvSpPr>
        <p:spPr>
          <a:xfrm>
            <a:off x="2152650" y="2647950"/>
            <a:ext cx="1076100" cy="10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29"/>
          <p:cNvSpPr txBox="1"/>
          <p:nvPr>
            <p:ph idx="5" type="subTitle"/>
          </p:nvPr>
        </p:nvSpPr>
        <p:spPr>
          <a:xfrm>
            <a:off x="3606275" y="1915250"/>
            <a:ext cx="1123800" cy="4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1" name="Google Shape;251;p29"/>
          <p:cNvSpPr txBox="1"/>
          <p:nvPr>
            <p:ph idx="6" type="subTitle"/>
          </p:nvPr>
        </p:nvSpPr>
        <p:spPr>
          <a:xfrm>
            <a:off x="3606275" y="2647950"/>
            <a:ext cx="1076100" cy="10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29"/>
          <p:cNvSpPr txBox="1"/>
          <p:nvPr>
            <p:ph idx="7" type="subTitle"/>
          </p:nvPr>
        </p:nvSpPr>
        <p:spPr>
          <a:xfrm>
            <a:off x="5124300" y="1915250"/>
            <a:ext cx="1123800" cy="4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3" name="Google Shape;253;p29"/>
          <p:cNvSpPr txBox="1"/>
          <p:nvPr>
            <p:ph idx="8" type="subTitle"/>
          </p:nvPr>
        </p:nvSpPr>
        <p:spPr>
          <a:xfrm>
            <a:off x="5124300" y="2647950"/>
            <a:ext cx="1076100" cy="10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None/>
              <a:defRPr/>
            </a:lvl9pPr>
          </a:lstStyle>
          <a:p/>
        </p:txBody>
      </p:sp>
      <p:pic>
        <p:nvPicPr>
          <p:cNvPr descr="GA-Cog-900.png"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>
            <a:off x="6352800" y="1437850"/>
            <a:ext cx="2576400" cy="2576400"/>
          </a:xfrm>
          <a:prstGeom prst="ellipse">
            <a:avLst/>
          </a:prstGeom>
          <a:solidFill>
            <a:srgbClr val="374085">
              <a:alpha val="7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9" type="subTitle"/>
          </p:nvPr>
        </p:nvSpPr>
        <p:spPr>
          <a:xfrm>
            <a:off x="6838800" y="1915250"/>
            <a:ext cx="1123800" cy="4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7" name="Google Shape;257;p29"/>
          <p:cNvSpPr txBox="1"/>
          <p:nvPr>
            <p:ph idx="13" type="subTitle"/>
          </p:nvPr>
        </p:nvSpPr>
        <p:spPr>
          <a:xfrm>
            <a:off x="6838800" y="2647950"/>
            <a:ext cx="1688400" cy="10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S">
  <p:cSld name="ONE_COLUMN_TEXT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KEY TAKEAWAYS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2">
            <a:alphaModFix amt="10000"/>
          </a:blip>
          <a:srcRect b="5557" l="0" r="0" t="74813"/>
          <a:stretch/>
        </p:blipFill>
        <p:spPr>
          <a:xfrm>
            <a:off x="0" y="4133850"/>
            <a:ext cx="5143502" cy="1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2">
            <a:alphaModFix amt="10000"/>
          </a:blip>
          <a:srcRect b="5570" l="0" r="22221" t="74799"/>
          <a:stretch/>
        </p:blipFill>
        <p:spPr>
          <a:xfrm>
            <a:off x="5143500" y="4133850"/>
            <a:ext cx="4000502" cy="10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/>
          <p:nvPr/>
        </p:nvSpPr>
        <p:spPr>
          <a:xfrm>
            <a:off x="5715000" y="1371600"/>
            <a:ext cx="3201900" cy="3200400"/>
          </a:xfrm>
          <a:prstGeom prst="ellipse">
            <a:avLst/>
          </a:prstGeom>
          <a:solidFill>
            <a:srgbClr val="22222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2932214" y="1371600"/>
            <a:ext cx="3201900" cy="3200400"/>
          </a:xfrm>
          <a:prstGeom prst="ellipse">
            <a:avLst/>
          </a:prstGeom>
          <a:solidFill>
            <a:srgbClr val="22222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228600" y="1371600"/>
            <a:ext cx="3201900" cy="3200400"/>
          </a:xfrm>
          <a:prstGeom prst="ellipse">
            <a:avLst/>
          </a:prstGeom>
          <a:solidFill>
            <a:srgbClr val="22222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0"/>
          <p:cNvSpPr txBox="1"/>
          <p:nvPr>
            <p:ph idx="1" type="subTitle"/>
          </p:nvPr>
        </p:nvSpPr>
        <p:spPr>
          <a:xfrm>
            <a:off x="592050" y="2619375"/>
            <a:ext cx="2475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67" name="Google Shape;267;p30"/>
          <p:cNvSpPr txBox="1"/>
          <p:nvPr>
            <p:ph idx="2" type="subTitle"/>
          </p:nvPr>
        </p:nvSpPr>
        <p:spPr>
          <a:xfrm>
            <a:off x="728400" y="2895600"/>
            <a:ext cx="22023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8" name="Google Shape;268;p30"/>
          <p:cNvSpPr txBox="1"/>
          <p:nvPr>
            <p:ph idx="3" type="subTitle"/>
          </p:nvPr>
        </p:nvSpPr>
        <p:spPr>
          <a:xfrm>
            <a:off x="3295664" y="2619375"/>
            <a:ext cx="2475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69" name="Google Shape;269;p30"/>
          <p:cNvSpPr txBox="1"/>
          <p:nvPr>
            <p:ph idx="4" type="subTitle"/>
          </p:nvPr>
        </p:nvSpPr>
        <p:spPr>
          <a:xfrm>
            <a:off x="3432014" y="2895600"/>
            <a:ext cx="22023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0" name="Google Shape;270;p30"/>
          <p:cNvSpPr txBox="1"/>
          <p:nvPr>
            <p:ph idx="5" type="subTitle"/>
          </p:nvPr>
        </p:nvSpPr>
        <p:spPr>
          <a:xfrm>
            <a:off x="6078450" y="2619375"/>
            <a:ext cx="2475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71" name="Google Shape;271;p30"/>
          <p:cNvSpPr txBox="1"/>
          <p:nvPr>
            <p:ph idx="6" type="subTitle"/>
          </p:nvPr>
        </p:nvSpPr>
        <p:spPr>
          <a:xfrm>
            <a:off x="6214800" y="2895600"/>
            <a:ext cx="22023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descr="GA-Cog-900.png"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30"/>
          <p:cNvGrpSpPr/>
          <p:nvPr/>
        </p:nvGrpSpPr>
        <p:grpSpPr>
          <a:xfrm>
            <a:off x="1511463" y="1659213"/>
            <a:ext cx="636174" cy="636174"/>
            <a:chOff x="1424700" y="1503963"/>
            <a:chExt cx="924000" cy="924000"/>
          </a:xfrm>
        </p:grpSpPr>
        <p:pic>
          <p:nvPicPr>
            <p:cNvPr id="274" name="Google Shape;274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63790" y="16002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30"/>
            <p:cNvSpPr/>
            <p:nvPr/>
          </p:nvSpPr>
          <p:spPr>
            <a:xfrm>
              <a:off x="1424700" y="1503963"/>
              <a:ext cx="924000" cy="9240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4215077" y="1659213"/>
            <a:ext cx="636174" cy="636174"/>
            <a:chOff x="1424700" y="1503963"/>
            <a:chExt cx="924000" cy="924000"/>
          </a:xfrm>
        </p:grpSpPr>
        <p:pic>
          <p:nvPicPr>
            <p:cNvPr id="277" name="Google Shape;277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63790" y="16002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30"/>
            <p:cNvSpPr/>
            <p:nvPr/>
          </p:nvSpPr>
          <p:spPr>
            <a:xfrm>
              <a:off x="1424700" y="1503963"/>
              <a:ext cx="924000" cy="9240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6997863" y="1659213"/>
            <a:ext cx="636174" cy="636174"/>
            <a:chOff x="1424700" y="1503963"/>
            <a:chExt cx="924000" cy="924000"/>
          </a:xfrm>
        </p:grpSpPr>
        <p:pic>
          <p:nvPicPr>
            <p:cNvPr id="280" name="Google Shape;280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63790" y="16002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30"/>
            <p:cNvSpPr/>
            <p:nvPr/>
          </p:nvSpPr>
          <p:spPr>
            <a:xfrm>
              <a:off x="1424700" y="1503963"/>
              <a:ext cx="924000" cy="9240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Red">
  <p:cSld name="TITLE_1_1_1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4"/>
          <p:cNvSpPr txBox="1"/>
          <p:nvPr>
            <p:ph type="ctrTitle"/>
          </p:nvPr>
        </p:nvSpPr>
        <p:spPr>
          <a:xfrm>
            <a:off x="4572000" y="457200"/>
            <a:ext cx="4114800" cy="228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Barlow Condensed"/>
              <a:buNone/>
              <a:defRPr b="1" sz="38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4572000" y="2971800"/>
            <a:ext cx="3795000" cy="15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4"/>
          <p:cNvSpPr/>
          <p:nvPr>
            <p:ph idx="2" type="pic"/>
          </p:nvPr>
        </p:nvSpPr>
        <p:spPr>
          <a:xfrm>
            <a:off x="91450" y="-185125"/>
            <a:ext cx="4114800" cy="4114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" name="Google Shape;41;p4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GA-Cog-900.png"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S Red">
  <p:cSld name="ONE_COLUMN_TEXT_2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KEY TAKEAWAYS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2">
            <a:alphaModFix amt="10000"/>
          </a:blip>
          <a:srcRect b="5557" l="0" r="0" t="74813"/>
          <a:stretch/>
        </p:blipFill>
        <p:spPr>
          <a:xfrm>
            <a:off x="0" y="4133850"/>
            <a:ext cx="5143502" cy="1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 rotWithShape="1">
          <a:blip r:embed="rId2">
            <a:alphaModFix amt="10000"/>
          </a:blip>
          <a:srcRect b="5570" l="0" r="22221" t="74799"/>
          <a:stretch/>
        </p:blipFill>
        <p:spPr>
          <a:xfrm>
            <a:off x="5143500" y="4133850"/>
            <a:ext cx="4000502" cy="10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228600" y="1371600"/>
            <a:ext cx="3201900" cy="3200400"/>
          </a:xfrm>
          <a:prstGeom prst="ellipse">
            <a:avLst/>
          </a:prstGeom>
          <a:solidFill>
            <a:srgbClr val="E7181F">
              <a:alpha val="88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5715000" y="1371600"/>
            <a:ext cx="3201900" cy="3200400"/>
          </a:xfrm>
          <a:prstGeom prst="ellipse">
            <a:avLst/>
          </a:prstGeom>
          <a:solidFill>
            <a:srgbClr val="E7181F">
              <a:alpha val="88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932214" y="1371600"/>
            <a:ext cx="3201900" cy="3200400"/>
          </a:xfrm>
          <a:prstGeom prst="ellipse">
            <a:avLst/>
          </a:prstGeom>
          <a:solidFill>
            <a:srgbClr val="E7181F">
              <a:alpha val="88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3432014" y="2895600"/>
            <a:ext cx="22023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1"/>
          <p:cNvSpPr txBox="1"/>
          <p:nvPr>
            <p:ph idx="2" type="subTitle"/>
          </p:nvPr>
        </p:nvSpPr>
        <p:spPr>
          <a:xfrm>
            <a:off x="592050" y="2619375"/>
            <a:ext cx="2475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93" name="Google Shape;293;p31"/>
          <p:cNvSpPr txBox="1"/>
          <p:nvPr>
            <p:ph idx="3" type="subTitle"/>
          </p:nvPr>
        </p:nvSpPr>
        <p:spPr>
          <a:xfrm>
            <a:off x="728400" y="2895600"/>
            <a:ext cx="2202300" cy="457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1"/>
          <p:cNvSpPr txBox="1"/>
          <p:nvPr>
            <p:ph idx="4" type="subTitle"/>
          </p:nvPr>
        </p:nvSpPr>
        <p:spPr>
          <a:xfrm>
            <a:off x="3295664" y="2619375"/>
            <a:ext cx="2475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95" name="Google Shape;295;p31"/>
          <p:cNvSpPr txBox="1"/>
          <p:nvPr>
            <p:ph idx="5" type="subTitle"/>
          </p:nvPr>
        </p:nvSpPr>
        <p:spPr>
          <a:xfrm>
            <a:off x="6078450" y="2619375"/>
            <a:ext cx="2475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SemiBold"/>
              <a:buNone/>
              <a:defRPr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96" name="Google Shape;296;p31"/>
          <p:cNvSpPr txBox="1"/>
          <p:nvPr>
            <p:ph idx="6" type="subTitle"/>
          </p:nvPr>
        </p:nvSpPr>
        <p:spPr>
          <a:xfrm>
            <a:off x="6214800" y="2895600"/>
            <a:ext cx="22023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97" name="Google Shape;297;p31"/>
          <p:cNvGrpSpPr/>
          <p:nvPr/>
        </p:nvGrpSpPr>
        <p:grpSpPr>
          <a:xfrm>
            <a:off x="1511463" y="1659213"/>
            <a:ext cx="636300" cy="636300"/>
            <a:chOff x="1511463" y="1659213"/>
            <a:chExt cx="636300" cy="636300"/>
          </a:xfrm>
        </p:grpSpPr>
        <p:sp>
          <p:nvSpPr>
            <p:cNvPr id="298" name="Google Shape;298;p31"/>
            <p:cNvSpPr/>
            <p:nvPr/>
          </p:nvSpPr>
          <p:spPr>
            <a:xfrm>
              <a:off x="1511463" y="1659213"/>
              <a:ext cx="636300" cy="6363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9" name="Google Shape;299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8376" y="1725472"/>
              <a:ext cx="503652" cy="5036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31"/>
          <p:cNvGrpSpPr/>
          <p:nvPr/>
        </p:nvGrpSpPr>
        <p:grpSpPr>
          <a:xfrm>
            <a:off x="4215014" y="1659213"/>
            <a:ext cx="636300" cy="636300"/>
            <a:chOff x="4206613" y="1659213"/>
            <a:chExt cx="636300" cy="636300"/>
          </a:xfrm>
        </p:grpSpPr>
        <p:sp>
          <p:nvSpPr>
            <p:cNvPr id="301" name="Google Shape;301;p31"/>
            <p:cNvSpPr/>
            <p:nvPr/>
          </p:nvSpPr>
          <p:spPr>
            <a:xfrm>
              <a:off x="4206613" y="1659213"/>
              <a:ext cx="636300" cy="6363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2" name="Google Shape;302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33526" y="1725472"/>
              <a:ext cx="503652" cy="5036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Google Shape;303;p31"/>
          <p:cNvGrpSpPr/>
          <p:nvPr/>
        </p:nvGrpSpPr>
        <p:grpSpPr>
          <a:xfrm>
            <a:off x="6997800" y="1659213"/>
            <a:ext cx="636300" cy="636300"/>
            <a:chOff x="4206613" y="1659213"/>
            <a:chExt cx="636300" cy="636300"/>
          </a:xfrm>
        </p:grpSpPr>
        <p:sp>
          <p:nvSpPr>
            <p:cNvPr id="304" name="Google Shape;304;p31"/>
            <p:cNvSpPr/>
            <p:nvPr/>
          </p:nvSpPr>
          <p:spPr>
            <a:xfrm>
              <a:off x="4206613" y="1659213"/>
              <a:ext cx="636300" cy="6363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5" name="Google Shape;305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33526" y="1725472"/>
              <a:ext cx="503652" cy="5036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S Red 1">
  <p:cSld name="ONE_COLUMN_TEXT_2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KEY TAKEAWAYS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308" name="Google Shape;308;p32"/>
          <p:cNvPicPr preferRelativeResize="0"/>
          <p:nvPr/>
        </p:nvPicPr>
        <p:blipFill rotWithShape="1">
          <a:blip r:embed="rId2">
            <a:alphaModFix amt="10000"/>
          </a:blip>
          <a:srcRect b="5557" l="0" r="0" t="74813"/>
          <a:stretch/>
        </p:blipFill>
        <p:spPr>
          <a:xfrm>
            <a:off x="0" y="4133850"/>
            <a:ext cx="5143502" cy="1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/>
        </p:nvPicPr>
        <p:blipFill rotWithShape="1">
          <a:blip r:embed="rId2">
            <a:alphaModFix amt="10000"/>
          </a:blip>
          <a:srcRect b="5570" l="0" r="22221" t="74799"/>
          <a:stretch/>
        </p:blipFill>
        <p:spPr>
          <a:xfrm>
            <a:off x="5143500" y="4133850"/>
            <a:ext cx="4000502" cy="10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311" name="Google Shape;3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/>
          <p:nvPr/>
        </p:nvSpPr>
        <p:spPr>
          <a:xfrm>
            <a:off x="228600" y="1371600"/>
            <a:ext cx="3201900" cy="3200400"/>
          </a:xfrm>
          <a:prstGeom prst="ellipse">
            <a:avLst/>
          </a:prstGeom>
          <a:solidFill>
            <a:srgbClr val="3DBED4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5715000" y="1371600"/>
            <a:ext cx="3201900" cy="3200400"/>
          </a:xfrm>
          <a:prstGeom prst="ellipse">
            <a:avLst/>
          </a:prstGeom>
          <a:solidFill>
            <a:srgbClr val="3DBED4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2932214" y="1371600"/>
            <a:ext cx="3201900" cy="3200400"/>
          </a:xfrm>
          <a:prstGeom prst="ellipse">
            <a:avLst/>
          </a:prstGeom>
          <a:solidFill>
            <a:srgbClr val="3DBED4">
              <a:alpha val="8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 txBox="1"/>
          <p:nvPr>
            <p:ph idx="1" type="subTitle"/>
          </p:nvPr>
        </p:nvSpPr>
        <p:spPr>
          <a:xfrm>
            <a:off x="3432014" y="2895600"/>
            <a:ext cx="22023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16" name="Google Shape;316;p32"/>
          <p:cNvSpPr txBox="1"/>
          <p:nvPr>
            <p:ph idx="2" type="subTitle"/>
          </p:nvPr>
        </p:nvSpPr>
        <p:spPr>
          <a:xfrm>
            <a:off x="592050" y="2619375"/>
            <a:ext cx="2475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317" name="Google Shape;317;p32"/>
          <p:cNvSpPr txBox="1"/>
          <p:nvPr>
            <p:ph idx="3" type="subTitle"/>
          </p:nvPr>
        </p:nvSpPr>
        <p:spPr>
          <a:xfrm>
            <a:off x="728400" y="2895600"/>
            <a:ext cx="2202300" cy="457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18" name="Google Shape;318;p32"/>
          <p:cNvSpPr txBox="1"/>
          <p:nvPr>
            <p:ph idx="4" type="subTitle"/>
          </p:nvPr>
        </p:nvSpPr>
        <p:spPr>
          <a:xfrm>
            <a:off x="3295664" y="2619375"/>
            <a:ext cx="2475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319" name="Google Shape;319;p32"/>
          <p:cNvSpPr txBox="1"/>
          <p:nvPr>
            <p:ph idx="5" type="subTitle"/>
          </p:nvPr>
        </p:nvSpPr>
        <p:spPr>
          <a:xfrm>
            <a:off x="6078450" y="2619375"/>
            <a:ext cx="2475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SemiBold"/>
              <a:buNone/>
              <a:defRPr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320" name="Google Shape;320;p32"/>
          <p:cNvSpPr txBox="1"/>
          <p:nvPr>
            <p:ph idx="6" type="subTitle"/>
          </p:nvPr>
        </p:nvSpPr>
        <p:spPr>
          <a:xfrm>
            <a:off x="6214800" y="2895600"/>
            <a:ext cx="22023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321" name="Google Shape;321;p32"/>
          <p:cNvGrpSpPr/>
          <p:nvPr/>
        </p:nvGrpSpPr>
        <p:grpSpPr>
          <a:xfrm>
            <a:off x="1511463" y="1659213"/>
            <a:ext cx="636300" cy="636300"/>
            <a:chOff x="1511463" y="1659213"/>
            <a:chExt cx="636300" cy="636300"/>
          </a:xfrm>
        </p:grpSpPr>
        <p:sp>
          <p:nvSpPr>
            <p:cNvPr id="322" name="Google Shape;322;p32"/>
            <p:cNvSpPr/>
            <p:nvPr/>
          </p:nvSpPr>
          <p:spPr>
            <a:xfrm>
              <a:off x="1511463" y="1659213"/>
              <a:ext cx="636300" cy="6363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3" name="Google Shape;32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8376" y="1725472"/>
              <a:ext cx="503652" cy="5036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32"/>
          <p:cNvGrpSpPr/>
          <p:nvPr/>
        </p:nvGrpSpPr>
        <p:grpSpPr>
          <a:xfrm>
            <a:off x="4215014" y="1659213"/>
            <a:ext cx="636300" cy="636300"/>
            <a:chOff x="4206613" y="1659213"/>
            <a:chExt cx="636300" cy="636300"/>
          </a:xfrm>
        </p:grpSpPr>
        <p:sp>
          <p:nvSpPr>
            <p:cNvPr id="325" name="Google Shape;325;p32"/>
            <p:cNvSpPr/>
            <p:nvPr/>
          </p:nvSpPr>
          <p:spPr>
            <a:xfrm>
              <a:off x="4206613" y="1659213"/>
              <a:ext cx="636300" cy="6363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33526" y="1725472"/>
              <a:ext cx="503652" cy="5036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32"/>
          <p:cNvGrpSpPr/>
          <p:nvPr/>
        </p:nvGrpSpPr>
        <p:grpSpPr>
          <a:xfrm>
            <a:off x="6997800" y="1659213"/>
            <a:ext cx="636300" cy="636300"/>
            <a:chOff x="4206613" y="1659213"/>
            <a:chExt cx="636300" cy="636300"/>
          </a:xfrm>
        </p:grpSpPr>
        <p:sp>
          <p:nvSpPr>
            <p:cNvPr id="328" name="Google Shape;328;p32"/>
            <p:cNvSpPr/>
            <p:nvPr/>
          </p:nvSpPr>
          <p:spPr>
            <a:xfrm>
              <a:off x="4206613" y="1659213"/>
              <a:ext cx="636300" cy="6363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9" name="Google Shape;329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33526" y="1725472"/>
              <a:ext cx="503652" cy="5036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S Red 1 1">
  <p:cSld name="ONE_COLUMN_TEXT_2_1_1_1"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KEY TAKEAWAYS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2">
            <a:alphaModFix amt="10000"/>
          </a:blip>
          <a:srcRect b="5557" l="0" r="0" t="74813"/>
          <a:stretch/>
        </p:blipFill>
        <p:spPr>
          <a:xfrm>
            <a:off x="0" y="4133850"/>
            <a:ext cx="5143502" cy="1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 rotWithShape="1">
          <a:blip r:embed="rId2">
            <a:alphaModFix amt="10000"/>
          </a:blip>
          <a:srcRect b="5570" l="0" r="22221" t="74799"/>
          <a:stretch/>
        </p:blipFill>
        <p:spPr>
          <a:xfrm>
            <a:off x="5143500" y="4133850"/>
            <a:ext cx="4000502" cy="10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Black">
  <p:cSld name="MAIN_POINT_1_1_1"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4"/>
          <p:cNvSpPr txBox="1"/>
          <p:nvPr/>
        </p:nvSpPr>
        <p:spPr>
          <a:xfrm>
            <a:off x="-360950" y="-1644300"/>
            <a:ext cx="2611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dk2"/>
                </a:solidFill>
                <a:latin typeface="Brygada 1918"/>
                <a:ea typeface="Brygada 1918"/>
                <a:cs typeface="Brygada 1918"/>
                <a:sym typeface="Brygada 1918"/>
              </a:rPr>
              <a:t>“</a:t>
            </a:r>
            <a:endParaRPr b="1" sz="40000">
              <a:solidFill>
                <a:schemeClr val="dk2"/>
              </a:solidFill>
              <a:latin typeface="Brygada 1918"/>
              <a:ea typeface="Brygada 1918"/>
              <a:cs typeface="Brygada 1918"/>
              <a:sym typeface="Brygada 1918"/>
            </a:endParaRPr>
          </a:p>
        </p:txBody>
      </p:sp>
      <p:sp>
        <p:nvSpPr>
          <p:cNvPr id="339" name="Google Shape;339;p34"/>
          <p:cNvSpPr txBox="1"/>
          <p:nvPr>
            <p:ph type="ctrTitle"/>
          </p:nvPr>
        </p:nvSpPr>
        <p:spPr>
          <a:xfrm>
            <a:off x="2051675" y="457200"/>
            <a:ext cx="6177900" cy="23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34"/>
          <p:cNvSpPr txBox="1"/>
          <p:nvPr>
            <p:ph idx="1" type="subTitle"/>
          </p:nvPr>
        </p:nvSpPr>
        <p:spPr>
          <a:xfrm>
            <a:off x="2051675" y="2985800"/>
            <a:ext cx="4341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341" name="Google Shape;34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WH">
  <p:cSld name="MAIN_POINT_1_1_1_2"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-360950" y="-1644300"/>
            <a:ext cx="2611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dk2"/>
                </a:solidFill>
                <a:latin typeface="Brygada 1918"/>
                <a:ea typeface="Brygada 1918"/>
                <a:cs typeface="Brygada 1918"/>
                <a:sym typeface="Brygada 1918"/>
              </a:rPr>
              <a:t>“</a:t>
            </a:r>
            <a:endParaRPr b="1" sz="40000">
              <a:solidFill>
                <a:schemeClr val="dk2"/>
              </a:solidFill>
              <a:latin typeface="Brygada 1918"/>
              <a:ea typeface="Brygada 1918"/>
              <a:cs typeface="Brygada 1918"/>
              <a:sym typeface="Brygada 1918"/>
            </a:endParaRPr>
          </a:p>
        </p:txBody>
      </p:sp>
      <p:sp>
        <p:nvSpPr>
          <p:cNvPr id="345" name="Google Shape;345;p35"/>
          <p:cNvSpPr txBox="1"/>
          <p:nvPr>
            <p:ph type="ctrTitle"/>
          </p:nvPr>
        </p:nvSpPr>
        <p:spPr>
          <a:xfrm>
            <a:off x="2051675" y="457200"/>
            <a:ext cx="6177900" cy="23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35"/>
          <p:cNvSpPr txBox="1"/>
          <p:nvPr>
            <p:ph idx="1" type="subTitle"/>
          </p:nvPr>
        </p:nvSpPr>
        <p:spPr>
          <a:xfrm>
            <a:off x="2051675" y="2985800"/>
            <a:ext cx="4341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descr="GA-Cog-900.png" id="347" name="Google Shape;34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_1_1">
    <p:bg>
      <p:bgPr>
        <a:solidFill>
          <a:schemeClr val="dk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36"/>
          <p:cNvSpPr txBox="1"/>
          <p:nvPr>
            <p:ph type="ctrTitle"/>
          </p:nvPr>
        </p:nvSpPr>
        <p:spPr>
          <a:xfrm>
            <a:off x="0" y="457200"/>
            <a:ext cx="9144000" cy="25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Medium"/>
              <a:buNone/>
              <a:defRPr sz="3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Medium"/>
              <a:buNone/>
              <a:defRPr sz="3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Medium"/>
              <a:buNone/>
              <a:defRPr sz="3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Medium"/>
              <a:buNone/>
              <a:defRPr sz="3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Medium"/>
              <a:buNone/>
              <a:defRPr sz="3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Medium"/>
              <a:buNone/>
              <a:defRPr sz="3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Medium"/>
              <a:buNone/>
              <a:defRPr sz="3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Medium"/>
              <a:buNone/>
              <a:defRPr sz="30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2">
            <a:alphaModFix/>
          </a:blip>
          <a:srcRect b="23192" l="4562" r="84952" t="23638"/>
          <a:stretch/>
        </p:blipFill>
        <p:spPr>
          <a:xfrm>
            <a:off x="8371406" y="4669625"/>
            <a:ext cx="316824" cy="3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time">
  <p:cSld name="TITLE_AND_BODY_8_2"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457200" y="2198800"/>
            <a:ext cx="319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BREAK TIME</a:t>
            </a:r>
            <a:endParaRPr sz="4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4543425" y="-450350"/>
            <a:ext cx="6098700" cy="60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2">
            <a:alphaModFix/>
          </a:blip>
          <a:srcRect b="11092" l="24254" r="24305" t="7408"/>
          <a:stretch/>
        </p:blipFill>
        <p:spPr>
          <a:xfrm>
            <a:off x="5581650" y="1360750"/>
            <a:ext cx="23431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time 1 WH">
  <p:cSld name="TITLE_AND_BODY_8_2_3"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457200" y="2094600"/>
            <a:ext cx="319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BREAK TIME</a:t>
            </a:r>
            <a:endParaRPr b="1" sz="5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4543425" y="-477600"/>
            <a:ext cx="6098700" cy="60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38"/>
          <p:cNvPicPr preferRelativeResize="0"/>
          <p:nvPr/>
        </p:nvPicPr>
        <p:blipFill rotWithShape="1">
          <a:blip r:embed="rId2">
            <a:alphaModFix/>
          </a:blip>
          <a:srcRect b="11092" l="24254" r="24305" t="7408"/>
          <a:stretch/>
        </p:blipFill>
        <p:spPr>
          <a:xfrm>
            <a:off x="5581650" y="1360750"/>
            <a:ext cx="23431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xercise">
  <p:cSld name="TITLE_1_1_1_2">
    <p:bg>
      <p:bgPr>
        <a:solidFill>
          <a:schemeClr val="dk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3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39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367" name="Google Shape;36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9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70" name="Google Shape;370;p39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39"/>
          <p:cNvSpPr txBox="1"/>
          <p:nvPr/>
        </p:nvSpPr>
        <p:spPr>
          <a:xfrm>
            <a:off x="1143000" y="581025"/>
            <a:ext cx="553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SOLO EXERCISE:</a:t>
            </a:r>
            <a:endParaRPr sz="12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xercise 1">
  <p:cSld name="TITLE_1_1_1_2_2">
    <p:bg>
      <p:bgPr>
        <a:solidFill>
          <a:schemeClr val="dk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4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0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378" name="Google Shape;37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80" name="Google Shape;380;p40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0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2" name="Google Shape;382;p40"/>
          <p:cNvSpPr txBox="1"/>
          <p:nvPr/>
        </p:nvSpPr>
        <p:spPr>
          <a:xfrm rot="-5400000">
            <a:off x="-387150" y="3379625"/>
            <a:ext cx="158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SOLO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383" name="Google Shape;383;p40"/>
          <p:cNvSpPr txBox="1"/>
          <p:nvPr>
            <p:ph type="ctrTitle"/>
          </p:nvPr>
        </p:nvSpPr>
        <p:spPr>
          <a:xfrm rot="-5400000">
            <a:off x="-861030" y="1378350"/>
            <a:ext cx="2586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84" name="Google Shape;384;p40"/>
          <p:cNvSpPr txBox="1"/>
          <p:nvPr/>
        </p:nvSpPr>
        <p:spPr>
          <a:xfrm>
            <a:off x="1067025" y="769875"/>
            <a:ext cx="472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Click to edit heading</a:t>
            </a:r>
            <a:endParaRPr b="1" sz="20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18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TEAL">
  <p:cSld name="TITLE_1_1_1_1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5"/>
          <p:cNvSpPr txBox="1"/>
          <p:nvPr>
            <p:ph type="ctrTitle"/>
          </p:nvPr>
        </p:nvSpPr>
        <p:spPr>
          <a:xfrm>
            <a:off x="4572000" y="457200"/>
            <a:ext cx="4114800" cy="228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Barlow Condensed"/>
              <a:buNone/>
              <a:defRPr b="1" sz="38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4572000" y="2971800"/>
            <a:ext cx="3795000" cy="15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5"/>
          <p:cNvSpPr/>
          <p:nvPr>
            <p:ph idx="2" type="pic"/>
          </p:nvPr>
        </p:nvSpPr>
        <p:spPr>
          <a:xfrm>
            <a:off x="91450" y="-185125"/>
            <a:ext cx="4114800" cy="4114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" name="Google Shape;50;p5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GA-Cog-900.png" id="51" name="Google Shape;5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xercise 2">
  <p:cSld name="TITLE_1_1_1_2_2_1"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4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1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390" name="Google Shape;390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41"/>
          <p:cNvSpPr txBox="1"/>
          <p:nvPr/>
        </p:nvSpPr>
        <p:spPr>
          <a:xfrm rot="-5400000">
            <a:off x="-333150" y="3433625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SOLO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8123925" y="134750"/>
            <a:ext cx="809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394" name="Google Shape;394;p41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395" name="Google Shape;395;p41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396" name="Google Shape;396;p41"/>
            <p:cNvCxnSpPr>
              <a:endCxn id="395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691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97" name="Google Shape;397;p41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98" name="Google Shape;398;p41"/>
          <p:cNvSpPr txBox="1"/>
          <p:nvPr>
            <p:ph type="ctrTitle"/>
          </p:nvPr>
        </p:nvSpPr>
        <p:spPr>
          <a:xfrm rot="-5400000">
            <a:off x="-861030" y="1378350"/>
            <a:ext cx="2586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24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xercise 2 WH">
  <p:cSld name="TITLE_1_1_1_2_2_1_1"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4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402" name="Google Shape;40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2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2"/>
          <p:cNvSpPr txBox="1"/>
          <p:nvPr/>
        </p:nvSpPr>
        <p:spPr>
          <a:xfrm rot="-5400000">
            <a:off x="-359694" y="3643000"/>
            <a:ext cx="146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SOLO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8123925" y="134750"/>
            <a:ext cx="809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406" name="Google Shape;406;p42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407" name="Google Shape;407;p42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408" name="Google Shape;408;p42"/>
            <p:cNvCxnSpPr>
              <a:endCxn id="407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691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09" name="Google Shape;409;p42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s">
  <p:cSld name="TITLE_1_1_1_2_2_1_1_1">
    <p:bg>
      <p:bgPr>
        <a:solidFill>
          <a:schemeClr val="lt2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37408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4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413" name="Google Shape;41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43"/>
          <p:cNvSpPr txBox="1"/>
          <p:nvPr/>
        </p:nvSpPr>
        <p:spPr>
          <a:xfrm rot="-5400000">
            <a:off x="-359694" y="3643000"/>
            <a:ext cx="146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DISCUSSIONS: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8123925" y="134750"/>
            <a:ext cx="809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417" name="Google Shape;417;p43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418" name="Google Shape;418;p43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rgbClr val="3740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419" name="Google Shape;419;p43"/>
            <p:cNvCxnSpPr>
              <a:endCxn id="418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691" name="adj1"/>
              </a:avLst>
            </a:prstGeom>
            <a:noFill/>
            <a:ln cap="flat" cmpd="sng" w="28575">
              <a:solidFill>
                <a:srgbClr val="37408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20" name="Google Shape;420;p43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ner Exercise">
  <p:cSld name="TITLE_1_1_1_2_1">
    <p:bg>
      <p:bgPr>
        <a:solidFill>
          <a:schemeClr val="dk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4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4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44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426" name="Google Shape;426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4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44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29" name="Google Shape;429;p44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4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1" name="Google Shape;431;p44"/>
          <p:cNvSpPr txBox="1"/>
          <p:nvPr/>
        </p:nvSpPr>
        <p:spPr>
          <a:xfrm>
            <a:off x="1143000" y="581025"/>
            <a:ext cx="553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PARTNER EXERCISE:</a:t>
            </a:r>
            <a:endParaRPr sz="12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ner Exercise 1">
  <p:cSld name="TITLE_1_1_1_2_1_2"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5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p4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45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437" name="Google Shape;43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5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9" name="Google Shape;439;p45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40" name="Google Shape;440;p45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5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42" name="Google Shape;442;p45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PARTNER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ner Exercise 1 WH">
  <p:cSld name="TITLE_1_1_1_2_1_2_2"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p4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446" name="Google Shape;44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6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8" name="Google Shape;448;p46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49" name="Google Shape;449;p46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6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b="1"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51" name="Google Shape;451;p46"/>
          <p:cNvSpPr txBox="1"/>
          <p:nvPr/>
        </p:nvSpPr>
        <p:spPr>
          <a:xfrm rot="-5400000">
            <a:off x="-843894" y="3154900"/>
            <a:ext cx="243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PARTNER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ner Exercise 2">
  <p:cSld name="TITLE_1_1_1_2_1_2_1">
    <p:bg>
      <p:bgPr>
        <a:solidFill>
          <a:schemeClr val="dk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4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457" name="Google Shape;457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7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p47"/>
          <p:cNvSpPr txBox="1"/>
          <p:nvPr/>
        </p:nvSpPr>
        <p:spPr>
          <a:xfrm rot="-5400000">
            <a:off x="-508900" y="3458200"/>
            <a:ext cx="181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PARTNER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460" name="Google Shape;460;p47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461" name="Google Shape;461;p47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462" name="Google Shape;462;p47"/>
            <p:cNvCxnSpPr>
              <a:endCxn id="461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9217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63" name="Google Shape;463;p47"/>
          <p:cNvSpPr txBox="1"/>
          <p:nvPr>
            <p:ph type="ctrTitle"/>
          </p:nvPr>
        </p:nvSpPr>
        <p:spPr>
          <a:xfrm rot="-5400000">
            <a:off x="-861030" y="1225950"/>
            <a:ext cx="2586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64" name="Google Shape;464;p47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14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ner Exercise 2 WH">
  <p:cSld name="TITLE_1_1_1_2_1_2_1_1"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4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468" name="Google Shape;468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0" name="Google Shape;470;p48"/>
          <p:cNvSpPr txBox="1"/>
          <p:nvPr/>
        </p:nvSpPr>
        <p:spPr>
          <a:xfrm rot="-5400000">
            <a:off x="-640944" y="3367025"/>
            <a:ext cx="202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PARTNER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471" name="Google Shape;471;p48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472" name="Google Shape;472;p48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473" name="Google Shape;473;p48"/>
            <p:cNvCxnSpPr>
              <a:endCxn id="472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9217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74" name="Google Shape;474;p48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ies">
  <p:cSld name="TITLE_1_1_1_2_1_2_1_1_1">
    <p:bg>
      <p:bgPr>
        <a:solidFill>
          <a:schemeClr val="lt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p4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478" name="Google Shape;47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9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0" name="Google Shape;480;p49"/>
          <p:cNvSpPr txBox="1"/>
          <p:nvPr/>
        </p:nvSpPr>
        <p:spPr>
          <a:xfrm rot="-5400000">
            <a:off x="-640944" y="3367025"/>
            <a:ext cx="202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CASE STUDIES: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481" name="Google Shape;481;p49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482" name="Google Shape;482;p49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483" name="Google Shape;483;p49"/>
            <p:cNvCxnSpPr>
              <a:endCxn id="482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9217" name="adj1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84" name="Google Shape;484;p49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ner Coding Challenge ">
  <p:cSld name="TITLE_1_1_1_2_1_2_1_1_1_1">
    <p:bg>
      <p:bgPr>
        <a:solidFill>
          <a:schemeClr val="lt2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p5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488" name="Google Shape;48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0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50"/>
          <p:cNvSpPr txBox="1"/>
          <p:nvPr/>
        </p:nvSpPr>
        <p:spPr>
          <a:xfrm rot="-5400000">
            <a:off x="-1257000" y="2750975"/>
            <a:ext cx="326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PARTNER CODING CHALLENGE: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491" name="Google Shape;491;p50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492" name="Google Shape;492;p50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493" name="Google Shape;493;p50"/>
            <p:cNvCxnSpPr>
              <a:endCxn id="492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9217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94" name="Google Shape;494;p50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Yellow">
  <p:cSld name="TITLE_1_1_1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6"/>
          <p:cNvSpPr txBox="1"/>
          <p:nvPr>
            <p:ph type="ctrTitle"/>
          </p:nvPr>
        </p:nvSpPr>
        <p:spPr>
          <a:xfrm>
            <a:off x="4572000" y="457200"/>
            <a:ext cx="4114800" cy="228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" type="subTitle"/>
          </p:nvPr>
        </p:nvSpPr>
        <p:spPr>
          <a:xfrm>
            <a:off x="4572000" y="2971800"/>
            <a:ext cx="3795000" cy="15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91450" y="-185125"/>
            <a:ext cx="4114800" cy="4114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" name="Google Shape;59;p6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GA-Cog-900.png"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Coding Challenge ">
  <p:cSld name="TITLE_1_1_1_2_1_2_1_1_1_1_1">
    <p:bg>
      <p:bgPr>
        <a:solidFill>
          <a:schemeClr val="lt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7" name="Google Shape;497;p5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498" name="Google Shape;49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51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0" name="Google Shape;500;p51"/>
          <p:cNvSpPr txBox="1"/>
          <p:nvPr/>
        </p:nvSpPr>
        <p:spPr>
          <a:xfrm rot="-5400000">
            <a:off x="-1257000" y="2750975"/>
            <a:ext cx="326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SOLO CODING CHALLENGE: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501" name="Google Shape;501;p51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502" name="Google Shape;502;p51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503" name="Google Shape;503;p51"/>
            <p:cNvCxnSpPr>
              <a:endCxn id="502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9217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04" name="Google Shape;504;p51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s">
  <p:cSld name="TITLE_1_1_1_2_1_2_1_1_1_1_1_1">
    <p:bg>
      <p:bgPr>
        <a:solidFill>
          <a:schemeClr val="lt2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37408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7" name="Google Shape;507;p5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508" name="Google Shape;508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0" name="Google Shape;510;p52"/>
          <p:cNvSpPr txBox="1"/>
          <p:nvPr/>
        </p:nvSpPr>
        <p:spPr>
          <a:xfrm rot="-5400000">
            <a:off x="-1257000" y="2750975"/>
            <a:ext cx="326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BAR GRAPH: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511" name="Google Shape;511;p52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512" name="Google Shape;512;p52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rgbClr val="3740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513" name="Google Shape;513;p52"/>
            <p:cNvCxnSpPr>
              <a:endCxn id="512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9217" name="adj1"/>
              </a:avLst>
            </a:prstGeom>
            <a:noFill/>
            <a:ln cap="flat" cmpd="sng" w="28575">
              <a:solidFill>
                <a:srgbClr val="37408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14" name="Google Shape;514;p52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bs">
  <p:cSld name="TITLE_1_1_1_2_1_2_1_1_1_1_1_1_2">
    <p:bg>
      <p:bgPr>
        <a:solidFill>
          <a:schemeClr val="lt2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7" name="Google Shape;517;p5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518" name="Google Shape;518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3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0" name="Google Shape;520;p53"/>
          <p:cNvSpPr txBox="1"/>
          <p:nvPr/>
        </p:nvSpPr>
        <p:spPr>
          <a:xfrm rot="-5400000">
            <a:off x="-1257000" y="2750975"/>
            <a:ext cx="326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LAB: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521" name="Google Shape;521;p53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522" name="Google Shape;522;p53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523" name="Google Shape;523;p53"/>
            <p:cNvCxnSpPr>
              <a:endCxn id="522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9217" name="adj1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24" name="Google Shape;524;p53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ching/Memory">
  <p:cSld name="TITLE_1_1_1_2_1_2_1_1_1_1_1_1_2_1">
    <p:bg>
      <p:bgPr>
        <a:solidFill>
          <a:schemeClr val="lt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5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528" name="Google Shape;52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4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0" name="Google Shape;530;p54"/>
          <p:cNvSpPr txBox="1"/>
          <p:nvPr/>
        </p:nvSpPr>
        <p:spPr>
          <a:xfrm rot="-5400000">
            <a:off x="-1257000" y="2750975"/>
            <a:ext cx="326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MATCHING-MEMORY: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531" name="Google Shape;531;p54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532" name="Google Shape;532;p54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533" name="Google Shape;533;p54"/>
            <p:cNvCxnSpPr>
              <a:endCxn id="532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9217" name="adj1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34" name="Google Shape;534;p54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ed Practice">
  <p:cSld name="TITLE_1_1_1_2_1_2_1_1_1_1_1_1_1">
    <p:bg>
      <p:bgPr>
        <a:solidFill>
          <a:schemeClr val="lt2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5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7" name="Google Shape;537;p5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538" name="Google Shape;538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5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0" name="Google Shape;540;p55"/>
          <p:cNvSpPr txBox="1"/>
          <p:nvPr/>
        </p:nvSpPr>
        <p:spPr>
          <a:xfrm rot="-5400000">
            <a:off x="-1257000" y="2750975"/>
            <a:ext cx="326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GUIDED PRACTICE: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541" name="Google Shape;541;p55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542" name="Google Shape;542;p55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543" name="Google Shape;543;p55"/>
            <p:cNvCxnSpPr>
              <a:endCxn id="542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9217" name="adj1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44" name="Google Shape;544;p55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up Exercise">
  <p:cSld name="TITLE_1_1_1_2_1_1">
    <p:bg>
      <p:bgPr>
        <a:solidFill>
          <a:schemeClr val="dk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6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8" name="Google Shape;548;p5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56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550" name="Google Shape;55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6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2" name="Google Shape;552;p56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53" name="Google Shape;553;p56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6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55" name="Google Shape;555;p56"/>
          <p:cNvSpPr txBox="1"/>
          <p:nvPr/>
        </p:nvSpPr>
        <p:spPr>
          <a:xfrm>
            <a:off x="1143000" y="581025"/>
            <a:ext cx="553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GROUP EXERCISE:</a:t>
            </a:r>
            <a:endParaRPr sz="12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up Exercise 1">
  <p:cSld name="TITLE_1_1_1_2_1_1_2">
    <p:bg>
      <p:bgPr>
        <a:solidFill>
          <a:schemeClr val="dk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7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9" name="Google Shape;559;p5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57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561" name="Google Shape;56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7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3" name="Google Shape;563;p57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64" name="Google Shape;564;p57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7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66" name="Google Shape;566;p57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GROUP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up Exercise 2">
  <p:cSld name="TITLE_1_1_1_2_1_1_2_1">
    <p:bg>
      <p:bgPr>
        <a:solidFill>
          <a:schemeClr val="dk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8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8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0" name="Google Shape;570;p5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58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572" name="Google Shape;572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4" name="Google Shape;574;p58"/>
          <p:cNvSpPr txBox="1"/>
          <p:nvPr/>
        </p:nvSpPr>
        <p:spPr>
          <a:xfrm rot="-5400000">
            <a:off x="-382350" y="3384425"/>
            <a:ext cx="157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GROUP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75" name="Google Shape;575;p58"/>
          <p:cNvSpPr txBox="1"/>
          <p:nvPr>
            <p:ph type="ctrTitle"/>
          </p:nvPr>
        </p:nvSpPr>
        <p:spPr>
          <a:xfrm rot="-5400000">
            <a:off x="-861030" y="1270100"/>
            <a:ext cx="2586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grpSp>
        <p:nvGrpSpPr>
          <p:cNvPr id="576" name="Google Shape;576;p58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577" name="Google Shape;577;p58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578" name="Google Shape;578;p58"/>
            <p:cNvCxnSpPr>
              <a:endCxn id="577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3442" name="adj1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79" name="Google Shape;579;p58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up Exercise 2 WH">
  <p:cSld name="TITLE_1_1_1_2_1_1_2_1_1"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2" name="Google Shape;582;p5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583" name="Google Shape;583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9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5" name="Google Shape;585;p59"/>
          <p:cNvSpPr txBox="1"/>
          <p:nvPr/>
        </p:nvSpPr>
        <p:spPr>
          <a:xfrm rot="-5400000">
            <a:off x="-471600" y="3525850"/>
            <a:ext cx="168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GROUP EXERCISE: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586" name="Google Shape;586;p59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587" name="Google Shape;587;p59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588" name="Google Shape;588;p59"/>
            <p:cNvCxnSpPr>
              <a:endCxn id="587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3442" name="adj1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89" name="Google Shape;589;p59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ink-Pair-Share">
  <p:cSld name="TITLE_1_1_1_2_1_1_2_1_1_1">
    <p:bg>
      <p:bgPr>
        <a:solidFill>
          <a:schemeClr val="lt2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2" name="Google Shape;592;p6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593" name="Google Shape;593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0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5" name="Google Shape;595;p60"/>
          <p:cNvSpPr txBox="1"/>
          <p:nvPr/>
        </p:nvSpPr>
        <p:spPr>
          <a:xfrm rot="-5400000">
            <a:off x="-672900" y="3324550"/>
            <a:ext cx="209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THINK-PAIR-SHARE: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596" name="Google Shape;596;p60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597" name="Google Shape;597;p60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598" name="Google Shape;598;p60"/>
            <p:cNvCxnSpPr>
              <a:endCxn id="597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3442" name="adj1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599" name="Google Shape;599;p60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light blue">
  <p:cSld name="TITLE_1_1_1_1_2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7"/>
          <p:cNvSpPr txBox="1"/>
          <p:nvPr>
            <p:ph type="ctrTitle"/>
          </p:nvPr>
        </p:nvSpPr>
        <p:spPr>
          <a:xfrm>
            <a:off x="4572000" y="457200"/>
            <a:ext cx="4114800" cy="228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572000" y="2971800"/>
            <a:ext cx="3795000" cy="15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91450" y="-185125"/>
            <a:ext cx="4114800" cy="4114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8" name="Google Shape;68;p7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GA-Cog-900.png"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">
  <p:cSld name="TITLE_1_1_1_2_1_1_1">
    <p:bg>
      <p:bgPr>
        <a:solidFill>
          <a:schemeClr val="dk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1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1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3" name="Google Shape;603;p6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4" name="Google Shape;604;p61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605" name="Google Shape;605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1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7" name="Google Shape;607;p61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08" name="Google Shape;608;p61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1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10" name="Google Shape;610;p61"/>
          <p:cNvSpPr txBox="1"/>
          <p:nvPr/>
        </p:nvSpPr>
        <p:spPr>
          <a:xfrm>
            <a:off x="1143000" y="581025"/>
            <a:ext cx="553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DISCUSSION:</a:t>
            </a:r>
            <a:endParaRPr sz="12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 1">
  <p:cSld name="TITLE_1_1_1_2_1_1_1_2">
    <p:bg>
      <p:bgPr>
        <a:solidFill>
          <a:schemeClr val="dk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2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2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4" name="Google Shape;614;p6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62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616" name="Google Shape;616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62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8" name="Google Shape;618;p62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9" name="Google Shape;619;p62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2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21" name="Google Shape;621;p62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DISCUSSION: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 2">
  <p:cSld name="TITLE_1_1_1_2_1_1_1_2_1">
    <p:bg>
      <p:bgPr>
        <a:solidFill>
          <a:schemeClr val="dk1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3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5" name="Google Shape;625;p6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63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627" name="Google Shape;627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63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9" name="Google Shape;629;p63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DISCUSSION: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630" name="Google Shape;630;p63"/>
          <p:cNvGrpSpPr/>
          <p:nvPr/>
        </p:nvGrpSpPr>
        <p:grpSpPr>
          <a:xfrm>
            <a:off x="8200809" y="210961"/>
            <a:ext cx="654900" cy="645300"/>
            <a:chOff x="8200809" y="210961"/>
            <a:chExt cx="654900" cy="645300"/>
          </a:xfrm>
        </p:grpSpPr>
        <p:sp>
          <p:nvSpPr>
            <p:cNvPr id="631" name="Google Shape;631;p63"/>
            <p:cNvSpPr/>
            <p:nvPr/>
          </p:nvSpPr>
          <p:spPr>
            <a:xfrm flipH="1" rot="5403199">
              <a:off x="8205908" y="2064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rgbClr val="01D0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632" name="Google Shape;632;p63"/>
            <p:cNvCxnSpPr>
              <a:endCxn id="631" idx="0"/>
            </p:cNvCxnSpPr>
            <p:nvPr/>
          </p:nvCxnSpPr>
          <p:spPr>
            <a:xfrm>
              <a:off x="8518809" y="212911"/>
              <a:ext cx="336600" cy="320400"/>
            </a:xfrm>
            <a:prstGeom prst="curvedConnector3">
              <a:avLst>
                <a:gd fmla="val 87572" name="adj1"/>
              </a:avLst>
            </a:prstGeom>
            <a:noFill/>
            <a:ln cap="flat" cmpd="sng" w="28575">
              <a:solidFill>
                <a:srgbClr val="01D068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633" name="Google Shape;633;p63"/>
          <p:cNvSpPr txBox="1"/>
          <p:nvPr>
            <p:ph type="ctrTitle"/>
          </p:nvPr>
        </p:nvSpPr>
        <p:spPr>
          <a:xfrm rot="-5400000">
            <a:off x="-861030" y="1651100"/>
            <a:ext cx="2586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34" name="Google Shape;634;p63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 2 WH">
  <p:cSld name="TITLE_1_1_1_2_1_1_1_2_1_1">
    <p:bg>
      <p:bgPr>
        <a:solidFill>
          <a:schemeClr val="lt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4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7" name="Google Shape;637;p6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638" name="Google Shape;638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64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0" name="Google Shape;640;p64"/>
          <p:cNvSpPr txBox="1"/>
          <p:nvPr/>
        </p:nvSpPr>
        <p:spPr>
          <a:xfrm rot="-5400000">
            <a:off x="-435894" y="3562900"/>
            <a:ext cx="161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DISCUSSION: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641" name="Google Shape;641;p64"/>
          <p:cNvGrpSpPr/>
          <p:nvPr/>
        </p:nvGrpSpPr>
        <p:grpSpPr>
          <a:xfrm>
            <a:off x="8200809" y="210961"/>
            <a:ext cx="654900" cy="645300"/>
            <a:chOff x="8200809" y="210961"/>
            <a:chExt cx="654900" cy="645300"/>
          </a:xfrm>
        </p:grpSpPr>
        <p:sp>
          <p:nvSpPr>
            <p:cNvPr id="642" name="Google Shape;642;p64"/>
            <p:cNvSpPr/>
            <p:nvPr/>
          </p:nvSpPr>
          <p:spPr>
            <a:xfrm flipH="1" rot="5403199">
              <a:off x="8205908" y="2064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rgbClr val="01D0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643" name="Google Shape;643;p64"/>
            <p:cNvCxnSpPr>
              <a:endCxn id="642" idx="0"/>
            </p:cNvCxnSpPr>
            <p:nvPr/>
          </p:nvCxnSpPr>
          <p:spPr>
            <a:xfrm>
              <a:off x="8518809" y="212911"/>
              <a:ext cx="336600" cy="320400"/>
            </a:xfrm>
            <a:prstGeom prst="curvedConnector3">
              <a:avLst>
                <a:gd fmla="val 87572" name="adj1"/>
              </a:avLst>
            </a:prstGeom>
            <a:noFill/>
            <a:ln cap="flat" cmpd="sng" w="28575">
              <a:solidFill>
                <a:srgbClr val="01D068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644" name="Google Shape;644;p64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5" name="Google Shape;645;p64"/>
          <p:cNvSpPr txBox="1"/>
          <p:nvPr>
            <p:ph type="ctrTitle"/>
          </p:nvPr>
        </p:nvSpPr>
        <p:spPr>
          <a:xfrm rot="-5400000">
            <a:off x="-1041000" y="1776150"/>
            <a:ext cx="28371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ed Walkthrough">
  <p:cSld name="TITLE_1_1_1_2_1_1_1_1">
    <p:bg>
      <p:bgPr>
        <a:solidFill>
          <a:schemeClr val="dk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5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9" name="Google Shape;649;p6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65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651" name="Google Shape;65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5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3" name="Google Shape;653;p65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54" name="Google Shape;654;p65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65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56" name="Google Shape;656;p65"/>
          <p:cNvSpPr txBox="1"/>
          <p:nvPr/>
        </p:nvSpPr>
        <p:spPr>
          <a:xfrm>
            <a:off x="1143000" y="581025"/>
            <a:ext cx="553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GUIDED WALK-THROUGH:</a:t>
            </a:r>
            <a:endParaRPr sz="12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ed Walkthrough 1">
  <p:cSld name="TITLE_1_1_1_2_1_1_1_1_3">
    <p:bg>
      <p:bgPr>
        <a:solidFill>
          <a:schemeClr val="dk1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6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6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0" name="Google Shape;660;p6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66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662" name="Google Shape;662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6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4" name="Google Shape;664;p66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65" name="Google Shape;665;p66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6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67" name="Google Shape;667;p66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GUIDED WALK-THROUGH: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ed Walkthrough 2">
  <p:cSld name="TITLE_1_1_1_2_1_1_1_1_3_1">
    <p:bg>
      <p:bgPr>
        <a:solidFill>
          <a:schemeClr val="dk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7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1" name="Google Shape;671;p6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67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673" name="Google Shape;673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7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5" name="Google Shape;675;p67"/>
          <p:cNvSpPr txBox="1"/>
          <p:nvPr/>
        </p:nvSpPr>
        <p:spPr>
          <a:xfrm rot="-5400000">
            <a:off x="-682550" y="3506325"/>
            <a:ext cx="216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GUIDED WALKTHROUGH: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676" name="Google Shape;676;p67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677" name="Google Shape;677;p67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678" name="Google Shape;678;p67"/>
            <p:cNvCxnSpPr>
              <a:endCxn id="677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572" name="adj1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679" name="Google Shape;679;p67"/>
          <p:cNvSpPr txBox="1"/>
          <p:nvPr>
            <p:ph type="ctrTitle"/>
          </p:nvPr>
        </p:nvSpPr>
        <p:spPr>
          <a:xfrm rot="-5400000">
            <a:off x="-848430" y="1181350"/>
            <a:ext cx="25617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80" name="Google Shape;680;p67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ed Walkthrough 2 WH">
  <p:cSld name="TITLE_1_1_1_2_1_1_1_1_3_1_1">
    <p:bg>
      <p:bgPr>
        <a:solidFill>
          <a:schemeClr val="lt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8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3" name="Google Shape;683;p6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684" name="Google Shape;684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8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6" name="Google Shape;686;p68"/>
          <p:cNvSpPr txBox="1"/>
          <p:nvPr/>
        </p:nvSpPr>
        <p:spPr>
          <a:xfrm rot="-5400000">
            <a:off x="-1111194" y="2891500"/>
            <a:ext cx="296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GUIDED WALKTHROUGH: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687" name="Google Shape;687;p68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688" name="Google Shape;688;p68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689" name="Google Shape;689;p68"/>
            <p:cNvCxnSpPr>
              <a:endCxn id="688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572" name="adj1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690" name="Google Shape;690;p68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-Along (With instructor)">
  <p:cSld name="TITLE_1_1_1_2_1_1_1_1_3_1_1_1">
    <p:bg>
      <p:bgPr>
        <a:solidFill>
          <a:schemeClr val="lt2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3" name="Google Shape;693;p6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694" name="Google Shape;694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69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6" name="Google Shape;696;p69"/>
          <p:cNvSpPr txBox="1"/>
          <p:nvPr/>
        </p:nvSpPr>
        <p:spPr>
          <a:xfrm rot="-5400000">
            <a:off x="-1683450" y="2319250"/>
            <a:ext cx="41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CODE-ALONG </a:t>
            </a:r>
            <a:r>
              <a:rPr lang="en" sz="1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(WITH INSTRUCTOR)</a:t>
            </a: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: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697" name="Google Shape;697;p69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698" name="Google Shape;698;p69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699" name="Google Shape;699;p69"/>
            <p:cNvCxnSpPr>
              <a:endCxn id="698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572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700" name="Google Shape;700;p69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s Out">
  <p:cSld name="TITLE_1_1_1_2_1_1_1_1_2">
    <p:bg>
      <p:bgPr>
        <a:solidFill>
          <a:schemeClr val="dk1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0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0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4" name="Google Shape;704;p7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p70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706" name="Google Shape;70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0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8" name="Google Shape;708;p70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09" name="Google Shape;709;p70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70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711" name="Google Shape;711;p70"/>
          <p:cNvSpPr txBox="1"/>
          <p:nvPr/>
        </p:nvSpPr>
        <p:spPr>
          <a:xfrm>
            <a:off x="1143000" y="581025"/>
            <a:ext cx="553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COMPUTERS OUT:</a:t>
            </a:r>
            <a:endParaRPr sz="12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light teal">
  <p:cSld name="TITLE_1_1_1_1_2_1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8"/>
          <p:cNvSpPr txBox="1"/>
          <p:nvPr>
            <p:ph type="ctrTitle"/>
          </p:nvPr>
        </p:nvSpPr>
        <p:spPr>
          <a:xfrm>
            <a:off x="4572000" y="457200"/>
            <a:ext cx="4114800" cy="228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8"/>
          <p:cNvSpPr txBox="1"/>
          <p:nvPr>
            <p:ph idx="1" type="subTitle"/>
          </p:nvPr>
        </p:nvSpPr>
        <p:spPr>
          <a:xfrm>
            <a:off x="4572000" y="2971800"/>
            <a:ext cx="3795000" cy="15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8"/>
          <p:cNvSpPr/>
          <p:nvPr>
            <p:ph idx="2" type="pic"/>
          </p:nvPr>
        </p:nvSpPr>
        <p:spPr>
          <a:xfrm>
            <a:off x="91450" y="-185125"/>
            <a:ext cx="4114800" cy="4114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" name="Google Shape;77;p8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GA-Cog-900.png" id="78" name="Google Shape;7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s Out 1">
  <p:cSld name="TITLE_1_1_1_2_1_1_1_1_2_1">
    <p:bg>
      <p:bgPr>
        <a:solidFill>
          <a:schemeClr val="dk1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1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1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5" name="Google Shape;715;p7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71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717" name="Google Shape;717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71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9" name="Google Shape;719;p71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20" name="Google Shape;720;p71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1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722" name="Google Shape;722;p71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COMPUTERS OUT: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s Out 2">
  <p:cSld name="TITLE_1_1_1_2_1_1_1_1_2_1_1"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2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2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6" name="Google Shape;726;p7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72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728" name="Google Shape;728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72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0" name="Google Shape;730;p72"/>
          <p:cNvSpPr txBox="1"/>
          <p:nvPr/>
        </p:nvSpPr>
        <p:spPr>
          <a:xfrm rot="-5400000">
            <a:off x="-435150" y="3484025"/>
            <a:ext cx="16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COMPUTERS OUT: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731" name="Google Shape;731;p72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732" name="Google Shape;732;p72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733" name="Google Shape;733;p72"/>
            <p:cNvCxnSpPr>
              <a:endCxn id="732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691" name="adj1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734" name="Google Shape;734;p72"/>
          <p:cNvSpPr txBox="1"/>
          <p:nvPr>
            <p:ph type="ctrTitle"/>
          </p:nvPr>
        </p:nvSpPr>
        <p:spPr>
          <a:xfrm rot="-5400000">
            <a:off x="-889050" y="1442100"/>
            <a:ext cx="2586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735" name="Google Shape;735;p72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s Out 2 WH">
  <p:cSld name="TITLE_1_1_1_2_1_1_1_1_2_1_1_1">
    <p:bg>
      <p:bgPr>
        <a:solidFill>
          <a:schemeClr val="lt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3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8" name="Google Shape;738;p7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739" name="Google Shape;739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73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1" name="Google Shape;741;p73"/>
          <p:cNvSpPr txBox="1"/>
          <p:nvPr/>
        </p:nvSpPr>
        <p:spPr>
          <a:xfrm rot="-5400000">
            <a:off x="-497694" y="3515525"/>
            <a:ext cx="174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COMPUTERS OUT: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742" name="Google Shape;742;p73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743" name="Google Shape;743;p73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744" name="Google Shape;744;p73"/>
            <p:cNvCxnSpPr>
              <a:endCxn id="743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691" name="adj1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745" name="Google Shape;745;p73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kills Challenges">
  <p:cSld name="TITLE_1_1_1_2_1_1_1_1_2_1_1_1_1">
    <p:bg>
      <p:bgPr>
        <a:solidFill>
          <a:schemeClr val="lt2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4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7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749" name="Google Shape;749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4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1" name="Google Shape;751;p74"/>
          <p:cNvSpPr txBox="1"/>
          <p:nvPr/>
        </p:nvSpPr>
        <p:spPr>
          <a:xfrm rot="-5400000">
            <a:off x="-1135200" y="2878025"/>
            <a:ext cx="301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SKILLS CHALLENGE: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752" name="Google Shape;752;p74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753" name="Google Shape;753;p74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754" name="Google Shape;754;p74"/>
            <p:cNvCxnSpPr>
              <a:endCxn id="753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691" name="adj1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755" name="Google Shape;755;p74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nowledge Checks">
  <p:cSld name="TITLE_1_1_1_2_1_1_1_1_2_1_1_1_1_1">
    <p:bg>
      <p:bgPr>
        <a:solidFill>
          <a:schemeClr val="lt2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5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8" name="Google Shape;758;p7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759" name="Google Shape;759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75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1" name="Google Shape;761;p75"/>
          <p:cNvSpPr txBox="1"/>
          <p:nvPr/>
        </p:nvSpPr>
        <p:spPr>
          <a:xfrm rot="-5400000">
            <a:off x="-1135200" y="2878025"/>
            <a:ext cx="301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KNOWLEDGE CHECK:</a:t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762" name="Google Shape;762;p75"/>
          <p:cNvGrpSpPr/>
          <p:nvPr/>
        </p:nvGrpSpPr>
        <p:grpSpPr>
          <a:xfrm>
            <a:off x="8200809" y="134761"/>
            <a:ext cx="654900" cy="645300"/>
            <a:chOff x="8200809" y="134761"/>
            <a:chExt cx="654900" cy="645300"/>
          </a:xfrm>
        </p:grpSpPr>
        <p:sp>
          <p:nvSpPr>
            <p:cNvPr id="763" name="Google Shape;763;p75"/>
            <p:cNvSpPr/>
            <p:nvPr/>
          </p:nvSpPr>
          <p:spPr>
            <a:xfrm flipH="1" rot="5403199">
              <a:off x="8205908" y="130261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764" name="Google Shape;764;p75"/>
            <p:cNvCxnSpPr>
              <a:endCxn id="763" idx="0"/>
            </p:cNvCxnSpPr>
            <p:nvPr/>
          </p:nvCxnSpPr>
          <p:spPr>
            <a:xfrm>
              <a:off x="8518809" y="136711"/>
              <a:ext cx="336600" cy="320400"/>
            </a:xfrm>
            <a:prstGeom prst="curvedConnector3">
              <a:avLst>
                <a:gd fmla="val 87691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765" name="Google Shape;765;p75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al Cases">
  <p:cSld name="TITLE_1_1_1_2_1_1_1_1_1"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6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76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9" name="Google Shape;769;p76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0" name="Google Shape;770;p76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771" name="Google Shape;771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76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3" name="Google Shape;773;p76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4" name="Google Shape;774;p76"/>
          <p:cNvSpPr txBox="1"/>
          <p:nvPr/>
        </p:nvSpPr>
        <p:spPr>
          <a:xfrm>
            <a:off x="1143000" y="581025"/>
            <a:ext cx="553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REAL CASES:</a:t>
            </a:r>
            <a:endParaRPr sz="12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pic>
        <p:nvPicPr>
          <p:cNvPr id="775" name="Google Shape;775;p76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6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al Cases 1">
  <p:cSld name="TITLE_1_1_1_2_1_1_1_1_2_1_2">
    <p:bg>
      <p:bgPr>
        <a:solidFill>
          <a:schemeClr val="dk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7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0" name="Google Shape;780;p7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77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782" name="Google Shape;782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77"/>
          <p:cNvSpPr txBox="1"/>
          <p:nvPr>
            <p:ph type="ctrTitle"/>
          </p:nvPr>
        </p:nvSpPr>
        <p:spPr>
          <a:xfrm>
            <a:off x="1123950" y="857250"/>
            <a:ext cx="76200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4" name="Google Shape;784;p77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85" name="Google Shape;785;p77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243600" y="1600200"/>
            <a:ext cx="1774336" cy="1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7"/>
          <p:cNvSpPr txBox="1"/>
          <p:nvPr>
            <p:ph idx="2" type="subTitle"/>
          </p:nvPr>
        </p:nvSpPr>
        <p:spPr>
          <a:xfrm>
            <a:off x="6677025" y="1600200"/>
            <a:ext cx="809700" cy="17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Condensed"/>
              <a:buNone/>
              <a:defRPr b="1" sz="2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Barlow Condensed"/>
              <a:buNone/>
              <a:defRPr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787" name="Google Shape;787;p77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REAL CASES: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al Cases 2">
  <p:cSld name="TITLE_1_1_1_2_1_1_1_1_1_1">
    <p:bg>
      <p:bgPr>
        <a:solidFill>
          <a:schemeClr val="dk1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8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8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1" name="Google Shape;791;p7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2" name="Google Shape;792;p78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General Assembly</a:t>
            </a:r>
            <a:endParaRPr sz="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793" name="Google Shape;793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78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⮕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5" name="Google Shape;795;p78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REAL CASES: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796" name="Google Shape;796;p78"/>
          <p:cNvSpPr txBox="1"/>
          <p:nvPr/>
        </p:nvSpPr>
        <p:spPr>
          <a:xfrm>
            <a:off x="8123925" y="-2400"/>
            <a:ext cx="80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797" name="Google Shape;797;p78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798" name="Google Shape;798;p78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799" name="Google Shape;799;p78"/>
            <p:cNvCxnSpPr>
              <a:endCxn id="798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3951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800" name="Google Shape;800;p78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Barlow Semi Condensed"/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01" name="Google Shape;801;p78"/>
          <p:cNvSpPr txBox="1"/>
          <p:nvPr>
            <p:ph type="ctrTitle"/>
          </p:nvPr>
        </p:nvSpPr>
        <p:spPr>
          <a:xfrm rot="-5400000">
            <a:off x="-861030" y="1670700"/>
            <a:ext cx="2586900" cy="3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al Cases 2 WH">
  <p:cSld name="TITLE_1_1_1_2_1_1_1_1_1_1_1">
    <p:bg>
      <p:bgPr>
        <a:solidFill>
          <a:schemeClr val="lt1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4" name="Google Shape;804;p7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805" name="Google Shape;805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79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7" name="Google Shape;807;p79"/>
          <p:cNvSpPr txBox="1"/>
          <p:nvPr/>
        </p:nvSpPr>
        <p:spPr>
          <a:xfrm rot="-5400000">
            <a:off x="-1058094" y="2939350"/>
            <a:ext cx="286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REAL CASES: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808" name="Google Shape;808;p79"/>
          <p:cNvSpPr txBox="1"/>
          <p:nvPr/>
        </p:nvSpPr>
        <p:spPr>
          <a:xfrm>
            <a:off x="8123925" y="-2400"/>
            <a:ext cx="80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809" name="Google Shape;809;p79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810" name="Google Shape;810;p79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811" name="Google Shape;811;p79"/>
            <p:cNvCxnSpPr>
              <a:endCxn id="810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3951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812" name="Google Shape;812;p79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instorming">
  <p:cSld name="TITLE_1_1_1_2_1_1_1_1_1_1_1_1">
    <p:bg>
      <p:bgPr>
        <a:solidFill>
          <a:schemeClr val="lt2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0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5" name="Google Shape;815;p8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816" name="Google Shape;816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80"/>
          <p:cNvSpPr txBox="1"/>
          <p:nvPr>
            <p:ph idx="1" type="body"/>
          </p:nvPr>
        </p:nvSpPr>
        <p:spPr>
          <a:xfrm>
            <a:off x="1166850" y="1402363"/>
            <a:ext cx="45243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⮕"/>
              <a:defRPr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18" name="Google Shape;818;p80"/>
          <p:cNvSpPr txBox="1"/>
          <p:nvPr/>
        </p:nvSpPr>
        <p:spPr>
          <a:xfrm rot="-5400000">
            <a:off x="-1058094" y="2939350"/>
            <a:ext cx="286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BRAINSTORMING:</a:t>
            </a:r>
            <a:endParaRPr sz="200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819" name="Google Shape;819;p80"/>
          <p:cNvSpPr txBox="1"/>
          <p:nvPr/>
        </p:nvSpPr>
        <p:spPr>
          <a:xfrm>
            <a:off x="8123925" y="-2400"/>
            <a:ext cx="80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820" name="Google Shape;820;p80"/>
          <p:cNvGrpSpPr/>
          <p:nvPr/>
        </p:nvGrpSpPr>
        <p:grpSpPr>
          <a:xfrm>
            <a:off x="8201321" y="134561"/>
            <a:ext cx="654900" cy="645300"/>
            <a:chOff x="9160534" y="57586"/>
            <a:chExt cx="654900" cy="645300"/>
          </a:xfrm>
        </p:grpSpPr>
        <p:sp>
          <p:nvSpPr>
            <p:cNvPr id="821" name="Google Shape;821;p80"/>
            <p:cNvSpPr/>
            <p:nvPr/>
          </p:nvSpPr>
          <p:spPr>
            <a:xfrm flipH="1" rot="5403199">
              <a:off x="9165633" y="53086"/>
              <a:ext cx="644700" cy="6543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822" name="Google Shape;822;p80"/>
            <p:cNvCxnSpPr>
              <a:endCxn id="821" idx="0"/>
            </p:cNvCxnSpPr>
            <p:nvPr/>
          </p:nvCxnSpPr>
          <p:spPr>
            <a:xfrm>
              <a:off x="9478534" y="59536"/>
              <a:ext cx="336600" cy="320400"/>
            </a:xfrm>
            <a:prstGeom prst="curvedConnector3">
              <a:avLst>
                <a:gd fmla="val 83951" name="adj1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823" name="Google Shape;823;p80"/>
          <p:cNvSpPr txBox="1"/>
          <p:nvPr>
            <p:ph idx="2" type="subTitle"/>
          </p:nvPr>
        </p:nvSpPr>
        <p:spPr>
          <a:xfrm>
            <a:off x="1166850" y="857275"/>
            <a:ext cx="4225800" cy="3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Font typeface="Barlow Semi Condensed"/>
              <a:buNone/>
              <a:defRPr b="1" sz="1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552450" y="1230250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sz="23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2554000" y="1230250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571500" y="2898888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2573050" y="2898888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438150" y="362550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AGENDA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6" name="Google Shape;86;p9"/>
          <p:cNvSpPr txBox="1"/>
          <p:nvPr>
            <p:ph idx="1" type="subTitle"/>
          </p:nvPr>
        </p:nvSpPr>
        <p:spPr>
          <a:xfrm>
            <a:off x="590550" y="19621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9"/>
          <p:cNvSpPr txBox="1"/>
          <p:nvPr>
            <p:ph idx="2" type="subTitle"/>
          </p:nvPr>
        </p:nvSpPr>
        <p:spPr>
          <a:xfrm>
            <a:off x="2495550" y="19621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9"/>
          <p:cNvSpPr txBox="1"/>
          <p:nvPr>
            <p:ph idx="3" type="subTitle"/>
          </p:nvPr>
        </p:nvSpPr>
        <p:spPr>
          <a:xfrm>
            <a:off x="590550" y="36004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9"/>
          <p:cNvSpPr txBox="1"/>
          <p:nvPr>
            <p:ph idx="4" type="subTitle"/>
          </p:nvPr>
        </p:nvSpPr>
        <p:spPr>
          <a:xfrm>
            <a:off x="2495550" y="36004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9"/>
          <p:cNvSpPr/>
          <p:nvPr>
            <p:ph idx="5" type="pic"/>
          </p:nvPr>
        </p:nvSpPr>
        <p:spPr>
          <a:xfrm>
            <a:off x="4744800" y="-470614"/>
            <a:ext cx="6056700" cy="59763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1242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ivia Multiple Choice">
  <p:cSld name="TITLE_AND_BODY_8_2_1">
    <p:bg>
      <p:bgPr>
        <a:solidFill>
          <a:schemeClr val="dk1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1"/>
          <p:cNvSpPr/>
          <p:nvPr/>
        </p:nvSpPr>
        <p:spPr>
          <a:xfrm>
            <a:off x="457200" y="1600200"/>
            <a:ext cx="7248600" cy="7227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827" name="Google Shape;827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81"/>
          <p:cNvSpPr txBox="1"/>
          <p:nvPr/>
        </p:nvSpPr>
        <p:spPr>
          <a:xfrm>
            <a:off x="457200" y="190500"/>
            <a:ext cx="91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TRIVIA</a:t>
            </a:r>
            <a:endParaRPr b="1"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29" name="Google Shape;829;p81"/>
          <p:cNvSpPr txBox="1"/>
          <p:nvPr>
            <p:ph idx="1" type="subTitle"/>
          </p:nvPr>
        </p:nvSpPr>
        <p:spPr>
          <a:xfrm>
            <a:off x="704850" y="1676400"/>
            <a:ext cx="69342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0" name="Google Shape;830;p81"/>
          <p:cNvSpPr/>
          <p:nvPr/>
        </p:nvSpPr>
        <p:spPr>
          <a:xfrm>
            <a:off x="457200" y="2495550"/>
            <a:ext cx="3464400" cy="5526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1"/>
          <p:cNvSpPr/>
          <p:nvPr/>
        </p:nvSpPr>
        <p:spPr>
          <a:xfrm>
            <a:off x="4241386" y="2495550"/>
            <a:ext cx="3464400" cy="5526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1"/>
          <p:cNvSpPr/>
          <p:nvPr/>
        </p:nvSpPr>
        <p:spPr>
          <a:xfrm>
            <a:off x="457200" y="3276600"/>
            <a:ext cx="3464400" cy="5526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81"/>
          <p:cNvSpPr/>
          <p:nvPr/>
        </p:nvSpPr>
        <p:spPr>
          <a:xfrm>
            <a:off x="4241386" y="3276600"/>
            <a:ext cx="3464400" cy="5526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81"/>
          <p:cNvSpPr txBox="1"/>
          <p:nvPr>
            <p:ph idx="2" type="subTitle"/>
          </p:nvPr>
        </p:nvSpPr>
        <p:spPr>
          <a:xfrm>
            <a:off x="1028700" y="2590800"/>
            <a:ext cx="2934000" cy="4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5" name="Google Shape;835;p81"/>
          <p:cNvSpPr txBox="1"/>
          <p:nvPr>
            <p:ph idx="3" type="subTitle"/>
          </p:nvPr>
        </p:nvSpPr>
        <p:spPr>
          <a:xfrm>
            <a:off x="4771781" y="2590800"/>
            <a:ext cx="2934000" cy="4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6" name="Google Shape;836;p81"/>
          <p:cNvSpPr txBox="1"/>
          <p:nvPr>
            <p:ph idx="4" type="subTitle"/>
          </p:nvPr>
        </p:nvSpPr>
        <p:spPr>
          <a:xfrm>
            <a:off x="1028700" y="3352800"/>
            <a:ext cx="2934000" cy="4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7" name="Google Shape;837;p81"/>
          <p:cNvSpPr txBox="1"/>
          <p:nvPr>
            <p:ph idx="5" type="subTitle"/>
          </p:nvPr>
        </p:nvSpPr>
        <p:spPr>
          <a:xfrm>
            <a:off x="4771781" y="3352800"/>
            <a:ext cx="2934000" cy="4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8" name="Google Shape;838;p81"/>
          <p:cNvSpPr txBox="1"/>
          <p:nvPr/>
        </p:nvSpPr>
        <p:spPr>
          <a:xfrm>
            <a:off x="607800" y="2590800"/>
            <a:ext cx="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A: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39" name="Google Shape;839;p81"/>
          <p:cNvSpPr txBox="1"/>
          <p:nvPr/>
        </p:nvSpPr>
        <p:spPr>
          <a:xfrm>
            <a:off x="607800" y="3352800"/>
            <a:ext cx="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C: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40" name="Google Shape;840;p81"/>
          <p:cNvSpPr txBox="1"/>
          <p:nvPr/>
        </p:nvSpPr>
        <p:spPr>
          <a:xfrm>
            <a:off x="4370175" y="2590800"/>
            <a:ext cx="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B: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41" name="Google Shape;841;p81"/>
          <p:cNvSpPr txBox="1"/>
          <p:nvPr/>
        </p:nvSpPr>
        <p:spPr>
          <a:xfrm>
            <a:off x="4370175" y="3352800"/>
            <a:ext cx="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D: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42" name="Google Shape;842;p81"/>
          <p:cNvSpPr txBox="1"/>
          <p:nvPr>
            <p:ph idx="6" type="subTitle"/>
          </p:nvPr>
        </p:nvSpPr>
        <p:spPr>
          <a:xfrm>
            <a:off x="457200" y="683100"/>
            <a:ext cx="7031100" cy="23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ivia Multiple Choice WH">
  <p:cSld name="TITLE_AND_BODY_8_2_1_2">
    <p:bg>
      <p:bgPr>
        <a:solidFill>
          <a:schemeClr val="lt2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2"/>
          <p:cNvSpPr/>
          <p:nvPr/>
        </p:nvSpPr>
        <p:spPr>
          <a:xfrm>
            <a:off x="457200" y="1600200"/>
            <a:ext cx="7248600" cy="722700"/>
          </a:xfrm>
          <a:prstGeom prst="roundRect">
            <a:avLst>
              <a:gd fmla="val 0" name="adj"/>
            </a:avLst>
          </a:prstGeom>
          <a:solidFill>
            <a:srgbClr val="7272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8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846" name="Google Shape;846;p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82"/>
          <p:cNvSpPr txBox="1"/>
          <p:nvPr/>
        </p:nvSpPr>
        <p:spPr>
          <a:xfrm>
            <a:off x="457200" y="457200"/>
            <a:ext cx="91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TRIVIA</a:t>
            </a:r>
            <a:endParaRPr b="1" sz="3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48" name="Google Shape;848;p82"/>
          <p:cNvSpPr txBox="1"/>
          <p:nvPr>
            <p:ph idx="1" type="subTitle"/>
          </p:nvPr>
        </p:nvSpPr>
        <p:spPr>
          <a:xfrm>
            <a:off x="704850" y="1676400"/>
            <a:ext cx="69342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9" name="Google Shape;849;p82"/>
          <p:cNvSpPr/>
          <p:nvPr/>
        </p:nvSpPr>
        <p:spPr>
          <a:xfrm>
            <a:off x="457200" y="2495550"/>
            <a:ext cx="3464400" cy="552600"/>
          </a:xfrm>
          <a:prstGeom prst="roundRect">
            <a:avLst>
              <a:gd fmla="val 0" name="adj"/>
            </a:avLst>
          </a:prstGeom>
          <a:solidFill>
            <a:srgbClr val="72727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2"/>
          <p:cNvSpPr/>
          <p:nvPr/>
        </p:nvSpPr>
        <p:spPr>
          <a:xfrm>
            <a:off x="4241386" y="2495550"/>
            <a:ext cx="3464400" cy="552600"/>
          </a:xfrm>
          <a:prstGeom prst="roundRect">
            <a:avLst>
              <a:gd fmla="val 0" name="adj"/>
            </a:avLst>
          </a:prstGeom>
          <a:solidFill>
            <a:srgbClr val="72727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2"/>
          <p:cNvSpPr/>
          <p:nvPr/>
        </p:nvSpPr>
        <p:spPr>
          <a:xfrm>
            <a:off x="457200" y="3276600"/>
            <a:ext cx="3464400" cy="552600"/>
          </a:xfrm>
          <a:prstGeom prst="roundRect">
            <a:avLst>
              <a:gd fmla="val 0" name="adj"/>
            </a:avLst>
          </a:prstGeom>
          <a:solidFill>
            <a:srgbClr val="72727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82"/>
          <p:cNvSpPr/>
          <p:nvPr/>
        </p:nvSpPr>
        <p:spPr>
          <a:xfrm>
            <a:off x="4241386" y="3276600"/>
            <a:ext cx="3464400" cy="552600"/>
          </a:xfrm>
          <a:prstGeom prst="roundRect">
            <a:avLst>
              <a:gd fmla="val 0" name="adj"/>
            </a:avLst>
          </a:prstGeom>
          <a:solidFill>
            <a:srgbClr val="72727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2"/>
          <p:cNvSpPr txBox="1"/>
          <p:nvPr>
            <p:ph idx="2" type="subTitle"/>
          </p:nvPr>
        </p:nvSpPr>
        <p:spPr>
          <a:xfrm>
            <a:off x="1028700" y="2590800"/>
            <a:ext cx="2934000" cy="4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4" name="Google Shape;854;p82"/>
          <p:cNvSpPr txBox="1"/>
          <p:nvPr>
            <p:ph idx="3" type="subTitle"/>
          </p:nvPr>
        </p:nvSpPr>
        <p:spPr>
          <a:xfrm>
            <a:off x="4771781" y="2590800"/>
            <a:ext cx="2934000" cy="4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5" name="Google Shape;855;p82"/>
          <p:cNvSpPr txBox="1"/>
          <p:nvPr>
            <p:ph idx="4" type="subTitle"/>
          </p:nvPr>
        </p:nvSpPr>
        <p:spPr>
          <a:xfrm>
            <a:off x="1028700" y="3352800"/>
            <a:ext cx="2934000" cy="4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6" name="Google Shape;856;p82"/>
          <p:cNvSpPr txBox="1"/>
          <p:nvPr>
            <p:ph idx="5" type="subTitle"/>
          </p:nvPr>
        </p:nvSpPr>
        <p:spPr>
          <a:xfrm>
            <a:off x="4771781" y="3352800"/>
            <a:ext cx="2934000" cy="4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7" name="Google Shape;857;p82"/>
          <p:cNvSpPr txBox="1"/>
          <p:nvPr/>
        </p:nvSpPr>
        <p:spPr>
          <a:xfrm>
            <a:off x="607800" y="2590800"/>
            <a:ext cx="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A: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58" name="Google Shape;858;p82"/>
          <p:cNvSpPr txBox="1"/>
          <p:nvPr/>
        </p:nvSpPr>
        <p:spPr>
          <a:xfrm>
            <a:off x="607800" y="3352800"/>
            <a:ext cx="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C: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59" name="Google Shape;859;p82"/>
          <p:cNvSpPr txBox="1"/>
          <p:nvPr/>
        </p:nvSpPr>
        <p:spPr>
          <a:xfrm>
            <a:off x="4370175" y="2590800"/>
            <a:ext cx="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B: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60" name="Google Shape;860;p82"/>
          <p:cNvSpPr txBox="1"/>
          <p:nvPr/>
        </p:nvSpPr>
        <p:spPr>
          <a:xfrm>
            <a:off x="4370175" y="3352800"/>
            <a:ext cx="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D: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61" name="Google Shape;861;p82"/>
          <p:cNvSpPr txBox="1"/>
          <p:nvPr>
            <p:ph idx="6" type="subTitle"/>
          </p:nvPr>
        </p:nvSpPr>
        <p:spPr>
          <a:xfrm>
            <a:off x="457200" y="949800"/>
            <a:ext cx="7031100" cy="23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ivia Fill in the Blank">
  <p:cSld name="TITLE_AND_BODY_8_2_1_1">
    <p:bg>
      <p:bgPr>
        <a:solidFill>
          <a:schemeClr val="dk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3"/>
          <p:cNvSpPr/>
          <p:nvPr/>
        </p:nvSpPr>
        <p:spPr>
          <a:xfrm>
            <a:off x="457200" y="1686163"/>
            <a:ext cx="7248600" cy="19431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8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865" name="Google Shape;865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83"/>
          <p:cNvSpPr txBox="1"/>
          <p:nvPr>
            <p:ph idx="1" type="subTitle"/>
          </p:nvPr>
        </p:nvSpPr>
        <p:spPr>
          <a:xfrm>
            <a:off x="685800" y="1762363"/>
            <a:ext cx="69342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7" name="Google Shape;867;p83"/>
          <p:cNvSpPr txBox="1"/>
          <p:nvPr/>
        </p:nvSpPr>
        <p:spPr>
          <a:xfrm>
            <a:off x="457200" y="190500"/>
            <a:ext cx="91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TRIVIA</a:t>
            </a:r>
            <a:endParaRPr b="1"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68" name="Google Shape;868;p83"/>
          <p:cNvSpPr txBox="1"/>
          <p:nvPr>
            <p:ph idx="2" type="subTitle"/>
          </p:nvPr>
        </p:nvSpPr>
        <p:spPr>
          <a:xfrm>
            <a:off x="457200" y="683100"/>
            <a:ext cx="7031100" cy="23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 Condensed SemiBold"/>
              <a:buNone/>
              <a:defRPr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ivia Fill in the Blank MIST">
  <p:cSld name="TITLE_AND_BODY_8_2_1_1_1">
    <p:bg>
      <p:bgPr>
        <a:solidFill>
          <a:schemeClr val="lt2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4"/>
          <p:cNvSpPr/>
          <p:nvPr/>
        </p:nvSpPr>
        <p:spPr>
          <a:xfrm>
            <a:off x="457200" y="1600188"/>
            <a:ext cx="7248600" cy="1943100"/>
          </a:xfrm>
          <a:prstGeom prst="roundRect">
            <a:avLst>
              <a:gd fmla="val 0" name="adj"/>
            </a:avLst>
          </a:prstGeom>
          <a:solidFill>
            <a:srgbClr val="72727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84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872" name="Google Shape;872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4"/>
          <p:cNvSpPr txBox="1"/>
          <p:nvPr>
            <p:ph idx="1" type="subTitle"/>
          </p:nvPr>
        </p:nvSpPr>
        <p:spPr>
          <a:xfrm>
            <a:off x="685800" y="1676388"/>
            <a:ext cx="6934200" cy="5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4" name="Google Shape;874;p84"/>
          <p:cNvSpPr txBox="1"/>
          <p:nvPr/>
        </p:nvSpPr>
        <p:spPr>
          <a:xfrm>
            <a:off x="457200" y="457200"/>
            <a:ext cx="91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TRIVIA</a:t>
            </a:r>
            <a:endParaRPr b="1" sz="3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75" name="Google Shape;875;p84"/>
          <p:cNvSpPr txBox="1"/>
          <p:nvPr>
            <p:ph idx="2" type="subTitle"/>
          </p:nvPr>
        </p:nvSpPr>
        <p:spPr>
          <a:xfrm>
            <a:off x="457200" y="949800"/>
            <a:ext cx="7031100" cy="23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200"/>
              <a:buFont typeface="Barlow Condensed SemiBold"/>
              <a:buNone/>
              <a:defRPr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Ink">
  <p:cSld name="TITLE_1">
    <p:bg>
      <p:bgPr>
        <a:solidFill>
          <a:schemeClr val="dk1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5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878" name="Google Shape;878;p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85"/>
          <p:cNvPicPr preferRelativeResize="0"/>
          <p:nvPr/>
        </p:nvPicPr>
        <p:blipFill rotWithShape="1">
          <a:blip r:embed="rId3">
            <a:alphaModFix amt="17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0" name="Google Shape;880;p85"/>
          <p:cNvSpPr txBox="1"/>
          <p:nvPr>
            <p:ph type="ctrTitle"/>
          </p:nvPr>
        </p:nvSpPr>
        <p:spPr>
          <a:xfrm>
            <a:off x="134493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81" name="Google Shape;881;p85"/>
          <p:cNvSpPr txBox="1"/>
          <p:nvPr>
            <p:ph idx="2" type="ctrTitle"/>
          </p:nvPr>
        </p:nvSpPr>
        <p:spPr>
          <a:xfrm>
            <a:off x="1390650" y="383620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 Condensed"/>
              <a:buNone/>
              <a:defRPr b="1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Font typeface="Barlow Condensed"/>
              <a:buNone/>
              <a:defRPr b="1" sz="4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82" name="Google Shape;882;p85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Cloud">
  <p:cSld name="TITLE_1_1">
    <p:bg>
      <p:bgPr>
        <a:solidFill>
          <a:schemeClr val="lt1"/>
        </a:soli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6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885" name="Google Shape;885;p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86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7" name="Google Shape;887;p86"/>
          <p:cNvSpPr txBox="1"/>
          <p:nvPr>
            <p:ph type="ctrTitle"/>
          </p:nvPr>
        </p:nvSpPr>
        <p:spPr>
          <a:xfrm>
            <a:off x="128778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88" name="Google Shape;888;p86"/>
          <p:cNvSpPr txBox="1"/>
          <p:nvPr>
            <p:ph idx="2" type="ctrTitle"/>
          </p:nvPr>
        </p:nvSpPr>
        <p:spPr>
          <a:xfrm>
            <a:off x="1333500" y="383620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89" name="Google Shape;889;p86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Mist">
  <p:cSld name="TITLE_1_1_2">
    <p:bg>
      <p:bgPr>
        <a:solidFill>
          <a:schemeClr val="lt2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7"/>
          <p:cNvSpPr/>
          <p:nvPr/>
        </p:nvSpPr>
        <p:spPr>
          <a:xfrm>
            <a:off x="0" y="4524625"/>
            <a:ext cx="2451600" cy="6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892" name="Google Shape;892;p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87"/>
          <p:cNvPicPr preferRelativeResize="0"/>
          <p:nvPr/>
        </p:nvPicPr>
        <p:blipFill rotWithShape="1">
          <a:blip r:embed="rId3">
            <a:alphaModFix amt="38000"/>
          </a:blip>
          <a:srcRect b="-44795" l="7279" r="-59255" t="-7156"/>
          <a:stretch/>
        </p:blipFill>
        <p:spPr>
          <a:xfrm>
            <a:off x="4971150" y="-542300"/>
            <a:ext cx="8258400" cy="825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4" name="Google Shape;894;p87"/>
          <p:cNvSpPr txBox="1"/>
          <p:nvPr>
            <p:ph type="ctrTitle"/>
          </p:nvPr>
        </p:nvSpPr>
        <p:spPr>
          <a:xfrm>
            <a:off x="1287780" y="2593140"/>
            <a:ext cx="54864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Barlow Condensed"/>
              <a:buNone/>
              <a:defRPr b="1" sz="10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95" name="Google Shape;895;p87"/>
          <p:cNvSpPr txBox="1"/>
          <p:nvPr>
            <p:ph idx="2" type="ctrTitle"/>
          </p:nvPr>
        </p:nvSpPr>
        <p:spPr>
          <a:xfrm>
            <a:off x="1333500" y="3836200"/>
            <a:ext cx="6174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arlow Condensed"/>
              <a:buNone/>
              <a:defRPr b="1" sz="40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96" name="Google Shape;896;p87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IT TICKET">
  <p:cSld name="TITLE_AND_BODY_8_2_2">
    <p:bg>
      <p:bgPr>
        <a:solidFill>
          <a:schemeClr val="dk1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9" name="Google Shape;899;p88"/>
          <p:cNvSpPr txBox="1"/>
          <p:nvPr/>
        </p:nvSpPr>
        <p:spPr>
          <a:xfrm>
            <a:off x="457200" y="2083938"/>
            <a:ext cx="319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DON’T FORGET:</a:t>
            </a:r>
            <a:endParaRPr sz="4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EXIT TICKETS!</a:t>
            </a:r>
            <a:endParaRPr sz="4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900" name="Google Shape;900;p88"/>
          <p:cNvSpPr/>
          <p:nvPr/>
        </p:nvSpPr>
        <p:spPr>
          <a:xfrm>
            <a:off x="4543425" y="-450350"/>
            <a:ext cx="6098700" cy="60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27925" y="2052591"/>
            <a:ext cx="3558877" cy="147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88"/>
          <p:cNvSpPr txBox="1"/>
          <p:nvPr/>
        </p:nvSpPr>
        <p:spPr>
          <a:xfrm>
            <a:off x="5772700" y="2360988"/>
            <a:ext cx="183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TICKET</a:t>
            </a:r>
            <a:endParaRPr b="1" sz="4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03" name="Google Shape;903;p88"/>
          <p:cNvSpPr txBox="1"/>
          <p:nvPr/>
        </p:nvSpPr>
        <p:spPr>
          <a:xfrm rot="-5400000">
            <a:off x="7616525" y="2519247"/>
            <a:ext cx="135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EXIT</a:t>
            </a:r>
            <a:endParaRPr b="1" sz="2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IT TICKET 1 WH">
  <p:cSld name="TITLE_AND_BODY_8_2_2_2">
    <p:bg>
      <p:bgPr>
        <a:solidFill>
          <a:schemeClr val="lt2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8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6" name="Google Shape;906;p89"/>
          <p:cNvSpPr txBox="1"/>
          <p:nvPr/>
        </p:nvSpPr>
        <p:spPr>
          <a:xfrm>
            <a:off x="457200" y="1880675"/>
            <a:ext cx="36366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DON’T FORGET:</a:t>
            </a:r>
            <a:endParaRPr b="1" sz="5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EXIT TICKETS!</a:t>
            </a:r>
            <a:endParaRPr b="1" sz="5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07" name="Google Shape;907;p89"/>
          <p:cNvSpPr/>
          <p:nvPr/>
        </p:nvSpPr>
        <p:spPr>
          <a:xfrm>
            <a:off x="4543425" y="-477600"/>
            <a:ext cx="6098700" cy="60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8" name="Google Shape;908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27925" y="1832416"/>
            <a:ext cx="3558877" cy="147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89"/>
          <p:cNvSpPr txBox="1"/>
          <p:nvPr/>
        </p:nvSpPr>
        <p:spPr>
          <a:xfrm>
            <a:off x="5772700" y="2140813"/>
            <a:ext cx="183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TICKET</a:t>
            </a:r>
            <a:endParaRPr b="1" sz="4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10" name="Google Shape;910;p89"/>
          <p:cNvSpPr txBox="1"/>
          <p:nvPr/>
        </p:nvSpPr>
        <p:spPr>
          <a:xfrm rot="-5400000">
            <a:off x="7616525" y="2299072"/>
            <a:ext cx="135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EXIT</a:t>
            </a:r>
            <a:endParaRPr b="1" sz="2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TITLE_AND_BODY_8_2_2_1">
    <p:bg>
      <p:bgPr>
        <a:solidFill>
          <a:schemeClr val="dk1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90"/>
          <p:cNvSpPr/>
          <p:nvPr/>
        </p:nvSpPr>
        <p:spPr>
          <a:xfrm>
            <a:off x="100" y="461010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3" name="Google Shape;913;p90"/>
          <p:cNvPicPr preferRelativeResize="0"/>
          <p:nvPr/>
        </p:nvPicPr>
        <p:blipFill rotWithShape="1">
          <a:blip r:embed="rId2">
            <a:alphaModFix/>
          </a:blip>
          <a:srcRect b="31602" l="0" r="0" t="42312"/>
          <a:stretch/>
        </p:blipFill>
        <p:spPr>
          <a:xfrm>
            <a:off x="2494700" y="2300813"/>
            <a:ext cx="4154800" cy="5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">
  <p:cSld name="TITLE_AND_BODY_10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552450" y="1230250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sz="23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2554000" y="1230250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571500" y="2898888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2573050" y="2898888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5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438150" y="362550"/>
            <a:ext cx="289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Barlow Condensed"/>
                <a:ea typeface="Barlow Condensed"/>
                <a:cs typeface="Barlow Condensed"/>
                <a:sym typeface="Barlow Condensed"/>
              </a:rPr>
              <a:t>AGENDA</a:t>
            </a:r>
            <a:endParaRPr b="1" sz="3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8" name="Google Shape;98;p10"/>
          <p:cNvSpPr txBox="1"/>
          <p:nvPr>
            <p:ph idx="1" type="subTitle"/>
          </p:nvPr>
        </p:nvSpPr>
        <p:spPr>
          <a:xfrm>
            <a:off x="590550" y="19621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0"/>
          <p:cNvSpPr txBox="1"/>
          <p:nvPr>
            <p:ph idx="2" type="subTitle"/>
          </p:nvPr>
        </p:nvSpPr>
        <p:spPr>
          <a:xfrm>
            <a:off x="2495550" y="19621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0"/>
          <p:cNvSpPr txBox="1"/>
          <p:nvPr>
            <p:ph idx="3" type="subTitle"/>
          </p:nvPr>
        </p:nvSpPr>
        <p:spPr>
          <a:xfrm>
            <a:off x="590550" y="36004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0"/>
          <p:cNvSpPr txBox="1"/>
          <p:nvPr>
            <p:ph idx="4" type="subTitle"/>
          </p:nvPr>
        </p:nvSpPr>
        <p:spPr>
          <a:xfrm>
            <a:off x="2495550" y="36004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0"/>
          <p:cNvSpPr/>
          <p:nvPr>
            <p:ph idx="5" type="pic"/>
          </p:nvPr>
        </p:nvSpPr>
        <p:spPr>
          <a:xfrm>
            <a:off x="6858000" y="-19050"/>
            <a:ext cx="2286000" cy="516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200000" dist="19050">
              <a:srgbClr val="000000">
                <a:alpha val="50000"/>
              </a:srgbClr>
            </a:outerShdw>
          </a:effectLst>
        </p:spPr>
      </p:sp>
      <p:sp>
        <p:nvSpPr>
          <p:cNvPr id="103" name="Google Shape;103;p10"/>
          <p:cNvSpPr/>
          <p:nvPr/>
        </p:nvSpPr>
        <p:spPr>
          <a:xfrm>
            <a:off x="4516150" y="1230250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4535200" y="2898888"/>
            <a:ext cx="594300" cy="59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6</a:t>
            </a:r>
            <a:endParaRPr b="1" sz="24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5" name="Google Shape;105;p10"/>
          <p:cNvSpPr txBox="1"/>
          <p:nvPr>
            <p:ph idx="6" type="subTitle"/>
          </p:nvPr>
        </p:nvSpPr>
        <p:spPr>
          <a:xfrm>
            <a:off x="4457700" y="19621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10"/>
          <p:cNvSpPr txBox="1"/>
          <p:nvPr>
            <p:ph idx="7" type="subTitle"/>
          </p:nvPr>
        </p:nvSpPr>
        <p:spPr>
          <a:xfrm>
            <a:off x="4457700" y="3600450"/>
            <a:ext cx="1428900" cy="7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2 RED">
  <p:cSld name="TITLE_AND_BODY_8_2_2_1_2">
    <p:bg>
      <p:bgPr>
        <a:solidFill>
          <a:schemeClr val="dk2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1"/>
          <p:cNvSpPr/>
          <p:nvPr/>
        </p:nvSpPr>
        <p:spPr>
          <a:xfrm>
            <a:off x="100" y="4610100"/>
            <a:ext cx="9144000" cy="53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6" name="Google Shape;916;p91"/>
          <p:cNvPicPr preferRelativeResize="0"/>
          <p:nvPr/>
        </p:nvPicPr>
        <p:blipFill rotWithShape="1">
          <a:blip r:embed="rId2">
            <a:alphaModFix/>
          </a:blip>
          <a:srcRect b="31602" l="0" r="0" t="42312"/>
          <a:stretch/>
        </p:blipFill>
        <p:spPr>
          <a:xfrm>
            <a:off x="2494600" y="2300813"/>
            <a:ext cx="4154800" cy="5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1">
  <p:cSld name="TITLE_AND_BODY_8_2_2_1_1">
    <p:bg>
      <p:bgPr>
        <a:solidFill>
          <a:schemeClr val="dk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2"/>
          <p:cNvSpPr/>
          <p:nvPr/>
        </p:nvSpPr>
        <p:spPr>
          <a:xfrm>
            <a:off x="100" y="4610100"/>
            <a:ext cx="91440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9" name="Google Shape;919;p92"/>
          <p:cNvPicPr preferRelativeResize="0"/>
          <p:nvPr/>
        </p:nvPicPr>
        <p:blipFill rotWithShape="1">
          <a:blip r:embed="rId2">
            <a:alphaModFix/>
          </a:blip>
          <a:srcRect b="30996" l="0" r="0" t="42919"/>
          <a:stretch/>
        </p:blipFill>
        <p:spPr>
          <a:xfrm>
            <a:off x="2494600" y="2300813"/>
            <a:ext cx="4154800" cy="5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1 Mist">
  <p:cSld name="TITLE_AND_BODY_8_2_2_1_1_1">
    <p:bg>
      <p:bgPr>
        <a:solidFill>
          <a:schemeClr val="lt2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3"/>
          <p:cNvSpPr/>
          <p:nvPr/>
        </p:nvSpPr>
        <p:spPr>
          <a:xfrm>
            <a:off x="100" y="4610100"/>
            <a:ext cx="9144000" cy="53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2" name="Google Shape;922;p93"/>
          <p:cNvPicPr preferRelativeResize="0"/>
          <p:nvPr/>
        </p:nvPicPr>
        <p:blipFill rotWithShape="1">
          <a:blip r:embed="rId2">
            <a:alphaModFix/>
          </a:blip>
          <a:srcRect b="30996" l="0" r="0" t="42919"/>
          <a:stretch/>
        </p:blipFill>
        <p:spPr>
          <a:xfrm>
            <a:off x="2494600" y="2300813"/>
            <a:ext cx="4154800" cy="5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94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sp>
        <p:nvSpPr>
          <p:cNvPr id="926" name="Google Shape;926;p94"/>
          <p:cNvSpPr txBox="1"/>
          <p:nvPr>
            <p:ph idx="1" type="subTitle"/>
          </p:nvPr>
        </p:nvSpPr>
        <p:spPr>
          <a:xfrm>
            <a:off x="457200" y="1221643"/>
            <a:ext cx="74577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2400"/>
            </a:lvl9pPr>
          </a:lstStyle>
          <a:p/>
        </p:txBody>
      </p:sp>
      <p:sp>
        <p:nvSpPr>
          <p:cNvPr id="927" name="Google Shape;927;p94"/>
          <p:cNvSpPr txBox="1"/>
          <p:nvPr>
            <p:ph idx="2" type="subTitle"/>
          </p:nvPr>
        </p:nvSpPr>
        <p:spPr>
          <a:xfrm>
            <a:off x="457200" y="2402693"/>
            <a:ext cx="74577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2400"/>
            </a:lvl9pPr>
          </a:lstStyle>
          <a:p/>
        </p:txBody>
      </p:sp>
      <p:pic>
        <p:nvPicPr>
          <p:cNvPr descr="GA-Cog-900.png" id="928" name="Google Shape;928;p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94"/>
          <p:cNvSpPr/>
          <p:nvPr/>
        </p:nvSpPr>
        <p:spPr>
          <a:xfrm>
            <a:off x="457200" y="1633250"/>
            <a:ext cx="7497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 2" showMasterSp="0">
  <p:cSld name="Thank You Slide_1_1_2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9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95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sp>
        <p:nvSpPr>
          <p:cNvPr id="933" name="Google Shape;933;p95"/>
          <p:cNvSpPr txBox="1"/>
          <p:nvPr>
            <p:ph idx="1" type="subTitle"/>
          </p:nvPr>
        </p:nvSpPr>
        <p:spPr>
          <a:xfrm>
            <a:off x="457200" y="1221643"/>
            <a:ext cx="74577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2400"/>
            </a:lvl9pPr>
          </a:lstStyle>
          <a:p/>
        </p:txBody>
      </p:sp>
      <p:sp>
        <p:nvSpPr>
          <p:cNvPr id="934" name="Google Shape;934;p95"/>
          <p:cNvSpPr txBox="1"/>
          <p:nvPr>
            <p:ph idx="2" type="subTitle"/>
          </p:nvPr>
        </p:nvSpPr>
        <p:spPr>
          <a:xfrm>
            <a:off x="457200" y="2402693"/>
            <a:ext cx="74577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2400"/>
            </a:lvl9pPr>
          </a:lstStyle>
          <a:p/>
        </p:txBody>
      </p:sp>
      <p:pic>
        <p:nvPicPr>
          <p:cNvPr descr="GA-Cog-900.png" id="935" name="Google Shape;935;p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95"/>
          <p:cNvSpPr/>
          <p:nvPr/>
        </p:nvSpPr>
        <p:spPr>
          <a:xfrm>
            <a:off x="457200" y="1633250"/>
            <a:ext cx="7497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 3" showMasterSp="0">
  <p:cSld name="Thank You Slide_1_1_2_1_1">
    <p:bg>
      <p:bgPr>
        <a:solidFill>
          <a:srgbClr val="FFF8E8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sp>
        <p:nvSpPr>
          <p:cNvPr id="939" name="Google Shape;939;p96"/>
          <p:cNvSpPr txBox="1"/>
          <p:nvPr>
            <p:ph idx="1" type="subTitle"/>
          </p:nvPr>
        </p:nvSpPr>
        <p:spPr>
          <a:xfrm>
            <a:off x="457200" y="1221643"/>
            <a:ext cx="74577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2400"/>
            </a:lvl9pPr>
          </a:lstStyle>
          <a:p/>
        </p:txBody>
      </p:sp>
      <p:sp>
        <p:nvSpPr>
          <p:cNvPr id="940" name="Google Shape;940;p96"/>
          <p:cNvSpPr txBox="1"/>
          <p:nvPr>
            <p:ph idx="2" type="subTitle"/>
          </p:nvPr>
        </p:nvSpPr>
        <p:spPr>
          <a:xfrm>
            <a:off x="457200" y="2402693"/>
            <a:ext cx="7457700" cy="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2400"/>
            </a:lvl9pPr>
          </a:lstStyle>
          <a:p/>
        </p:txBody>
      </p:sp>
      <p:pic>
        <p:nvPicPr>
          <p:cNvPr descr="GA-Cog-900.png" id="941" name="Google Shape;941;p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96"/>
          <p:cNvSpPr/>
          <p:nvPr/>
        </p:nvSpPr>
        <p:spPr>
          <a:xfrm>
            <a:off x="457200" y="1633250"/>
            <a:ext cx="749700" cy="8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Roadmap Divider">
  <p:cSld name="TITLE_1_1_1_3">
    <p:bg>
      <p:bgPr>
        <a:solidFill>
          <a:schemeClr val="dk1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7"/>
          <p:cNvSpPr/>
          <p:nvPr/>
        </p:nvSpPr>
        <p:spPr>
          <a:xfrm>
            <a:off x="685800" y="4607525"/>
            <a:ext cx="936900" cy="53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5" name="Google Shape;945;p97"/>
          <p:cNvPicPr preferRelativeResize="0"/>
          <p:nvPr/>
        </p:nvPicPr>
        <p:blipFill rotWithShape="1">
          <a:blip r:embed="rId2">
            <a:alphaModFix amt="10000"/>
          </a:blip>
          <a:srcRect b="-86671" l="-40358" r="-46313" t="0"/>
          <a:stretch/>
        </p:blipFill>
        <p:spPr>
          <a:xfrm>
            <a:off x="-1371600" y="3962400"/>
            <a:ext cx="9601200" cy="960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46" name="Google Shape;946;p97"/>
          <p:cNvSpPr txBox="1"/>
          <p:nvPr>
            <p:ph type="ctrTitle"/>
          </p:nvPr>
        </p:nvSpPr>
        <p:spPr>
          <a:xfrm>
            <a:off x="457200" y="55575"/>
            <a:ext cx="5359500" cy="155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Barlow Condensed"/>
              <a:buNone/>
              <a:defRPr b="1" sz="38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947" name="Google Shape;947;p97"/>
          <p:cNvSpPr txBox="1"/>
          <p:nvPr>
            <p:ph idx="1" type="subTitle"/>
          </p:nvPr>
        </p:nvSpPr>
        <p:spPr>
          <a:xfrm>
            <a:off x="508200" y="638400"/>
            <a:ext cx="3720000" cy="3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48" name="Google Shape;948;p9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9" name="Google Shape;949;p97"/>
          <p:cNvPicPr preferRelativeResize="0"/>
          <p:nvPr/>
        </p:nvPicPr>
        <p:blipFill rotWithShape="1">
          <a:blip r:embed="rId2">
            <a:alphaModFix amt="10000"/>
          </a:blip>
          <a:srcRect b="-86671" l="-140358" r="53686" t="0"/>
          <a:stretch/>
        </p:blipFill>
        <p:spPr>
          <a:xfrm>
            <a:off x="-1371600" y="3962400"/>
            <a:ext cx="9601200" cy="960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50" name="Google Shape;950;p97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GA-Cog-900.png" id="951" name="Google Shape;95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97"/>
          <p:cNvSpPr/>
          <p:nvPr/>
        </p:nvSpPr>
        <p:spPr>
          <a:xfrm>
            <a:off x="457200" y="950925"/>
            <a:ext cx="749700" cy="8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Roadmap Divider 1 WH">
  <p:cSld name="TITLE_1_1_1_3_1">
    <p:bg>
      <p:bgPr>
        <a:solidFill>
          <a:schemeClr val="lt1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98"/>
          <p:cNvPicPr preferRelativeResize="0"/>
          <p:nvPr/>
        </p:nvPicPr>
        <p:blipFill rotWithShape="1">
          <a:blip r:embed="rId2">
            <a:alphaModFix amt="35000"/>
          </a:blip>
          <a:srcRect b="-86671" l="-40358" r="-46313" t="0"/>
          <a:stretch/>
        </p:blipFill>
        <p:spPr>
          <a:xfrm>
            <a:off x="-1371600" y="3962400"/>
            <a:ext cx="9601200" cy="960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55" name="Google Shape;955;p98"/>
          <p:cNvSpPr txBox="1"/>
          <p:nvPr>
            <p:ph type="ctrTitle"/>
          </p:nvPr>
        </p:nvSpPr>
        <p:spPr>
          <a:xfrm>
            <a:off x="457200" y="55575"/>
            <a:ext cx="5359500" cy="155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Barlow Condensed"/>
              <a:buNone/>
              <a:defRPr b="1" sz="3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Barlow Condensed"/>
              <a:buNone/>
              <a:defRPr b="1" sz="52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956" name="Google Shape;956;p98"/>
          <p:cNvSpPr txBox="1"/>
          <p:nvPr>
            <p:ph idx="1" type="subTitle"/>
          </p:nvPr>
        </p:nvSpPr>
        <p:spPr>
          <a:xfrm>
            <a:off x="508200" y="638400"/>
            <a:ext cx="3720000" cy="3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57" name="Google Shape;957;p9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8" name="Google Shape;958;p98"/>
          <p:cNvPicPr preferRelativeResize="0"/>
          <p:nvPr/>
        </p:nvPicPr>
        <p:blipFill rotWithShape="1">
          <a:blip r:embed="rId3">
            <a:alphaModFix amt="10000"/>
          </a:blip>
          <a:srcRect b="-86671" l="-140358" r="53686" t="0"/>
          <a:stretch/>
        </p:blipFill>
        <p:spPr>
          <a:xfrm>
            <a:off x="-1371600" y="3962400"/>
            <a:ext cx="9601200" cy="960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59" name="Google Shape;959;p98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GA-Cog-900.png" id="960" name="Google Shape;96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98"/>
          <p:cNvSpPr/>
          <p:nvPr/>
        </p:nvSpPr>
        <p:spPr>
          <a:xfrm>
            <a:off x="457200" y="950925"/>
            <a:ext cx="749700" cy="8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">
  <p:cSld name="TITLE_AND_BODY_9_4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9"/>
          <p:cNvSpPr txBox="1"/>
          <p:nvPr/>
        </p:nvSpPr>
        <p:spPr>
          <a:xfrm flipH="1">
            <a:off x="0" y="-50"/>
            <a:ext cx="685800" cy="5143500"/>
          </a:xfrm>
          <a:prstGeom prst="rect">
            <a:avLst/>
          </a:prstGeom>
          <a:solidFill>
            <a:srgbClr val="E41A2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4" name="Google Shape;964;p99"/>
          <p:cNvSpPr txBox="1"/>
          <p:nvPr>
            <p:ph type="title"/>
          </p:nvPr>
        </p:nvSpPr>
        <p:spPr>
          <a:xfrm>
            <a:off x="914400" y="457200"/>
            <a:ext cx="75321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rlow Condensed"/>
              <a:buNone/>
              <a:defRPr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5" name="Google Shape;965;p99"/>
          <p:cNvSpPr txBox="1"/>
          <p:nvPr>
            <p:ph idx="1" type="body"/>
          </p:nvPr>
        </p:nvSpPr>
        <p:spPr>
          <a:xfrm>
            <a:off x="914400" y="1190625"/>
            <a:ext cx="7532100" cy="3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"/>
              <a:buChar char="⮕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66" name="Google Shape;966;p9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A-Cog-900.png" id="967" name="Google Shape;967;p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663157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99"/>
          <p:cNvSpPr txBox="1"/>
          <p:nvPr/>
        </p:nvSpPr>
        <p:spPr>
          <a:xfrm rot="-5400000">
            <a:off x="-2262150" y="1504625"/>
            <a:ext cx="533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FOR PRESENTER USE ONLY</a:t>
            </a:r>
            <a:endParaRPr sz="2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71" name="Google Shape;971;p10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0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⮕"/>
              <a:defRPr sz="900"/>
            </a:lvl1pPr>
            <a:lvl2pPr indent="-285750" lvl="1" marL="914400" rtl="0"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rtl="0"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73" name="Google Shape;973;p10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</a:defRPr>
            </a:lvl1pPr>
            <a:lvl2pPr lvl="1" rtl="0">
              <a:buNone/>
              <a:defRPr sz="900">
                <a:solidFill>
                  <a:schemeClr val="dk1"/>
                </a:solidFill>
              </a:defRPr>
            </a:lvl2pPr>
            <a:lvl3pPr lvl="2" rtl="0">
              <a:buNone/>
              <a:defRPr sz="900">
                <a:solidFill>
                  <a:schemeClr val="dk1"/>
                </a:solidFill>
              </a:defRPr>
            </a:lvl3pPr>
            <a:lvl4pPr lvl="3" rtl="0">
              <a:buNone/>
              <a:defRPr sz="900">
                <a:solidFill>
                  <a:schemeClr val="dk1"/>
                </a:solidFill>
              </a:defRPr>
            </a:lvl4pPr>
            <a:lvl5pPr lvl="4" rtl="0">
              <a:buNone/>
              <a:defRPr sz="900">
                <a:solidFill>
                  <a:schemeClr val="dk1"/>
                </a:solidFill>
              </a:defRPr>
            </a:lvl5pPr>
            <a:lvl6pPr lvl="5" rtl="0">
              <a:buNone/>
              <a:defRPr sz="900">
                <a:solidFill>
                  <a:schemeClr val="dk1"/>
                </a:solidFill>
              </a:defRPr>
            </a:lvl6pPr>
            <a:lvl7pPr lvl="6" rtl="0">
              <a:buNone/>
              <a:defRPr sz="900">
                <a:solidFill>
                  <a:schemeClr val="dk1"/>
                </a:solidFill>
              </a:defRPr>
            </a:lvl7pPr>
            <a:lvl8pPr lvl="7" rtl="0">
              <a:buNone/>
              <a:defRPr sz="900">
                <a:solidFill>
                  <a:schemeClr val="dk1"/>
                </a:solidFill>
              </a:defRPr>
            </a:lvl8pPr>
            <a:lvl9pPr lvl="8" rtl="0">
              <a:buNone/>
              <a:defRPr sz="9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3</a:t>
            </a:r>
            <a:r>
              <a:rPr lang="en"/>
              <a:t>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2" Type="http://schemas.openxmlformats.org/officeDocument/2006/relationships/theme" Target="../theme/theme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Condensed"/>
              <a:buNone/>
              <a:defRPr b="1" sz="3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"/>
              <a:buChar char="⮕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orient="horz" pos="100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775">
          <p15:clr>
            <a:srgbClr val="EA4335"/>
          </p15:clr>
        </p15:guide>
        <p15:guide id="6" orient="horz" pos="285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03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Condensed"/>
              <a:buNone/>
              <a:defRPr b="1" sz="3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990" name="Google Shape;990;p103"/>
          <p:cNvSpPr txBox="1"/>
          <p:nvPr>
            <p:ph idx="1" type="body"/>
          </p:nvPr>
        </p:nvSpPr>
        <p:spPr>
          <a:xfrm>
            <a:off x="457200" y="1600200"/>
            <a:ext cx="82296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⮕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1" name="Google Shape;991;p103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2" name="Google Shape;992;p103"/>
          <p:cNvSpPr txBox="1"/>
          <p:nvPr/>
        </p:nvSpPr>
        <p:spPr>
          <a:xfrm>
            <a:off x="685800" y="4728475"/>
            <a:ext cx="914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© 2023 General Assembly</a:t>
            </a:r>
            <a:endParaRPr sz="6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orient="horz" pos="100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775">
          <p15:clr>
            <a:srgbClr val="EA4335"/>
          </p15:clr>
        </p15:guide>
        <p15:guide id="6" orient="horz" pos="285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hyperlink" Target="https://chat.openai.com/share/3df0ba27-4fa5-436a-9daf-9a7f899e643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ubjectguides.uwaterloo.ca/chatgpt_generative_ai/chatgptbias" TargetMode="External"/><Relationship Id="rId4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17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Good Prompts</a:t>
            </a:r>
            <a:endParaRPr/>
          </a:p>
        </p:txBody>
      </p:sp>
      <p:sp>
        <p:nvSpPr>
          <p:cNvPr id="1095" name="Google Shape;1095;p117"/>
          <p:cNvSpPr txBox="1"/>
          <p:nvPr>
            <p:ph idx="1" type="body"/>
          </p:nvPr>
        </p:nvSpPr>
        <p:spPr>
          <a:xfrm>
            <a:off x="1028700" y="1190625"/>
            <a:ext cx="3459300" cy="29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Overview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this lesson students will learn about how to write good prompts </a:t>
            </a:r>
            <a:r>
              <a:rPr lang="en"/>
              <a:t>when</a:t>
            </a:r>
            <a:r>
              <a:rPr lang="en"/>
              <a:t> using LLMs like ChatGPT.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lesson starts by breaking down 5 rules for writing good </a:t>
            </a:r>
            <a:r>
              <a:rPr lang="en"/>
              <a:t>prompts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Afterwards</a:t>
            </a:r>
            <a:r>
              <a:rPr lang="en"/>
              <a:t>, students will be introduced to the concept of laddering, as well as reviewing research about prompts and their impact on bias when using ChatGPT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The lesson finishes with a practice activity that asks students to improve poorly written prompts. </a:t>
            </a:r>
            <a:endParaRPr/>
          </a:p>
        </p:txBody>
      </p:sp>
      <p:sp>
        <p:nvSpPr>
          <p:cNvPr id="1096" name="Google Shape;1096;p11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7" name="Google Shape;1097;p117"/>
          <p:cNvSpPr txBox="1"/>
          <p:nvPr>
            <p:ph idx="1" type="body"/>
          </p:nvPr>
        </p:nvSpPr>
        <p:spPr>
          <a:xfrm>
            <a:off x="4872800" y="1190625"/>
            <a:ext cx="3573600" cy="29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Learning Objectives</a:t>
            </a:r>
            <a:endParaRPr b="1" sz="1500"/>
          </a:p>
          <a:p>
            <a:pPr indent="-279400" lvl="0" marL="457200" rtl="0" algn="l">
              <a:spcBef>
                <a:spcPts val="1000"/>
              </a:spcBef>
              <a:spcAft>
                <a:spcPts val="0"/>
              </a:spcAft>
              <a:buSzPts val="800"/>
              <a:buChar char="➔"/>
            </a:pPr>
            <a:r>
              <a:rPr lang="en"/>
              <a:t>Write effective prompts when using generative AI tools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17"/>
          <p:cNvSpPr txBox="1"/>
          <p:nvPr/>
        </p:nvSpPr>
        <p:spPr>
          <a:xfrm>
            <a:off x="1028700" y="4419750"/>
            <a:ext cx="7417800" cy="457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Skills: </a:t>
            </a:r>
            <a:r>
              <a:rPr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Prompt Engineering, Prompt Review and Refinement</a:t>
            </a:r>
            <a:endParaRPr sz="12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26"/>
          <p:cNvSpPr/>
          <p:nvPr/>
        </p:nvSpPr>
        <p:spPr>
          <a:xfrm>
            <a:off x="545650" y="667100"/>
            <a:ext cx="2550600" cy="166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Be Clear and Specific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0" name="Google Shape;1170;p126"/>
          <p:cNvSpPr/>
          <p:nvPr/>
        </p:nvSpPr>
        <p:spPr>
          <a:xfrm>
            <a:off x="1909388" y="2463153"/>
            <a:ext cx="2550600" cy="16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latin typeface="Nunito Sans"/>
                <a:ea typeface="Nunito Sans"/>
                <a:cs typeface="Nunito Sans"/>
                <a:sym typeface="Nunito Sans"/>
              </a:rPr>
              <a:t>Incorporate Priming Statements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1" name="Google Shape;1171;p126"/>
          <p:cNvSpPr/>
          <p:nvPr/>
        </p:nvSpPr>
        <p:spPr>
          <a:xfrm>
            <a:off x="3320225" y="667100"/>
            <a:ext cx="2550600" cy="16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Specify Format and Length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2" name="Google Shape;1172;p126"/>
          <p:cNvSpPr/>
          <p:nvPr/>
        </p:nvSpPr>
        <p:spPr>
          <a:xfrm>
            <a:off x="4683988" y="2463153"/>
            <a:ext cx="2550600" cy="16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Refine and Experiment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3" name="Google Shape;1173;p126"/>
          <p:cNvSpPr/>
          <p:nvPr/>
        </p:nvSpPr>
        <p:spPr>
          <a:xfrm>
            <a:off x="6047725" y="667100"/>
            <a:ext cx="2550600" cy="16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Ask for Multiple Perspectives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4" name="Google Shape;1174;p126"/>
          <p:cNvSpPr/>
          <p:nvPr/>
        </p:nvSpPr>
        <p:spPr>
          <a:xfrm>
            <a:off x="6047738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26"/>
          <p:cNvSpPr/>
          <p:nvPr/>
        </p:nvSpPr>
        <p:spPr>
          <a:xfrm>
            <a:off x="545663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26"/>
          <p:cNvSpPr/>
          <p:nvPr/>
        </p:nvSpPr>
        <p:spPr>
          <a:xfrm>
            <a:off x="4683988" y="246315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26"/>
          <p:cNvSpPr/>
          <p:nvPr/>
        </p:nvSpPr>
        <p:spPr>
          <a:xfrm>
            <a:off x="1909388" y="246315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26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7"/>
          <p:cNvSpPr/>
          <p:nvPr/>
        </p:nvSpPr>
        <p:spPr>
          <a:xfrm>
            <a:off x="545700" y="667100"/>
            <a:ext cx="8052600" cy="75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Specify Format and Length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4" name="Google Shape;1184;p127"/>
          <p:cNvSpPr/>
          <p:nvPr/>
        </p:nvSpPr>
        <p:spPr>
          <a:xfrm>
            <a:off x="5183363" y="1878700"/>
            <a:ext cx="32487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List three advantages and three disadvantages of renewable energy sources in bullet points.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5" name="Google Shape;1185;p127"/>
          <p:cNvSpPr/>
          <p:nvPr/>
        </p:nvSpPr>
        <p:spPr>
          <a:xfrm>
            <a:off x="1037613" y="1878700"/>
            <a:ext cx="32487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Discuss the pros and cons of renewable energy.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6" name="Google Shape;1186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38" y="157075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075" y="1570750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127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28"/>
          <p:cNvSpPr/>
          <p:nvPr/>
        </p:nvSpPr>
        <p:spPr>
          <a:xfrm>
            <a:off x="545650" y="667100"/>
            <a:ext cx="2550600" cy="166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Be Clear and Specific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4" name="Google Shape;1194;p128"/>
          <p:cNvSpPr/>
          <p:nvPr/>
        </p:nvSpPr>
        <p:spPr>
          <a:xfrm>
            <a:off x="1909388" y="2463153"/>
            <a:ext cx="2550600" cy="16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latin typeface="Nunito Sans"/>
                <a:ea typeface="Nunito Sans"/>
                <a:cs typeface="Nunito Sans"/>
                <a:sym typeface="Nunito Sans"/>
              </a:rPr>
              <a:t>Incorporate Priming Statements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5" name="Google Shape;1195;p128"/>
          <p:cNvSpPr/>
          <p:nvPr/>
        </p:nvSpPr>
        <p:spPr>
          <a:xfrm>
            <a:off x="3320225" y="667100"/>
            <a:ext cx="2550600" cy="16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Specify Format and Length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6" name="Google Shape;1196;p128"/>
          <p:cNvSpPr/>
          <p:nvPr/>
        </p:nvSpPr>
        <p:spPr>
          <a:xfrm>
            <a:off x="4683988" y="2463153"/>
            <a:ext cx="2550600" cy="16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Refine and Experiment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7" name="Google Shape;1197;p128"/>
          <p:cNvSpPr/>
          <p:nvPr/>
        </p:nvSpPr>
        <p:spPr>
          <a:xfrm>
            <a:off x="6047725" y="667100"/>
            <a:ext cx="2550600" cy="16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Ask for Multiple Perspectives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8" name="Google Shape;1198;p128"/>
          <p:cNvSpPr/>
          <p:nvPr/>
        </p:nvSpPr>
        <p:spPr>
          <a:xfrm>
            <a:off x="545663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28"/>
          <p:cNvSpPr/>
          <p:nvPr/>
        </p:nvSpPr>
        <p:spPr>
          <a:xfrm>
            <a:off x="3320238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28"/>
          <p:cNvSpPr/>
          <p:nvPr/>
        </p:nvSpPr>
        <p:spPr>
          <a:xfrm>
            <a:off x="4683988" y="246315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28"/>
          <p:cNvSpPr/>
          <p:nvPr/>
        </p:nvSpPr>
        <p:spPr>
          <a:xfrm>
            <a:off x="1909388" y="246315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28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29"/>
          <p:cNvSpPr/>
          <p:nvPr/>
        </p:nvSpPr>
        <p:spPr>
          <a:xfrm>
            <a:off x="545700" y="667100"/>
            <a:ext cx="8052600" cy="7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Ask for Multiple Perspectives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8" name="Google Shape;1208;p129"/>
          <p:cNvSpPr/>
          <p:nvPr/>
        </p:nvSpPr>
        <p:spPr>
          <a:xfrm>
            <a:off x="5183363" y="1878700"/>
            <a:ext cx="32487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Present two contrasting arguments regarding the impact of social media on society, considering both positive and negative effects.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9" name="Google Shape;1209;p129"/>
          <p:cNvSpPr/>
          <p:nvPr/>
        </p:nvSpPr>
        <p:spPr>
          <a:xfrm>
            <a:off x="1037613" y="1878700"/>
            <a:ext cx="32487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What are your thoughts on social media?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10" name="Google Shape;121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38" y="157075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075" y="1570750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129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30"/>
          <p:cNvSpPr/>
          <p:nvPr/>
        </p:nvSpPr>
        <p:spPr>
          <a:xfrm>
            <a:off x="545650" y="667100"/>
            <a:ext cx="2550600" cy="166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Be Clear and Specific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8" name="Google Shape;1218;p130"/>
          <p:cNvSpPr/>
          <p:nvPr/>
        </p:nvSpPr>
        <p:spPr>
          <a:xfrm>
            <a:off x="1909388" y="2463153"/>
            <a:ext cx="2550600" cy="16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latin typeface="Nunito Sans"/>
                <a:ea typeface="Nunito Sans"/>
                <a:cs typeface="Nunito Sans"/>
                <a:sym typeface="Nunito Sans"/>
              </a:rPr>
              <a:t>Incorporate Priming Statements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9" name="Google Shape;1219;p130"/>
          <p:cNvSpPr/>
          <p:nvPr/>
        </p:nvSpPr>
        <p:spPr>
          <a:xfrm>
            <a:off x="3320225" y="667100"/>
            <a:ext cx="2550600" cy="16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Specify Format and Length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0" name="Google Shape;1220;p130"/>
          <p:cNvSpPr/>
          <p:nvPr/>
        </p:nvSpPr>
        <p:spPr>
          <a:xfrm>
            <a:off x="4683988" y="2463153"/>
            <a:ext cx="2550600" cy="16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Refine and Experiment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1" name="Google Shape;1221;p130"/>
          <p:cNvSpPr/>
          <p:nvPr/>
        </p:nvSpPr>
        <p:spPr>
          <a:xfrm>
            <a:off x="6047725" y="667100"/>
            <a:ext cx="2550600" cy="16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Ask for Multiple Perspectives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2" name="Google Shape;1222;p130"/>
          <p:cNvSpPr/>
          <p:nvPr/>
        </p:nvSpPr>
        <p:spPr>
          <a:xfrm>
            <a:off x="6047738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30"/>
          <p:cNvSpPr/>
          <p:nvPr/>
        </p:nvSpPr>
        <p:spPr>
          <a:xfrm>
            <a:off x="3320238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30"/>
          <p:cNvSpPr/>
          <p:nvPr/>
        </p:nvSpPr>
        <p:spPr>
          <a:xfrm>
            <a:off x="4683988" y="246315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30"/>
          <p:cNvSpPr/>
          <p:nvPr/>
        </p:nvSpPr>
        <p:spPr>
          <a:xfrm>
            <a:off x="545663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30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31"/>
          <p:cNvSpPr/>
          <p:nvPr/>
        </p:nvSpPr>
        <p:spPr>
          <a:xfrm>
            <a:off x="545700" y="667100"/>
            <a:ext cx="8052600" cy="75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latin typeface="Nunito Sans"/>
                <a:ea typeface="Nunito Sans"/>
                <a:cs typeface="Nunito Sans"/>
                <a:sym typeface="Nunito Sans"/>
              </a:rPr>
              <a:t>Incorporate Priming Statements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2" name="Google Shape;1232;p131"/>
          <p:cNvSpPr/>
          <p:nvPr/>
        </p:nvSpPr>
        <p:spPr>
          <a:xfrm>
            <a:off x="5183388" y="1878700"/>
            <a:ext cx="32487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 recent years, there has been a significant shift towards remote work. Discuss the advantages and disadvantages of this trend.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3" name="Google Shape;1233;p131"/>
          <p:cNvSpPr/>
          <p:nvPr/>
        </p:nvSpPr>
        <p:spPr>
          <a:xfrm>
            <a:off x="1037638" y="1878700"/>
            <a:ext cx="32487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Talk about remote work.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34" name="Google Shape;1234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3" y="157075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100" y="1570750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131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32"/>
          <p:cNvSpPr/>
          <p:nvPr/>
        </p:nvSpPr>
        <p:spPr>
          <a:xfrm>
            <a:off x="545650" y="667100"/>
            <a:ext cx="2550600" cy="166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Be Clear and Specific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2" name="Google Shape;1242;p132"/>
          <p:cNvSpPr/>
          <p:nvPr/>
        </p:nvSpPr>
        <p:spPr>
          <a:xfrm>
            <a:off x="1909388" y="2463153"/>
            <a:ext cx="2550600" cy="16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latin typeface="Nunito Sans"/>
                <a:ea typeface="Nunito Sans"/>
                <a:cs typeface="Nunito Sans"/>
                <a:sym typeface="Nunito Sans"/>
              </a:rPr>
              <a:t>Incorporate Priming Statements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3" name="Google Shape;1243;p132"/>
          <p:cNvSpPr/>
          <p:nvPr/>
        </p:nvSpPr>
        <p:spPr>
          <a:xfrm>
            <a:off x="3320225" y="667100"/>
            <a:ext cx="2550600" cy="16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Specify Format and Length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4" name="Google Shape;1244;p132"/>
          <p:cNvSpPr/>
          <p:nvPr/>
        </p:nvSpPr>
        <p:spPr>
          <a:xfrm>
            <a:off x="4683988" y="2463153"/>
            <a:ext cx="2550600" cy="16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Refine and Experiment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5" name="Google Shape;1245;p132"/>
          <p:cNvSpPr/>
          <p:nvPr/>
        </p:nvSpPr>
        <p:spPr>
          <a:xfrm>
            <a:off x="6047725" y="667100"/>
            <a:ext cx="2550600" cy="16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Ask for Multiple Perspectives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6" name="Google Shape;1246;p132"/>
          <p:cNvSpPr/>
          <p:nvPr/>
        </p:nvSpPr>
        <p:spPr>
          <a:xfrm>
            <a:off x="6047738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32"/>
          <p:cNvSpPr/>
          <p:nvPr/>
        </p:nvSpPr>
        <p:spPr>
          <a:xfrm>
            <a:off x="3320238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32"/>
          <p:cNvSpPr/>
          <p:nvPr/>
        </p:nvSpPr>
        <p:spPr>
          <a:xfrm>
            <a:off x="545663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32"/>
          <p:cNvSpPr/>
          <p:nvPr/>
        </p:nvSpPr>
        <p:spPr>
          <a:xfrm>
            <a:off x="1909388" y="246315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32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33"/>
          <p:cNvSpPr/>
          <p:nvPr/>
        </p:nvSpPr>
        <p:spPr>
          <a:xfrm>
            <a:off x="545700" y="670675"/>
            <a:ext cx="8052600" cy="75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Refine and Experiment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6" name="Google Shape;1256;p133"/>
          <p:cNvSpPr/>
          <p:nvPr/>
        </p:nvSpPr>
        <p:spPr>
          <a:xfrm>
            <a:off x="3721795" y="1875125"/>
            <a:ext cx="20313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Compose a descriptive poem (12-16 lines) that captures the beauty of a serene forest.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7" name="Google Shape;1257;p133"/>
          <p:cNvSpPr/>
          <p:nvPr/>
        </p:nvSpPr>
        <p:spPr>
          <a:xfrm>
            <a:off x="1037633" y="1875125"/>
            <a:ext cx="20313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Write a poem about nature.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8" name="Google Shape;1258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25" y="1567175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133"/>
          <p:cNvSpPr/>
          <p:nvPr/>
        </p:nvSpPr>
        <p:spPr>
          <a:xfrm>
            <a:off x="6400783" y="1875125"/>
            <a:ext cx="20313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Compose a descriptive poem (12-16 lines) that captures the beauty of a serene forest and evokes a sense of harmony.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0" name="Google Shape;1260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913" y="156717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25" y="1567175"/>
            <a:ext cx="640080" cy="64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2" name="Google Shape;1262;p133"/>
          <p:cNvCxnSpPr/>
          <p:nvPr/>
        </p:nvCxnSpPr>
        <p:spPr>
          <a:xfrm>
            <a:off x="3119970" y="3169925"/>
            <a:ext cx="550800" cy="8100"/>
          </a:xfrm>
          <a:prstGeom prst="straightConnector1">
            <a:avLst/>
          </a:prstGeom>
          <a:noFill/>
          <a:ln cap="flat" cmpd="sng" w="19050">
            <a:solidFill>
              <a:srgbClr val="72727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63" name="Google Shape;1263;p133"/>
          <p:cNvCxnSpPr/>
          <p:nvPr/>
        </p:nvCxnSpPr>
        <p:spPr>
          <a:xfrm>
            <a:off x="5801533" y="3169925"/>
            <a:ext cx="550800" cy="8100"/>
          </a:xfrm>
          <a:prstGeom prst="straightConnector1">
            <a:avLst/>
          </a:prstGeom>
          <a:noFill/>
          <a:ln cap="flat" cmpd="sng" w="19050">
            <a:solidFill>
              <a:srgbClr val="72727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64" name="Google Shape;1264;p133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33"/>
          <p:cNvSpPr txBox="1"/>
          <p:nvPr/>
        </p:nvSpPr>
        <p:spPr>
          <a:xfrm>
            <a:off x="1245825" y="3649025"/>
            <a:ext cx="1614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okay, but don’t stop there!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6" name="Google Shape;1266;p133"/>
          <p:cNvSpPr txBox="1"/>
          <p:nvPr/>
        </p:nvSpPr>
        <p:spPr>
          <a:xfrm>
            <a:off x="6400775" y="4636400"/>
            <a:ext cx="20313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See these prompts in action</a:t>
            </a:r>
            <a:r>
              <a:rPr lang="en" sz="1100">
                <a:latin typeface="Nunito"/>
                <a:ea typeface="Nunito"/>
                <a:cs typeface="Nunito"/>
                <a:sym typeface="Nunito"/>
              </a:rPr>
              <a:t>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34"/>
          <p:cNvSpPr txBox="1"/>
          <p:nvPr>
            <p:ph type="ctrTitle"/>
          </p:nvPr>
        </p:nvSpPr>
        <p:spPr>
          <a:xfrm>
            <a:off x="1028700" y="2593150"/>
            <a:ext cx="57456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Laddering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272" name="Google Shape;1272;p134"/>
          <p:cNvSpPr/>
          <p:nvPr/>
        </p:nvSpPr>
        <p:spPr>
          <a:xfrm>
            <a:off x="0" y="0"/>
            <a:ext cx="6858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3" name="Google Shape;1273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850" y="651625"/>
            <a:ext cx="1143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134"/>
          <p:cNvSpPr txBox="1"/>
          <p:nvPr/>
        </p:nvSpPr>
        <p:spPr>
          <a:xfrm>
            <a:off x="1028700" y="3523750"/>
            <a:ext cx="617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Writing Good Prompts</a:t>
            </a:r>
            <a:endParaRPr b="1" sz="24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35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80" name="Google Shape;1280;p135"/>
          <p:cNvSpPr txBox="1"/>
          <p:nvPr>
            <p:ph type="title"/>
          </p:nvPr>
        </p:nvSpPr>
        <p:spPr>
          <a:xfrm>
            <a:off x="1142150" y="2286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Laddering</a:t>
            </a:r>
            <a:endParaRPr/>
          </a:p>
        </p:txBody>
      </p:sp>
      <p:sp>
        <p:nvSpPr>
          <p:cNvPr id="1281" name="Google Shape;1281;p135"/>
          <p:cNvSpPr txBox="1"/>
          <p:nvPr>
            <p:ph idx="4294967295" type="body"/>
          </p:nvPr>
        </p:nvSpPr>
        <p:spPr>
          <a:xfrm>
            <a:off x="1142150" y="915250"/>
            <a:ext cx="7544700" cy="13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Laddering is technique used in writing prompts for ChatGPT to gradually increase the complexity or specificity of questions or instructions.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/>
              <a:t>Here is how you can use laddering when asking ChatGPT about starting an </a:t>
            </a:r>
            <a:r>
              <a:rPr lang="en" sz="1800"/>
              <a:t>e-commerce</a:t>
            </a:r>
            <a:r>
              <a:rPr lang="en" sz="1800"/>
              <a:t> website: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2" name="Google Shape;1282;p135"/>
          <p:cNvSpPr/>
          <p:nvPr/>
        </p:nvSpPr>
        <p:spPr>
          <a:xfrm>
            <a:off x="1085725" y="2712050"/>
            <a:ext cx="2212500" cy="179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What are the key steps or milestones involved in launching the e-commerce website?</a:t>
            </a:r>
            <a:endParaRPr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3" name="Google Shape;1283;p135"/>
          <p:cNvSpPr/>
          <p:nvPr/>
        </p:nvSpPr>
        <p:spPr>
          <a:xfrm>
            <a:off x="3780025" y="2712050"/>
            <a:ext cx="2212500" cy="179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Let's focus on the step of designing the user interface. What elements or components should be considered during the design process?</a:t>
            </a:r>
            <a:endParaRPr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4" name="Google Shape;1284;p135"/>
          <p:cNvSpPr/>
          <p:nvPr/>
        </p:nvSpPr>
        <p:spPr>
          <a:xfrm>
            <a:off x="6474300" y="2736275"/>
            <a:ext cx="2212500" cy="179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For the layout of the user interface, what factors should be taken into account?</a:t>
            </a:r>
            <a:endParaRPr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5" name="Google Shape;1285;p135"/>
          <p:cNvSpPr txBox="1"/>
          <p:nvPr/>
        </p:nvSpPr>
        <p:spPr>
          <a:xfrm>
            <a:off x="809250" y="2566425"/>
            <a:ext cx="3813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</a:t>
            </a:r>
            <a:endParaRPr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86" name="Google Shape;1286;p135"/>
          <p:cNvSpPr txBox="1"/>
          <p:nvPr/>
        </p:nvSpPr>
        <p:spPr>
          <a:xfrm>
            <a:off x="3503525" y="2542200"/>
            <a:ext cx="3813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</a:t>
            </a:r>
            <a:endParaRPr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87" name="Google Shape;1287;p135"/>
          <p:cNvSpPr txBox="1"/>
          <p:nvPr/>
        </p:nvSpPr>
        <p:spPr>
          <a:xfrm>
            <a:off x="6197825" y="2579025"/>
            <a:ext cx="3813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</a:t>
            </a:r>
            <a:endParaRPr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88" name="Google Shape;1288;p135"/>
          <p:cNvSpPr/>
          <p:nvPr/>
        </p:nvSpPr>
        <p:spPr>
          <a:xfrm>
            <a:off x="0" y="0"/>
            <a:ext cx="6858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18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Agenda</a:t>
            </a:r>
            <a:endParaRPr/>
          </a:p>
        </p:txBody>
      </p:sp>
      <p:sp>
        <p:nvSpPr>
          <p:cNvPr id="1104" name="Google Shape;1104;p11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05" name="Google Shape;1105;p118"/>
          <p:cNvGraphicFramePr/>
          <p:nvPr/>
        </p:nvGraphicFramePr>
        <p:xfrm>
          <a:off x="1255563" y="1403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{3C23E421-46BE-416C-9D87-AD2B7221F1A8}</a:tableStyleId>
              </a:tblPr>
              <a:tblGrid>
                <a:gridCol w="1301575"/>
                <a:gridCol w="4428100"/>
              </a:tblGrid>
              <a:tr h="53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Time</a:t>
                      </a:r>
                      <a:endParaRPr sz="1500">
                        <a:solidFill>
                          <a:srgbClr val="FFFFFF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Activity</a:t>
                      </a:r>
                      <a:endParaRPr sz="1500">
                        <a:solidFill>
                          <a:srgbClr val="FFFFFF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5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0:00–0:05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Rules for Writing Good Prompts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0:05–0:10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Laddering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0:10–0:15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Prompts and Bias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0:15–0:20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Practice: Writing Good Prompts.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"/>
          <p:cNvSpPr txBox="1"/>
          <p:nvPr>
            <p:ph type="ctrTitle"/>
          </p:nvPr>
        </p:nvSpPr>
        <p:spPr>
          <a:xfrm>
            <a:off x="1028700" y="2593150"/>
            <a:ext cx="57456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Prompts and Bias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294" name="Google Shape;1294;p136"/>
          <p:cNvSpPr/>
          <p:nvPr/>
        </p:nvSpPr>
        <p:spPr>
          <a:xfrm>
            <a:off x="0" y="0"/>
            <a:ext cx="6858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5" name="Google Shape;1295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850" y="651625"/>
            <a:ext cx="1143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136"/>
          <p:cNvSpPr txBox="1"/>
          <p:nvPr/>
        </p:nvSpPr>
        <p:spPr>
          <a:xfrm>
            <a:off x="1028700" y="3523750"/>
            <a:ext cx="617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Writing Good Prompts</a:t>
            </a:r>
            <a:endParaRPr b="1" sz="24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37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02" name="Google Shape;1302;p137"/>
          <p:cNvSpPr txBox="1"/>
          <p:nvPr>
            <p:ph type="title"/>
          </p:nvPr>
        </p:nvSpPr>
        <p:spPr>
          <a:xfrm>
            <a:off x="1142150" y="457200"/>
            <a:ext cx="7544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 and Their Impact on Bias</a:t>
            </a:r>
            <a:endParaRPr/>
          </a:p>
        </p:txBody>
      </p:sp>
      <p:sp>
        <p:nvSpPr>
          <p:cNvPr id="1303" name="Google Shape;1303;p137"/>
          <p:cNvSpPr txBox="1"/>
          <p:nvPr>
            <p:ph idx="1" type="body"/>
          </p:nvPr>
        </p:nvSpPr>
        <p:spPr>
          <a:xfrm>
            <a:off x="1142150" y="1143850"/>
            <a:ext cx="3933300" cy="32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Researchers at the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University of Waterloo</a:t>
            </a:r>
            <a:r>
              <a:rPr lang="en" sz="1800"/>
              <a:t> wanted to study the impact prompts had on the outputs they received from ChatGPT.</a:t>
            </a:r>
            <a:br>
              <a:rPr lang="en" sz="1800"/>
            </a:br>
            <a:br>
              <a:rPr lang="en" sz="1800"/>
            </a:br>
            <a:r>
              <a:rPr lang="en" sz="1800"/>
              <a:t>They found that prompts had a significant impact on bias in ChatGPT’s outputs.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04" name="Google Shape;1304;p13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-180" l="0" r="0" t="179"/>
          <a:stretch/>
        </p:blipFill>
        <p:spPr>
          <a:xfrm>
            <a:off x="5242200" y="979025"/>
            <a:ext cx="3444600" cy="344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38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10" name="Google Shape;1310;p138"/>
          <p:cNvSpPr txBox="1"/>
          <p:nvPr>
            <p:ph type="title"/>
          </p:nvPr>
        </p:nvSpPr>
        <p:spPr>
          <a:xfrm>
            <a:off x="1142150" y="457200"/>
            <a:ext cx="7544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 and Their Impact on Bias</a:t>
            </a:r>
            <a:endParaRPr/>
          </a:p>
        </p:txBody>
      </p:sp>
      <p:sp>
        <p:nvSpPr>
          <p:cNvPr id="1311" name="Google Shape;1311;p138"/>
          <p:cNvSpPr txBox="1"/>
          <p:nvPr>
            <p:ph idx="1" type="body"/>
          </p:nvPr>
        </p:nvSpPr>
        <p:spPr>
          <a:xfrm>
            <a:off x="1085725" y="1143850"/>
            <a:ext cx="7601100" cy="11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They tested 3 </a:t>
            </a:r>
            <a:r>
              <a:rPr lang="en" sz="1800"/>
              <a:t>prompts</a:t>
            </a:r>
            <a:r>
              <a:rPr lang="en" sz="1800"/>
              <a:t> to compare their outputs.</a:t>
            </a:r>
            <a:endParaRPr sz="1800"/>
          </a:p>
          <a:p>
            <a:pPr indent="-171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/>
              <a:t>Which one do you think </a:t>
            </a:r>
            <a:r>
              <a:rPr lang="en" sz="1800"/>
              <a:t>received</a:t>
            </a:r>
            <a:r>
              <a:rPr lang="en" sz="1800"/>
              <a:t> the </a:t>
            </a:r>
            <a:r>
              <a:rPr b="1" lang="en" sz="1800"/>
              <a:t>least</a:t>
            </a:r>
            <a:r>
              <a:rPr lang="en" sz="1800"/>
              <a:t> biased output?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2" name="Google Shape;1312;p138"/>
          <p:cNvSpPr/>
          <p:nvPr/>
        </p:nvSpPr>
        <p:spPr>
          <a:xfrm>
            <a:off x="1085725" y="2483450"/>
            <a:ext cx="2212500" cy="179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Explain why socially assistive robots are an effective treatment for older adults with </a:t>
            </a: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dementia</a:t>
            </a: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3" name="Google Shape;1313;p138"/>
          <p:cNvSpPr/>
          <p:nvPr/>
        </p:nvSpPr>
        <p:spPr>
          <a:xfrm>
            <a:off x="3780025" y="2483450"/>
            <a:ext cx="2212500" cy="179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Are socially assistive robots an </a:t>
            </a: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effective</a:t>
            </a: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 treatment for older adults with </a:t>
            </a: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dementia</a:t>
            </a: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?</a:t>
            </a:r>
            <a:endParaRPr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4" name="Google Shape;1314;p138"/>
          <p:cNvSpPr/>
          <p:nvPr/>
        </p:nvSpPr>
        <p:spPr>
          <a:xfrm>
            <a:off x="6474300" y="2507675"/>
            <a:ext cx="2212500" cy="179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What are the benefits and drawbacks of socially assistive robots as a treatment for older adults with dementia? </a:t>
            </a:r>
            <a:endParaRPr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5" name="Google Shape;1315;p138"/>
          <p:cNvSpPr txBox="1"/>
          <p:nvPr/>
        </p:nvSpPr>
        <p:spPr>
          <a:xfrm>
            <a:off x="809250" y="2337825"/>
            <a:ext cx="3813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</a:t>
            </a:r>
            <a:endParaRPr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16" name="Google Shape;1316;p138"/>
          <p:cNvSpPr txBox="1"/>
          <p:nvPr/>
        </p:nvSpPr>
        <p:spPr>
          <a:xfrm>
            <a:off x="3503525" y="2313600"/>
            <a:ext cx="3813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</a:t>
            </a:r>
            <a:endParaRPr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17" name="Google Shape;1317;p138"/>
          <p:cNvSpPr txBox="1"/>
          <p:nvPr/>
        </p:nvSpPr>
        <p:spPr>
          <a:xfrm>
            <a:off x="6197825" y="2350425"/>
            <a:ext cx="3813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</a:t>
            </a:r>
            <a:endParaRPr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3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23" name="Google Shape;1323;p139"/>
          <p:cNvSpPr txBox="1"/>
          <p:nvPr>
            <p:ph type="title"/>
          </p:nvPr>
        </p:nvSpPr>
        <p:spPr>
          <a:xfrm>
            <a:off x="1142150" y="457200"/>
            <a:ext cx="75447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 and Their Impact on Bias</a:t>
            </a:r>
            <a:endParaRPr/>
          </a:p>
        </p:txBody>
      </p:sp>
      <p:sp>
        <p:nvSpPr>
          <p:cNvPr id="1324" name="Google Shape;1324;p139"/>
          <p:cNvSpPr txBox="1"/>
          <p:nvPr>
            <p:ph idx="1" type="body"/>
          </p:nvPr>
        </p:nvSpPr>
        <p:spPr>
          <a:xfrm>
            <a:off x="1085725" y="1143850"/>
            <a:ext cx="7601100" cy="11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They tested 3 prompts to compare their outputs.</a:t>
            </a:r>
            <a:endParaRPr sz="1800"/>
          </a:p>
          <a:p>
            <a:pPr indent="-171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/>
              <a:t>Which one do you think received the </a:t>
            </a:r>
            <a:r>
              <a:rPr b="1" lang="en" sz="1800"/>
              <a:t>least</a:t>
            </a:r>
            <a:r>
              <a:rPr lang="en" sz="1800"/>
              <a:t> biased output?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25" name="Google Shape;1325;p139"/>
          <p:cNvSpPr/>
          <p:nvPr/>
        </p:nvSpPr>
        <p:spPr>
          <a:xfrm>
            <a:off x="1085725" y="2483450"/>
            <a:ext cx="2212500" cy="179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Explain why socially assistive robots are an effective treatment for older adults with dementia.</a:t>
            </a:r>
            <a:endParaRPr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26" name="Google Shape;1326;p139"/>
          <p:cNvSpPr/>
          <p:nvPr/>
        </p:nvSpPr>
        <p:spPr>
          <a:xfrm>
            <a:off x="3780025" y="2483450"/>
            <a:ext cx="2212500" cy="179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Are socially assistive robots an effective treatment for older adults with dementia?</a:t>
            </a:r>
            <a:endParaRPr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27" name="Google Shape;1327;p139"/>
          <p:cNvSpPr/>
          <p:nvPr/>
        </p:nvSpPr>
        <p:spPr>
          <a:xfrm>
            <a:off x="6474300" y="2507675"/>
            <a:ext cx="2212500" cy="179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What are the benefits and drawbacks of socially assistive robots as a treatment for older adults with dementia? </a:t>
            </a:r>
            <a:endParaRPr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28" name="Google Shape;1328;p139"/>
          <p:cNvSpPr txBox="1"/>
          <p:nvPr/>
        </p:nvSpPr>
        <p:spPr>
          <a:xfrm>
            <a:off x="809250" y="2337825"/>
            <a:ext cx="3813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</a:t>
            </a:r>
            <a:endParaRPr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29" name="Google Shape;1329;p139"/>
          <p:cNvSpPr txBox="1"/>
          <p:nvPr/>
        </p:nvSpPr>
        <p:spPr>
          <a:xfrm>
            <a:off x="3503525" y="2313600"/>
            <a:ext cx="3813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</a:t>
            </a:r>
            <a:endParaRPr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30" name="Google Shape;1330;p139"/>
          <p:cNvSpPr txBox="1"/>
          <p:nvPr/>
        </p:nvSpPr>
        <p:spPr>
          <a:xfrm>
            <a:off x="6197825" y="2350425"/>
            <a:ext cx="3813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</a:t>
            </a:r>
            <a:endParaRPr b="1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31" name="Google Shape;1331;p139"/>
          <p:cNvSpPr/>
          <p:nvPr/>
        </p:nvSpPr>
        <p:spPr>
          <a:xfrm>
            <a:off x="6170525" y="2304550"/>
            <a:ext cx="2580000" cy="2054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39"/>
          <p:cNvSpPr/>
          <p:nvPr/>
        </p:nvSpPr>
        <p:spPr>
          <a:xfrm>
            <a:off x="747664" y="2253250"/>
            <a:ext cx="5306100" cy="2105400"/>
          </a:xfrm>
          <a:prstGeom prst="rect">
            <a:avLst/>
          </a:prstGeom>
          <a:solidFill>
            <a:srgbClr val="FFFFF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0"/>
          <p:cNvSpPr txBox="1"/>
          <p:nvPr>
            <p:ph type="ctrTitle"/>
          </p:nvPr>
        </p:nvSpPr>
        <p:spPr>
          <a:xfrm>
            <a:off x="1028700" y="3520150"/>
            <a:ext cx="6174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Good Prompts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41"/>
          <p:cNvSpPr txBox="1"/>
          <p:nvPr>
            <p:ph type="title"/>
          </p:nvPr>
        </p:nvSpPr>
        <p:spPr>
          <a:xfrm>
            <a:off x="1142150" y="457200"/>
            <a:ext cx="61755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</a:t>
            </a:r>
            <a:r>
              <a:rPr lang="en"/>
              <a:t> Bad Prompts</a:t>
            </a:r>
            <a:endParaRPr/>
          </a:p>
        </p:txBody>
      </p:sp>
      <p:sp>
        <p:nvSpPr>
          <p:cNvPr id="1343" name="Google Shape;1343;p141"/>
          <p:cNvSpPr txBox="1"/>
          <p:nvPr>
            <p:ph idx="4294967295" type="body"/>
          </p:nvPr>
        </p:nvSpPr>
        <p:spPr>
          <a:xfrm>
            <a:off x="1142150" y="1149725"/>
            <a:ext cx="4349400" cy="11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Rewrite the prompts below so they elicit better, more detailed responses. 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/>
              <a:t>Example Prompts</a:t>
            </a:r>
            <a:r>
              <a:rPr b="1" lang="en" sz="1400"/>
              <a:t>: </a:t>
            </a:r>
            <a:endParaRPr sz="1400"/>
          </a:p>
        </p:txBody>
      </p:sp>
      <p:sp>
        <p:nvSpPr>
          <p:cNvPr id="1344" name="Google Shape;1344;p141"/>
          <p:cNvSpPr/>
          <p:nvPr/>
        </p:nvSpPr>
        <p:spPr>
          <a:xfrm>
            <a:off x="5945400" y="1149725"/>
            <a:ext cx="2741400" cy="3193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141"/>
          <p:cNvSpPr txBox="1"/>
          <p:nvPr>
            <p:ph type="title"/>
          </p:nvPr>
        </p:nvSpPr>
        <p:spPr>
          <a:xfrm>
            <a:off x="6085303" y="1307225"/>
            <a:ext cx="2427600" cy="24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Rules for Writing Good Prompts:</a:t>
            </a:r>
            <a:endParaRPr sz="1600"/>
          </a:p>
        </p:txBody>
      </p:sp>
      <p:sp>
        <p:nvSpPr>
          <p:cNvPr id="1346" name="Google Shape;1346;p141"/>
          <p:cNvSpPr txBox="1"/>
          <p:nvPr/>
        </p:nvSpPr>
        <p:spPr>
          <a:xfrm>
            <a:off x="6050798" y="1600200"/>
            <a:ext cx="24966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 clear and specific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Specify format and length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Ask for multiple perspectives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Incorporate priming statements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Refine and Experiment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7" name="Google Shape;1347;p141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8" name="Google Shape;1348;p141"/>
          <p:cNvSpPr/>
          <p:nvPr/>
        </p:nvSpPr>
        <p:spPr>
          <a:xfrm>
            <a:off x="1142075" y="2331600"/>
            <a:ext cx="376500" cy="37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49" name="Google Shape;1349;p141"/>
          <p:cNvSpPr/>
          <p:nvPr/>
        </p:nvSpPr>
        <p:spPr>
          <a:xfrm>
            <a:off x="1142075" y="2975100"/>
            <a:ext cx="376500" cy="37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0" name="Google Shape;1350;p141"/>
          <p:cNvSpPr/>
          <p:nvPr/>
        </p:nvSpPr>
        <p:spPr>
          <a:xfrm>
            <a:off x="1142088" y="3658950"/>
            <a:ext cx="376500" cy="37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b="1" sz="16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1" name="Google Shape;1351;p141"/>
          <p:cNvSpPr txBox="1"/>
          <p:nvPr>
            <p:ph idx="4294967295" type="body"/>
          </p:nvPr>
        </p:nvSpPr>
        <p:spPr>
          <a:xfrm>
            <a:off x="1665100" y="2331600"/>
            <a:ext cx="382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Write about technology.</a:t>
            </a:r>
            <a:endParaRPr sz="1400"/>
          </a:p>
        </p:txBody>
      </p:sp>
      <p:sp>
        <p:nvSpPr>
          <p:cNvPr id="1352" name="Google Shape;1352;p141"/>
          <p:cNvSpPr txBox="1"/>
          <p:nvPr>
            <p:ph idx="4294967295" type="body"/>
          </p:nvPr>
        </p:nvSpPr>
        <p:spPr>
          <a:xfrm>
            <a:off x="1665113" y="3618600"/>
            <a:ext cx="382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Help me write a project plan.</a:t>
            </a:r>
            <a:endParaRPr sz="1400"/>
          </a:p>
        </p:txBody>
      </p:sp>
      <p:sp>
        <p:nvSpPr>
          <p:cNvPr id="1353" name="Google Shape;1353;p141"/>
          <p:cNvSpPr txBox="1"/>
          <p:nvPr>
            <p:ph idx="4294967295" type="body"/>
          </p:nvPr>
        </p:nvSpPr>
        <p:spPr>
          <a:xfrm>
            <a:off x="1665088" y="2934750"/>
            <a:ext cx="38265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Discuss the pros and cons of social media.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19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Guide</a:t>
            </a:r>
            <a:endParaRPr/>
          </a:p>
        </p:txBody>
      </p:sp>
      <p:sp>
        <p:nvSpPr>
          <p:cNvPr id="1111" name="Google Shape;1111;p119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12" name="Google Shape;1112;p119"/>
          <p:cNvGraphicFramePr/>
          <p:nvPr/>
        </p:nvGraphicFramePr>
        <p:xfrm>
          <a:off x="1255563" y="16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{3C23E421-46BE-416C-9D87-AD2B7221F1A8}</a:tableStyleId>
              </a:tblPr>
              <a:tblGrid>
                <a:gridCol w="2000800"/>
                <a:gridCol w="4973225"/>
              </a:tblGrid>
              <a:tr h="38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Title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What to Do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5851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Our Learning Goals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Learning Objectives Slide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9144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Capture a screenshot of this slide and drop in the class discussion</a:t>
                      </a: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forum or 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Slack channel.</a:t>
                      </a:r>
                      <a:endParaRPr b="1" sz="11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5388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Group and Partner Exercises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Creating Breakout Rooms — Group and Partner Exercises </a:t>
                      </a:r>
                      <a:endParaRPr b="1" sz="11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2654" lvl="0" marL="374904" marR="18288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Set up breakout rooms for student pairs/groups. Screenshot the slide and post it in the </a:t>
                      </a: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discussion forum or 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Slack channel before opening the rooms.</a:t>
                      </a:r>
                      <a:endParaRPr sz="10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2654" lvl="0" marL="374904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 the 60-second mark, send a message to all rooms: “Start to wrap up your discussions. Rooms will close in one minute!”</a:t>
                      </a:r>
                      <a:endParaRPr sz="10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2654" lvl="0" marL="374904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Move around from breakout room to breakout room to “walk around the classroom.”</a:t>
                      </a:r>
                      <a:endParaRPr b="1" sz="10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3" name="Google Shape;1113;p119"/>
          <p:cNvSpPr txBox="1"/>
          <p:nvPr/>
        </p:nvSpPr>
        <p:spPr>
          <a:xfrm>
            <a:off x="1028700" y="948100"/>
            <a:ext cx="7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 the following quick tips for instructional guidance.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20"/>
          <p:cNvSpPr txBox="1"/>
          <p:nvPr>
            <p:ph type="title"/>
          </p:nvPr>
        </p:nvSpPr>
        <p:spPr>
          <a:xfrm>
            <a:off x="1028700" y="457200"/>
            <a:ext cx="7417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Guide (Cont.)</a:t>
            </a:r>
            <a:endParaRPr/>
          </a:p>
        </p:txBody>
      </p:sp>
      <p:sp>
        <p:nvSpPr>
          <p:cNvPr id="1119" name="Google Shape;1119;p120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20" name="Google Shape;1120;p120"/>
          <p:cNvGraphicFramePr/>
          <p:nvPr/>
        </p:nvGraphicFramePr>
        <p:xfrm>
          <a:off x="1255563" y="109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{3C23E421-46BE-416C-9D87-AD2B7221F1A8}</a:tableStyleId>
              </a:tblPr>
              <a:tblGrid>
                <a:gridCol w="2000800"/>
                <a:gridCol w="4973225"/>
              </a:tblGrid>
              <a:tr h="38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Title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rlow Semi Condensed SemiBold"/>
                          <a:ea typeface="Barlow Semi Condensed SemiBold"/>
                          <a:cs typeface="Barlow Semi Condensed SemiBold"/>
                          <a:sym typeface="Barlow Semi Condensed SemiBold"/>
                        </a:rPr>
                        <a:t>What to Do</a:t>
                      </a:r>
                      <a:endParaRPr sz="1500">
                        <a:solidFill>
                          <a:schemeClr val="lt1"/>
                        </a:solidFill>
                        <a:latin typeface="Barlow Semi Condensed SemiBold"/>
                        <a:ea typeface="Barlow Semi Condensed SemiBold"/>
                        <a:cs typeface="Barlow Semi Condensed SemiBold"/>
                        <a:sym typeface="Barlow Semi Condensed SemiBol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Discussions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Whole-Class Discussions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91440" marR="9144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Screenshot the slide and put in the </a:t>
                      </a: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discussion forum or </a:t>
                      </a:r>
                      <a:r>
                        <a:rPr lang="en" sz="11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Slack channel. Some students may not have two monitors. You should stop sharing your screen so they can see each other’s faces during the discussion.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 Activities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 Activities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4939" lvl="0" marL="365760" marR="9144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Screenshot the slide and drop it in the discussion forum or Slack channel.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4939" lvl="0" marL="365760" marR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unito"/>
                        <a:buChar char="●"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solo activities, you can choose to put people in group breakout rooms (to create the “table” group that they would be in in a physical setting) or allow students to work independently in the main session.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12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Homework</a:t>
                      </a:r>
                      <a:endParaRPr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Share homework guidelines in the discussion forum or Slack channel. 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21"/>
          <p:cNvSpPr txBox="1"/>
          <p:nvPr>
            <p:ph idx="2" type="ctrTitle"/>
          </p:nvPr>
        </p:nvSpPr>
        <p:spPr>
          <a:xfrm>
            <a:off x="457200" y="2651400"/>
            <a:ext cx="8001000" cy="923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Leveraging Generative AI</a:t>
            </a:r>
            <a:endParaRPr sz="6000"/>
          </a:p>
        </p:txBody>
      </p:sp>
      <p:sp>
        <p:nvSpPr>
          <p:cNvPr id="1126" name="Google Shape;1126;p121"/>
          <p:cNvSpPr txBox="1"/>
          <p:nvPr>
            <p:ph idx="4" type="ctrTitle"/>
          </p:nvPr>
        </p:nvSpPr>
        <p:spPr>
          <a:xfrm>
            <a:off x="457200" y="3574800"/>
            <a:ext cx="69690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Good Prompts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22"/>
          <p:cNvSpPr txBox="1"/>
          <p:nvPr>
            <p:ph idx="12" type="sldNum"/>
          </p:nvPr>
        </p:nvSpPr>
        <p:spPr>
          <a:xfrm>
            <a:off x="320040" y="4663225"/>
            <a:ext cx="316200" cy="31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2" name="Google Shape;1132;p122"/>
          <p:cNvSpPr txBox="1"/>
          <p:nvPr>
            <p:ph idx="4294967295" type="subTitle"/>
          </p:nvPr>
        </p:nvSpPr>
        <p:spPr>
          <a:xfrm>
            <a:off x="457200" y="1589075"/>
            <a:ext cx="4989000" cy="54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⮕"/>
            </a:pPr>
            <a:r>
              <a:rPr lang="en" sz="1800"/>
              <a:t>Write effective prompts when using generative AI tools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3"/>
          <p:cNvSpPr txBox="1"/>
          <p:nvPr>
            <p:ph type="ctrTitle"/>
          </p:nvPr>
        </p:nvSpPr>
        <p:spPr>
          <a:xfrm>
            <a:off x="1028700" y="2593150"/>
            <a:ext cx="5745600" cy="91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5 Rules for Writing Good Prompts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138" name="Google Shape;1138;p123"/>
          <p:cNvSpPr/>
          <p:nvPr/>
        </p:nvSpPr>
        <p:spPr>
          <a:xfrm>
            <a:off x="0" y="0"/>
            <a:ext cx="6858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9" name="Google Shape;1139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850" y="651625"/>
            <a:ext cx="1143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123"/>
          <p:cNvSpPr txBox="1"/>
          <p:nvPr/>
        </p:nvSpPr>
        <p:spPr>
          <a:xfrm>
            <a:off x="1028700" y="3523750"/>
            <a:ext cx="617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2222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Writing Good Prompts</a:t>
            </a:r>
            <a:endParaRPr b="1" sz="2400">
              <a:solidFill>
                <a:srgbClr val="22222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24"/>
          <p:cNvSpPr/>
          <p:nvPr/>
        </p:nvSpPr>
        <p:spPr>
          <a:xfrm>
            <a:off x="545650" y="667100"/>
            <a:ext cx="2550600" cy="166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Be Clear and Specific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6" name="Google Shape;1146;p124"/>
          <p:cNvSpPr/>
          <p:nvPr/>
        </p:nvSpPr>
        <p:spPr>
          <a:xfrm>
            <a:off x="1909388" y="2463153"/>
            <a:ext cx="2550600" cy="16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latin typeface="Nunito Sans"/>
                <a:ea typeface="Nunito Sans"/>
                <a:cs typeface="Nunito Sans"/>
                <a:sym typeface="Nunito Sans"/>
              </a:rPr>
              <a:t>Incorporate Priming Statements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7" name="Google Shape;1147;p124"/>
          <p:cNvSpPr/>
          <p:nvPr/>
        </p:nvSpPr>
        <p:spPr>
          <a:xfrm>
            <a:off x="3320225" y="667100"/>
            <a:ext cx="2550600" cy="16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Specify Format and Length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8" name="Google Shape;1148;p124"/>
          <p:cNvSpPr/>
          <p:nvPr/>
        </p:nvSpPr>
        <p:spPr>
          <a:xfrm>
            <a:off x="4683988" y="2463153"/>
            <a:ext cx="2550600" cy="16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Refine and Experiment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9" name="Google Shape;1149;p124"/>
          <p:cNvSpPr/>
          <p:nvPr/>
        </p:nvSpPr>
        <p:spPr>
          <a:xfrm>
            <a:off x="6047725" y="667100"/>
            <a:ext cx="2550600" cy="16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Ask for Multiple Perspectives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50" name="Google Shape;1150;p124"/>
          <p:cNvSpPr/>
          <p:nvPr/>
        </p:nvSpPr>
        <p:spPr>
          <a:xfrm>
            <a:off x="6047738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24"/>
          <p:cNvSpPr/>
          <p:nvPr/>
        </p:nvSpPr>
        <p:spPr>
          <a:xfrm>
            <a:off x="3320238" y="66710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24"/>
          <p:cNvSpPr/>
          <p:nvPr/>
        </p:nvSpPr>
        <p:spPr>
          <a:xfrm>
            <a:off x="4683988" y="246315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24"/>
          <p:cNvSpPr/>
          <p:nvPr/>
        </p:nvSpPr>
        <p:spPr>
          <a:xfrm>
            <a:off x="1909388" y="2463150"/>
            <a:ext cx="2550600" cy="1660200"/>
          </a:xfrm>
          <a:prstGeom prst="rect">
            <a:avLst/>
          </a:prstGeom>
          <a:solidFill>
            <a:srgbClr val="EFEFEF">
              <a:alpha val="59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24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5"/>
          <p:cNvSpPr/>
          <p:nvPr/>
        </p:nvSpPr>
        <p:spPr>
          <a:xfrm>
            <a:off x="545700" y="667100"/>
            <a:ext cx="8052600" cy="75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Be Clear and Specific</a:t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0" name="Google Shape;1160;p125"/>
          <p:cNvSpPr/>
          <p:nvPr/>
        </p:nvSpPr>
        <p:spPr>
          <a:xfrm>
            <a:off x="5183363" y="1878700"/>
            <a:ext cx="32487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Can you provide a step-by-step guide on how to make a chocolate cake from scratch, including the measurements for each ingredient?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1" name="Google Shape;1161;p125"/>
          <p:cNvSpPr/>
          <p:nvPr/>
        </p:nvSpPr>
        <p:spPr>
          <a:xfrm>
            <a:off x="1037613" y="1878700"/>
            <a:ext cx="3248700" cy="259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Tell me about making a cake.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2" name="Google Shape;116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38" y="157075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075" y="1570750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25"/>
          <p:cNvSpPr/>
          <p:nvPr/>
        </p:nvSpPr>
        <p:spPr>
          <a:xfrm>
            <a:off x="545650" y="228600"/>
            <a:ext cx="381000" cy="76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lended UXDI Micro-Lesson Theme">
  <a:themeElements>
    <a:clrScheme name="Simple Light">
      <a:dk1>
        <a:srgbClr val="222222"/>
      </a:dk1>
      <a:lt1>
        <a:srgbClr val="FFFFFF"/>
      </a:lt1>
      <a:dk2>
        <a:srgbClr val="E41F26"/>
      </a:dk2>
      <a:lt2>
        <a:srgbClr val="EFEFEF"/>
      </a:lt2>
      <a:accent1>
        <a:srgbClr val="3740B5"/>
      </a:accent1>
      <a:accent2>
        <a:srgbClr val="3DBED4"/>
      </a:accent2>
      <a:accent3>
        <a:srgbClr val="01D068"/>
      </a:accent3>
      <a:accent4>
        <a:srgbClr val="FFCD34"/>
      </a:accent4>
      <a:accent5>
        <a:srgbClr val="F8B6C6"/>
      </a:accent5>
      <a:accent6>
        <a:srgbClr val="FE6C3B"/>
      </a:accent6>
      <a:hlink>
        <a:srgbClr val="0F6A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Enterprise Template LED 2023 UD">
  <a:themeElements>
    <a:clrScheme name="Simple Light">
      <a:dk1>
        <a:srgbClr val="222222"/>
      </a:dk1>
      <a:lt1>
        <a:srgbClr val="FFFFFF"/>
      </a:lt1>
      <a:dk2>
        <a:srgbClr val="E41F26"/>
      </a:dk2>
      <a:lt2>
        <a:srgbClr val="EFEFEF"/>
      </a:lt2>
      <a:accent1>
        <a:srgbClr val="3740B5"/>
      </a:accent1>
      <a:accent2>
        <a:srgbClr val="3DBED4"/>
      </a:accent2>
      <a:accent3>
        <a:srgbClr val="01D068"/>
      </a:accent3>
      <a:accent4>
        <a:srgbClr val="FFCD34"/>
      </a:accent4>
      <a:accent5>
        <a:srgbClr val="F8B6C6"/>
      </a:accent5>
      <a:accent6>
        <a:srgbClr val="FE6C3B"/>
      </a:accent6>
      <a:hlink>
        <a:srgbClr val="0F6A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