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 SemiBold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Barlow Condensed SemiBold"/>
      <p:regular r:id="rId32"/>
      <p:bold r:id="rId33"/>
      <p:italic r:id="rId34"/>
      <p:boldItalic r:id="rId35"/>
    </p:embeddedFont>
    <p:embeddedFont>
      <p:font typeface="Barlow Condensed"/>
      <p:regular r:id="rId36"/>
      <p:bold r:id="rId37"/>
      <p:italic r:id="rId38"/>
      <p:boldItalic r:id="rId39"/>
    </p:embeddedFont>
    <p:embeddedFont>
      <p:font typeface="Brygada 1918"/>
      <p:regular r:id="rId40"/>
      <p:bold r:id="rId41"/>
      <p:italic r:id="rId42"/>
      <p:boldItalic r:id="rId43"/>
    </p:embeddedFont>
    <p:embeddedFont>
      <p:font typeface="Barlow"/>
      <p:regular r:id="rId44"/>
      <p:bold r:id="rId45"/>
      <p:italic r:id="rId46"/>
      <p:boldItalic r:id="rId47"/>
    </p:embeddedFont>
    <p:embeddedFont>
      <p:font typeface="Barlow Semi Condensed SemiBold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D93F1C-AF04-434F-8EE5-4206077936E6}">
  <a:tblStyle styleId="{C2D93F1C-AF04-434F-8EE5-420607793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rygada1918-regular.fntdata"/><Relationship Id="rId42" Type="http://schemas.openxmlformats.org/officeDocument/2006/relationships/font" Target="fonts/Brygada1918-italic.fntdata"/><Relationship Id="rId41" Type="http://schemas.openxmlformats.org/officeDocument/2006/relationships/font" Target="fonts/Brygada1918-bold.fntdata"/><Relationship Id="rId44" Type="http://schemas.openxmlformats.org/officeDocument/2006/relationships/font" Target="fonts/Barlow-regular.fntdata"/><Relationship Id="rId43" Type="http://schemas.openxmlformats.org/officeDocument/2006/relationships/font" Target="fonts/Brygada1918-boldItalic.fntdata"/><Relationship Id="rId46" Type="http://schemas.openxmlformats.org/officeDocument/2006/relationships/font" Target="fonts/Barlow-italic.fntdata"/><Relationship Id="rId45" Type="http://schemas.openxmlformats.org/officeDocument/2006/relationships/font" Target="fonts/Barl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BarlowSemiCondensedSemiBold-regular.fntdata"/><Relationship Id="rId47" Type="http://schemas.openxmlformats.org/officeDocument/2006/relationships/font" Target="fonts/Barlow-boldItalic.fntdata"/><Relationship Id="rId49" Type="http://schemas.openxmlformats.org/officeDocument/2006/relationships/font" Target="fonts/BarlowSemiCondensed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33" Type="http://schemas.openxmlformats.org/officeDocument/2006/relationships/font" Target="fonts/BarlowCondensedSemiBold-bold.fntdata"/><Relationship Id="rId32" Type="http://schemas.openxmlformats.org/officeDocument/2006/relationships/font" Target="fonts/BarlowCondensedSemiBold-regular.fntdata"/><Relationship Id="rId35" Type="http://schemas.openxmlformats.org/officeDocument/2006/relationships/font" Target="fonts/BarlowCondensedSemiBold-boldItalic.fntdata"/><Relationship Id="rId34" Type="http://schemas.openxmlformats.org/officeDocument/2006/relationships/font" Target="fonts/BarlowCondensedSemiBold-italic.fntdata"/><Relationship Id="rId37" Type="http://schemas.openxmlformats.org/officeDocument/2006/relationships/font" Target="fonts/BarlowCondensed-bold.fntdata"/><Relationship Id="rId36" Type="http://schemas.openxmlformats.org/officeDocument/2006/relationships/font" Target="fonts/BarlowCondensed-regular.fntdata"/><Relationship Id="rId39" Type="http://schemas.openxmlformats.org/officeDocument/2006/relationships/font" Target="fonts/BarlowCondensed-boldItalic.fntdata"/><Relationship Id="rId38" Type="http://schemas.openxmlformats.org/officeDocument/2006/relationships/font" Target="fonts/BarlowCondensed-italic.fntdata"/><Relationship Id="rId20" Type="http://schemas.openxmlformats.org/officeDocument/2006/relationships/font" Target="fonts/NunitoSemiBold-regular.fntdata"/><Relationship Id="rId22" Type="http://schemas.openxmlformats.org/officeDocument/2006/relationships/font" Target="fonts/NunitoSemiBold-italic.fntdata"/><Relationship Id="rId21" Type="http://schemas.openxmlformats.org/officeDocument/2006/relationships/font" Target="fonts/NunitoSemiBold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NunitoSemiBold-boldItalic.fntdata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Nunito-regular.fntdata"/><Relationship Id="rId27" Type="http://schemas.openxmlformats.org/officeDocument/2006/relationships/font" Target="fonts/ProximaNova-boldItalic.fntdata"/><Relationship Id="rId29" Type="http://schemas.openxmlformats.org/officeDocument/2006/relationships/font" Target="fonts/Nunito-bold.fntdata"/><Relationship Id="rId51" Type="http://schemas.openxmlformats.org/officeDocument/2006/relationships/font" Target="fonts/BarlowSemiCondensedSemiBold-boldItalic.fntdata"/><Relationship Id="rId50" Type="http://schemas.openxmlformats.org/officeDocument/2006/relationships/font" Target="fonts/BarlowSemiCondensedSemiBol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FC9Yu7ENjQHCTQtC1507meaT4Ha7-JCXxE_E1zFhKVw/edit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4084be8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4084be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3f4b62d4c_0_4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3f4b62d4c_0_4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3f4b62d4c_0_4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3f4b62d4c_0_4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 students to have an opportunity to use ChatGPT and experience it’s capabilities and limitations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After 10 minutes, have the class stop where they are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Spend a few minutes allowing students to share-out their thoughts and reflections of the activity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3f4b62d4c_0_4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3f4b62d4c_0_4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3f4b62d4c_0_4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3f4b62d4c_0_4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4084be86b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4084be86b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3f4b62d4c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3f4b62d4c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2763da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42763da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42763da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42763da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3f4b62d4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3f4b62d4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3f4b62d4c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3f4b62d4c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3f4b62d4c_0_3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3f4b62d4c_0_3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3f4b62d4c_0_4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3f4b62d4c_0_4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2"/>
              </a:rPr>
              <a:t>Data Analytics: Instructor Demo Prep-sheet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demonstrate powerful ways a data analyst can use ChatGPT, while also highlighting its limitations.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Start by briefly introducing the purpose of the instructor demo: to showcase the powerful ways ChatGPT can be used by data analysts.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Emphasize that during the demo, participants should pay attention to the capabilities, limitations, and the importance of being a skilled data analyst when utilizing the tool.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Explain that a skilled data analyst can leverage the tool to its fullest potential by understanding its limitations, refining the input, validating the output, and integrating it into a broader data analysis workflow.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Stress the importance of domain knowledge and interpreting the results generated by ChatGPT within the context of a specific problem.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Summarize the key takeaways from the demonstration, emphasizing the capabilities, limitations, and the significance of being a skilled data analyst when using ChatGPT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sure to discuss the roadblocks software engineers may face when trying to use ChatGPT while working for a company: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</a:pP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security concerns, proprietary information, etc.</a:t>
            </a:r>
            <a:endParaRPr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34000"/>
          </a:blip>
          <a:srcRect b="-33333" l="0" r="-33351" t="0"/>
          <a:stretch/>
        </p:blipFill>
        <p:spPr>
          <a:xfrm>
            <a:off x="3329050" y="1168750"/>
            <a:ext cx="6858900" cy="685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668400" y="2593628"/>
            <a:ext cx="265400" cy="2345202"/>
            <a:chOff x="5434475" y="2630351"/>
            <a:chExt cx="265400" cy="2345202"/>
          </a:xfrm>
        </p:grpSpPr>
        <p:pic>
          <p:nvPicPr>
            <p:cNvPr id="14" name="Google Shape;14;p2"/>
            <p:cNvPicPr preferRelativeResize="0"/>
            <p:nvPr/>
          </p:nvPicPr>
          <p:blipFill rotWithShape="1">
            <a:blip r:embed="rId3">
              <a:alphaModFix/>
            </a:blip>
            <a:srcRect b="22952" l="16307" r="4068" t="22306"/>
            <a:stretch/>
          </p:blipFill>
          <p:spPr>
            <a:xfrm rot="-5400000">
              <a:off x="4543963" y="3520863"/>
              <a:ext cx="2046424" cy="2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al Assembly Logo Transparent" id="15" name="Google Shape;15;p2"/>
            <p:cNvPicPr preferRelativeResize="0"/>
            <p:nvPr/>
          </p:nvPicPr>
          <p:blipFill rotWithShape="1">
            <a:blip r:embed="rId4">
              <a:alphaModFix/>
            </a:blip>
            <a:srcRect b="0" l="0" r="65518" t="0"/>
            <a:stretch/>
          </p:blipFill>
          <p:spPr>
            <a:xfrm rot="-5400000">
              <a:off x="5427967" y="4703747"/>
              <a:ext cx="278436" cy="26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457200" y="3383050"/>
            <a:ext cx="64287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562300" y="4713900"/>
            <a:ext cx="1219200" cy="4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457200" y="1671575"/>
            <a:ext cx="64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41F2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UXDI</a:t>
            </a:r>
            <a:endParaRPr b="1" sz="7200">
              <a:solidFill>
                <a:srgbClr val="E41F2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TITLE_AND_BODY_8_2_2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100" y="4610100"/>
            <a:ext cx="91440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31602" l="0" r="0" t="42312"/>
          <a:stretch/>
        </p:blipFill>
        <p:spPr>
          <a:xfrm>
            <a:off x="2494700" y="2300813"/>
            <a:ext cx="4154800" cy="5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ctice - Content">
  <p:cSld name="TITLE_1_1_1_2_1_2_1_1_1_1_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85" name="Google Shape;8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1142150" y="457200"/>
            <a:ext cx="61755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142150" y="1143850"/>
            <a:ext cx="44028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flect - Questions">
  <p:cSld name="TITLE_1_1_1_2_1_2_1_1_2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91" name="Google Shape;9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6369300" y="1520200"/>
            <a:ext cx="2317500" cy="2317500"/>
          </a:xfrm>
          <a:prstGeom prst="ellipse">
            <a:avLst/>
          </a:prstGeom>
          <a:solidFill>
            <a:srgbClr val="3740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6459150" y="1909300"/>
            <a:ext cx="2137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Tips for Reflection:</a:t>
            </a:r>
            <a:br>
              <a:rPr b="1"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Think carefully through the questions, provide specific details and examples, and try to break down your thinking. 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7686325" y="1149725"/>
            <a:ext cx="672300" cy="672300"/>
          </a:xfrm>
          <a:prstGeom prst="ellipse">
            <a:avLst/>
          </a:prstGeom>
          <a:solidFill>
            <a:srgbClr val="FFCD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175" y="1297575"/>
            <a:ext cx="376601" cy="3766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142200" y="1149725"/>
            <a:ext cx="47988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Taking what you learned and what you practiced, answer the following reflection questions. </a:t>
            </a:r>
            <a:endParaRPr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1142200" y="457200"/>
            <a:ext cx="47988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825600" y="1900075"/>
            <a:ext cx="41154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nowledge Check">
  <p:cSld name="TITLE_1_1_1_2_1_1_1_1_2_1_1_1_1_1_1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1142150" y="457200"/>
            <a:ext cx="634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Knowledge Check:</a:t>
            </a:r>
            <a:endParaRPr b="1" sz="2000">
              <a:solidFill>
                <a:srgbClr val="22222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1142150" y="946900"/>
            <a:ext cx="6349500" cy="31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776" y="247963"/>
            <a:ext cx="1003024" cy="8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idx="2" type="body"/>
          </p:nvPr>
        </p:nvSpPr>
        <p:spPr>
          <a:xfrm>
            <a:off x="1142150" y="1600200"/>
            <a:ext cx="63495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H">
  <p:cSld name="TITLE_2_1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2">
            <a:alphaModFix amt="34000"/>
          </a:blip>
          <a:srcRect b="-33333" l="0" r="-33351" t="0"/>
          <a:stretch/>
        </p:blipFill>
        <p:spPr>
          <a:xfrm>
            <a:off x="3329050" y="1168750"/>
            <a:ext cx="6858900" cy="685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type="ctrTitle"/>
          </p:nvPr>
        </p:nvSpPr>
        <p:spPr>
          <a:xfrm>
            <a:off x="685800" y="3036100"/>
            <a:ext cx="4731000" cy="269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"/>
              <a:buNone/>
              <a:defRPr b="1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4892040" y="4620986"/>
            <a:ext cx="3200400" cy="22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1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8668400" y="2593628"/>
            <a:ext cx="265400" cy="2345202"/>
            <a:chOff x="5434475" y="2630351"/>
            <a:chExt cx="265400" cy="2345202"/>
          </a:xfrm>
        </p:grpSpPr>
        <p:pic>
          <p:nvPicPr>
            <p:cNvPr id="117" name="Google Shape;117;p16"/>
            <p:cNvPicPr preferRelativeResize="0"/>
            <p:nvPr/>
          </p:nvPicPr>
          <p:blipFill rotWithShape="1">
            <a:blip r:embed="rId3">
              <a:alphaModFix/>
            </a:blip>
            <a:srcRect b="22952" l="16307" r="4068" t="22306"/>
            <a:stretch/>
          </p:blipFill>
          <p:spPr>
            <a:xfrm rot="-5400000">
              <a:off x="4543963" y="3520863"/>
              <a:ext cx="2046424" cy="2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al Assembly Logo Transparent" id="118" name="Google Shape;118;p16"/>
            <p:cNvPicPr preferRelativeResize="0"/>
            <p:nvPr/>
          </p:nvPicPr>
          <p:blipFill rotWithShape="1">
            <a:blip r:embed="rId4">
              <a:alphaModFix/>
            </a:blip>
            <a:srcRect b="0" l="0" r="65518" t="0"/>
            <a:stretch/>
          </p:blipFill>
          <p:spPr>
            <a:xfrm rot="-5400000">
              <a:off x="5427967" y="4703747"/>
              <a:ext cx="278436" cy="26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16"/>
          <p:cNvSpPr txBox="1"/>
          <p:nvPr>
            <p:ph idx="2" type="ctrTitle"/>
          </p:nvPr>
        </p:nvSpPr>
        <p:spPr>
          <a:xfrm>
            <a:off x="640080" y="21488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Barlow Condensed"/>
              <a:buNone/>
              <a:defRPr b="1" sz="10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20" name="Google Shape;120;p16"/>
          <p:cNvSpPr/>
          <p:nvPr>
            <p:ph idx="3" type="pic"/>
          </p:nvPr>
        </p:nvSpPr>
        <p:spPr>
          <a:xfrm>
            <a:off x="5050125" y="-541050"/>
            <a:ext cx="3883800" cy="38838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21" name="Google Shape;121;p16"/>
          <p:cNvSpPr txBox="1"/>
          <p:nvPr>
            <p:ph idx="4" type="ctrTitle"/>
          </p:nvPr>
        </p:nvSpPr>
        <p:spPr>
          <a:xfrm>
            <a:off x="685800" y="3391888"/>
            <a:ext cx="47310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22" name="Google Shape;122;p16"/>
          <p:cNvSpPr/>
          <p:nvPr/>
        </p:nvSpPr>
        <p:spPr>
          <a:xfrm>
            <a:off x="562300" y="4713900"/>
            <a:ext cx="1219200" cy="4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">
  <p:cSld name="TITLE_AND_BODY_9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914400" y="457200"/>
            <a:ext cx="75321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914400" y="1190625"/>
            <a:ext cx="7532100" cy="333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⮕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29" name="Google Shape;12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 rot="-5400000">
            <a:off x="-2262150" y="1504625"/>
            <a:ext cx="53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FOR PRESENTER USE ONLY</a:t>
            </a:r>
            <a:endParaRPr sz="2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Cloud">
  <p:cSld name="TITLE_1_1_3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ctrTitle"/>
          </p:nvPr>
        </p:nvSpPr>
        <p:spPr>
          <a:xfrm>
            <a:off x="1287780" y="25931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Barlow Condensed"/>
              <a:buNone/>
              <a:defRPr b="1" sz="10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2" type="ctrTitle"/>
          </p:nvPr>
        </p:nvSpPr>
        <p:spPr>
          <a:xfrm>
            <a:off x="1333500" y="383620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37" name="Google Shape;137;p18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Cloud 1">
  <p:cSld name="TITLE_1_1_4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140" name="Google Shape;14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>
            <p:ph type="ctrTitle"/>
          </p:nvPr>
        </p:nvSpPr>
        <p:spPr>
          <a:xfrm>
            <a:off x="1287780" y="25931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Barlow Condensed"/>
              <a:buNone/>
              <a:defRPr b="1" sz="10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2" type="ctrTitle"/>
          </p:nvPr>
        </p:nvSpPr>
        <p:spPr>
          <a:xfrm>
            <a:off x="1333500" y="383620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44" name="Google Shape;144;p19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bjectives">
  <p:cSld name="TITLE_AND_BODY_10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5838025" y="0"/>
            <a:ext cx="3306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1782" y="1488900"/>
            <a:ext cx="2058478" cy="19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457200" y="312300"/>
            <a:ext cx="506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Barlow Condensed"/>
                <a:ea typeface="Barlow Condensed"/>
                <a:cs typeface="Barlow Condensed"/>
                <a:sym typeface="Barlow Condensed"/>
              </a:rPr>
              <a:t>LEARNING OBJECTIVE</a:t>
            </a:r>
            <a:endParaRPr b="1" sz="3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57200" y="958800"/>
            <a:ext cx="5139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By the end of the lesson, you will be able to…</a:t>
            </a:r>
            <a:endParaRPr sz="18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Quote">
  <p:cSld name="MAIN_POINT_1_1_1_2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-360950" y="-1644300"/>
            <a:ext cx="26118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0">
                <a:solidFill>
                  <a:schemeClr val="accent2"/>
                </a:solidFill>
                <a:latin typeface="Brygada 1918"/>
                <a:ea typeface="Brygada 1918"/>
                <a:cs typeface="Brygada 1918"/>
                <a:sym typeface="Brygada 1918"/>
              </a:rPr>
              <a:t>“</a:t>
            </a:r>
            <a:endParaRPr b="1" sz="40000">
              <a:solidFill>
                <a:schemeClr val="accent2"/>
              </a:solidFill>
              <a:latin typeface="Brygada 1918"/>
              <a:ea typeface="Brygada 1918"/>
              <a:cs typeface="Brygada 1918"/>
              <a:sym typeface="Brygada 1918"/>
            </a:endParaRPr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2051675" y="457200"/>
            <a:ext cx="6177900" cy="23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2051675" y="2985800"/>
            <a:ext cx="43419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descr="GA-Cog-900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Divider">
  <p:cSld name="TITLE_1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34" name="Google Shape;3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ctrTitle"/>
          </p:nvPr>
        </p:nvSpPr>
        <p:spPr>
          <a:xfrm>
            <a:off x="1028700" y="352015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7" name="Google Shape;37;p5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1028700" y="2440916"/>
            <a:ext cx="811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3DBED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LEARN</a:t>
            </a:r>
            <a:endParaRPr b="1" sz="10000">
              <a:solidFill>
                <a:srgbClr val="3DBED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0850" y="651625"/>
            <a:ext cx="1143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Content Option 1">
  <p:cSld name="TITLE_1_1_2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-Cog-900.png"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1142150" y="457200"/>
            <a:ext cx="75447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42150" y="1143850"/>
            <a:ext cx="39333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5" name="Google Shape;45;p6"/>
          <p:cNvSpPr/>
          <p:nvPr>
            <p:ph idx="2" type="pic"/>
          </p:nvPr>
        </p:nvSpPr>
        <p:spPr>
          <a:xfrm>
            <a:off x="5242200" y="979025"/>
            <a:ext cx="3444600" cy="34446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Content Option 2">
  <p:cSld name="TITLE_1_1_2_1_1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-Cog-900.png"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1142150" y="457200"/>
            <a:ext cx="75447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142150" y="1143850"/>
            <a:ext cx="7544700" cy="10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7"/>
          <p:cNvSpPr/>
          <p:nvPr>
            <p:ph idx="2" type="pic"/>
          </p:nvPr>
        </p:nvSpPr>
        <p:spPr>
          <a:xfrm>
            <a:off x="1142100" y="2575550"/>
            <a:ext cx="7544700" cy="18480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Example">
  <p:cSld name="TITLE_1_1_2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-Cog-900.png"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142150" y="457200"/>
            <a:ext cx="61755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pic>
        <p:nvPicPr>
          <p:cNvPr id="58" name="Google Shape;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788" y="182962"/>
            <a:ext cx="1003025" cy="95886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>
            <p:ph idx="2" type="pic"/>
          </p:nvPr>
        </p:nvSpPr>
        <p:spPr>
          <a:xfrm>
            <a:off x="5740500" y="1469575"/>
            <a:ext cx="2946300" cy="29463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1142150" y="1143850"/>
            <a:ext cx="39333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ctice - Divider">
  <p:cSld name="TITLE_1_1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type="ctrTitle"/>
          </p:nvPr>
        </p:nvSpPr>
        <p:spPr>
          <a:xfrm>
            <a:off x="1028700" y="352015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7" name="Google Shape;67;p9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1028700" y="2440725"/>
            <a:ext cx="811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E41F2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PRACTICE</a:t>
            </a:r>
            <a:endParaRPr b="1" sz="10000">
              <a:solidFill>
                <a:srgbClr val="E41F2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075" y="6592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flect - Divider">
  <p:cSld name="TITLE_1_1_1_1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72" name="Google Shape;7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ctrTitle"/>
          </p:nvPr>
        </p:nvSpPr>
        <p:spPr>
          <a:xfrm>
            <a:off x="1028700" y="352015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75" name="Google Shape;75;p10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1028700" y="2440725"/>
            <a:ext cx="811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3740B5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REFLECT</a:t>
            </a:r>
            <a:endParaRPr b="1" sz="10000">
              <a:solidFill>
                <a:srgbClr val="3740B5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9575" y="666750"/>
            <a:ext cx="15144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Condensed"/>
              <a:buNone/>
              <a:defRPr b="1" sz="3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29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⮕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© 2023 General Assembly</a:t>
            </a:r>
            <a:endParaRPr sz="6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88">
          <p15:clr>
            <a:srgbClr val="EA4335"/>
          </p15:clr>
        </p15:guide>
        <p15:guide id="3" orient="horz" pos="100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775">
          <p15:clr>
            <a:srgbClr val="EA4335"/>
          </p15:clr>
        </p15:guide>
        <p15:guide id="6" orient="horz" pos="285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hat.openai.com/" TargetMode="External"/><Relationship Id="rId4" Type="http://schemas.openxmlformats.org/officeDocument/2006/relationships/hyperlink" Target="https://noads.sqlzoo.net/wiki/Self_join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jje40P2gDkhN_U1oJCp4PTE691y6m7KexgPGT536vt8/edit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Generative AI Tools for Data Analysts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1028700" y="1190625"/>
            <a:ext cx="3459300" cy="29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Overview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lesson is intended to give students an opportunity to see how data analysts can leverage ChatGPT in powerful ways, and try using the tool themselves.</a:t>
            </a:r>
            <a:br>
              <a:rPr lang="en"/>
            </a:br>
            <a:br>
              <a:rPr lang="en"/>
            </a:br>
            <a:r>
              <a:rPr lang="en"/>
              <a:t>The lesson begins with an instructor demo, then moves in to student practice where they will have a chance to write SQL queries using ChatGPT</a:t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4872800" y="1190625"/>
            <a:ext cx="3573600" cy="29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Learning Objectives</a:t>
            </a:r>
            <a:endParaRPr b="1" sz="15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⮕"/>
            </a:pPr>
            <a:r>
              <a:rPr lang="en"/>
              <a:t>Identify ways generative AI can be leveraged by data analysts to improve their workflow.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ctrTitle"/>
          </p:nvPr>
        </p:nvSpPr>
        <p:spPr>
          <a:xfrm>
            <a:off x="1287780" y="25931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ChatGPT Practice</a:t>
            </a:r>
            <a:endParaRPr sz="6000"/>
          </a:p>
        </p:txBody>
      </p:sp>
      <p:sp>
        <p:nvSpPr>
          <p:cNvPr id="222" name="Google Shape;222;p29"/>
          <p:cNvSpPr txBox="1"/>
          <p:nvPr/>
        </p:nvSpPr>
        <p:spPr>
          <a:xfrm>
            <a:off x="1287775" y="3523750"/>
            <a:ext cx="5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Leveraging Generative AI Tools</a:t>
            </a:r>
            <a:endParaRPr b="1" sz="2400">
              <a:solidFill>
                <a:srgbClr val="22222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142150" y="457200"/>
            <a:ext cx="61755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 Practice</a:t>
            </a:r>
            <a:endParaRPr/>
          </a:p>
        </p:txBody>
      </p:sp>
      <p:sp>
        <p:nvSpPr>
          <p:cNvPr id="228" name="Google Shape;228;p30"/>
          <p:cNvSpPr txBox="1"/>
          <p:nvPr>
            <p:ph idx="4294967295" type="body"/>
          </p:nvPr>
        </p:nvSpPr>
        <p:spPr>
          <a:xfrm>
            <a:off x="1142150" y="1149725"/>
            <a:ext cx="4349400" cy="9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ChatGPT to help you write SQL Queries.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/>
              <a:t>Instructions: </a:t>
            </a:r>
            <a:endParaRPr sz="1800"/>
          </a:p>
        </p:txBody>
      </p:sp>
      <p:sp>
        <p:nvSpPr>
          <p:cNvPr id="229" name="Google Shape;229;p30"/>
          <p:cNvSpPr/>
          <p:nvPr/>
        </p:nvSpPr>
        <p:spPr>
          <a:xfrm>
            <a:off x="5945400" y="1149725"/>
            <a:ext cx="2741400" cy="3193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6085303" y="1307225"/>
            <a:ext cx="2427600" cy="24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Table Data: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6050823" y="1677175"/>
            <a:ext cx="2496600" cy="71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stops(id, name)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route(num, company, pos, stop)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1142075" y="2599325"/>
            <a:ext cx="376500" cy="37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1142075" y="3242825"/>
            <a:ext cx="376500" cy="37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1142088" y="3926675"/>
            <a:ext cx="376500" cy="37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6" name="Google Shape;236;p30"/>
          <p:cNvSpPr txBox="1"/>
          <p:nvPr>
            <p:ph idx="4294967295" type="body"/>
          </p:nvPr>
        </p:nvSpPr>
        <p:spPr>
          <a:xfrm>
            <a:off x="1665100" y="2599325"/>
            <a:ext cx="38265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Login to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ChatGPT</a:t>
            </a:r>
            <a:r>
              <a:rPr lang="en" sz="1600"/>
              <a:t> (create a free account if you don’t already have one)</a:t>
            </a:r>
            <a:endParaRPr sz="1600"/>
          </a:p>
        </p:txBody>
      </p:sp>
      <p:sp>
        <p:nvSpPr>
          <p:cNvPr id="237" name="Google Shape;237;p30"/>
          <p:cNvSpPr txBox="1"/>
          <p:nvPr>
            <p:ph idx="4294967295" type="body"/>
          </p:nvPr>
        </p:nvSpPr>
        <p:spPr>
          <a:xfrm>
            <a:off x="1665113" y="3886325"/>
            <a:ext cx="38265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Complete as </a:t>
            </a:r>
            <a:r>
              <a:rPr lang="en" sz="1600"/>
              <a:t>many</a:t>
            </a:r>
            <a:r>
              <a:rPr lang="en" sz="1600"/>
              <a:t> of the questions as you can in 10 minutes!</a:t>
            </a:r>
            <a:endParaRPr sz="1600"/>
          </a:p>
        </p:txBody>
      </p:sp>
      <p:sp>
        <p:nvSpPr>
          <p:cNvPr id="238" name="Google Shape;238;p30"/>
          <p:cNvSpPr txBox="1"/>
          <p:nvPr>
            <p:ph idx="4294967295" type="body"/>
          </p:nvPr>
        </p:nvSpPr>
        <p:spPr>
          <a:xfrm>
            <a:off x="1665088" y="3202475"/>
            <a:ext cx="38265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Open the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SQLzoo Self Joins</a:t>
            </a:r>
            <a:r>
              <a:rPr lang="en" sz="1600"/>
              <a:t> activity</a:t>
            </a:r>
            <a:endParaRPr sz="1600"/>
          </a:p>
        </p:txBody>
      </p:sp>
      <p:pic>
        <p:nvPicPr>
          <p:cNvPr id="239" name="Google Shape;239;p30"/>
          <p:cNvPicPr preferRelativeResize="0"/>
          <p:nvPr/>
        </p:nvPicPr>
        <p:blipFill rotWithShape="1">
          <a:blip r:embed="rId5">
            <a:alphaModFix/>
          </a:blip>
          <a:srcRect b="7338" l="8612" r="15704" t="10016"/>
          <a:stretch/>
        </p:blipFill>
        <p:spPr>
          <a:xfrm>
            <a:off x="6513438" y="2571750"/>
            <a:ext cx="514137" cy="92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30"/>
          <p:cNvPicPr preferRelativeResize="0"/>
          <p:nvPr/>
        </p:nvPicPr>
        <p:blipFill rotWithShape="1">
          <a:blip r:embed="rId6">
            <a:alphaModFix/>
          </a:blip>
          <a:srcRect b="3509" l="6019" r="6107" t="3657"/>
          <a:stretch/>
        </p:blipFill>
        <p:spPr>
          <a:xfrm>
            <a:off x="7485088" y="2571758"/>
            <a:ext cx="633675" cy="15173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ctrTitle"/>
          </p:nvPr>
        </p:nvSpPr>
        <p:spPr>
          <a:xfrm>
            <a:off x="1028700" y="3520150"/>
            <a:ext cx="61746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</a:t>
            </a:r>
            <a:r>
              <a:rPr lang="en"/>
              <a:t>AI Tools for Data Analysts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142150" y="252000"/>
            <a:ext cx="7116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</a:t>
            </a:r>
            <a:r>
              <a:rPr lang="en"/>
              <a:t>Leveraging Generative AI for Data Analysts</a:t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1142150" y="1900075"/>
            <a:ext cx="376500" cy="37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1142150" y="2619775"/>
            <a:ext cx="376500" cy="37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142088" y="3299125"/>
            <a:ext cx="376500" cy="37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665175" y="1900075"/>
            <a:ext cx="38265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List a few ways data analysts can use AI tools to enhance their workflow.</a:t>
            </a:r>
            <a:endParaRPr/>
          </a:p>
        </p:txBody>
      </p:sp>
      <p:sp>
        <p:nvSpPr>
          <p:cNvPr id="256" name="Google Shape;256;p32"/>
          <p:cNvSpPr txBox="1"/>
          <p:nvPr>
            <p:ph idx="4294967295" type="subTitle"/>
          </p:nvPr>
        </p:nvSpPr>
        <p:spPr>
          <a:xfrm>
            <a:off x="1665175" y="2579425"/>
            <a:ext cx="38265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List a few </a:t>
            </a:r>
            <a:r>
              <a:rPr lang="en"/>
              <a:t>precautions</a:t>
            </a:r>
            <a:r>
              <a:rPr lang="en"/>
              <a:t> a data analyst should take when using AI tools at work.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1665113" y="3258775"/>
            <a:ext cx="38265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How did your understanding of AI tools like ChatGPT change as a result of this lesson?</a:t>
            </a: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1166838" y="3978475"/>
            <a:ext cx="376500" cy="37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4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1689863" y="3938125"/>
            <a:ext cx="38265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Going forward in this course, how do you plan to leverage AI tools like ChatGPT?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4"/>
                </a:highlight>
              </a:rPr>
              <a:t>Preparation</a:t>
            </a:r>
            <a:r>
              <a:rPr lang="en">
                <a:highlight>
                  <a:schemeClr val="accent4"/>
                </a:highlight>
              </a:rPr>
              <a:t>!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1028700" y="1190625"/>
            <a:ext cx="6633600" cy="29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Before</a:t>
            </a:r>
            <a:r>
              <a:rPr b="1" lang="en" sz="2400"/>
              <a:t> conducting this lesson, take 20-30 minutes to review </a:t>
            </a:r>
            <a:r>
              <a:rPr b="1" lang="en" sz="2400" u="sng">
                <a:solidFill>
                  <a:schemeClr val="hlink"/>
                </a:solidFill>
                <a:hlinkClick r:id="rId3"/>
              </a:rPr>
              <a:t>this instructor prep sheet</a:t>
            </a:r>
            <a:r>
              <a:rPr b="1" lang="en" sz="2400"/>
              <a:t> in detail!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Agenda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6" name="Google Shape;166;p22"/>
          <p:cNvGraphicFramePr/>
          <p:nvPr/>
        </p:nvGraphicFramePr>
        <p:xfrm>
          <a:off x="1255563" y="14030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{C2D93F1C-AF04-434F-8EE5-4206077936E6}</a:tableStyleId>
              </a:tblPr>
              <a:tblGrid>
                <a:gridCol w="1343500"/>
                <a:gridCol w="4570750"/>
              </a:tblGrid>
              <a:tr h="58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Time</a:t>
                      </a:r>
                      <a:endParaRPr sz="1800">
                        <a:solidFill>
                          <a:srgbClr val="FFFFFF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Activity</a:t>
                      </a:r>
                      <a:endParaRPr sz="1800">
                        <a:solidFill>
                          <a:srgbClr val="FFFFFF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0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0:00–0:20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ChatGPT Data Analyst Instructor Demo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0:20–0:40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 Demo - SQL Queries with ChatGPT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0:40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–0:45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Reflection, Wrap Up, Exit Ticket Completion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Guide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1255563" y="163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{C2D93F1C-AF04-434F-8EE5-4206077936E6}</a:tableStyleId>
              </a:tblPr>
              <a:tblGrid>
                <a:gridCol w="2000800"/>
                <a:gridCol w="4973225"/>
              </a:tblGrid>
              <a:tr h="38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Title</a:t>
                      </a:r>
                      <a:endParaRPr sz="1500">
                        <a:solidFill>
                          <a:schemeClr val="lt1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What to Do</a:t>
                      </a:r>
                      <a:endParaRPr sz="1500">
                        <a:solidFill>
                          <a:schemeClr val="lt1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58512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Our Learning Goals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Learning Objectives Slide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91440" marR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Capture a screenshot of this slide and drop in the class discussion</a:t>
                      </a: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forum or 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Slack channel.</a:t>
                      </a:r>
                      <a:endParaRPr b="1" sz="11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5388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Group and Partner Exercises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Creating Breakout Rooms — Group and Partner Exercises </a:t>
                      </a:r>
                      <a:endParaRPr b="1" sz="11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2654" lvl="0" marL="374904" marR="18288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Set up breakout rooms for student pairs/groups. Screenshot the slide and post it in the </a:t>
                      </a: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discussion forum or 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Slack channel before opening the rooms.</a:t>
                      </a:r>
                      <a:endParaRPr sz="10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2654" lvl="0" marL="374904" marR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At the 60-second mark, send a message to all rooms: “Start to wrap up your discussions. Rooms will close in one minute!”</a:t>
                      </a:r>
                      <a:endParaRPr sz="10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2654" lvl="0" marL="374904" marR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Move around from breakout room to breakout room to “walk around the classroom.”</a:t>
                      </a:r>
                      <a:endParaRPr b="1" sz="10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23"/>
          <p:cNvSpPr txBox="1"/>
          <p:nvPr/>
        </p:nvSpPr>
        <p:spPr>
          <a:xfrm>
            <a:off x="1028700" y="948100"/>
            <a:ext cx="70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 the following quick tips for instructional guidance.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Guide (Cont.)</a:t>
            </a:r>
            <a:endParaRPr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1255563" y="10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{C2D93F1C-AF04-434F-8EE5-4206077936E6}</a:tableStyleId>
              </a:tblPr>
              <a:tblGrid>
                <a:gridCol w="2000800"/>
                <a:gridCol w="4973225"/>
              </a:tblGrid>
              <a:tr h="38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Title</a:t>
                      </a:r>
                      <a:endParaRPr sz="1500">
                        <a:solidFill>
                          <a:schemeClr val="lt1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What to Do</a:t>
                      </a:r>
                      <a:endParaRPr sz="1500">
                        <a:solidFill>
                          <a:schemeClr val="lt1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Discussions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Whole-Class Discussions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91440" marR="9144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Screenshot the slide and put in the </a:t>
                      </a: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discussion forum or 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Slack channel. Some students may not have two monitors. You should stop sharing your screen so they can see each other’s faces during the discussion.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Solo Activities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Solo Activities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4939" lvl="0" marL="365760" marR="9144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Screenshot the slide and drop it in the discussion forum or Slack channel.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4939" lvl="0" marL="365760" marR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solo activities, you can choose to put people in group breakout rooms (to create the “table” group that they would be in in a physical setting) or allow students to work independently in the main session.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Homework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Share homework guidelines in the discussion forum or Slack channel. 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2" type="ctrTitle"/>
          </p:nvPr>
        </p:nvSpPr>
        <p:spPr>
          <a:xfrm>
            <a:off x="457200" y="1727700"/>
            <a:ext cx="8001000" cy="184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Leveraging Generative AI Tools</a:t>
            </a:r>
            <a:endParaRPr sz="6000"/>
          </a:p>
        </p:txBody>
      </p:sp>
      <p:sp>
        <p:nvSpPr>
          <p:cNvPr id="187" name="Google Shape;187;p25"/>
          <p:cNvSpPr txBox="1"/>
          <p:nvPr>
            <p:ph idx="4" type="ctrTitle"/>
          </p:nvPr>
        </p:nvSpPr>
        <p:spPr>
          <a:xfrm>
            <a:off x="457200" y="3574800"/>
            <a:ext cx="69690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Data Analysts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6"/>
          <p:cNvSpPr txBox="1"/>
          <p:nvPr>
            <p:ph idx="4294967295" type="subTitle"/>
          </p:nvPr>
        </p:nvSpPr>
        <p:spPr>
          <a:xfrm>
            <a:off x="457200" y="1589075"/>
            <a:ext cx="4989000" cy="54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⮕"/>
            </a:pPr>
            <a:r>
              <a:rPr lang="en" sz="1800"/>
              <a:t>Identify ways </a:t>
            </a:r>
            <a:r>
              <a:rPr lang="en" sz="1800"/>
              <a:t>generative</a:t>
            </a:r>
            <a:r>
              <a:rPr lang="en" sz="1800"/>
              <a:t> AI can be leveraged by data analysts to improve their workflow.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ctrTitle"/>
          </p:nvPr>
        </p:nvSpPr>
        <p:spPr>
          <a:xfrm>
            <a:off x="1287780" y="25931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Instructor Demonstration</a:t>
            </a:r>
            <a:endParaRPr sz="6000"/>
          </a:p>
        </p:txBody>
      </p:sp>
      <p:sp>
        <p:nvSpPr>
          <p:cNvPr id="199" name="Google Shape;199;p27"/>
          <p:cNvSpPr txBox="1"/>
          <p:nvPr/>
        </p:nvSpPr>
        <p:spPr>
          <a:xfrm>
            <a:off x="1287775" y="3523750"/>
            <a:ext cx="5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Leveraging Generative AI Tools</a:t>
            </a:r>
            <a:endParaRPr b="1" sz="2400">
              <a:solidFill>
                <a:srgbClr val="22222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1012975" y="457200"/>
            <a:ext cx="767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ChatGPT for Data Analysts</a:t>
            </a:r>
            <a:endParaRPr b="1" sz="3000">
              <a:solidFill>
                <a:srgbClr val="22222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1012975" y="951700"/>
            <a:ext cx="76737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Instructor Demo</a:t>
            </a:r>
            <a:r>
              <a:rPr b="1"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During this 15 minute demonstration, you will see a few powerful ways ChatGPT can be used by data analysts.</a:t>
            </a:r>
            <a:endParaRPr sz="18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During the demo, </a:t>
            </a:r>
            <a:r>
              <a:rPr b="1"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consider the following</a:t>
            </a:r>
            <a:r>
              <a:rPr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1808250" y="2287264"/>
            <a:ext cx="386400" cy="400500"/>
          </a:xfrm>
          <a:prstGeom prst="ellipse">
            <a:avLst/>
          </a:prstGeom>
          <a:solidFill>
            <a:srgbClr val="E4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1837962" y="2258908"/>
            <a:ext cx="32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</a:t>
            </a:r>
            <a:endParaRPr b="1" i="0" sz="2200" u="none" cap="none" strike="noStrike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2299350" y="2287275"/>
            <a:ext cx="3391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capabilities</a:t>
            </a:r>
            <a:r>
              <a:rPr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of the tool</a:t>
            </a:r>
            <a:endParaRPr sz="16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1808250" y="3100914"/>
            <a:ext cx="386400" cy="400500"/>
          </a:xfrm>
          <a:prstGeom prst="ellipse">
            <a:avLst/>
          </a:prstGeom>
          <a:solidFill>
            <a:srgbClr val="E4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1837962" y="3072558"/>
            <a:ext cx="32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endParaRPr b="1" i="0" sz="2200" u="none" cap="none" strike="noStrike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299350" y="3100925"/>
            <a:ext cx="3391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limitations</a:t>
            </a:r>
            <a:r>
              <a:rPr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of the tool</a:t>
            </a:r>
            <a:endParaRPr sz="16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1808250" y="3914564"/>
            <a:ext cx="386400" cy="400500"/>
          </a:xfrm>
          <a:prstGeom prst="ellipse">
            <a:avLst/>
          </a:prstGeom>
          <a:solidFill>
            <a:srgbClr val="E4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1837962" y="3886208"/>
            <a:ext cx="32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endParaRPr b="1" i="0" sz="2200" u="none" cap="none" strike="noStrike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299350" y="3914575"/>
            <a:ext cx="3391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reasons it is important for the </a:t>
            </a:r>
            <a:r>
              <a:rPr b="1"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user</a:t>
            </a:r>
            <a:r>
              <a:rPr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to be a </a:t>
            </a:r>
            <a:r>
              <a:rPr b="1"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skilled</a:t>
            </a:r>
            <a:r>
              <a:rPr b="1"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data analyst</a:t>
            </a:r>
            <a:endParaRPr b="1" sz="16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850" y="1940600"/>
            <a:ext cx="2470350" cy="24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ed UXDI Micro-Lesson Theme">
  <a:themeElements>
    <a:clrScheme name="Simple Light">
      <a:dk1>
        <a:srgbClr val="222222"/>
      </a:dk1>
      <a:lt1>
        <a:srgbClr val="FFFFFF"/>
      </a:lt1>
      <a:dk2>
        <a:srgbClr val="E41F26"/>
      </a:dk2>
      <a:lt2>
        <a:srgbClr val="EFEFEF"/>
      </a:lt2>
      <a:accent1>
        <a:srgbClr val="3740B5"/>
      </a:accent1>
      <a:accent2>
        <a:srgbClr val="3DBED4"/>
      </a:accent2>
      <a:accent3>
        <a:srgbClr val="01D068"/>
      </a:accent3>
      <a:accent4>
        <a:srgbClr val="FFCD34"/>
      </a:accent4>
      <a:accent5>
        <a:srgbClr val="F8B6C6"/>
      </a:accent5>
      <a:accent6>
        <a:srgbClr val="FE6C3B"/>
      </a:accent6>
      <a:hlink>
        <a:srgbClr val="0F6A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