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Nunito SemiBold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Barlow Condensed SemiBold"/>
      <p:regular r:id="rId34"/>
      <p:bold r:id="rId35"/>
      <p:italic r:id="rId36"/>
      <p:boldItalic r:id="rId37"/>
    </p:embeddedFont>
    <p:embeddedFont>
      <p:font typeface="Barlow Condensed"/>
      <p:regular r:id="rId38"/>
      <p:bold r:id="rId39"/>
      <p:italic r:id="rId40"/>
      <p:boldItalic r:id="rId41"/>
    </p:embeddedFont>
    <p:embeddedFont>
      <p:font typeface="Brygada 1918"/>
      <p:regular r:id="rId42"/>
      <p:bold r:id="rId43"/>
      <p:italic r:id="rId44"/>
      <p:boldItalic r:id="rId45"/>
    </p:embeddedFont>
    <p:embeddedFont>
      <p:font typeface="Barlow"/>
      <p:regular r:id="rId46"/>
      <p:bold r:id="rId47"/>
      <p:italic r:id="rId48"/>
      <p:boldItalic r:id="rId49"/>
    </p:embeddedFont>
    <p:embeddedFont>
      <p:font typeface="Barlow Semi Condensed SemiBold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6F28D2-13CE-43DA-85A0-DEB030169E04}">
  <a:tblStyle styleId="{BA6F28D2-13CE-43DA-85A0-DEB030169E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-italic.fntdata"/><Relationship Id="rId42" Type="http://schemas.openxmlformats.org/officeDocument/2006/relationships/font" Target="fonts/Brygada1918-regular.fntdata"/><Relationship Id="rId41" Type="http://schemas.openxmlformats.org/officeDocument/2006/relationships/font" Target="fonts/BarlowCondensed-boldItalic.fntdata"/><Relationship Id="rId44" Type="http://schemas.openxmlformats.org/officeDocument/2006/relationships/font" Target="fonts/Brygada1918-italic.fntdata"/><Relationship Id="rId43" Type="http://schemas.openxmlformats.org/officeDocument/2006/relationships/font" Target="fonts/Brygada1918-bold.fntdata"/><Relationship Id="rId46" Type="http://schemas.openxmlformats.org/officeDocument/2006/relationships/font" Target="fonts/Barlow-regular.fntdata"/><Relationship Id="rId45" Type="http://schemas.openxmlformats.org/officeDocument/2006/relationships/font" Target="fonts/Brygada1918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Barlow-italic.fntdata"/><Relationship Id="rId47" Type="http://schemas.openxmlformats.org/officeDocument/2006/relationships/font" Target="fonts/Barlow-bold.fntdata"/><Relationship Id="rId49" Type="http://schemas.openxmlformats.org/officeDocument/2006/relationships/font" Target="fonts/Barlow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33" Type="http://schemas.openxmlformats.org/officeDocument/2006/relationships/font" Target="fonts/Nunito-boldItalic.fntdata"/><Relationship Id="rId32" Type="http://schemas.openxmlformats.org/officeDocument/2006/relationships/font" Target="fonts/Nunito-italic.fntdata"/><Relationship Id="rId35" Type="http://schemas.openxmlformats.org/officeDocument/2006/relationships/font" Target="fonts/BarlowCondensedSemiBold-bold.fntdata"/><Relationship Id="rId34" Type="http://schemas.openxmlformats.org/officeDocument/2006/relationships/font" Target="fonts/BarlowCondensedSemiBold-regular.fntdata"/><Relationship Id="rId37" Type="http://schemas.openxmlformats.org/officeDocument/2006/relationships/font" Target="fonts/BarlowCondensedSemiBold-boldItalic.fntdata"/><Relationship Id="rId36" Type="http://schemas.openxmlformats.org/officeDocument/2006/relationships/font" Target="fonts/BarlowCondensedSemiBold-italic.fntdata"/><Relationship Id="rId39" Type="http://schemas.openxmlformats.org/officeDocument/2006/relationships/font" Target="fonts/BarlowCondensed-bold.fntdata"/><Relationship Id="rId38" Type="http://schemas.openxmlformats.org/officeDocument/2006/relationships/font" Target="fonts/BarlowCondensed-regular.fntdata"/><Relationship Id="rId20" Type="http://schemas.openxmlformats.org/officeDocument/2006/relationships/slide" Target="slides/slide13.xml"/><Relationship Id="rId22" Type="http://schemas.openxmlformats.org/officeDocument/2006/relationships/font" Target="fonts/NunitoSemiBold-regular.fntdata"/><Relationship Id="rId21" Type="http://schemas.openxmlformats.org/officeDocument/2006/relationships/slide" Target="slides/slide14.xml"/><Relationship Id="rId24" Type="http://schemas.openxmlformats.org/officeDocument/2006/relationships/font" Target="fonts/NunitoSemiBold-italic.fntdata"/><Relationship Id="rId23" Type="http://schemas.openxmlformats.org/officeDocument/2006/relationships/font" Target="fonts/NunitoSemiBold-bold.fntdata"/><Relationship Id="rId26" Type="http://schemas.openxmlformats.org/officeDocument/2006/relationships/font" Target="fonts/ProximaNova-regular.fntdata"/><Relationship Id="rId25" Type="http://schemas.openxmlformats.org/officeDocument/2006/relationships/font" Target="fonts/NunitoSemiBold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29" Type="http://schemas.openxmlformats.org/officeDocument/2006/relationships/font" Target="fonts/ProximaNova-boldItalic.fntdata"/><Relationship Id="rId51" Type="http://schemas.openxmlformats.org/officeDocument/2006/relationships/font" Target="fonts/BarlowSemiCondensedSemiBold-bold.fntdata"/><Relationship Id="rId50" Type="http://schemas.openxmlformats.org/officeDocument/2006/relationships/font" Target="fonts/BarlowSemiCondensedSemiBold-regular.fntdata"/><Relationship Id="rId53" Type="http://schemas.openxmlformats.org/officeDocument/2006/relationships/font" Target="fonts/BarlowSemiCondensedSemiBold-boldItalic.fntdata"/><Relationship Id="rId52" Type="http://schemas.openxmlformats.org/officeDocument/2006/relationships/font" Target="fonts/BarlowSemiCondensedSemiBold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TdmJY-LNkEAeM1D7Xxjocm-QbvCa66PDV5temFgGwd4/edit?usp=sharing" TargetMode="External"/><Relationship Id="rId3" Type="http://schemas.openxmlformats.org/officeDocument/2006/relationships/hyperlink" Target="https://docs.google.com/document/d/1TdmJY-LNkEAeM1D7Xxjocm-QbvCa66PDV5temFgGwd4/edit?usp=sharin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40964199b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40964199b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40964199b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40964199b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2"/>
              </a:rPr>
              <a:t>UX Designer</a:t>
            </a:r>
            <a:r>
              <a:rPr b="1" lang="en" sz="1400" u="sng">
                <a:solidFill>
                  <a:schemeClr val="hlink"/>
                </a:solidFill>
                <a:hlinkClick r:id="rId3"/>
              </a:rPr>
              <a:t>: Instructor Demo Prep-sheet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model how a seasoned UX designer would/could use ChatGPT to help create a user survey that focuses on specific research parameters.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sure to include some details about the research parameters themselves.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User Behavior and Needs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This parameter focuses on understanding how users interact with a particular product or service and what their needs are.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Usability and User Experience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This parameter explores the usability aspects of a product or service and the overall user experience.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Competitor Analysis and Comparative Insights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This parameter involves gathering insights about users' experiences with competing products or services.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40964199b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e40964199b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40964199b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40964199b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students to have an opportunity to use ChatGPT and experience it’s capabilities and limitations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15 minutes, have the class stop where they are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Spend a few minutes allowing students to share-out their thoughts and reflections of the activity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40964199b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40964199b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40964199b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40964199b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40964199b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40964199b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40964199b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40964199b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28feebf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28feebf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428feeb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428feeb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428feeb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428feeb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40964199b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40964199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4096419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4096419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40964199b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40964199b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 amt="34000"/>
          </a:blip>
          <a:srcRect b="-33333" l="0" r="-33351" t="0"/>
          <a:stretch/>
        </p:blipFill>
        <p:spPr>
          <a:xfrm>
            <a:off x="3329050" y="1168750"/>
            <a:ext cx="6858900" cy="685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8668400" y="2593628"/>
            <a:ext cx="265400" cy="2345202"/>
            <a:chOff x="5434475" y="2630351"/>
            <a:chExt cx="265400" cy="2345202"/>
          </a:xfrm>
        </p:grpSpPr>
        <p:pic>
          <p:nvPicPr>
            <p:cNvPr id="59" name="Google Shape;59;p14"/>
            <p:cNvPicPr preferRelativeResize="0"/>
            <p:nvPr/>
          </p:nvPicPr>
          <p:blipFill rotWithShape="1">
            <a:blip r:embed="rId3">
              <a:alphaModFix/>
            </a:blip>
            <a:srcRect b="22952" l="16307" r="4068" t="22306"/>
            <a:stretch/>
          </p:blipFill>
          <p:spPr>
            <a:xfrm rot="-5400000">
              <a:off x="4543963" y="3520863"/>
              <a:ext cx="2046424" cy="2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al Assembly Logo Transparent" id="60" name="Google Shape;60;p14"/>
            <p:cNvPicPr preferRelativeResize="0"/>
            <p:nvPr/>
          </p:nvPicPr>
          <p:blipFill rotWithShape="1">
            <a:blip r:embed="rId4">
              <a:alphaModFix/>
            </a:blip>
            <a:srcRect b="0" l="0" r="65518" t="0"/>
            <a:stretch/>
          </p:blipFill>
          <p:spPr>
            <a:xfrm rot="-5400000">
              <a:off x="5427967" y="4703747"/>
              <a:ext cx="278436" cy="26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457200" y="3383050"/>
            <a:ext cx="64287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562300" y="4713900"/>
            <a:ext cx="1219200" cy="4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57200" y="1671575"/>
            <a:ext cx="64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41F2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UXDI</a:t>
            </a:r>
            <a:endParaRPr b="1" sz="7200">
              <a:solidFill>
                <a:srgbClr val="E41F2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bjectives">
  <p:cSld name="TITLE_AND_BODY_10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38025" y="0"/>
            <a:ext cx="3306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1782" y="1488900"/>
            <a:ext cx="2058478" cy="19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57200" y="312300"/>
            <a:ext cx="506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Barlow Condensed"/>
                <a:ea typeface="Barlow Condensed"/>
                <a:cs typeface="Barlow Condensed"/>
                <a:sym typeface="Barlow Condensed"/>
              </a:rPr>
              <a:t>LEARNING OBJECTIVE</a:t>
            </a:r>
            <a:endParaRPr b="1" sz="3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57200" y="958800"/>
            <a:ext cx="5139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By the end of the lesson, you will be able to…</a:t>
            </a:r>
            <a:endParaRPr sz="18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Quote">
  <p:cSld name="MAIN_POINT_1_1_1_2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-360950" y="-1644300"/>
            <a:ext cx="26118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chemeClr val="accent2"/>
                </a:solidFill>
                <a:latin typeface="Brygada 1918"/>
                <a:ea typeface="Brygada 1918"/>
                <a:cs typeface="Brygada 1918"/>
                <a:sym typeface="Brygada 1918"/>
              </a:rPr>
              <a:t>“</a:t>
            </a:r>
            <a:endParaRPr b="1" sz="40000">
              <a:solidFill>
                <a:schemeClr val="accent2"/>
              </a:solidFill>
              <a:latin typeface="Brygada 1918"/>
              <a:ea typeface="Brygada 1918"/>
              <a:cs typeface="Brygada 1918"/>
              <a:sym typeface="Brygada 1918"/>
            </a:endParaRPr>
          </a:p>
        </p:txBody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2051675" y="457200"/>
            <a:ext cx="6177900" cy="23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051675" y="2985800"/>
            <a:ext cx="4341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descr="GA-Cog-900.png"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Divider">
  <p:cSld name="TITLE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ctrTitle"/>
          </p:nvPr>
        </p:nvSpPr>
        <p:spPr>
          <a:xfrm>
            <a:off x="1028700" y="352015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2" name="Google Shape;82;p17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028700" y="2440916"/>
            <a:ext cx="81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3DBED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LEARN</a:t>
            </a:r>
            <a:endParaRPr b="1" sz="10000">
              <a:solidFill>
                <a:srgbClr val="3DBED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850" y="651625"/>
            <a:ext cx="1143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Content Option 1">
  <p:cSld name="TITLE_1_1_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-Cog-900.png" id="86" name="Google Shape;8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1142150" y="457200"/>
            <a:ext cx="75447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142150" y="1143850"/>
            <a:ext cx="39333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0" name="Google Shape;90;p18"/>
          <p:cNvSpPr/>
          <p:nvPr>
            <p:ph idx="2" type="pic"/>
          </p:nvPr>
        </p:nvSpPr>
        <p:spPr>
          <a:xfrm>
            <a:off x="5242200" y="979025"/>
            <a:ext cx="3444600" cy="34446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Content Option 2">
  <p:cSld name="TITLE_1_1_2_1_1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-Cog-900.png"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1142150" y="457200"/>
            <a:ext cx="75447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142150" y="1143850"/>
            <a:ext cx="7544700" cy="10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1142100" y="2575550"/>
            <a:ext cx="7544700" cy="1848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Example">
  <p:cSld name="TITLE_1_1_2_1_1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-Cog-900.png" id="100" name="Google Shape;10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142150" y="457200"/>
            <a:ext cx="61755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788" y="182962"/>
            <a:ext cx="1003025" cy="95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>
            <p:ph idx="2" type="pic"/>
          </p:nvPr>
        </p:nvSpPr>
        <p:spPr>
          <a:xfrm>
            <a:off x="5740500" y="1469575"/>
            <a:ext cx="2946300" cy="2946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142150" y="1143850"/>
            <a:ext cx="39333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ctice - Divider">
  <p:cSld name="TITLE_1_1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109" name="Google Shape;10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ctrTitle"/>
          </p:nvPr>
        </p:nvSpPr>
        <p:spPr>
          <a:xfrm>
            <a:off x="1028700" y="352015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12" name="Google Shape;112;p21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028700" y="2440725"/>
            <a:ext cx="81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E41F2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PRACTICE</a:t>
            </a:r>
            <a:endParaRPr b="1" sz="10000">
              <a:solidFill>
                <a:srgbClr val="E41F2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075" y="6592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lect - Divider">
  <p:cSld name="TITLE_1_1_1_1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117" name="Google Shape;11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ctrTitle"/>
          </p:nvPr>
        </p:nvSpPr>
        <p:spPr>
          <a:xfrm>
            <a:off x="1028700" y="352015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20" name="Google Shape;120;p22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028700" y="2440725"/>
            <a:ext cx="81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3740B5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REFLECT</a:t>
            </a:r>
            <a:endParaRPr b="1" sz="10000">
              <a:solidFill>
                <a:srgbClr val="3740B5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9575" y="666750"/>
            <a:ext cx="15144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TITLE_AND_BODY_8_2_2_1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100" y="4610100"/>
            <a:ext cx="91440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 b="31602" l="0" r="0" t="42312"/>
          <a:stretch/>
        </p:blipFill>
        <p:spPr>
          <a:xfrm>
            <a:off x="2494700" y="2300813"/>
            <a:ext cx="4154800" cy="5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ctice - Content">
  <p:cSld name="TITLE_1_1_1_2_1_2_1_1_1_1_2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1142150" y="457200"/>
            <a:ext cx="61755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1142150" y="1143850"/>
            <a:ext cx="44028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lect - Questions">
  <p:cSld name="TITLE_1_1_1_2_1_2_1_1_2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36" name="Google Shape;13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/>
          <p:nvPr/>
        </p:nvSpPr>
        <p:spPr>
          <a:xfrm>
            <a:off x="6369300" y="1520200"/>
            <a:ext cx="2317500" cy="2317500"/>
          </a:xfrm>
          <a:prstGeom prst="ellipse">
            <a:avLst/>
          </a:prstGeom>
          <a:solidFill>
            <a:srgbClr val="3740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6459150" y="1909300"/>
            <a:ext cx="2137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Tips for Reflection:</a:t>
            </a:r>
            <a:br>
              <a:rPr b="1"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Think carefully through the questions, provide specific details and examples, and try to break down your thinking. 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7686325" y="1149725"/>
            <a:ext cx="672300" cy="672300"/>
          </a:xfrm>
          <a:prstGeom prst="ellipse">
            <a:avLst/>
          </a:prstGeom>
          <a:solidFill>
            <a:srgbClr val="FFCD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175" y="1297575"/>
            <a:ext cx="376601" cy="37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1142200" y="1149725"/>
            <a:ext cx="47988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Taking what you learned and what you practiced, answer the following reflection questions. </a:t>
            </a:r>
            <a:endParaRPr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1142200" y="457200"/>
            <a:ext cx="47988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1825600" y="1900075"/>
            <a:ext cx="41154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nowledge Check">
  <p:cSld name="TITLE_1_1_1_2_1_1_1_1_2_1_1_1_1_1_1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47" name="Google Shape;14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1142150" y="457200"/>
            <a:ext cx="634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Knowledge Check:</a:t>
            </a:r>
            <a:endParaRPr b="1" sz="20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1142150" y="946900"/>
            <a:ext cx="6349500" cy="31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776" y="247963"/>
            <a:ext cx="1003024" cy="8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1142150" y="1600200"/>
            <a:ext cx="63495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H">
  <p:cSld name="TITLE_2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 rotWithShape="1">
          <a:blip r:embed="rId2">
            <a:alphaModFix amt="34000"/>
          </a:blip>
          <a:srcRect b="-33333" l="0" r="-33351" t="0"/>
          <a:stretch/>
        </p:blipFill>
        <p:spPr>
          <a:xfrm>
            <a:off x="3329050" y="1168750"/>
            <a:ext cx="6858900" cy="685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>
            <p:ph type="ctrTitle"/>
          </p:nvPr>
        </p:nvSpPr>
        <p:spPr>
          <a:xfrm>
            <a:off x="685800" y="3036100"/>
            <a:ext cx="4731000" cy="2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"/>
              <a:buNone/>
              <a:defRPr b="1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4892040" y="4620986"/>
            <a:ext cx="3200400" cy="2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7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7"/>
          <p:cNvGrpSpPr/>
          <p:nvPr/>
        </p:nvGrpSpPr>
        <p:grpSpPr>
          <a:xfrm>
            <a:off x="8668400" y="2593628"/>
            <a:ext cx="265400" cy="2345202"/>
            <a:chOff x="5434475" y="2630351"/>
            <a:chExt cx="265400" cy="2345202"/>
          </a:xfrm>
        </p:grpSpPr>
        <p:pic>
          <p:nvPicPr>
            <p:cNvPr id="158" name="Google Shape;158;p27"/>
            <p:cNvPicPr preferRelativeResize="0"/>
            <p:nvPr/>
          </p:nvPicPr>
          <p:blipFill rotWithShape="1">
            <a:blip r:embed="rId3">
              <a:alphaModFix/>
            </a:blip>
            <a:srcRect b="22952" l="16307" r="4068" t="22306"/>
            <a:stretch/>
          </p:blipFill>
          <p:spPr>
            <a:xfrm rot="-5400000">
              <a:off x="4543963" y="3520863"/>
              <a:ext cx="2046424" cy="2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al Assembly Logo Transparent" id="159" name="Google Shape;159;p27"/>
            <p:cNvPicPr preferRelativeResize="0"/>
            <p:nvPr/>
          </p:nvPicPr>
          <p:blipFill rotWithShape="1">
            <a:blip r:embed="rId4">
              <a:alphaModFix/>
            </a:blip>
            <a:srcRect b="0" l="0" r="65518" t="0"/>
            <a:stretch/>
          </p:blipFill>
          <p:spPr>
            <a:xfrm rot="-5400000">
              <a:off x="5427967" y="4703747"/>
              <a:ext cx="278436" cy="26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7"/>
          <p:cNvSpPr txBox="1"/>
          <p:nvPr>
            <p:ph idx="2" type="ctrTitle"/>
          </p:nvPr>
        </p:nvSpPr>
        <p:spPr>
          <a:xfrm>
            <a:off x="640080" y="21488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Barlow Condensed"/>
              <a:buNone/>
              <a:defRPr b="1" sz="10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61" name="Google Shape;161;p27"/>
          <p:cNvSpPr/>
          <p:nvPr>
            <p:ph idx="3" type="pic"/>
          </p:nvPr>
        </p:nvSpPr>
        <p:spPr>
          <a:xfrm>
            <a:off x="5050125" y="-541050"/>
            <a:ext cx="3883800" cy="38838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62" name="Google Shape;162;p27"/>
          <p:cNvSpPr txBox="1"/>
          <p:nvPr>
            <p:ph idx="4" type="ctrTitle"/>
          </p:nvPr>
        </p:nvSpPr>
        <p:spPr>
          <a:xfrm>
            <a:off x="685800" y="3391888"/>
            <a:ext cx="47310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63" name="Google Shape;163;p27"/>
          <p:cNvSpPr/>
          <p:nvPr/>
        </p:nvSpPr>
        <p:spPr>
          <a:xfrm>
            <a:off x="562300" y="4713900"/>
            <a:ext cx="1219200" cy="4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NO IMAGE 2 1">
  <p:cSld name="TITLE_AND_BODY_9_3_1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57200" y="1190625"/>
            <a:ext cx="8229600" cy="33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⮕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68" name="Google Shape;16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">
  <p:cSld name="TITLE_AND_BODY_9_4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914400" y="457200"/>
            <a:ext cx="75321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914400" y="1190625"/>
            <a:ext cx="7532100" cy="33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⮕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 rot="-5400000">
            <a:off x="-2262150" y="1504625"/>
            <a:ext cx="53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FOR PRESENTER USE ONLY</a:t>
            </a:r>
            <a:endParaRPr sz="2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Cloud 1">
  <p:cSld name="TITLE_1_1_4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178" name="Google Shape;17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>
            <p:ph type="ctrTitle"/>
          </p:nvPr>
        </p:nvSpPr>
        <p:spPr>
          <a:xfrm>
            <a:off x="1287780" y="25931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Barlow Condensed"/>
              <a:buNone/>
              <a:defRPr b="1" sz="10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ctrTitle"/>
          </p:nvPr>
        </p:nvSpPr>
        <p:spPr>
          <a:xfrm>
            <a:off x="1333500" y="383620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82" name="Google Shape;182;p30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Condensed"/>
              <a:buNone/>
              <a:defRPr b="1" sz="3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⮕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© 2023 General Assembly</a:t>
            </a:r>
            <a:endParaRPr sz="6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orient="horz" pos="100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775">
          <p15:clr>
            <a:srgbClr val="EA4335"/>
          </p15:clr>
        </p15:guide>
        <p15:guide id="6" orient="horz" pos="285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hat.openai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ban-TG0Jc1ONbiMbjcYNMBbcG_0C9K6plSqoZnduY9c/edit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Generative AI Tools for </a:t>
            </a:r>
            <a:r>
              <a:rPr lang="en"/>
              <a:t>UX Designers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1028700" y="1190625"/>
            <a:ext cx="4020600" cy="29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Overview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lesson is intended to give students an opportunity to see how </a:t>
            </a:r>
            <a:r>
              <a:rPr lang="en"/>
              <a:t>UX designers</a:t>
            </a:r>
            <a:r>
              <a:rPr lang="en"/>
              <a:t> can leverage ChatGPT in powerful ways, and try using the tool themselves.</a:t>
            </a:r>
            <a:br>
              <a:rPr lang="en"/>
            </a:br>
            <a:br>
              <a:rPr lang="en"/>
            </a:br>
            <a:r>
              <a:rPr lang="en"/>
              <a:t>The lesson begins with a student practice activity, then moves in to an instructor demo covering how ChatGPT can be used to help create user surveys.</a:t>
            </a:r>
            <a:br>
              <a:rPr lang="en"/>
            </a:br>
            <a:br>
              <a:rPr lang="en"/>
            </a:br>
            <a:r>
              <a:rPr b="1" i="1" lang="en"/>
              <a:t>NOTE</a:t>
            </a:r>
            <a:r>
              <a:rPr i="1" lang="en"/>
              <a:t>: If it fits your teaching style, you can flip the order instructor demo and student practice activity.</a:t>
            </a:r>
            <a:endParaRPr i="1"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5461300" y="1190625"/>
            <a:ext cx="2985000" cy="29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Learning Objectives</a:t>
            </a:r>
            <a:endParaRPr b="1" sz="15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⮕"/>
            </a:pPr>
            <a:r>
              <a:rPr lang="en"/>
              <a:t>Identify ways ChatGPT can be leveraged by </a:t>
            </a:r>
            <a:r>
              <a:rPr lang="en"/>
              <a:t>UX designers</a:t>
            </a:r>
            <a:r>
              <a:rPr lang="en"/>
              <a:t> to improve their workflow.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1012975" y="457200"/>
            <a:ext cx="767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ChatGPT for </a:t>
            </a:r>
            <a:r>
              <a:rPr b="1" lang="en" sz="30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UX Designers</a:t>
            </a:r>
            <a:endParaRPr b="1" sz="30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1012975" y="951700"/>
            <a:ext cx="76737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Instructor Demo: </a:t>
            </a:r>
            <a:r>
              <a:rPr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During this 15 minute demonstration, you will see a few powerful ways ChatGPT can be used by </a:t>
            </a:r>
            <a:r>
              <a:rPr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UX designers</a:t>
            </a:r>
            <a:r>
              <a:rPr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During the demo, </a:t>
            </a:r>
            <a:r>
              <a:rPr b="1"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consider the following</a:t>
            </a:r>
            <a:r>
              <a:rPr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18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1808250" y="2287264"/>
            <a:ext cx="386400" cy="400500"/>
          </a:xfrm>
          <a:prstGeom prst="ellipse">
            <a:avLst/>
          </a:prstGeom>
          <a:solidFill>
            <a:srgbClr val="E4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1837962" y="2258908"/>
            <a:ext cx="32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</a:t>
            </a:r>
            <a:endParaRPr b="1" i="0" sz="2200" u="none" cap="none" strike="noStrike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2299350" y="2287275"/>
            <a:ext cx="3391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capabilities</a:t>
            </a: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of the tool</a:t>
            </a:r>
            <a:endParaRPr sz="16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40"/>
          <p:cNvSpPr/>
          <p:nvPr/>
        </p:nvSpPr>
        <p:spPr>
          <a:xfrm>
            <a:off x="1808250" y="3100914"/>
            <a:ext cx="386400" cy="400500"/>
          </a:xfrm>
          <a:prstGeom prst="ellipse">
            <a:avLst/>
          </a:prstGeom>
          <a:solidFill>
            <a:srgbClr val="E4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1837962" y="3072558"/>
            <a:ext cx="32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b="1" i="0" sz="2200" u="none" cap="none" strike="noStrike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2299350" y="3100925"/>
            <a:ext cx="3391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limitations</a:t>
            </a: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of the tool</a:t>
            </a:r>
            <a:endParaRPr sz="16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40"/>
          <p:cNvSpPr/>
          <p:nvPr/>
        </p:nvSpPr>
        <p:spPr>
          <a:xfrm>
            <a:off x="1808250" y="3914564"/>
            <a:ext cx="386400" cy="400500"/>
          </a:xfrm>
          <a:prstGeom prst="ellipse">
            <a:avLst/>
          </a:prstGeom>
          <a:solidFill>
            <a:srgbClr val="E4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1837962" y="3886208"/>
            <a:ext cx="32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b="1" i="0" sz="2200" u="none" cap="none" strike="noStrike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2299350" y="3914575"/>
            <a:ext cx="35394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The reasons it is important for the </a:t>
            </a:r>
            <a:r>
              <a:rPr b="1"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user</a:t>
            </a:r>
            <a:r>
              <a:rPr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 to be a </a:t>
            </a:r>
            <a:r>
              <a:rPr b="1"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skilled </a:t>
            </a:r>
            <a:r>
              <a:rPr b="1" lang="en" sz="16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UX designer</a:t>
            </a:r>
            <a:endParaRPr b="1" sz="16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250" y="1635800"/>
            <a:ext cx="2470350" cy="24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ctrTitle"/>
          </p:nvPr>
        </p:nvSpPr>
        <p:spPr>
          <a:xfrm>
            <a:off x="1287780" y="25931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ChatGPT Practice</a:t>
            </a:r>
            <a:endParaRPr sz="6000"/>
          </a:p>
        </p:txBody>
      </p:sp>
      <p:sp>
        <p:nvSpPr>
          <p:cNvPr id="267" name="Google Shape;267;p41"/>
          <p:cNvSpPr txBox="1"/>
          <p:nvPr/>
        </p:nvSpPr>
        <p:spPr>
          <a:xfrm>
            <a:off x="1287775" y="3523750"/>
            <a:ext cx="5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Leveraging AI Tools</a:t>
            </a:r>
            <a:endParaRPr b="1" sz="24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1142150" y="457200"/>
            <a:ext cx="61755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Practice</a:t>
            </a:r>
            <a:endParaRPr/>
          </a:p>
        </p:txBody>
      </p:sp>
      <p:sp>
        <p:nvSpPr>
          <p:cNvPr id="273" name="Google Shape;273;p42"/>
          <p:cNvSpPr txBox="1"/>
          <p:nvPr>
            <p:ph idx="4294967295" type="body"/>
          </p:nvPr>
        </p:nvSpPr>
        <p:spPr>
          <a:xfrm>
            <a:off x="1142150" y="1149725"/>
            <a:ext cx="4349400" cy="9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ChatGPT to create a user survey.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/>
              <a:t>Instructions: </a:t>
            </a:r>
            <a:endParaRPr sz="1800"/>
          </a:p>
        </p:txBody>
      </p:sp>
      <p:sp>
        <p:nvSpPr>
          <p:cNvPr id="274" name="Google Shape;274;p42"/>
          <p:cNvSpPr/>
          <p:nvPr/>
        </p:nvSpPr>
        <p:spPr>
          <a:xfrm>
            <a:off x="5945400" y="1149725"/>
            <a:ext cx="2741400" cy="3193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6085303" y="1307225"/>
            <a:ext cx="2427600" cy="24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Research 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Parameters: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0" lang="en" sz="1800">
                <a:latin typeface="Nunito"/>
                <a:ea typeface="Nunito"/>
                <a:cs typeface="Nunito"/>
                <a:sym typeface="Nunito"/>
              </a:rPr>
              <a:t>User Behavior and Needs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0" lang="en" sz="1800">
                <a:latin typeface="Nunito"/>
                <a:ea typeface="Nunito"/>
                <a:cs typeface="Nunito"/>
                <a:sym typeface="Nunito"/>
              </a:rPr>
              <a:t>Usability and User Experience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Nunito"/>
              <a:buAutoNum type="arabicPeriod"/>
            </a:pPr>
            <a:r>
              <a:rPr b="0" lang="en" sz="1800">
                <a:latin typeface="Nunito"/>
                <a:ea typeface="Nunito"/>
                <a:cs typeface="Nunito"/>
                <a:sym typeface="Nunito"/>
              </a:rPr>
              <a:t>Competitor Analysis and Comparative Insights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2"/>
          <p:cNvSpPr/>
          <p:nvPr/>
        </p:nvSpPr>
        <p:spPr>
          <a:xfrm>
            <a:off x="1142075" y="2599325"/>
            <a:ext cx="376500" cy="37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78" name="Google Shape;278;p42"/>
          <p:cNvSpPr/>
          <p:nvPr/>
        </p:nvSpPr>
        <p:spPr>
          <a:xfrm>
            <a:off x="1142075" y="3242825"/>
            <a:ext cx="376500" cy="37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79" name="Google Shape;279;p42"/>
          <p:cNvSpPr/>
          <p:nvPr/>
        </p:nvSpPr>
        <p:spPr>
          <a:xfrm>
            <a:off x="1142088" y="3926675"/>
            <a:ext cx="376500" cy="37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80" name="Google Shape;280;p42"/>
          <p:cNvSpPr txBox="1"/>
          <p:nvPr>
            <p:ph idx="4294967295" type="body"/>
          </p:nvPr>
        </p:nvSpPr>
        <p:spPr>
          <a:xfrm>
            <a:off x="1665100" y="2599325"/>
            <a:ext cx="38265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Login to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ChatGPT</a:t>
            </a:r>
            <a:r>
              <a:rPr lang="en" sz="1600"/>
              <a:t> (create a free account if you don’t already have one)</a:t>
            </a:r>
            <a:endParaRPr sz="1600"/>
          </a:p>
        </p:txBody>
      </p:sp>
      <p:sp>
        <p:nvSpPr>
          <p:cNvPr id="281" name="Google Shape;281;p42"/>
          <p:cNvSpPr txBox="1"/>
          <p:nvPr>
            <p:ph idx="4294967295" type="body"/>
          </p:nvPr>
        </p:nvSpPr>
        <p:spPr>
          <a:xfrm>
            <a:off x="1665113" y="3886325"/>
            <a:ext cx="38265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You will have 15 </a:t>
            </a:r>
            <a:r>
              <a:rPr lang="en" sz="1600"/>
              <a:t>minutes</a:t>
            </a:r>
            <a:r>
              <a:rPr lang="en" sz="1600"/>
              <a:t> to create your surveys. Be ready to share!</a:t>
            </a:r>
            <a:endParaRPr sz="1600"/>
          </a:p>
        </p:txBody>
      </p:sp>
      <p:sp>
        <p:nvSpPr>
          <p:cNvPr id="282" name="Google Shape;282;p42"/>
          <p:cNvSpPr txBox="1"/>
          <p:nvPr>
            <p:ph idx="4294967295" type="body"/>
          </p:nvPr>
        </p:nvSpPr>
        <p:spPr>
          <a:xfrm>
            <a:off x="1665088" y="3202475"/>
            <a:ext cx="38265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Consider the </a:t>
            </a:r>
            <a:r>
              <a:rPr b="1" lang="en" sz="1600"/>
              <a:t>research parameters</a:t>
            </a:r>
            <a:r>
              <a:rPr lang="en" sz="1600"/>
              <a:t> for the survey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ctrTitle"/>
          </p:nvPr>
        </p:nvSpPr>
        <p:spPr>
          <a:xfrm>
            <a:off x="1028700" y="3520150"/>
            <a:ext cx="61746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</a:t>
            </a:r>
            <a:r>
              <a:rPr lang="en"/>
              <a:t>AI Tools for </a:t>
            </a:r>
            <a:r>
              <a:rPr lang="en"/>
              <a:t>UX Designers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1142100" y="252000"/>
            <a:ext cx="62421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Leveraging AI Tools for </a:t>
            </a:r>
            <a:r>
              <a:rPr lang="en"/>
              <a:t>UX Designers</a:t>
            </a:r>
            <a:endParaRPr/>
          </a:p>
        </p:txBody>
      </p:sp>
      <p:sp>
        <p:nvSpPr>
          <p:cNvPr id="293" name="Google Shape;293;p44"/>
          <p:cNvSpPr/>
          <p:nvPr/>
        </p:nvSpPr>
        <p:spPr>
          <a:xfrm>
            <a:off x="1142150" y="1900075"/>
            <a:ext cx="376500" cy="37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4"/>
          <p:cNvSpPr/>
          <p:nvPr/>
        </p:nvSpPr>
        <p:spPr>
          <a:xfrm>
            <a:off x="1142150" y="2619775"/>
            <a:ext cx="376500" cy="37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96" name="Google Shape;296;p44"/>
          <p:cNvSpPr/>
          <p:nvPr/>
        </p:nvSpPr>
        <p:spPr>
          <a:xfrm>
            <a:off x="1142088" y="3299125"/>
            <a:ext cx="376500" cy="37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1665175" y="1900075"/>
            <a:ext cx="38265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List a few ways </a:t>
            </a:r>
            <a:r>
              <a:rPr lang="en"/>
              <a:t>UX Designers</a:t>
            </a:r>
            <a:r>
              <a:rPr lang="en"/>
              <a:t> can use Generative AI tools to enhance their workflow.</a:t>
            </a:r>
            <a:endParaRPr/>
          </a:p>
        </p:txBody>
      </p:sp>
      <p:sp>
        <p:nvSpPr>
          <p:cNvPr id="298" name="Google Shape;298;p44"/>
          <p:cNvSpPr txBox="1"/>
          <p:nvPr>
            <p:ph idx="4294967295" type="subTitle"/>
          </p:nvPr>
        </p:nvSpPr>
        <p:spPr>
          <a:xfrm>
            <a:off x="1665175" y="2579425"/>
            <a:ext cx="38265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List a few precautions a </a:t>
            </a:r>
            <a:r>
              <a:rPr lang="en"/>
              <a:t>UX Designers</a:t>
            </a:r>
            <a:r>
              <a:rPr lang="en"/>
              <a:t> should take when using Generative AI tools at work.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1665113" y="3258775"/>
            <a:ext cx="38265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How did your understanding of tools like ChatGPT change as a result of this lesson?</a:t>
            </a:r>
            <a:endParaRPr/>
          </a:p>
        </p:txBody>
      </p:sp>
      <p:sp>
        <p:nvSpPr>
          <p:cNvPr id="300" name="Google Shape;300;p44"/>
          <p:cNvSpPr/>
          <p:nvPr/>
        </p:nvSpPr>
        <p:spPr>
          <a:xfrm>
            <a:off x="1166838" y="3978475"/>
            <a:ext cx="376500" cy="37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1689863" y="3938125"/>
            <a:ext cx="38265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Going forward in this course, how do you plan to leverage AI tools like ChatGPT?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4"/>
                </a:highlight>
              </a:rPr>
              <a:t>Preparation!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1028700" y="1190625"/>
            <a:ext cx="6633600" cy="29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Before</a:t>
            </a:r>
            <a:r>
              <a:rPr b="1" lang="en" sz="2400"/>
              <a:t> conducting this lesson, take 20-30 minutes to review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this instructor prep-sheet</a:t>
            </a:r>
            <a:r>
              <a:rPr b="1" lang="en" sz="2400"/>
              <a:t> in detail!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Agenda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4" name="Google Shape;204;p33"/>
          <p:cNvGraphicFramePr/>
          <p:nvPr/>
        </p:nvGraphicFramePr>
        <p:xfrm>
          <a:off x="1255563" y="14030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{BA6F28D2-13CE-43DA-85A0-DEB030169E04}</a:tableStyleId>
              </a:tblPr>
              <a:tblGrid>
                <a:gridCol w="1343500"/>
                <a:gridCol w="4570750"/>
              </a:tblGrid>
              <a:tr h="58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Time</a:t>
                      </a:r>
                      <a:endParaRPr sz="1800">
                        <a:solidFill>
                          <a:srgbClr val="FFFFFF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Activity</a:t>
                      </a:r>
                      <a:endParaRPr sz="1800">
                        <a:solidFill>
                          <a:srgbClr val="FFFFFF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0:00–0:20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 Practice - Creating a User Survey with ChatGPT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0:20–0:40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ChatGPT UX Designers Instructor Demo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0:40–0:45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Reflection, Wrap Up, Exit Ticket Completion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</a:t>
            </a:r>
            <a:r>
              <a:rPr lang="en"/>
              <a:t> Agenda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1" name="Google Shape;211;p34"/>
          <p:cNvGraphicFramePr/>
          <p:nvPr/>
        </p:nvGraphicFramePr>
        <p:xfrm>
          <a:off x="1255563" y="14030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{BA6F28D2-13CE-43DA-85A0-DEB030169E04}</a:tableStyleId>
              </a:tblPr>
              <a:tblGrid>
                <a:gridCol w="1343500"/>
                <a:gridCol w="4570750"/>
              </a:tblGrid>
              <a:tr h="58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Time</a:t>
                      </a:r>
                      <a:endParaRPr sz="1800">
                        <a:solidFill>
                          <a:srgbClr val="FFFFFF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Activity</a:t>
                      </a:r>
                      <a:endParaRPr sz="1800">
                        <a:solidFill>
                          <a:srgbClr val="FFFFFF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0:00–0:20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ChatGPT UX Designers Instructor Demo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0:20–0:40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 Practice - Creating a User Survey with ChatGPT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0:40–0:45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Reflection, Wrap Up, Exit Ticket Completion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Guide</a:t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8" name="Google Shape;218;p35"/>
          <p:cNvGraphicFramePr/>
          <p:nvPr/>
        </p:nvGraphicFramePr>
        <p:xfrm>
          <a:off x="1255563" y="16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{BA6F28D2-13CE-43DA-85A0-DEB030169E04}</a:tableStyleId>
              </a:tblPr>
              <a:tblGrid>
                <a:gridCol w="2000800"/>
                <a:gridCol w="4973225"/>
              </a:tblGrid>
              <a:tr h="38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Title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What to Do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58512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Our Learning Goals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Learning Objectives Slide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9144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Capture a screenshot of this slide and drop in the class discussion</a:t>
                      </a: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forum or 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Slack channel.</a:t>
                      </a:r>
                      <a:endParaRPr b="1" sz="11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5388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Group and Partner Exercises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Creating Breakout Rooms — Group and Partner Exercises </a:t>
                      </a:r>
                      <a:endParaRPr b="1" sz="11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2654" lvl="0" marL="374904" marR="18288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Set up breakout rooms for student pairs/groups. Screenshot the slide and post it in the </a:t>
                      </a: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discussion forum or 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Slack channel before opening the rooms.</a:t>
                      </a:r>
                      <a:endParaRPr sz="10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2654" lvl="0" marL="374904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 the 60-second mark, send a message to all rooms: “Start to wrap up your discussions. Rooms will close in one minute!”</a:t>
                      </a:r>
                      <a:endParaRPr sz="10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2654" lvl="0" marL="374904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Move around from breakout room to breakout room to “walk around the classroom.”</a:t>
                      </a:r>
                      <a:endParaRPr b="1" sz="10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35"/>
          <p:cNvSpPr txBox="1"/>
          <p:nvPr/>
        </p:nvSpPr>
        <p:spPr>
          <a:xfrm>
            <a:off x="1028700" y="948100"/>
            <a:ext cx="7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 the following quick tips for instructional guidance.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Guide (Cont.)</a:t>
            </a:r>
            <a:endParaRPr/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6" name="Google Shape;226;p36"/>
          <p:cNvGraphicFramePr/>
          <p:nvPr/>
        </p:nvGraphicFramePr>
        <p:xfrm>
          <a:off x="1255563" y="10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{BA6F28D2-13CE-43DA-85A0-DEB030169E04}</a:tableStyleId>
              </a:tblPr>
              <a:tblGrid>
                <a:gridCol w="2000800"/>
                <a:gridCol w="4973225"/>
              </a:tblGrid>
              <a:tr h="38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Title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What to Do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Discussions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Whole-Class Discussions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91440" marR="9144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Screenshot the slide and put in the </a:t>
                      </a: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discussion forum or 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Slack channel. Some students may not have two monitors. You should stop sharing your screen so they can see each other’s faces during the discussion.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 Activities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 Activities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4939" lvl="0" marL="365760" marR="9144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Screenshot the slide and drop it in the discussion forum or Slack channel.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4939" lvl="0" marL="36576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solo activities, you can choose to put people in group breakout rooms (to create the “table” group that they would be in in a physical setting) or allow students to work independently in the main session.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Homework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Share homework guidelines in the discussion forum or Slack channel. 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idx="2" type="ctrTitle"/>
          </p:nvPr>
        </p:nvSpPr>
        <p:spPr>
          <a:xfrm>
            <a:off x="490600" y="1727700"/>
            <a:ext cx="8001000" cy="1847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Leveraging Generative AI Tools</a:t>
            </a:r>
            <a:endParaRPr sz="6000"/>
          </a:p>
        </p:txBody>
      </p:sp>
      <p:sp>
        <p:nvSpPr>
          <p:cNvPr id="232" name="Google Shape;232;p37"/>
          <p:cNvSpPr txBox="1"/>
          <p:nvPr>
            <p:ph idx="4" type="ctrTitle"/>
          </p:nvPr>
        </p:nvSpPr>
        <p:spPr>
          <a:xfrm>
            <a:off x="457200" y="3574800"/>
            <a:ext cx="69690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UX Designers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8"/>
          <p:cNvSpPr txBox="1"/>
          <p:nvPr>
            <p:ph idx="4294967295" type="subTitle"/>
          </p:nvPr>
        </p:nvSpPr>
        <p:spPr>
          <a:xfrm>
            <a:off x="457200" y="1589075"/>
            <a:ext cx="4989000" cy="54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⮕"/>
            </a:pPr>
            <a:r>
              <a:rPr lang="en" sz="1800"/>
              <a:t>Identify ways ChatGPT can be leveraged by </a:t>
            </a:r>
            <a:r>
              <a:rPr lang="en" sz="1800"/>
              <a:t>UX Designers</a:t>
            </a:r>
            <a:r>
              <a:rPr lang="en" sz="1800"/>
              <a:t> to improve their workflow.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ctrTitle"/>
          </p:nvPr>
        </p:nvSpPr>
        <p:spPr>
          <a:xfrm>
            <a:off x="1287780" y="25931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Instructor Demonstration</a:t>
            </a:r>
            <a:endParaRPr sz="6000"/>
          </a:p>
        </p:txBody>
      </p:sp>
      <p:sp>
        <p:nvSpPr>
          <p:cNvPr id="244" name="Google Shape;244;p39"/>
          <p:cNvSpPr txBox="1"/>
          <p:nvPr/>
        </p:nvSpPr>
        <p:spPr>
          <a:xfrm>
            <a:off x="1287775" y="3523750"/>
            <a:ext cx="5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Leveraging AI Tools</a:t>
            </a:r>
            <a:endParaRPr b="1" sz="24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ed UXDI Micro-Lesson Theme">
  <a:themeElements>
    <a:clrScheme name="Simple Light">
      <a:dk1>
        <a:srgbClr val="222222"/>
      </a:dk1>
      <a:lt1>
        <a:srgbClr val="FFFFFF"/>
      </a:lt1>
      <a:dk2>
        <a:srgbClr val="E41F26"/>
      </a:dk2>
      <a:lt2>
        <a:srgbClr val="EFEFEF"/>
      </a:lt2>
      <a:accent1>
        <a:srgbClr val="3740B5"/>
      </a:accent1>
      <a:accent2>
        <a:srgbClr val="3DBED4"/>
      </a:accent2>
      <a:accent3>
        <a:srgbClr val="01D068"/>
      </a:accent3>
      <a:accent4>
        <a:srgbClr val="FFCD34"/>
      </a:accent4>
      <a:accent5>
        <a:srgbClr val="F8B6C6"/>
      </a:accent5>
      <a:accent6>
        <a:srgbClr val="FE6C3B"/>
      </a:accent6>
      <a:hlink>
        <a:srgbClr val="0F6A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