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SemiBold"/>
      <p:regular r:id="rId20"/>
      <p:bold r:id="rId21"/>
      <p:italic r:id="rId22"/>
      <p:boldItalic r:id="rId23"/>
    </p:embeddedFont>
    <p:embeddedFont>
      <p:font typeface="Proxima Nova"/>
      <p:regular r:id="rId24"/>
      <p:bold r:id="rId25"/>
      <p:italic r:id="rId26"/>
      <p:boldItalic r:id="rId27"/>
    </p:embeddedFont>
    <p:embeddedFont>
      <p:font typeface="Nunito"/>
      <p:regular r:id="rId28"/>
      <p:bold r:id="rId29"/>
      <p:italic r:id="rId30"/>
      <p:boldItalic r:id="rId31"/>
    </p:embeddedFont>
    <p:embeddedFont>
      <p:font typeface="Barlow Condensed SemiBold"/>
      <p:regular r:id="rId32"/>
      <p:bold r:id="rId33"/>
      <p:italic r:id="rId34"/>
      <p:boldItalic r:id="rId35"/>
    </p:embeddedFont>
    <p:embeddedFont>
      <p:font typeface="Barlow Condensed"/>
      <p:regular r:id="rId36"/>
      <p:bold r:id="rId37"/>
      <p:italic r:id="rId38"/>
      <p:boldItalic r:id="rId39"/>
    </p:embeddedFont>
    <p:embeddedFont>
      <p:font typeface="Brygada 1918"/>
      <p:regular r:id="rId40"/>
      <p:bold r:id="rId41"/>
      <p:italic r:id="rId42"/>
      <p:boldItalic r:id="rId43"/>
    </p:embeddedFont>
    <p:embeddedFont>
      <p:font typeface="Barlow"/>
      <p:regular r:id="rId44"/>
      <p:bold r:id="rId45"/>
      <p:italic r:id="rId46"/>
      <p:boldItalic r:id="rId47"/>
    </p:embeddedFont>
    <p:embeddedFont>
      <p:font typeface="Barlow Semi Condensed SemiBold"/>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51">
          <p15:clr>
            <a:srgbClr val="A4A3A4"/>
          </p15:clr>
        </p15:guide>
        <p15:guide id="2" pos="288">
          <p15:clr>
            <a:srgbClr val="A4A3A4"/>
          </p15:clr>
        </p15:guide>
        <p15:guide id="3" pos="5472">
          <p15:clr>
            <a:srgbClr val="9AA0A6"/>
          </p15:clr>
        </p15:guide>
        <p15:guide id="4" orient="horz" pos="775">
          <p15:clr>
            <a:srgbClr val="9AA0A6"/>
          </p15:clr>
        </p15:guide>
        <p15:guide id="5" pos="576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84AF98-19D2-497A-BDF5-3262030912AB}">
  <a:tblStyle styleId="{B584AF98-19D2-497A-BDF5-3262030912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51" orient="horz"/>
        <p:guide pos="288"/>
        <p:guide pos="5472"/>
        <p:guide pos="775" orient="horz"/>
        <p:guide pos="57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rygada1918-regular.fntdata"/><Relationship Id="rId42" Type="http://schemas.openxmlformats.org/officeDocument/2006/relationships/font" Target="fonts/Brygada1918-italic.fntdata"/><Relationship Id="rId41" Type="http://schemas.openxmlformats.org/officeDocument/2006/relationships/font" Target="fonts/Brygada1918-bold.fntdata"/><Relationship Id="rId44" Type="http://schemas.openxmlformats.org/officeDocument/2006/relationships/font" Target="fonts/Barlow-regular.fntdata"/><Relationship Id="rId43" Type="http://schemas.openxmlformats.org/officeDocument/2006/relationships/font" Target="fonts/Brygada1918-boldItalic.fntdata"/><Relationship Id="rId46" Type="http://schemas.openxmlformats.org/officeDocument/2006/relationships/font" Target="fonts/Barlow-italic.fntdata"/><Relationship Id="rId45" Type="http://schemas.openxmlformats.org/officeDocument/2006/relationships/font" Target="fonts/Barl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BarlowSemiCondensedSemiBold-regular.fntdata"/><Relationship Id="rId47" Type="http://schemas.openxmlformats.org/officeDocument/2006/relationships/font" Target="fonts/Barlow-boldItalic.fntdata"/><Relationship Id="rId49" Type="http://schemas.openxmlformats.org/officeDocument/2006/relationships/font" Target="fonts/BarlowSemiCondensed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33" Type="http://schemas.openxmlformats.org/officeDocument/2006/relationships/font" Target="fonts/BarlowCondensedSemiBold-bold.fntdata"/><Relationship Id="rId32" Type="http://schemas.openxmlformats.org/officeDocument/2006/relationships/font" Target="fonts/BarlowCondensedSemiBold-regular.fntdata"/><Relationship Id="rId35" Type="http://schemas.openxmlformats.org/officeDocument/2006/relationships/font" Target="fonts/BarlowCondensedSemiBold-boldItalic.fntdata"/><Relationship Id="rId34" Type="http://schemas.openxmlformats.org/officeDocument/2006/relationships/font" Target="fonts/BarlowCondensedSemiBold-italic.fntdata"/><Relationship Id="rId37" Type="http://schemas.openxmlformats.org/officeDocument/2006/relationships/font" Target="fonts/BarlowCondensed-bold.fntdata"/><Relationship Id="rId36" Type="http://schemas.openxmlformats.org/officeDocument/2006/relationships/font" Target="fonts/BarlowCondensed-regular.fntdata"/><Relationship Id="rId39" Type="http://schemas.openxmlformats.org/officeDocument/2006/relationships/font" Target="fonts/BarlowCondensed-boldItalic.fntdata"/><Relationship Id="rId38" Type="http://schemas.openxmlformats.org/officeDocument/2006/relationships/font" Target="fonts/BarlowCondensed-italic.fntdata"/><Relationship Id="rId20" Type="http://schemas.openxmlformats.org/officeDocument/2006/relationships/font" Target="fonts/NunitoSemiBold-regular.fntdata"/><Relationship Id="rId22" Type="http://schemas.openxmlformats.org/officeDocument/2006/relationships/font" Target="fonts/NunitoSemiBold-italic.fntdata"/><Relationship Id="rId21" Type="http://schemas.openxmlformats.org/officeDocument/2006/relationships/font" Target="fonts/NunitoSemiBold-bold.fntdata"/><Relationship Id="rId24" Type="http://schemas.openxmlformats.org/officeDocument/2006/relationships/font" Target="fonts/ProximaNova-regular.fntdata"/><Relationship Id="rId23" Type="http://schemas.openxmlformats.org/officeDocument/2006/relationships/font" Target="fonts/NunitoSemiBold-boldItalic.fntdata"/><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Nunito-regular.fntdata"/><Relationship Id="rId27" Type="http://schemas.openxmlformats.org/officeDocument/2006/relationships/font" Target="fonts/ProximaNova-boldItalic.fntdata"/><Relationship Id="rId29" Type="http://schemas.openxmlformats.org/officeDocument/2006/relationships/font" Target="fonts/Nunito-bold.fntdata"/><Relationship Id="rId51" Type="http://schemas.openxmlformats.org/officeDocument/2006/relationships/font" Target="fonts/BarlowSemiCondensedSemiBold-boldItalic.fntdata"/><Relationship Id="rId50" Type="http://schemas.openxmlformats.org/officeDocument/2006/relationships/font" Target="fonts/BarlowSemiCondensedSemi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e20GMoVBThpXr0IKmiZ7Zumd54cojwOUFmp_TckL2-g/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2f70b18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2f70b18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3fe08af7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3fe08af7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e428a62f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e428a62f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For students to have an opportunity to use ChatGPT and experience it’s capabilities and limitations</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a:solidFill>
                  <a:schemeClr val="dk1"/>
                </a:solidFill>
                <a:latin typeface="Proxima Nova"/>
                <a:ea typeface="Proxima Nova"/>
                <a:cs typeface="Proxima Nova"/>
                <a:sym typeface="Proxima Nova"/>
              </a:rPr>
              <a:t>TEACHING TIPS</a:t>
            </a:r>
            <a:endParaRPr b="1">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After 10 minutes, have the class stop where they are</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Spend a few minutes allowing students to share-out their thoughts and reflections of the activity</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e3fe08af7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e3fe08af7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e3fe08af7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e3fe08af7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For students to reflect on how their understanding of LLM’s changes as a result of the lesson</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TEACHING TIPS</a:t>
            </a:r>
            <a:endParaRPr b="1">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Put students into breakout rooms and give them 5-10 minutes to discuss the reflection questions.</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Alternatively, you can have students write out reflections, and spend a few minutes letting volunteers share responses at the end.</a:t>
            </a: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2f70b18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2f70b18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3fe08af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3fe08af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428a62ff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428a62ff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428a62ff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e428a62ff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3fe08af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3fe08af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3fe08af7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3fe08af7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3fe08af7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3fe08af7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3fe08af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3fe08af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chemeClr val="hlink"/>
                </a:solidFill>
                <a:hlinkClick r:id="rId2"/>
              </a:rPr>
              <a:t>Data Science: Instructor Demo Prep-sheet</a:t>
            </a:r>
            <a:endParaRPr b="1" sz="1400"/>
          </a:p>
          <a:p>
            <a:pPr indent="0" lvl="0" marL="0" rtl="0" algn="l">
              <a:spcBef>
                <a:spcPts val="0"/>
              </a:spcBef>
              <a:spcAft>
                <a:spcPts val="0"/>
              </a:spcAft>
              <a:buNone/>
            </a:pPr>
            <a:r>
              <a:t/>
            </a:r>
            <a:endParaRPr b="1" sz="1400"/>
          </a:p>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To demonstrate powerful ways a data scientist can use ChatGPT, while also highlighting its limitations.</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TALKING POINTS</a:t>
            </a:r>
            <a:endParaRPr b="1">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Start by briefly introducing the purpose of the instructor demo: to showcase the powerful ways ChatGPT can be used by data scientists.</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Emphasize that during the demo, participants should pay attention to the capabilities, limitations, and the importance of being a skilled data scientist when utilizing the tool.</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Explain that a skilled data scientist can leverage the tool to its fullest potential by understanding its limitations, refining the input, validating the output, and integrating it into a broader data science workflow.</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Stress the importance of domain knowledge, data preprocessing, feature engineering, and interpreting the results generated by ChatGPT within the context of a specific problem.</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Summarize the key takeaways from the demonstration, emphasizing the capabilities, limitations, and the significance of being a skilled data scientist when using ChatGPT</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a:solidFill>
                  <a:schemeClr val="dk1"/>
                </a:solidFill>
                <a:latin typeface="Proxima Nova"/>
                <a:ea typeface="Proxima Nova"/>
                <a:cs typeface="Proxima Nova"/>
                <a:sym typeface="Proxima Nova"/>
              </a:rPr>
              <a:t>TEACHING TIPS</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b="1" lang="en">
                <a:solidFill>
                  <a:schemeClr val="dk1"/>
                </a:solidFill>
                <a:latin typeface="Proxima Nova"/>
                <a:ea typeface="Proxima Nova"/>
                <a:cs typeface="Proxima Nova"/>
                <a:sym typeface="Proxima Nova"/>
              </a:rPr>
              <a:t>Be sure to discuss the roadblocks data scientists may face when trying to use ChatGPT while working for a company:</a:t>
            </a:r>
            <a:endParaRPr b="1">
              <a:solidFill>
                <a:schemeClr val="dk1"/>
              </a:solidFill>
              <a:latin typeface="Proxima Nova"/>
              <a:ea typeface="Proxima Nova"/>
              <a:cs typeface="Proxima Nova"/>
              <a:sym typeface="Proxima Nova"/>
            </a:endParaRPr>
          </a:p>
          <a:p>
            <a:pPr indent="-298450" lvl="1" marL="914400" rtl="0" algn="l">
              <a:spcBef>
                <a:spcPts val="0"/>
              </a:spcBef>
              <a:spcAft>
                <a:spcPts val="0"/>
              </a:spcAft>
              <a:buClr>
                <a:schemeClr val="dk1"/>
              </a:buClr>
              <a:buSzPts val="1100"/>
              <a:buFont typeface="Proxima Nova"/>
              <a:buChar char="○"/>
            </a:pPr>
            <a:r>
              <a:rPr i="1" lang="en">
                <a:solidFill>
                  <a:schemeClr val="dk1"/>
                </a:solidFill>
                <a:latin typeface="Proxima Nova"/>
                <a:ea typeface="Proxima Nova"/>
                <a:cs typeface="Proxima Nova"/>
                <a:sym typeface="Proxima Nova"/>
              </a:rPr>
              <a:t>Data security concerns</a:t>
            </a:r>
            <a:endParaRPr i="1">
              <a:solidFill>
                <a:schemeClr val="dk1"/>
              </a:solidFill>
              <a:latin typeface="Proxima Nova"/>
              <a:ea typeface="Proxima Nova"/>
              <a:cs typeface="Proxima Nova"/>
              <a:sym typeface="Proxima Nova"/>
            </a:endParaRPr>
          </a:p>
          <a:p>
            <a:pPr indent="-298450" lvl="1" marL="914400" rtl="0" algn="l">
              <a:spcBef>
                <a:spcPts val="0"/>
              </a:spcBef>
              <a:spcAft>
                <a:spcPts val="0"/>
              </a:spcAft>
              <a:buClr>
                <a:schemeClr val="dk1"/>
              </a:buClr>
              <a:buSzPts val="1100"/>
              <a:buFont typeface="Proxima Nova"/>
              <a:buChar char="○"/>
            </a:pPr>
            <a:r>
              <a:rPr i="1" lang="en">
                <a:solidFill>
                  <a:schemeClr val="dk1"/>
                </a:solidFill>
                <a:latin typeface="Proxima Nova"/>
                <a:ea typeface="Proxima Nova"/>
                <a:cs typeface="Proxima Nova"/>
                <a:sym typeface="Proxima Nova"/>
              </a:rPr>
              <a:t>Proprietary product information or code</a:t>
            </a:r>
            <a:endParaRPr i="1">
              <a:solidFill>
                <a:schemeClr val="dk1"/>
              </a:solidFill>
              <a:latin typeface="Proxima Nova"/>
              <a:ea typeface="Proxima Nova"/>
              <a:cs typeface="Proxima Nova"/>
              <a:sym typeface="Proxima Nova"/>
            </a:endParaRPr>
          </a:p>
          <a:p>
            <a:pPr indent="-298450" lvl="1" marL="914400" rtl="0" algn="l">
              <a:spcBef>
                <a:spcPts val="0"/>
              </a:spcBef>
              <a:spcAft>
                <a:spcPts val="0"/>
              </a:spcAft>
              <a:buClr>
                <a:schemeClr val="dk1"/>
              </a:buClr>
              <a:buSzPts val="1100"/>
              <a:buFont typeface="Proxima Nova"/>
              <a:buChar char="○"/>
            </a:pPr>
            <a:r>
              <a:rPr i="1" lang="en">
                <a:solidFill>
                  <a:schemeClr val="dk1"/>
                </a:solidFill>
                <a:latin typeface="Proxima Nova"/>
                <a:ea typeface="Proxima Nova"/>
                <a:cs typeface="Proxima Nova"/>
                <a:sym typeface="Proxima Nova"/>
              </a:rPr>
              <a:t>Any other examples you can think of…</a:t>
            </a:r>
            <a:endParaRPr i="1">
              <a:solidFill>
                <a:schemeClr val="dk1"/>
              </a:solidFill>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12.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12.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3.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3.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bg>
      <p:bgPr>
        <a:solidFill>
          <a:schemeClr val="lt1"/>
        </a:solidFill>
      </p:bgPr>
    </p:bg>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12" name="Google Shape;12;p2"/>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grpSp>
        <p:nvGrpSpPr>
          <p:cNvPr id="13" name="Google Shape;13;p2"/>
          <p:cNvGrpSpPr/>
          <p:nvPr/>
        </p:nvGrpSpPr>
        <p:grpSpPr>
          <a:xfrm>
            <a:off x="8668400" y="2593628"/>
            <a:ext cx="265400" cy="2345202"/>
            <a:chOff x="5434475" y="2630351"/>
            <a:chExt cx="265400" cy="2345202"/>
          </a:xfrm>
        </p:grpSpPr>
        <p:pic>
          <p:nvPicPr>
            <p:cNvPr id="14" name="Google Shape;14;p2"/>
            <p:cNvPicPr preferRelativeResize="0"/>
            <p:nvPr/>
          </p:nvPicPr>
          <p:blipFill rotWithShape="1">
            <a:blip r:embed="rId3">
              <a:alphaModFix/>
            </a:blip>
            <a:srcRect b="22952" l="16307" r="4068" t="22306"/>
            <a:stretch/>
          </p:blipFill>
          <p:spPr>
            <a:xfrm rot="-5400000">
              <a:off x="4543963" y="3520863"/>
              <a:ext cx="2046424" cy="265400"/>
            </a:xfrm>
            <a:prstGeom prst="rect">
              <a:avLst/>
            </a:prstGeom>
            <a:noFill/>
            <a:ln>
              <a:noFill/>
            </a:ln>
          </p:spPr>
        </p:pic>
        <p:pic>
          <p:nvPicPr>
            <p:cNvPr descr="General Assembly Logo Transparent" id="15" name="Google Shape;15;p2"/>
            <p:cNvPicPr preferRelativeResize="0"/>
            <p:nvPr/>
          </p:nvPicPr>
          <p:blipFill rotWithShape="1">
            <a:blip r:embed="rId4">
              <a:alphaModFix/>
            </a:blip>
            <a:srcRect b="0" l="0" r="65518" t="0"/>
            <a:stretch/>
          </p:blipFill>
          <p:spPr>
            <a:xfrm rot="-5400000">
              <a:off x="5427967" y="4703747"/>
              <a:ext cx="278436" cy="265176"/>
            </a:xfrm>
            <a:prstGeom prst="rect">
              <a:avLst/>
            </a:prstGeom>
            <a:noFill/>
            <a:ln>
              <a:noFill/>
            </a:ln>
          </p:spPr>
        </p:pic>
      </p:grpSp>
      <p:sp>
        <p:nvSpPr>
          <p:cNvPr id="16" name="Google Shape;16;p2"/>
          <p:cNvSpPr txBox="1"/>
          <p:nvPr>
            <p:ph type="ctrTitle"/>
          </p:nvPr>
        </p:nvSpPr>
        <p:spPr>
          <a:xfrm>
            <a:off x="457200" y="3383050"/>
            <a:ext cx="6428700" cy="1143000"/>
          </a:xfrm>
          <a:prstGeom prst="rect">
            <a:avLst/>
          </a:prstGeom>
        </p:spPr>
        <p:txBody>
          <a:bodyPr anchorCtr="0" anchor="t" bIns="0" lIns="0" spcFirstLastPara="1" rIns="0" wrap="square" tIns="0">
            <a:sp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7" name="Google Shape;17;p2"/>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nvSpPr>
        <p:spPr>
          <a:xfrm>
            <a:off x="457200" y="1671575"/>
            <a:ext cx="6428700" cy="1108200"/>
          </a:xfrm>
          <a:prstGeom prst="rect">
            <a:avLst/>
          </a:prstGeom>
          <a:noFill/>
          <a:ln>
            <a:noFill/>
          </a:ln>
        </p:spPr>
        <p:txBody>
          <a:bodyPr anchorCtr="0" anchor="b" bIns="0" lIns="0" spcFirstLastPara="1" rIns="0" wrap="square" tIns="0">
            <a:spAutoFit/>
          </a:bodyPr>
          <a:lstStyle/>
          <a:p>
            <a:pPr indent="0" lvl="0" marL="0" rtl="0" algn="l">
              <a:spcBef>
                <a:spcPts val="0"/>
              </a:spcBef>
              <a:spcAft>
                <a:spcPts val="0"/>
              </a:spcAft>
              <a:buNone/>
            </a:pPr>
            <a:r>
              <a:rPr b="1" lang="en" sz="7200">
                <a:solidFill>
                  <a:srgbClr val="E41F26"/>
                </a:solidFill>
                <a:latin typeface="Barlow Condensed"/>
                <a:ea typeface="Barlow Condensed"/>
                <a:cs typeface="Barlow Condensed"/>
                <a:sym typeface="Barlow Condensed"/>
              </a:rPr>
              <a:t>UXDI</a:t>
            </a:r>
            <a:endParaRPr b="1" sz="7200">
              <a:solidFill>
                <a:srgbClr val="E41F26"/>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TITLE_AND_BODY_8_2_2_1">
    <p:bg>
      <p:bgPr>
        <a:solidFill>
          <a:schemeClr val="dk1"/>
        </a:solidFill>
      </p:bgPr>
    </p:bg>
    <p:spTree>
      <p:nvGrpSpPr>
        <p:cNvPr id="78" name="Shape 78"/>
        <p:cNvGrpSpPr/>
        <p:nvPr/>
      </p:nvGrpSpPr>
      <p:grpSpPr>
        <a:xfrm>
          <a:off x="0" y="0"/>
          <a:ext cx="0" cy="0"/>
          <a:chOff x="0" y="0"/>
          <a:chExt cx="0" cy="0"/>
        </a:xfrm>
      </p:grpSpPr>
      <p:sp>
        <p:nvSpPr>
          <p:cNvPr id="79" name="Google Shape;79;p11"/>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1"/>
          <p:cNvPicPr preferRelativeResize="0"/>
          <p:nvPr/>
        </p:nvPicPr>
        <p:blipFill rotWithShape="1">
          <a:blip r:embed="rId2">
            <a:alphaModFix/>
          </a:blip>
          <a:srcRect b="31602" l="0" r="0" t="42312"/>
          <a:stretch/>
        </p:blipFill>
        <p:spPr>
          <a:xfrm>
            <a:off x="2494700" y="2300813"/>
            <a:ext cx="4154800" cy="541875"/>
          </a:xfrm>
          <a:prstGeom prst="rect">
            <a:avLst/>
          </a:prstGeom>
          <a:noFill/>
          <a:ln>
            <a:noFill/>
          </a:ln>
        </p:spPr>
      </p:pic>
      <p:sp>
        <p:nvSpPr>
          <p:cNvPr id="81" name="Google Shape;81;p1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Content">
  <p:cSld name="TITLE_1_1_1_2_1_2_1_1_1_1_2">
    <p:bg>
      <p:bgPr>
        <a:solidFill>
          <a:schemeClr val="lt1"/>
        </a:solidFill>
      </p:bgPr>
    </p:bg>
    <p:spTree>
      <p:nvGrpSpPr>
        <p:cNvPr id="82" name="Shape 82"/>
        <p:cNvGrpSpPr/>
        <p:nvPr/>
      </p:nvGrpSpPr>
      <p:grpSpPr>
        <a:xfrm>
          <a:off x="0" y="0"/>
          <a:ext cx="0" cy="0"/>
          <a:chOff x="0" y="0"/>
          <a:chExt cx="0" cy="0"/>
        </a:xfrm>
      </p:grpSpPr>
      <p:sp>
        <p:nvSpPr>
          <p:cNvPr id="83" name="Google Shape;83;p12"/>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84" name="Google Shape;84;p1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85" name="Google Shape;85;p12"/>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86" name="Google Shape;86;p12"/>
          <p:cNvSpPr txBox="1"/>
          <p:nvPr>
            <p:ph type="title"/>
          </p:nvPr>
        </p:nvSpPr>
        <p:spPr>
          <a:xfrm>
            <a:off x="1142150" y="457200"/>
            <a:ext cx="61755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87" name="Google Shape;87;p12"/>
          <p:cNvSpPr txBox="1"/>
          <p:nvPr>
            <p:ph idx="1" type="body"/>
          </p:nvPr>
        </p:nvSpPr>
        <p:spPr>
          <a:xfrm>
            <a:off x="1142150" y="1143850"/>
            <a:ext cx="4402800" cy="23268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Questions">
  <p:cSld name="TITLE_1_1_1_2_1_2_1_1_2">
    <p:bg>
      <p:bgPr>
        <a:solidFill>
          <a:schemeClr val="lt1"/>
        </a:solidFill>
      </p:bgPr>
    </p:bg>
    <p:spTree>
      <p:nvGrpSpPr>
        <p:cNvPr id="88" name="Shape 88"/>
        <p:cNvGrpSpPr/>
        <p:nvPr/>
      </p:nvGrpSpPr>
      <p:grpSpPr>
        <a:xfrm>
          <a:off x="0" y="0"/>
          <a:ext cx="0" cy="0"/>
          <a:chOff x="0" y="0"/>
          <a:chExt cx="0" cy="0"/>
        </a:xfrm>
      </p:grpSpPr>
      <p:sp>
        <p:nvSpPr>
          <p:cNvPr id="89" name="Google Shape;89;p13"/>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90" name="Google Shape;90;p1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91" name="Google Shape;91;p1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92" name="Google Shape;92;p13"/>
          <p:cNvSpPr/>
          <p:nvPr/>
        </p:nvSpPr>
        <p:spPr>
          <a:xfrm>
            <a:off x="6369300" y="1520200"/>
            <a:ext cx="2317500" cy="2317500"/>
          </a:xfrm>
          <a:prstGeom prst="ellipse">
            <a:avLst/>
          </a:prstGeom>
          <a:solidFill>
            <a:srgbClr val="374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txBox="1"/>
          <p:nvPr/>
        </p:nvSpPr>
        <p:spPr>
          <a:xfrm>
            <a:off x="6459150" y="1909300"/>
            <a:ext cx="21378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FF"/>
                </a:solidFill>
                <a:latin typeface="Barlow"/>
                <a:ea typeface="Barlow"/>
                <a:cs typeface="Barlow"/>
                <a:sym typeface="Barlow"/>
              </a:rPr>
              <a:t>Tips for Reflection:</a:t>
            </a:r>
            <a:br>
              <a:rPr b="1" lang="en">
                <a:solidFill>
                  <a:srgbClr val="FFFFFF"/>
                </a:solidFill>
                <a:latin typeface="Barlow"/>
                <a:ea typeface="Barlow"/>
                <a:cs typeface="Barlow"/>
                <a:sym typeface="Barlow"/>
              </a:rPr>
            </a:br>
            <a:endParaRPr b="1">
              <a:solidFill>
                <a:srgbClr val="FFFFFF"/>
              </a:solidFill>
              <a:latin typeface="Barlow"/>
              <a:ea typeface="Barlow"/>
              <a:cs typeface="Barlow"/>
              <a:sym typeface="Barlow"/>
            </a:endParaRPr>
          </a:p>
          <a:p>
            <a:pPr indent="0" lvl="0" marL="0" rtl="0" algn="ctr">
              <a:spcBef>
                <a:spcPts val="0"/>
              </a:spcBef>
              <a:spcAft>
                <a:spcPts val="0"/>
              </a:spcAft>
              <a:buNone/>
            </a:pPr>
            <a:r>
              <a:rPr lang="en" sz="1200">
                <a:solidFill>
                  <a:srgbClr val="FFFFFF"/>
                </a:solidFill>
                <a:latin typeface="Nunito"/>
                <a:ea typeface="Nunito"/>
                <a:cs typeface="Nunito"/>
                <a:sym typeface="Nunito"/>
              </a:rPr>
              <a:t>Think carefully through the questions, provide specific details and examples, and try to break down your thinking. </a:t>
            </a:r>
            <a:endParaRPr sz="1200">
              <a:solidFill>
                <a:srgbClr val="FFFFFF"/>
              </a:solidFill>
              <a:latin typeface="Nunito"/>
              <a:ea typeface="Nunito"/>
              <a:cs typeface="Nunito"/>
              <a:sym typeface="Nunito"/>
            </a:endParaRPr>
          </a:p>
        </p:txBody>
      </p:sp>
      <p:sp>
        <p:nvSpPr>
          <p:cNvPr id="94" name="Google Shape;94;p13"/>
          <p:cNvSpPr/>
          <p:nvPr/>
        </p:nvSpPr>
        <p:spPr>
          <a:xfrm>
            <a:off x="7686325" y="1149725"/>
            <a:ext cx="672300" cy="672300"/>
          </a:xfrm>
          <a:prstGeom prst="ellipse">
            <a:avLst/>
          </a:prstGeom>
          <a:solidFill>
            <a:srgbClr val="FFC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3"/>
          <p:cNvPicPr preferRelativeResize="0"/>
          <p:nvPr/>
        </p:nvPicPr>
        <p:blipFill>
          <a:blip r:embed="rId3">
            <a:alphaModFix/>
          </a:blip>
          <a:stretch>
            <a:fillRect/>
          </a:stretch>
        </p:blipFill>
        <p:spPr>
          <a:xfrm>
            <a:off x="7834175" y="1297575"/>
            <a:ext cx="376601" cy="376601"/>
          </a:xfrm>
          <a:prstGeom prst="rect">
            <a:avLst/>
          </a:prstGeom>
          <a:noFill/>
          <a:ln>
            <a:noFill/>
          </a:ln>
        </p:spPr>
      </p:pic>
      <p:sp>
        <p:nvSpPr>
          <p:cNvPr id="96" name="Google Shape;96;p13"/>
          <p:cNvSpPr txBox="1"/>
          <p:nvPr/>
        </p:nvSpPr>
        <p:spPr>
          <a:xfrm>
            <a:off x="1142200" y="1149725"/>
            <a:ext cx="4798800" cy="559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000"/>
              </a:spcAft>
              <a:buNone/>
            </a:pPr>
            <a:r>
              <a:rPr lang="en">
                <a:solidFill>
                  <a:srgbClr val="222222"/>
                </a:solidFill>
                <a:latin typeface="Nunito"/>
                <a:ea typeface="Nunito"/>
                <a:cs typeface="Nunito"/>
                <a:sym typeface="Nunito"/>
              </a:rPr>
              <a:t>Taking what you learned and what you practiced, answer the following reflection questions. </a:t>
            </a:r>
            <a:endParaRPr>
              <a:solidFill>
                <a:srgbClr val="222222"/>
              </a:solidFill>
              <a:latin typeface="Nunito"/>
              <a:ea typeface="Nunito"/>
              <a:cs typeface="Nunito"/>
              <a:sym typeface="Nunito"/>
            </a:endParaRPr>
          </a:p>
        </p:txBody>
      </p:sp>
      <p:sp>
        <p:nvSpPr>
          <p:cNvPr id="97" name="Google Shape;97;p13"/>
          <p:cNvSpPr txBox="1"/>
          <p:nvPr>
            <p:ph type="title"/>
          </p:nvPr>
        </p:nvSpPr>
        <p:spPr>
          <a:xfrm>
            <a:off x="1142200" y="457200"/>
            <a:ext cx="47988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98" name="Google Shape;98;p13"/>
          <p:cNvSpPr txBox="1"/>
          <p:nvPr>
            <p:ph idx="1" type="body"/>
          </p:nvPr>
        </p:nvSpPr>
        <p:spPr>
          <a:xfrm>
            <a:off x="1825600" y="1900075"/>
            <a:ext cx="4115400" cy="2326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317500" lvl="1" marL="914400" rtl="0">
              <a:spcBef>
                <a:spcPts val="1000"/>
              </a:spcBef>
              <a:spcAft>
                <a:spcPts val="0"/>
              </a:spcAft>
              <a:buSzPts val="1400"/>
              <a:buChar char="○"/>
              <a:defRPr/>
            </a:lvl2pPr>
            <a:lvl3pPr indent="-317500" lvl="2" marL="1371600" rtl="0">
              <a:spcBef>
                <a:spcPts val="1000"/>
              </a:spcBef>
              <a:spcAft>
                <a:spcPts val="0"/>
              </a:spcAft>
              <a:buSzPts val="1400"/>
              <a:buChar char="■"/>
              <a:defRPr/>
            </a:lvl3pPr>
            <a:lvl4pPr indent="-317500" lvl="3" marL="1828800" rtl="0">
              <a:spcBef>
                <a:spcPts val="1000"/>
              </a:spcBef>
              <a:spcAft>
                <a:spcPts val="0"/>
              </a:spcAft>
              <a:buSzPts val="1400"/>
              <a:buChar char="●"/>
              <a:defRPr/>
            </a:lvl4pPr>
            <a:lvl5pPr indent="-317500" lvl="4" marL="2286000" rtl="0">
              <a:spcBef>
                <a:spcPts val="1000"/>
              </a:spcBef>
              <a:spcAft>
                <a:spcPts val="0"/>
              </a:spcAft>
              <a:buSzPts val="1400"/>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1000"/>
              </a:spcAft>
              <a:buSzPts val="1400"/>
              <a:buChar char="■"/>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p:cSld name="TITLE_1_1_1_2_1_1_1_1_2_1_1_1_1_1_1">
    <p:bg>
      <p:bgPr>
        <a:solidFill>
          <a:schemeClr val="lt2"/>
        </a:solidFill>
      </p:bgPr>
    </p:bg>
    <p:spTree>
      <p:nvGrpSpPr>
        <p:cNvPr id="99" name="Shape 99"/>
        <p:cNvGrpSpPr/>
        <p:nvPr/>
      </p:nvGrpSpPr>
      <p:grpSpPr>
        <a:xfrm>
          <a:off x="0" y="0"/>
          <a:ext cx="0" cy="0"/>
          <a:chOff x="0" y="0"/>
          <a:chExt cx="0" cy="0"/>
        </a:xfrm>
      </p:grpSpPr>
      <p:sp>
        <p:nvSpPr>
          <p:cNvPr id="100" name="Google Shape;100;p14"/>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01" name="Google Shape;101;p1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02" name="Google Shape;102;p1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03" name="Google Shape;103;p14"/>
          <p:cNvSpPr txBox="1"/>
          <p:nvPr/>
        </p:nvSpPr>
        <p:spPr>
          <a:xfrm>
            <a:off x="1142150" y="457200"/>
            <a:ext cx="6349500" cy="4155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None/>
            </a:pPr>
            <a:r>
              <a:rPr b="1" lang="en" sz="3000">
                <a:solidFill>
                  <a:srgbClr val="222222"/>
                </a:solidFill>
                <a:latin typeface="Barlow Condensed"/>
                <a:ea typeface="Barlow Condensed"/>
                <a:cs typeface="Barlow Condensed"/>
                <a:sym typeface="Barlow Condensed"/>
              </a:rPr>
              <a:t>Knowledge Check:</a:t>
            </a:r>
            <a:endParaRPr b="1" sz="2000">
              <a:solidFill>
                <a:srgbClr val="222222"/>
              </a:solidFill>
              <a:latin typeface="Barlow Condensed"/>
              <a:ea typeface="Barlow Condensed"/>
              <a:cs typeface="Barlow Condensed"/>
              <a:sym typeface="Barlow Condensed"/>
            </a:endParaRPr>
          </a:p>
        </p:txBody>
      </p:sp>
      <p:sp>
        <p:nvSpPr>
          <p:cNvPr id="104" name="Google Shape;104;p14"/>
          <p:cNvSpPr txBox="1"/>
          <p:nvPr>
            <p:ph idx="1" type="subTitle"/>
          </p:nvPr>
        </p:nvSpPr>
        <p:spPr>
          <a:xfrm>
            <a:off x="1142150" y="946900"/>
            <a:ext cx="6349500" cy="315900"/>
          </a:xfrm>
          <a:prstGeom prst="rect">
            <a:avLst/>
          </a:prstGeom>
        </p:spPr>
        <p:txBody>
          <a:bodyPr anchorCtr="0" anchor="t" bIns="0" lIns="0" spcFirstLastPara="1" rIns="0" wrap="square" tIns="0">
            <a:spAutoFit/>
          </a:bodyPr>
          <a:lstStyle>
            <a:lvl1pPr lvl="0" rtl="0">
              <a:spcBef>
                <a:spcPts val="0"/>
              </a:spcBef>
              <a:spcAft>
                <a:spcPts val="0"/>
              </a:spcAft>
              <a:buSzPts val="1600"/>
              <a:buFont typeface="Barlow Condensed"/>
              <a:buNone/>
              <a:defRPr b="1" sz="2000">
                <a:latin typeface="Barlow Condensed"/>
                <a:ea typeface="Barlow Condensed"/>
                <a:cs typeface="Barlow Condensed"/>
                <a:sym typeface="Barlow Condensed"/>
              </a:defRPr>
            </a:lvl1pPr>
            <a:lvl2pPr lvl="1" rtl="0">
              <a:spcBef>
                <a:spcPts val="1000"/>
              </a:spcBef>
              <a:spcAft>
                <a:spcPts val="0"/>
              </a:spcAft>
              <a:buSzPts val="1400"/>
              <a:buNone/>
              <a:defRPr/>
            </a:lvl2pPr>
            <a:lvl3pPr lvl="2" rtl="0">
              <a:spcBef>
                <a:spcPts val="1000"/>
              </a:spcBef>
              <a:spcAft>
                <a:spcPts val="0"/>
              </a:spcAft>
              <a:buSzPts val="1400"/>
              <a:buNone/>
              <a:defRPr/>
            </a:lvl3pPr>
            <a:lvl4pPr lvl="3" rtl="0">
              <a:spcBef>
                <a:spcPts val="1000"/>
              </a:spcBef>
              <a:spcAft>
                <a:spcPts val="0"/>
              </a:spcAft>
              <a:buSzPts val="1400"/>
              <a:buNone/>
              <a:defRPr/>
            </a:lvl4pPr>
            <a:lvl5pPr lvl="4" rtl="0">
              <a:spcBef>
                <a:spcPts val="1000"/>
              </a:spcBef>
              <a:spcAft>
                <a:spcPts val="0"/>
              </a:spcAft>
              <a:buSzPts val="1400"/>
              <a:buNone/>
              <a:defRPr/>
            </a:lvl5pPr>
            <a:lvl6pPr lvl="5" rtl="0">
              <a:spcBef>
                <a:spcPts val="1000"/>
              </a:spcBef>
              <a:spcAft>
                <a:spcPts val="0"/>
              </a:spcAft>
              <a:buSzPts val="1400"/>
              <a:buNone/>
              <a:defRPr/>
            </a:lvl6pPr>
            <a:lvl7pPr lvl="6" rtl="0">
              <a:spcBef>
                <a:spcPts val="1000"/>
              </a:spcBef>
              <a:spcAft>
                <a:spcPts val="0"/>
              </a:spcAft>
              <a:buSzPts val="1400"/>
              <a:buNone/>
              <a:defRPr/>
            </a:lvl7pPr>
            <a:lvl8pPr lvl="7" rtl="0">
              <a:spcBef>
                <a:spcPts val="1000"/>
              </a:spcBef>
              <a:spcAft>
                <a:spcPts val="0"/>
              </a:spcAft>
              <a:buSzPts val="1400"/>
              <a:buNone/>
              <a:defRPr/>
            </a:lvl8pPr>
            <a:lvl9pPr lvl="8" rtl="0">
              <a:spcBef>
                <a:spcPts val="1000"/>
              </a:spcBef>
              <a:spcAft>
                <a:spcPts val="1000"/>
              </a:spcAft>
              <a:buSzPts val="1400"/>
              <a:buNone/>
              <a:defRPr/>
            </a:lvl9pPr>
          </a:lstStyle>
          <a:p/>
        </p:txBody>
      </p:sp>
      <p:pic>
        <p:nvPicPr>
          <p:cNvPr id="105" name="Google Shape;105;p14"/>
          <p:cNvPicPr preferRelativeResize="0"/>
          <p:nvPr/>
        </p:nvPicPr>
        <p:blipFill>
          <a:blip r:embed="rId3">
            <a:alphaModFix/>
          </a:blip>
          <a:stretch>
            <a:fillRect/>
          </a:stretch>
        </p:blipFill>
        <p:spPr>
          <a:xfrm>
            <a:off x="7683776" y="247963"/>
            <a:ext cx="1003024" cy="833975"/>
          </a:xfrm>
          <a:prstGeom prst="rect">
            <a:avLst/>
          </a:prstGeom>
          <a:noFill/>
          <a:ln>
            <a:noFill/>
          </a:ln>
        </p:spPr>
      </p:pic>
      <p:sp>
        <p:nvSpPr>
          <p:cNvPr id="106" name="Google Shape;106;p14"/>
          <p:cNvSpPr txBox="1"/>
          <p:nvPr>
            <p:ph idx="2" type="body"/>
          </p:nvPr>
        </p:nvSpPr>
        <p:spPr>
          <a:xfrm>
            <a:off x="1142150" y="1600200"/>
            <a:ext cx="6349500" cy="2326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317500" lvl="1" marL="914400" rtl="0">
              <a:spcBef>
                <a:spcPts val="1000"/>
              </a:spcBef>
              <a:spcAft>
                <a:spcPts val="0"/>
              </a:spcAft>
              <a:buSzPts val="1400"/>
              <a:buChar char="○"/>
              <a:defRPr/>
            </a:lvl2pPr>
            <a:lvl3pPr indent="-317500" lvl="2" marL="1371600" rtl="0">
              <a:spcBef>
                <a:spcPts val="1000"/>
              </a:spcBef>
              <a:spcAft>
                <a:spcPts val="0"/>
              </a:spcAft>
              <a:buSzPts val="1400"/>
              <a:buChar char="■"/>
              <a:defRPr/>
            </a:lvl3pPr>
            <a:lvl4pPr indent="-317500" lvl="3" marL="1828800" rtl="0">
              <a:spcBef>
                <a:spcPts val="1000"/>
              </a:spcBef>
              <a:spcAft>
                <a:spcPts val="0"/>
              </a:spcAft>
              <a:buSzPts val="1400"/>
              <a:buChar char="●"/>
              <a:defRPr/>
            </a:lvl4pPr>
            <a:lvl5pPr indent="-317500" lvl="4" marL="2286000" rtl="0">
              <a:spcBef>
                <a:spcPts val="1000"/>
              </a:spcBef>
              <a:spcAft>
                <a:spcPts val="0"/>
              </a:spcAft>
              <a:buSzPts val="1400"/>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100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H">
  <p:cSld name="TITLE_2_1">
    <p:bg>
      <p:bgPr>
        <a:solidFill>
          <a:schemeClr val="lt1"/>
        </a:solidFill>
      </p:bgPr>
    </p:bg>
    <p:spTree>
      <p:nvGrpSpPr>
        <p:cNvPr id="107" name="Shape 107"/>
        <p:cNvGrpSpPr/>
        <p:nvPr/>
      </p:nvGrpSpPr>
      <p:grpSpPr>
        <a:xfrm>
          <a:off x="0" y="0"/>
          <a:ext cx="0" cy="0"/>
          <a:chOff x="0" y="0"/>
          <a:chExt cx="0" cy="0"/>
        </a:xfrm>
      </p:grpSpPr>
      <p:pic>
        <p:nvPicPr>
          <p:cNvPr id="108" name="Google Shape;108;p15"/>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109" name="Google Shape;109;p15"/>
          <p:cNvSpPr txBox="1"/>
          <p:nvPr>
            <p:ph type="ctrTitle"/>
          </p:nvPr>
        </p:nvSpPr>
        <p:spPr>
          <a:xfrm>
            <a:off x="685800" y="3036100"/>
            <a:ext cx="4731000" cy="2697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1600"/>
              <a:buFont typeface="Barlow Condensed"/>
              <a:buNone/>
              <a:defRPr b="1" sz="1600">
                <a:solidFill>
                  <a:schemeClr val="lt1"/>
                </a:solidFill>
                <a:latin typeface="Barlow Condensed"/>
                <a:ea typeface="Barlow Condensed"/>
                <a:cs typeface="Barlow Condensed"/>
                <a:sym typeface="Barlow Condensed"/>
              </a:defRPr>
            </a:lvl1pPr>
            <a:lvl2pPr lvl="1" rtl="0" algn="r">
              <a:spcBef>
                <a:spcPts val="0"/>
              </a:spcBef>
              <a:spcAft>
                <a:spcPts val="0"/>
              </a:spcAft>
              <a:buSzPts val="1600"/>
              <a:buFont typeface="Barlow Condensed"/>
              <a:buNone/>
              <a:defRPr b="1" sz="1600">
                <a:latin typeface="Barlow Condensed"/>
                <a:ea typeface="Barlow Condensed"/>
                <a:cs typeface="Barlow Condensed"/>
                <a:sym typeface="Barlow Condensed"/>
              </a:defRPr>
            </a:lvl2pPr>
            <a:lvl3pPr lvl="2" rtl="0" algn="r">
              <a:spcBef>
                <a:spcPts val="0"/>
              </a:spcBef>
              <a:spcAft>
                <a:spcPts val="0"/>
              </a:spcAft>
              <a:buSzPts val="1600"/>
              <a:buFont typeface="Barlow Condensed"/>
              <a:buNone/>
              <a:defRPr b="1" sz="1600">
                <a:latin typeface="Barlow Condensed"/>
                <a:ea typeface="Barlow Condensed"/>
                <a:cs typeface="Barlow Condensed"/>
                <a:sym typeface="Barlow Condensed"/>
              </a:defRPr>
            </a:lvl3pPr>
            <a:lvl4pPr lvl="3" rtl="0" algn="r">
              <a:spcBef>
                <a:spcPts val="0"/>
              </a:spcBef>
              <a:spcAft>
                <a:spcPts val="0"/>
              </a:spcAft>
              <a:buSzPts val="1600"/>
              <a:buFont typeface="Barlow Condensed"/>
              <a:buNone/>
              <a:defRPr b="1" sz="1600">
                <a:latin typeface="Barlow Condensed"/>
                <a:ea typeface="Barlow Condensed"/>
                <a:cs typeface="Barlow Condensed"/>
                <a:sym typeface="Barlow Condensed"/>
              </a:defRPr>
            </a:lvl4pPr>
            <a:lvl5pPr lvl="4" rtl="0" algn="r">
              <a:spcBef>
                <a:spcPts val="0"/>
              </a:spcBef>
              <a:spcAft>
                <a:spcPts val="0"/>
              </a:spcAft>
              <a:buSzPts val="1600"/>
              <a:buFont typeface="Barlow Condensed"/>
              <a:buNone/>
              <a:defRPr b="1" sz="1600">
                <a:latin typeface="Barlow Condensed"/>
                <a:ea typeface="Barlow Condensed"/>
                <a:cs typeface="Barlow Condensed"/>
                <a:sym typeface="Barlow Condensed"/>
              </a:defRPr>
            </a:lvl5pPr>
            <a:lvl6pPr lvl="5" rtl="0" algn="r">
              <a:spcBef>
                <a:spcPts val="0"/>
              </a:spcBef>
              <a:spcAft>
                <a:spcPts val="0"/>
              </a:spcAft>
              <a:buSzPts val="1600"/>
              <a:buFont typeface="Barlow Condensed"/>
              <a:buNone/>
              <a:defRPr b="1" sz="1600">
                <a:latin typeface="Barlow Condensed"/>
                <a:ea typeface="Barlow Condensed"/>
                <a:cs typeface="Barlow Condensed"/>
                <a:sym typeface="Barlow Condensed"/>
              </a:defRPr>
            </a:lvl6pPr>
            <a:lvl7pPr lvl="6" rtl="0" algn="r">
              <a:spcBef>
                <a:spcPts val="0"/>
              </a:spcBef>
              <a:spcAft>
                <a:spcPts val="0"/>
              </a:spcAft>
              <a:buSzPts val="1600"/>
              <a:buFont typeface="Barlow Condensed"/>
              <a:buNone/>
              <a:defRPr b="1" sz="1600">
                <a:latin typeface="Barlow Condensed"/>
                <a:ea typeface="Barlow Condensed"/>
                <a:cs typeface="Barlow Condensed"/>
                <a:sym typeface="Barlow Condensed"/>
              </a:defRPr>
            </a:lvl7pPr>
            <a:lvl8pPr lvl="7" rtl="0" algn="r">
              <a:spcBef>
                <a:spcPts val="0"/>
              </a:spcBef>
              <a:spcAft>
                <a:spcPts val="0"/>
              </a:spcAft>
              <a:buSzPts val="1600"/>
              <a:buFont typeface="Barlow Condensed"/>
              <a:buNone/>
              <a:defRPr b="1" sz="1600">
                <a:latin typeface="Barlow Condensed"/>
                <a:ea typeface="Barlow Condensed"/>
                <a:cs typeface="Barlow Condensed"/>
                <a:sym typeface="Barlow Condensed"/>
              </a:defRPr>
            </a:lvl8pPr>
            <a:lvl9pPr lvl="8" rtl="0" algn="r">
              <a:spcBef>
                <a:spcPts val="0"/>
              </a:spcBef>
              <a:spcAft>
                <a:spcPts val="0"/>
              </a:spcAft>
              <a:buSzPts val="1600"/>
              <a:buFont typeface="Barlow Condensed"/>
              <a:buNone/>
              <a:defRPr b="1" sz="1600">
                <a:latin typeface="Barlow Condensed"/>
                <a:ea typeface="Barlow Condensed"/>
                <a:cs typeface="Barlow Condensed"/>
                <a:sym typeface="Barlow Condensed"/>
              </a:defRPr>
            </a:lvl9pPr>
          </a:lstStyle>
          <a:p/>
        </p:txBody>
      </p:sp>
      <p:sp>
        <p:nvSpPr>
          <p:cNvPr id="110" name="Google Shape;110;p15"/>
          <p:cNvSpPr txBox="1"/>
          <p:nvPr>
            <p:ph idx="1" type="subTitle"/>
          </p:nvPr>
        </p:nvSpPr>
        <p:spPr>
          <a:xfrm>
            <a:off x="4892040" y="4620986"/>
            <a:ext cx="3200400" cy="228600"/>
          </a:xfrm>
          <a:prstGeom prst="rect">
            <a:avLst/>
          </a:prstGeom>
        </p:spPr>
        <p:txBody>
          <a:bodyPr anchorCtr="0" anchor="ctr" bIns="0" lIns="0" spcFirstLastPara="1" rIns="0" wrap="square" tIns="0">
            <a:noAutofit/>
          </a:bodyPr>
          <a:lstStyle>
            <a:lvl1pPr lvl="0" rtl="0" algn="r">
              <a:lnSpc>
                <a:spcPct val="115000"/>
              </a:lnSpc>
              <a:spcBef>
                <a:spcPts val="0"/>
              </a:spcBef>
              <a:spcAft>
                <a:spcPts val="0"/>
              </a:spcAft>
              <a:buSzPts val="1100"/>
              <a:buNone/>
              <a:defRPr sz="11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111" name="Google Shape;111;p15"/>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grpSp>
        <p:nvGrpSpPr>
          <p:cNvPr id="112" name="Google Shape;112;p15"/>
          <p:cNvGrpSpPr/>
          <p:nvPr/>
        </p:nvGrpSpPr>
        <p:grpSpPr>
          <a:xfrm>
            <a:off x="8668400" y="2593628"/>
            <a:ext cx="265400" cy="2345202"/>
            <a:chOff x="5434475" y="2630351"/>
            <a:chExt cx="265400" cy="2345202"/>
          </a:xfrm>
        </p:grpSpPr>
        <p:pic>
          <p:nvPicPr>
            <p:cNvPr id="113" name="Google Shape;113;p15"/>
            <p:cNvPicPr preferRelativeResize="0"/>
            <p:nvPr/>
          </p:nvPicPr>
          <p:blipFill rotWithShape="1">
            <a:blip r:embed="rId3">
              <a:alphaModFix/>
            </a:blip>
            <a:srcRect b="22952" l="16307" r="4068" t="22306"/>
            <a:stretch/>
          </p:blipFill>
          <p:spPr>
            <a:xfrm rot="-5400000">
              <a:off x="4543963" y="3520863"/>
              <a:ext cx="2046424" cy="265400"/>
            </a:xfrm>
            <a:prstGeom prst="rect">
              <a:avLst/>
            </a:prstGeom>
            <a:noFill/>
            <a:ln>
              <a:noFill/>
            </a:ln>
          </p:spPr>
        </p:pic>
        <p:pic>
          <p:nvPicPr>
            <p:cNvPr descr="General Assembly Logo Transparent" id="114" name="Google Shape;114;p15"/>
            <p:cNvPicPr preferRelativeResize="0"/>
            <p:nvPr/>
          </p:nvPicPr>
          <p:blipFill rotWithShape="1">
            <a:blip r:embed="rId4">
              <a:alphaModFix/>
            </a:blip>
            <a:srcRect b="0" l="0" r="65518" t="0"/>
            <a:stretch/>
          </p:blipFill>
          <p:spPr>
            <a:xfrm rot="-5400000">
              <a:off x="5427967" y="4703747"/>
              <a:ext cx="278436" cy="265176"/>
            </a:xfrm>
            <a:prstGeom prst="rect">
              <a:avLst/>
            </a:prstGeom>
            <a:noFill/>
            <a:ln>
              <a:noFill/>
            </a:ln>
          </p:spPr>
        </p:pic>
      </p:grpSp>
      <p:sp>
        <p:nvSpPr>
          <p:cNvPr id="115" name="Google Shape;115;p15"/>
          <p:cNvSpPr txBox="1"/>
          <p:nvPr>
            <p:ph idx="2" type="ctrTitle"/>
          </p:nvPr>
        </p:nvSpPr>
        <p:spPr>
          <a:xfrm>
            <a:off x="640080" y="2148840"/>
            <a:ext cx="5486400" cy="914400"/>
          </a:xfrm>
          <a:prstGeom prst="rect">
            <a:avLst/>
          </a:prstGeom>
        </p:spPr>
        <p:txBody>
          <a:bodyPr anchorCtr="0" anchor="b" bIns="0" lIns="0" spcFirstLastPara="1" rIns="0" wrap="square" tIns="0">
            <a:noAutofit/>
          </a:bodyPr>
          <a:lstStyle>
            <a:lvl1pPr lvl="0" rtl="0">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16" name="Google Shape;116;p15"/>
          <p:cNvSpPr/>
          <p:nvPr>
            <p:ph idx="3" type="pic"/>
          </p:nvPr>
        </p:nvSpPr>
        <p:spPr>
          <a:xfrm>
            <a:off x="5050125" y="-541050"/>
            <a:ext cx="3883800" cy="3883800"/>
          </a:xfrm>
          <a:prstGeom prst="ellipse">
            <a:avLst/>
          </a:prstGeom>
          <a:noFill/>
          <a:ln>
            <a:noFill/>
          </a:ln>
          <a:effectLst>
            <a:outerShdw blurRad="57150" rotWithShape="0" algn="bl" dir="5400000" dist="19050">
              <a:srgbClr val="000000">
                <a:alpha val="50000"/>
              </a:srgbClr>
            </a:outerShdw>
          </a:effectLst>
        </p:spPr>
      </p:sp>
      <p:sp>
        <p:nvSpPr>
          <p:cNvPr id="117" name="Google Shape;117;p15"/>
          <p:cNvSpPr txBox="1"/>
          <p:nvPr>
            <p:ph idx="4" type="ctrTitle"/>
          </p:nvPr>
        </p:nvSpPr>
        <p:spPr>
          <a:xfrm>
            <a:off x="685800" y="3391888"/>
            <a:ext cx="47310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18" name="Google Shape;118;p15"/>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IMAGE 2 1">
  <p:cSld name="TITLE_AND_BODY_9_3_1">
    <p:bg>
      <p:bgPr>
        <a:solidFill>
          <a:schemeClr val="lt1"/>
        </a:solidFill>
      </p:bgPr>
    </p:bg>
    <p:spTree>
      <p:nvGrpSpPr>
        <p:cNvPr id="119" name="Shape 119"/>
        <p:cNvGrpSpPr/>
        <p:nvPr/>
      </p:nvGrpSpPr>
      <p:grpSpPr>
        <a:xfrm>
          <a:off x="0" y="0"/>
          <a:ext cx="0" cy="0"/>
          <a:chOff x="0" y="0"/>
          <a:chExt cx="0" cy="0"/>
        </a:xfrm>
      </p:grpSpPr>
      <p:sp>
        <p:nvSpPr>
          <p:cNvPr id="120" name="Google Shape;120;p16"/>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 name="Google Shape;121;p16"/>
          <p:cNvSpPr txBox="1"/>
          <p:nvPr>
            <p:ph idx="1" type="body"/>
          </p:nvPr>
        </p:nvSpPr>
        <p:spPr>
          <a:xfrm>
            <a:off x="457200" y="1190625"/>
            <a:ext cx="8229600" cy="33354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Font typeface="Nunito"/>
              <a:buChar char="⮕"/>
              <a:defRPr>
                <a:latin typeface="Nunito"/>
                <a:ea typeface="Nunito"/>
                <a:cs typeface="Nunito"/>
                <a:sym typeface="Nunito"/>
              </a:defRPr>
            </a:lvl1pPr>
            <a:lvl2pPr indent="-317500" lvl="1" marL="914400" rtl="0">
              <a:spcBef>
                <a:spcPts val="1000"/>
              </a:spcBef>
              <a:spcAft>
                <a:spcPts val="0"/>
              </a:spcAft>
              <a:buSzPts val="1400"/>
              <a:buFont typeface="Nunito"/>
              <a:buChar char="○"/>
              <a:defRPr>
                <a:latin typeface="Nunito"/>
                <a:ea typeface="Nunito"/>
                <a:cs typeface="Nunito"/>
                <a:sym typeface="Nunito"/>
              </a:defRPr>
            </a:lvl2pPr>
            <a:lvl3pPr indent="-317500" lvl="2" marL="1371600" rtl="0">
              <a:spcBef>
                <a:spcPts val="1000"/>
              </a:spcBef>
              <a:spcAft>
                <a:spcPts val="0"/>
              </a:spcAft>
              <a:buSzPts val="1400"/>
              <a:buFont typeface="Nunito"/>
              <a:buChar char="■"/>
              <a:defRPr>
                <a:latin typeface="Nunito"/>
                <a:ea typeface="Nunito"/>
                <a:cs typeface="Nunito"/>
                <a:sym typeface="Nunito"/>
              </a:defRPr>
            </a:lvl3pPr>
            <a:lvl4pPr indent="-317500" lvl="3" marL="1828800" rtl="0">
              <a:spcBef>
                <a:spcPts val="1000"/>
              </a:spcBef>
              <a:spcAft>
                <a:spcPts val="0"/>
              </a:spcAft>
              <a:buSzPts val="1400"/>
              <a:buFont typeface="Nunito"/>
              <a:buChar char="●"/>
              <a:defRPr>
                <a:latin typeface="Nunito"/>
                <a:ea typeface="Nunito"/>
                <a:cs typeface="Nunito"/>
                <a:sym typeface="Nunito"/>
              </a:defRPr>
            </a:lvl4pPr>
            <a:lvl5pPr indent="-317500" lvl="4" marL="2286000" rtl="0">
              <a:spcBef>
                <a:spcPts val="1000"/>
              </a:spcBef>
              <a:spcAft>
                <a:spcPts val="0"/>
              </a:spcAft>
              <a:buSzPts val="1400"/>
              <a:buFont typeface="Nunito"/>
              <a:buChar char="○"/>
              <a:defRPr>
                <a:latin typeface="Nunito"/>
                <a:ea typeface="Nunito"/>
                <a:cs typeface="Nunito"/>
                <a:sym typeface="Nunito"/>
              </a:defRPr>
            </a:lvl5pPr>
            <a:lvl6pPr indent="-317500" lvl="5" marL="2743200" rtl="0">
              <a:spcBef>
                <a:spcPts val="1000"/>
              </a:spcBef>
              <a:spcAft>
                <a:spcPts val="0"/>
              </a:spcAft>
              <a:buSzPts val="1400"/>
              <a:buFont typeface="Nunito"/>
              <a:buChar char="■"/>
              <a:defRPr>
                <a:latin typeface="Nunito"/>
                <a:ea typeface="Nunito"/>
                <a:cs typeface="Nunito"/>
                <a:sym typeface="Nunito"/>
              </a:defRPr>
            </a:lvl6pPr>
            <a:lvl7pPr indent="-317500" lvl="6" marL="3200400" rtl="0">
              <a:spcBef>
                <a:spcPts val="1000"/>
              </a:spcBef>
              <a:spcAft>
                <a:spcPts val="0"/>
              </a:spcAft>
              <a:buSzPts val="1400"/>
              <a:buFont typeface="Nunito"/>
              <a:buChar char="●"/>
              <a:defRPr>
                <a:latin typeface="Nunito"/>
                <a:ea typeface="Nunito"/>
                <a:cs typeface="Nunito"/>
                <a:sym typeface="Nunito"/>
              </a:defRPr>
            </a:lvl7pPr>
            <a:lvl8pPr indent="-317500" lvl="7" marL="3657600" rtl="0">
              <a:spcBef>
                <a:spcPts val="1000"/>
              </a:spcBef>
              <a:spcAft>
                <a:spcPts val="0"/>
              </a:spcAft>
              <a:buSzPts val="1400"/>
              <a:buFont typeface="Nunito"/>
              <a:buChar char="○"/>
              <a:defRPr>
                <a:latin typeface="Nunito"/>
                <a:ea typeface="Nunito"/>
                <a:cs typeface="Nunito"/>
                <a:sym typeface="Nunito"/>
              </a:defRPr>
            </a:lvl8pPr>
            <a:lvl9pPr indent="-317500" lvl="8" marL="4114800" rtl="0">
              <a:spcBef>
                <a:spcPts val="1000"/>
              </a:spcBef>
              <a:spcAft>
                <a:spcPts val="1000"/>
              </a:spcAft>
              <a:buSzPts val="1400"/>
              <a:buFont typeface="Nunito"/>
              <a:buChar char="■"/>
              <a:defRPr>
                <a:latin typeface="Nunito"/>
                <a:ea typeface="Nunito"/>
                <a:cs typeface="Nunito"/>
                <a:sym typeface="Nunito"/>
              </a:defRPr>
            </a:lvl9pPr>
          </a:lstStyle>
          <a:p/>
        </p:txBody>
      </p:sp>
      <p:sp>
        <p:nvSpPr>
          <p:cNvPr id="122" name="Google Shape;122;p1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23" name="Google Shape;123;p16"/>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
  <p:cSld name="TITLE_AND_BODY_9_4">
    <p:spTree>
      <p:nvGrpSpPr>
        <p:cNvPr id="124" name="Shape 124"/>
        <p:cNvGrpSpPr/>
        <p:nvPr/>
      </p:nvGrpSpPr>
      <p:grpSpPr>
        <a:xfrm>
          <a:off x="0" y="0"/>
          <a:ext cx="0" cy="0"/>
          <a:chOff x="0" y="0"/>
          <a:chExt cx="0" cy="0"/>
        </a:xfrm>
      </p:grpSpPr>
      <p:sp>
        <p:nvSpPr>
          <p:cNvPr id="125" name="Google Shape;125;p17"/>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26" name="Google Shape;126;p17"/>
          <p:cNvSpPr txBox="1"/>
          <p:nvPr>
            <p:ph type="title"/>
          </p:nvPr>
        </p:nvSpPr>
        <p:spPr>
          <a:xfrm>
            <a:off x="914400" y="457200"/>
            <a:ext cx="75321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7"/>
          <p:cNvSpPr txBox="1"/>
          <p:nvPr>
            <p:ph idx="1" type="body"/>
          </p:nvPr>
        </p:nvSpPr>
        <p:spPr>
          <a:xfrm>
            <a:off x="914400" y="1190625"/>
            <a:ext cx="7532100" cy="33354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Font typeface="Nunito"/>
              <a:buChar char="⮕"/>
              <a:defRPr>
                <a:latin typeface="Nunito"/>
                <a:ea typeface="Nunito"/>
                <a:cs typeface="Nunito"/>
                <a:sym typeface="Nunito"/>
              </a:defRPr>
            </a:lvl1pPr>
            <a:lvl2pPr indent="-317500" lvl="1" marL="914400" rtl="0">
              <a:spcBef>
                <a:spcPts val="1000"/>
              </a:spcBef>
              <a:spcAft>
                <a:spcPts val="0"/>
              </a:spcAft>
              <a:buSzPts val="1400"/>
              <a:buFont typeface="Nunito"/>
              <a:buChar char="○"/>
              <a:defRPr>
                <a:latin typeface="Nunito"/>
                <a:ea typeface="Nunito"/>
                <a:cs typeface="Nunito"/>
                <a:sym typeface="Nunito"/>
              </a:defRPr>
            </a:lvl2pPr>
            <a:lvl3pPr indent="-317500" lvl="2" marL="1371600" rtl="0">
              <a:spcBef>
                <a:spcPts val="1000"/>
              </a:spcBef>
              <a:spcAft>
                <a:spcPts val="0"/>
              </a:spcAft>
              <a:buSzPts val="1400"/>
              <a:buFont typeface="Nunito"/>
              <a:buChar char="■"/>
              <a:defRPr>
                <a:latin typeface="Nunito"/>
                <a:ea typeface="Nunito"/>
                <a:cs typeface="Nunito"/>
                <a:sym typeface="Nunito"/>
              </a:defRPr>
            </a:lvl3pPr>
            <a:lvl4pPr indent="-317500" lvl="3" marL="1828800" rtl="0">
              <a:spcBef>
                <a:spcPts val="1000"/>
              </a:spcBef>
              <a:spcAft>
                <a:spcPts val="0"/>
              </a:spcAft>
              <a:buSzPts val="1400"/>
              <a:buFont typeface="Nunito"/>
              <a:buChar char="●"/>
              <a:defRPr>
                <a:latin typeface="Nunito"/>
                <a:ea typeface="Nunito"/>
                <a:cs typeface="Nunito"/>
                <a:sym typeface="Nunito"/>
              </a:defRPr>
            </a:lvl4pPr>
            <a:lvl5pPr indent="-317500" lvl="4" marL="2286000" rtl="0">
              <a:spcBef>
                <a:spcPts val="1000"/>
              </a:spcBef>
              <a:spcAft>
                <a:spcPts val="0"/>
              </a:spcAft>
              <a:buSzPts val="1400"/>
              <a:buFont typeface="Nunito"/>
              <a:buChar char="○"/>
              <a:defRPr>
                <a:latin typeface="Nunito"/>
                <a:ea typeface="Nunito"/>
                <a:cs typeface="Nunito"/>
                <a:sym typeface="Nunito"/>
              </a:defRPr>
            </a:lvl5pPr>
            <a:lvl6pPr indent="-317500" lvl="5" marL="2743200" rtl="0">
              <a:spcBef>
                <a:spcPts val="1000"/>
              </a:spcBef>
              <a:spcAft>
                <a:spcPts val="0"/>
              </a:spcAft>
              <a:buSzPts val="1400"/>
              <a:buFont typeface="Nunito"/>
              <a:buChar char="■"/>
              <a:defRPr>
                <a:latin typeface="Nunito"/>
                <a:ea typeface="Nunito"/>
                <a:cs typeface="Nunito"/>
                <a:sym typeface="Nunito"/>
              </a:defRPr>
            </a:lvl6pPr>
            <a:lvl7pPr indent="-317500" lvl="6" marL="3200400" rtl="0">
              <a:spcBef>
                <a:spcPts val="1000"/>
              </a:spcBef>
              <a:spcAft>
                <a:spcPts val="0"/>
              </a:spcAft>
              <a:buSzPts val="1400"/>
              <a:buFont typeface="Nunito"/>
              <a:buChar char="●"/>
              <a:defRPr>
                <a:latin typeface="Nunito"/>
                <a:ea typeface="Nunito"/>
                <a:cs typeface="Nunito"/>
                <a:sym typeface="Nunito"/>
              </a:defRPr>
            </a:lvl7pPr>
            <a:lvl8pPr indent="-317500" lvl="7" marL="3657600" rtl="0">
              <a:spcBef>
                <a:spcPts val="1000"/>
              </a:spcBef>
              <a:spcAft>
                <a:spcPts val="0"/>
              </a:spcAft>
              <a:buSzPts val="1400"/>
              <a:buFont typeface="Nunito"/>
              <a:buChar char="○"/>
              <a:defRPr>
                <a:latin typeface="Nunito"/>
                <a:ea typeface="Nunito"/>
                <a:cs typeface="Nunito"/>
                <a:sym typeface="Nunito"/>
              </a:defRPr>
            </a:lvl8pPr>
            <a:lvl9pPr indent="-317500" lvl="8" marL="4114800" rtl="0">
              <a:spcBef>
                <a:spcPts val="1000"/>
              </a:spcBef>
              <a:spcAft>
                <a:spcPts val="1000"/>
              </a:spcAft>
              <a:buSzPts val="1400"/>
              <a:buFont typeface="Nunito"/>
              <a:buChar char="■"/>
              <a:defRPr>
                <a:latin typeface="Nunito"/>
                <a:ea typeface="Nunito"/>
                <a:cs typeface="Nunito"/>
                <a:sym typeface="Nunito"/>
              </a:defRPr>
            </a:lvl9pPr>
          </a:lstStyle>
          <a:p/>
        </p:txBody>
      </p:sp>
      <p:sp>
        <p:nvSpPr>
          <p:cNvPr id="128" name="Google Shape;128;p1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29" name="Google Shape;129;p17"/>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30" name="Google Shape;130;p17"/>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rgbClr val="FFFFFF"/>
                </a:solidFill>
                <a:latin typeface="Barlow Condensed SemiBold"/>
                <a:ea typeface="Barlow Condensed SemiBold"/>
                <a:cs typeface="Barlow Condensed SemiBold"/>
                <a:sym typeface="Barlow Condensed SemiBold"/>
              </a:rPr>
              <a:t>FOR PRESENTER USE ONLY</a:t>
            </a:r>
            <a:endParaRPr sz="2000">
              <a:solidFill>
                <a:srgbClr val="FFFFFF"/>
              </a:solidFill>
              <a:latin typeface="Barlow Condensed SemiBold"/>
              <a:ea typeface="Barlow Condensed SemiBold"/>
              <a:cs typeface="Barlow Condensed SemiBold"/>
              <a:sym typeface="Barlow Condensed SemiBold"/>
            </a:endParaRPr>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Cloud 1">
  <p:cSld name="TITLE_1_1_4">
    <p:bg>
      <p:bgPr>
        <a:solidFill>
          <a:schemeClr val="lt1"/>
        </a:solidFill>
      </p:bgPr>
    </p:bg>
    <p:spTree>
      <p:nvGrpSpPr>
        <p:cNvPr id="131" name="Shape 131"/>
        <p:cNvGrpSpPr/>
        <p:nvPr/>
      </p:nvGrpSpPr>
      <p:grpSpPr>
        <a:xfrm>
          <a:off x="0" y="0"/>
          <a:ext cx="0" cy="0"/>
          <a:chOff x="0" y="0"/>
          <a:chExt cx="0" cy="0"/>
        </a:xfrm>
      </p:grpSpPr>
      <p:sp>
        <p:nvSpPr>
          <p:cNvPr id="132" name="Google Shape;132;p18"/>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133" name="Google Shape;133;p18"/>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134" name="Google Shape;134;p18"/>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35" name="Google Shape;135;p18"/>
          <p:cNvSpPr txBox="1"/>
          <p:nvPr>
            <p:ph type="ctrTitle"/>
          </p:nvPr>
        </p:nvSpPr>
        <p:spPr>
          <a:xfrm>
            <a:off x="1287780" y="2593140"/>
            <a:ext cx="5486400" cy="914400"/>
          </a:xfrm>
          <a:prstGeom prst="rect">
            <a:avLst/>
          </a:prstGeom>
        </p:spPr>
        <p:txBody>
          <a:bodyPr anchorCtr="0" anchor="b" bIns="0" lIns="0" spcFirstLastPara="1" rIns="0" wrap="square" tIns="0">
            <a:noAutofit/>
          </a:bodyPr>
          <a:lstStyle>
            <a:lvl1pPr lvl="0" rtl="0">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36" name="Google Shape;136;p18"/>
          <p:cNvSpPr txBox="1"/>
          <p:nvPr>
            <p:ph idx="2" type="ctrTitle"/>
          </p:nvPr>
        </p:nvSpPr>
        <p:spPr>
          <a:xfrm>
            <a:off x="1333500" y="3836200"/>
            <a:ext cx="6174600" cy="11430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1pPr>
            <a:lvl2pPr lvl="1"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2pPr>
            <a:lvl3pPr lvl="2"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3pPr>
            <a:lvl4pPr lvl="3"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4pPr>
            <a:lvl5pPr lvl="4"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5pPr>
            <a:lvl6pPr lvl="5"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6pPr>
            <a:lvl7pPr lvl="6"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7pPr>
            <a:lvl8pPr lvl="7"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8pPr>
            <a:lvl9pPr lvl="8"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9pPr>
          </a:lstStyle>
          <a:p/>
        </p:txBody>
      </p:sp>
      <p:sp>
        <p:nvSpPr>
          <p:cNvPr id="137" name="Google Shape;137;p18"/>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TITLE_AND_BODY_10_1_1">
    <p:spTree>
      <p:nvGrpSpPr>
        <p:cNvPr id="19" name="Shape 19"/>
        <p:cNvGrpSpPr/>
        <p:nvPr/>
      </p:nvGrpSpPr>
      <p:grpSpPr>
        <a:xfrm>
          <a:off x="0" y="0"/>
          <a:ext cx="0" cy="0"/>
          <a:chOff x="0" y="0"/>
          <a:chExt cx="0" cy="0"/>
        </a:xfrm>
      </p:grpSpPr>
      <p:sp>
        <p:nvSpPr>
          <p:cNvPr id="20" name="Google Shape;20;p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3"/>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 name="Google Shape;22;p3"/>
          <p:cNvPicPr preferRelativeResize="0"/>
          <p:nvPr/>
        </p:nvPicPr>
        <p:blipFill>
          <a:blip r:embed="rId2">
            <a:alphaModFix/>
          </a:blip>
          <a:stretch>
            <a:fillRect/>
          </a:stretch>
        </p:blipFill>
        <p:spPr>
          <a:xfrm>
            <a:off x="6461782" y="1488900"/>
            <a:ext cx="2058478" cy="1966650"/>
          </a:xfrm>
          <a:prstGeom prst="rect">
            <a:avLst/>
          </a:prstGeom>
          <a:noFill/>
          <a:ln>
            <a:noFill/>
          </a:ln>
        </p:spPr>
      </p:pic>
      <p:sp>
        <p:nvSpPr>
          <p:cNvPr id="23" name="Google Shape;23;p3"/>
          <p:cNvSpPr txBox="1"/>
          <p:nvPr/>
        </p:nvSpPr>
        <p:spPr>
          <a:xfrm>
            <a:off x="457200" y="312300"/>
            <a:ext cx="5069400" cy="6465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LEARNING OBJECTIVE</a:t>
            </a:r>
            <a:endParaRPr b="1" sz="3000">
              <a:latin typeface="Barlow Condensed"/>
              <a:ea typeface="Barlow Condensed"/>
              <a:cs typeface="Barlow Condensed"/>
              <a:sym typeface="Barlow Condensed"/>
            </a:endParaRPr>
          </a:p>
        </p:txBody>
      </p:sp>
      <p:sp>
        <p:nvSpPr>
          <p:cNvPr id="24" name="Google Shape;24;p3"/>
          <p:cNvSpPr txBox="1"/>
          <p:nvPr/>
        </p:nvSpPr>
        <p:spPr>
          <a:xfrm>
            <a:off x="457200" y="958800"/>
            <a:ext cx="5139000" cy="2772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1000"/>
              </a:spcAft>
              <a:buNone/>
            </a:pPr>
            <a:r>
              <a:rPr lang="en" sz="1800">
                <a:solidFill>
                  <a:srgbClr val="222222"/>
                </a:solidFill>
                <a:latin typeface="Nunito"/>
                <a:ea typeface="Nunito"/>
                <a:cs typeface="Nunito"/>
                <a:sym typeface="Nunito"/>
              </a:rPr>
              <a:t>By the end of the lesson, you will be able to…</a:t>
            </a:r>
            <a:endParaRPr sz="1800">
              <a:solidFill>
                <a:srgbClr val="222222"/>
              </a:solidFill>
              <a:latin typeface="Nunito"/>
              <a:ea typeface="Nunito"/>
              <a:cs typeface="Nunito"/>
              <a:sym typeface="Nuni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Quote">
  <p:cSld name="MAIN_POINT_1_1_1_2">
    <p:bg>
      <p:bgPr>
        <a:solidFill>
          <a:schemeClr val="lt1"/>
        </a:solidFill>
      </p:bgPr>
    </p:bg>
    <p:spTree>
      <p:nvGrpSpPr>
        <p:cNvPr id="25" name="Shape 25"/>
        <p:cNvGrpSpPr/>
        <p:nvPr/>
      </p:nvGrpSpPr>
      <p:grpSpPr>
        <a:xfrm>
          <a:off x="0" y="0"/>
          <a:ext cx="0" cy="0"/>
          <a:chOff x="0" y="0"/>
          <a:chExt cx="0" cy="0"/>
        </a:xfrm>
      </p:grpSpPr>
      <p:sp>
        <p:nvSpPr>
          <p:cNvPr id="26" name="Google Shape;26;p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4"/>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40000">
                <a:solidFill>
                  <a:schemeClr val="accent2"/>
                </a:solidFill>
                <a:latin typeface="Brygada 1918"/>
                <a:ea typeface="Brygada 1918"/>
                <a:cs typeface="Brygada 1918"/>
                <a:sym typeface="Brygada 1918"/>
              </a:rPr>
              <a:t>“</a:t>
            </a:r>
            <a:endParaRPr b="1" sz="40000">
              <a:solidFill>
                <a:schemeClr val="accent2"/>
              </a:solidFill>
              <a:latin typeface="Brygada 1918"/>
              <a:ea typeface="Brygada 1918"/>
              <a:cs typeface="Brygada 1918"/>
              <a:sym typeface="Brygada 1918"/>
            </a:endParaRPr>
          </a:p>
        </p:txBody>
      </p:sp>
      <p:sp>
        <p:nvSpPr>
          <p:cNvPr id="28" name="Google Shape;28;p4"/>
          <p:cNvSpPr txBox="1"/>
          <p:nvPr>
            <p:ph type="ctrTitle"/>
          </p:nvPr>
        </p:nvSpPr>
        <p:spPr>
          <a:xfrm>
            <a:off x="2051675" y="457200"/>
            <a:ext cx="6177900" cy="23001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 name="Google Shape;29;p4"/>
          <p:cNvSpPr txBox="1"/>
          <p:nvPr>
            <p:ph idx="1" type="subTitle"/>
          </p:nvPr>
        </p:nvSpPr>
        <p:spPr>
          <a:xfrm>
            <a:off x="2051675" y="2985800"/>
            <a:ext cx="4341900" cy="316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pic>
        <p:nvPicPr>
          <p:cNvPr descr="GA-Cog-900.png" id="30" name="Google Shape;30;p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31" name="Google Shape;31;p4"/>
          <p:cNvSpPr txBox="1"/>
          <p:nvPr>
            <p:ph idx="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Divider">
  <p:cSld name="TITLE_1_1">
    <p:bg>
      <p:bgPr>
        <a:solidFill>
          <a:schemeClr val="lt1"/>
        </a:solidFill>
      </p:bgPr>
    </p:bg>
    <p:spTree>
      <p:nvGrpSpPr>
        <p:cNvPr id="32" name="Shape 32"/>
        <p:cNvGrpSpPr/>
        <p:nvPr/>
      </p:nvGrpSpPr>
      <p:grpSpPr>
        <a:xfrm>
          <a:off x="0" y="0"/>
          <a:ext cx="0" cy="0"/>
          <a:chOff x="0" y="0"/>
          <a:chExt cx="0" cy="0"/>
        </a:xfrm>
      </p:grpSpPr>
      <p:sp>
        <p:nvSpPr>
          <p:cNvPr id="33" name="Google Shape;33;p5"/>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34" name="Google Shape;34;p5"/>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35" name="Google Shape;35;p5"/>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36" name="Google Shape;36;p5"/>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37" name="Google Shape;37;p5"/>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38" name="Google Shape;38;p5"/>
          <p:cNvSpPr txBox="1"/>
          <p:nvPr/>
        </p:nvSpPr>
        <p:spPr>
          <a:xfrm>
            <a:off x="1028700" y="2440916"/>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None/>
            </a:pPr>
            <a:r>
              <a:rPr b="1" lang="en" sz="10000">
                <a:solidFill>
                  <a:srgbClr val="3DBED4"/>
                </a:solidFill>
                <a:latin typeface="Barlow Condensed"/>
                <a:ea typeface="Barlow Condensed"/>
                <a:cs typeface="Barlow Condensed"/>
                <a:sym typeface="Barlow Condensed"/>
              </a:rPr>
              <a:t>LEARN</a:t>
            </a:r>
            <a:endParaRPr b="1" sz="10000">
              <a:solidFill>
                <a:srgbClr val="3DBED4"/>
              </a:solidFill>
              <a:latin typeface="Barlow Condensed"/>
              <a:ea typeface="Barlow Condensed"/>
              <a:cs typeface="Barlow Condensed"/>
              <a:sym typeface="Barlow Condensed"/>
            </a:endParaRPr>
          </a:p>
        </p:txBody>
      </p:sp>
      <p:pic>
        <p:nvPicPr>
          <p:cNvPr id="39" name="Google Shape;39;p5"/>
          <p:cNvPicPr preferRelativeResize="0"/>
          <p:nvPr/>
        </p:nvPicPr>
        <p:blipFill>
          <a:blip r:embed="rId4">
            <a:alphaModFix/>
          </a:blip>
          <a:stretch>
            <a:fillRect/>
          </a:stretch>
        </p:blipFill>
        <p:spPr>
          <a:xfrm>
            <a:off x="7240850" y="651625"/>
            <a:ext cx="1143000" cy="1524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1">
  <p:cSld name="TITLE_1_1_2">
    <p:bg>
      <p:bgPr>
        <a:solidFill>
          <a:schemeClr val="lt1"/>
        </a:solidFill>
      </p:bgPr>
    </p:bg>
    <p:spTree>
      <p:nvGrpSpPr>
        <p:cNvPr id="40" name="Shape 40"/>
        <p:cNvGrpSpPr/>
        <p:nvPr/>
      </p:nvGrpSpPr>
      <p:grpSpPr>
        <a:xfrm>
          <a:off x="0" y="0"/>
          <a:ext cx="0" cy="0"/>
          <a:chOff x="0" y="0"/>
          <a:chExt cx="0" cy="0"/>
        </a:xfrm>
      </p:grpSpPr>
      <p:pic>
        <p:nvPicPr>
          <p:cNvPr descr="GA-Cog-900.png" id="41" name="Google Shape;41;p6"/>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42" name="Google Shape;42;p6"/>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43" name="Google Shape;43;p6"/>
          <p:cNvSpPr txBox="1"/>
          <p:nvPr>
            <p:ph type="title"/>
          </p:nvPr>
        </p:nvSpPr>
        <p:spPr>
          <a:xfrm>
            <a:off x="1142150" y="457200"/>
            <a:ext cx="75447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44" name="Google Shape;44;p6"/>
          <p:cNvSpPr txBox="1"/>
          <p:nvPr>
            <p:ph idx="1" type="body"/>
          </p:nvPr>
        </p:nvSpPr>
        <p:spPr>
          <a:xfrm>
            <a:off x="1142150" y="1143850"/>
            <a:ext cx="3933300" cy="23268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45" name="Google Shape;45;p6"/>
          <p:cNvSpPr/>
          <p:nvPr>
            <p:ph idx="2" type="pic"/>
          </p:nvPr>
        </p:nvSpPr>
        <p:spPr>
          <a:xfrm>
            <a:off x="5242200" y="979025"/>
            <a:ext cx="3444600" cy="3444600"/>
          </a:xfrm>
          <a:prstGeom prst="rect">
            <a:avLst/>
          </a:prstGeom>
          <a:noFill/>
          <a:ln>
            <a:noFill/>
          </a:ln>
        </p:spPr>
      </p:sp>
      <p:sp>
        <p:nvSpPr>
          <p:cNvPr id="46" name="Google Shape;46;p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2">
  <p:cSld name="TITLE_1_1_2_1_1">
    <p:bg>
      <p:bgPr>
        <a:solidFill>
          <a:schemeClr val="lt1"/>
        </a:solidFill>
      </p:bgPr>
    </p:bg>
    <p:spTree>
      <p:nvGrpSpPr>
        <p:cNvPr id="47" name="Shape 47"/>
        <p:cNvGrpSpPr/>
        <p:nvPr/>
      </p:nvGrpSpPr>
      <p:grpSpPr>
        <a:xfrm>
          <a:off x="0" y="0"/>
          <a:ext cx="0" cy="0"/>
          <a:chOff x="0" y="0"/>
          <a:chExt cx="0" cy="0"/>
        </a:xfrm>
      </p:grpSpPr>
      <p:pic>
        <p:nvPicPr>
          <p:cNvPr descr="GA-Cog-900.png" id="48" name="Google Shape;48;p7"/>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49" name="Google Shape;49;p7"/>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50" name="Google Shape;50;p7"/>
          <p:cNvSpPr txBox="1"/>
          <p:nvPr>
            <p:ph type="title"/>
          </p:nvPr>
        </p:nvSpPr>
        <p:spPr>
          <a:xfrm>
            <a:off x="1142150" y="457200"/>
            <a:ext cx="75447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51" name="Google Shape;51;p7"/>
          <p:cNvSpPr txBox="1"/>
          <p:nvPr>
            <p:ph idx="1" type="body"/>
          </p:nvPr>
        </p:nvSpPr>
        <p:spPr>
          <a:xfrm>
            <a:off x="1142150" y="1143850"/>
            <a:ext cx="7544700" cy="10530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52" name="Google Shape;52;p7"/>
          <p:cNvSpPr/>
          <p:nvPr>
            <p:ph idx="2" type="pic"/>
          </p:nvPr>
        </p:nvSpPr>
        <p:spPr>
          <a:xfrm>
            <a:off x="1142100" y="2575550"/>
            <a:ext cx="7544700" cy="1848000"/>
          </a:xfrm>
          <a:prstGeom prst="rect">
            <a:avLst/>
          </a:prstGeom>
          <a:noFill/>
          <a:ln>
            <a:noFill/>
          </a:ln>
        </p:spPr>
      </p:sp>
      <p:sp>
        <p:nvSpPr>
          <p:cNvPr id="53" name="Google Shape;53;p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Example">
  <p:cSld name="TITLE_1_1_2_1_1_1">
    <p:bg>
      <p:bgPr>
        <a:solidFill>
          <a:schemeClr val="lt1"/>
        </a:solidFill>
      </p:bgPr>
    </p:bg>
    <p:spTree>
      <p:nvGrpSpPr>
        <p:cNvPr id="54" name="Shape 54"/>
        <p:cNvGrpSpPr/>
        <p:nvPr/>
      </p:nvGrpSpPr>
      <p:grpSpPr>
        <a:xfrm>
          <a:off x="0" y="0"/>
          <a:ext cx="0" cy="0"/>
          <a:chOff x="0" y="0"/>
          <a:chExt cx="0" cy="0"/>
        </a:xfrm>
      </p:grpSpPr>
      <p:pic>
        <p:nvPicPr>
          <p:cNvPr descr="GA-Cog-900.png" id="55" name="Google Shape;55;p8"/>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56" name="Google Shape;56;p8"/>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57" name="Google Shape;57;p8"/>
          <p:cNvSpPr txBox="1"/>
          <p:nvPr>
            <p:ph type="title"/>
          </p:nvPr>
        </p:nvSpPr>
        <p:spPr>
          <a:xfrm>
            <a:off x="1142150" y="457200"/>
            <a:ext cx="61755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pic>
        <p:nvPicPr>
          <p:cNvPr id="58" name="Google Shape;58;p8"/>
          <p:cNvPicPr preferRelativeResize="0"/>
          <p:nvPr/>
        </p:nvPicPr>
        <p:blipFill>
          <a:blip r:embed="rId3">
            <a:alphaModFix/>
          </a:blip>
          <a:stretch>
            <a:fillRect/>
          </a:stretch>
        </p:blipFill>
        <p:spPr>
          <a:xfrm>
            <a:off x="7683788" y="182962"/>
            <a:ext cx="1003025" cy="958867"/>
          </a:xfrm>
          <a:prstGeom prst="rect">
            <a:avLst/>
          </a:prstGeom>
          <a:noFill/>
          <a:ln>
            <a:noFill/>
          </a:ln>
        </p:spPr>
      </p:pic>
      <p:sp>
        <p:nvSpPr>
          <p:cNvPr id="59" name="Google Shape;59;p8"/>
          <p:cNvSpPr/>
          <p:nvPr>
            <p:ph idx="2" type="pic"/>
          </p:nvPr>
        </p:nvSpPr>
        <p:spPr>
          <a:xfrm>
            <a:off x="5740500" y="1469575"/>
            <a:ext cx="2946300" cy="2946300"/>
          </a:xfrm>
          <a:prstGeom prst="rect">
            <a:avLst/>
          </a:prstGeom>
          <a:noFill/>
          <a:ln>
            <a:noFill/>
          </a:ln>
        </p:spPr>
      </p:sp>
      <p:sp>
        <p:nvSpPr>
          <p:cNvPr id="60" name="Google Shape;60;p8"/>
          <p:cNvSpPr txBox="1"/>
          <p:nvPr>
            <p:ph idx="1" type="body"/>
          </p:nvPr>
        </p:nvSpPr>
        <p:spPr>
          <a:xfrm>
            <a:off x="1142150" y="1143850"/>
            <a:ext cx="3933300" cy="23268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61" name="Google Shape;61;p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Divider">
  <p:cSld name="TITLE_1_1_1">
    <p:bg>
      <p:bgPr>
        <a:solidFill>
          <a:schemeClr val="lt1"/>
        </a:solidFill>
      </p:bgPr>
    </p:bg>
    <p:spTree>
      <p:nvGrpSpPr>
        <p:cNvPr id="62" name="Shape 62"/>
        <p:cNvGrpSpPr/>
        <p:nvPr/>
      </p:nvGrpSpPr>
      <p:grpSpPr>
        <a:xfrm>
          <a:off x="0" y="0"/>
          <a:ext cx="0" cy="0"/>
          <a:chOff x="0" y="0"/>
          <a:chExt cx="0" cy="0"/>
        </a:xfrm>
      </p:grpSpPr>
      <p:sp>
        <p:nvSpPr>
          <p:cNvPr id="63" name="Google Shape;63;p9"/>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64" name="Google Shape;64;p9"/>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65" name="Google Shape;65;p9"/>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66" name="Google Shape;66;p9"/>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67" name="Google Shape;67;p9"/>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68" name="Google Shape;68;p9"/>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None/>
            </a:pPr>
            <a:r>
              <a:rPr b="1" lang="en" sz="10000">
                <a:solidFill>
                  <a:srgbClr val="E41F26"/>
                </a:solidFill>
                <a:latin typeface="Barlow Condensed"/>
                <a:ea typeface="Barlow Condensed"/>
                <a:cs typeface="Barlow Condensed"/>
                <a:sym typeface="Barlow Condensed"/>
              </a:rPr>
              <a:t>PRACTICE</a:t>
            </a:r>
            <a:endParaRPr b="1" sz="10000">
              <a:solidFill>
                <a:srgbClr val="E41F26"/>
              </a:solidFill>
              <a:latin typeface="Barlow Condensed"/>
              <a:ea typeface="Barlow Condensed"/>
              <a:cs typeface="Barlow Condensed"/>
              <a:sym typeface="Barlow Condensed"/>
            </a:endParaRPr>
          </a:p>
        </p:txBody>
      </p:sp>
      <p:pic>
        <p:nvPicPr>
          <p:cNvPr id="69" name="Google Shape;69;p9"/>
          <p:cNvPicPr preferRelativeResize="0"/>
          <p:nvPr/>
        </p:nvPicPr>
        <p:blipFill>
          <a:blip r:embed="rId4">
            <a:alphaModFix/>
          </a:blip>
          <a:stretch>
            <a:fillRect/>
          </a:stretch>
        </p:blipFill>
        <p:spPr>
          <a:xfrm>
            <a:off x="7149075" y="659200"/>
            <a:ext cx="1371600" cy="1371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Divider">
  <p:cSld name="TITLE_1_1_1_1">
    <p:bg>
      <p:bgPr>
        <a:solidFill>
          <a:schemeClr val="lt1"/>
        </a:solidFill>
      </p:bgPr>
    </p:bg>
    <p:spTree>
      <p:nvGrpSpPr>
        <p:cNvPr id="70" name="Shape 70"/>
        <p:cNvGrpSpPr/>
        <p:nvPr/>
      </p:nvGrpSpPr>
      <p:grpSpPr>
        <a:xfrm>
          <a:off x="0" y="0"/>
          <a:ext cx="0" cy="0"/>
          <a:chOff x="0" y="0"/>
          <a:chExt cx="0" cy="0"/>
        </a:xfrm>
      </p:grpSpPr>
      <p:sp>
        <p:nvSpPr>
          <p:cNvPr id="71" name="Google Shape;71;p10"/>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72" name="Google Shape;72;p10"/>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73" name="Google Shape;73;p10"/>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74" name="Google Shape;74;p10"/>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75" name="Google Shape;75;p10"/>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76" name="Google Shape;76;p10"/>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None/>
            </a:pPr>
            <a:r>
              <a:rPr b="1" lang="en" sz="10000">
                <a:solidFill>
                  <a:srgbClr val="3740B5"/>
                </a:solidFill>
                <a:latin typeface="Barlow Condensed"/>
                <a:ea typeface="Barlow Condensed"/>
                <a:cs typeface="Barlow Condensed"/>
                <a:sym typeface="Barlow Condensed"/>
              </a:rPr>
              <a:t>REFLECT</a:t>
            </a:r>
            <a:endParaRPr b="1" sz="10000">
              <a:solidFill>
                <a:srgbClr val="3740B5"/>
              </a:solidFill>
              <a:latin typeface="Barlow Condensed"/>
              <a:ea typeface="Barlow Condensed"/>
              <a:cs typeface="Barlow Condensed"/>
              <a:sym typeface="Barlow Condensed"/>
            </a:endParaRPr>
          </a:p>
        </p:txBody>
      </p:sp>
      <p:pic>
        <p:nvPicPr>
          <p:cNvPr id="77" name="Google Shape;77;p10"/>
          <p:cNvPicPr preferRelativeResize="0"/>
          <p:nvPr/>
        </p:nvPicPr>
        <p:blipFill>
          <a:blip r:embed="rId4">
            <a:alphaModFix/>
          </a:blip>
          <a:stretch>
            <a:fillRect/>
          </a:stretch>
        </p:blipFill>
        <p:spPr>
          <a:xfrm>
            <a:off x="7089575" y="666750"/>
            <a:ext cx="1514475" cy="1676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dk1"/>
              </a:buClr>
              <a:buSzPts val="3000"/>
              <a:buFont typeface="Barlow Condensed"/>
              <a:buNone/>
              <a:defRPr b="1" sz="3000">
                <a:solidFill>
                  <a:schemeClr val="dk1"/>
                </a:solidFill>
                <a:latin typeface="Barlow Condensed"/>
                <a:ea typeface="Barlow Condensed"/>
                <a:cs typeface="Barlow Condensed"/>
                <a:sym typeface="Barlow Condensed"/>
              </a:defRPr>
            </a:lvl1pPr>
            <a:lvl2pPr lvl="1"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2pPr>
            <a:lvl3pPr lvl="2"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3pPr>
            <a:lvl4pPr lvl="3"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4pPr>
            <a:lvl5pPr lvl="4"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5pPr>
            <a:lvl6pPr lvl="5"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6pPr>
            <a:lvl7pPr lvl="6"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7pPr>
            <a:lvl8pPr lvl="7"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8pPr>
            <a:lvl9pPr lvl="8"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9pPr>
          </a:lstStyle>
          <a:p/>
        </p:txBody>
      </p:sp>
      <p:sp>
        <p:nvSpPr>
          <p:cNvPr id="7" name="Google Shape;7;p1"/>
          <p:cNvSpPr txBox="1"/>
          <p:nvPr>
            <p:ph idx="1" type="body"/>
          </p:nvPr>
        </p:nvSpPr>
        <p:spPr>
          <a:xfrm>
            <a:off x="457200" y="1600200"/>
            <a:ext cx="8229600" cy="2925900"/>
          </a:xfrm>
          <a:prstGeom prst="rect">
            <a:avLst/>
          </a:prstGeom>
          <a:noFill/>
          <a:ln>
            <a:noFill/>
          </a:ln>
        </p:spPr>
        <p:txBody>
          <a:bodyPr anchorCtr="0" anchor="t" bIns="0" lIns="0" spcFirstLastPara="1" rIns="0" wrap="square" tIns="0">
            <a:noAutofit/>
          </a:bodyPr>
          <a:lstStyle>
            <a:lvl1pPr indent="-292100" lvl="0" marL="457200" rtl="0">
              <a:lnSpc>
                <a:spcPct val="115000"/>
              </a:lnSpc>
              <a:spcBef>
                <a:spcPts val="0"/>
              </a:spcBef>
              <a:spcAft>
                <a:spcPts val="0"/>
              </a:spcAft>
              <a:buClr>
                <a:schemeClr val="dk1"/>
              </a:buClr>
              <a:buSzPts val="1000"/>
              <a:buFont typeface="Nunito"/>
              <a:buChar char="⮕"/>
              <a:defRPr>
                <a:solidFill>
                  <a:schemeClr val="dk1"/>
                </a:solidFill>
                <a:latin typeface="Nunito"/>
                <a:ea typeface="Nunito"/>
                <a:cs typeface="Nunito"/>
                <a:sym typeface="Nunito"/>
              </a:defRPr>
            </a:lvl1pPr>
            <a:lvl2pPr indent="-317500" lvl="1" marL="9144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rtl="0">
              <a:lnSpc>
                <a:spcPct val="115000"/>
              </a:lnSpc>
              <a:spcBef>
                <a:spcPts val="1000"/>
              </a:spcBef>
              <a:spcAft>
                <a:spcPts val="1000"/>
              </a:spcAft>
              <a:buClr>
                <a:schemeClr val="dk1"/>
              </a:buClr>
              <a:buSzPts val="1400"/>
              <a:buFont typeface="Nunito"/>
              <a:buChar char="■"/>
              <a:defRPr>
                <a:solidFill>
                  <a:schemeClr val="dk1"/>
                </a:solidFill>
                <a:latin typeface="Nunito"/>
                <a:ea typeface="Nunito"/>
                <a:cs typeface="Nunito"/>
                <a:sym typeface="Nunito"/>
              </a:defRPr>
            </a:lvl9pPr>
          </a:lstStyle>
          <a:p/>
        </p:txBody>
      </p:sp>
      <p:sp>
        <p:nvSpPr>
          <p:cNvPr id="8" name="Google Shape;8;p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lvl="0" rtl="0" algn="r">
              <a:buNone/>
              <a:defRPr sz="900">
                <a:solidFill>
                  <a:schemeClr val="dk1"/>
                </a:solidFill>
                <a:latin typeface="Nunito SemiBold"/>
                <a:ea typeface="Nunito SemiBold"/>
                <a:cs typeface="Nunito SemiBold"/>
                <a:sym typeface="Nunito SemiBold"/>
              </a:defRPr>
            </a:lvl1pPr>
            <a:lvl2pPr lvl="1" rtl="0" algn="r">
              <a:buNone/>
              <a:defRPr sz="900">
                <a:solidFill>
                  <a:schemeClr val="dk1"/>
                </a:solidFill>
                <a:latin typeface="Nunito SemiBold"/>
                <a:ea typeface="Nunito SemiBold"/>
                <a:cs typeface="Nunito SemiBold"/>
                <a:sym typeface="Nunito SemiBold"/>
              </a:defRPr>
            </a:lvl2pPr>
            <a:lvl3pPr lvl="2" rtl="0" algn="r">
              <a:buNone/>
              <a:defRPr sz="900">
                <a:solidFill>
                  <a:schemeClr val="dk1"/>
                </a:solidFill>
                <a:latin typeface="Nunito SemiBold"/>
                <a:ea typeface="Nunito SemiBold"/>
                <a:cs typeface="Nunito SemiBold"/>
                <a:sym typeface="Nunito SemiBold"/>
              </a:defRPr>
            </a:lvl3pPr>
            <a:lvl4pPr lvl="3" rtl="0" algn="r">
              <a:buNone/>
              <a:defRPr sz="900">
                <a:solidFill>
                  <a:schemeClr val="dk1"/>
                </a:solidFill>
                <a:latin typeface="Nunito SemiBold"/>
                <a:ea typeface="Nunito SemiBold"/>
                <a:cs typeface="Nunito SemiBold"/>
                <a:sym typeface="Nunito SemiBold"/>
              </a:defRPr>
            </a:lvl4pPr>
            <a:lvl5pPr lvl="4" rtl="0" algn="r">
              <a:buNone/>
              <a:defRPr sz="900">
                <a:solidFill>
                  <a:schemeClr val="dk1"/>
                </a:solidFill>
                <a:latin typeface="Nunito SemiBold"/>
                <a:ea typeface="Nunito SemiBold"/>
                <a:cs typeface="Nunito SemiBold"/>
                <a:sym typeface="Nunito SemiBold"/>
              </a:defRPr>
            </a:lvl5pPr>
            <a:lvl6pPr lvl="5" rtl="0" algn="r">
              <a:buNone/>
              <a:defRPr sz="900">
                <a:solidFill>
                  <a:schemeClr val="dk1"/>
                </a:solidFill>
                <a:latin typeface="Nunito SemiBold"/>
                <a:ea typeface="Nunito SemiBold"/>
                <a:cs typeface="Nunito SemiBold"/>
                <a:sym typeface="Nunito SemiBold"/>
              </a:defRPr>
            </a:lvl6pPr>
            <a:lvl7pPr lvl="6" rtl="0" algn="r">
              <a:buNone/>
              <a:defRPr sz="900">
                <a:solidFill>
                  <a:schemeClr val="dk1"/>
                </a:solidFill>
                <a:latin typeface="Nunito SemiBold"/>
                <a:ea typeface="Nunito SemiBold"/>
                <a:cs typeface="Nunito SemiBold"/>
                <a:sym typeface="Nunito SemiBold"/>
              </a:defRPr>
            </a:lvl7pPr>
            <a:lvl8pPr lvl="7" rtl="0" algn="r">
              <a:buNone/>
              <a:defRPr sz="900">
                <a:solidFill>
                  <a:schemeClr val="dk1"/>
                </a:solidFill>
                <a:latin typeface="Nunito SemiBold"/>
                <a:ea typeface="Nunito SemiBold"/>
                <a:cs typeface="Nunito SemiBold"/>
                <a:sym typeface="Nunito SemiBold"/>
              </a:defRPr>
            </a:lvl8pPr>
            <a:lvl9pPr lvl="8" rtl="0" algn="r">
              <a:buNone/>
              <a:defRPr sz="900">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B7B7B7"/>
                </a:solidFill>
                <a:latin typeface="Nunito"/>
                <a:ea typeface="Nunito"/>
                <a:cs typeface="Nunito"/>
                <a:sym typeface="Nunito"/>
              </a:rPr>
              <a:t>© 2023 General Assembly</a:t>
            </a:r>
            <a:endParaRPr sz="600">
              <a:solidFill>
                <a:srgbClr val="B7B7B7"/>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88">
          <p15:clr>
            <a:srgbClr val="EA4335"/>
          </p15:clr>
        </p15:guide>
        <p15:guide id="3" orient="horz" pos="1008">
          <p15:clr>
            <a:srgbClr val="EA4335"/>
          </p15:clr>
        </p15:guide>
        <p15:guide id="4" pos="5472">
          <p15:clr>
            <a:srgbClr val="EA4335"/>
          </p15:clr>
        </p15:guide>
        <p15:guide id="5" orient="horz" pos="775">
          <p15:clr>
            <a:srgbClr val="EA4335"/>
          </p15:clr>
        </p15:guide>
        <p15:guide id="6" orient="horz" pos="285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chat.openai.com/" TargetMode="External"/><Relationship Id="rId4" Type="http://schemas.openxmlformats.org/officeDocument/2006/relationships/hyperlink" Target="https://colab.research.google.com/drive/1WnctPKN98nmg3H8l4uSjnCdVwCBUK9Ik?usp=drive_link" TargetMode="External"/><Relationship Id="rId5" Type="http://schemas.openxmlformats.org/officeDocument/2006/relationships/hyperlink" Target="http://www.youtube.com/watch?v=lMVv3qz-rHs" TargetMode="External"/><Relationship Id="rId6"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hyperlink" Target="https://docs.google.com/document/d/1z9Ii6458JfiHY-UYDew1O_tpTlMM4DGt9tMPT6FBz9w/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Leveraging Generative AI Tools for Data </a:t>
            </a:r>
            <a:r>
              <a:rPr lang="en"/>
              <a:t>Scientists</a:t>
            </a:r>
            <a:endParaRPr/>
          </a:p>
        </p:txBody>
      </p:sp>
      <p:sp>
        <p:nvSpPr>
          <p:cNvPr id="143" name="Google Shape;143;p19"/>
          <p:cNvSpPr txBox="1"/>
          <p:nvPr>
            <p:ph idx="1" type="body"/>
          </p:nvPr>
        </p:nvSpPr>
        <p:spPr>
          <a:xfrm>
            <a:off x="1028700" y="1190625"/>
            <a:ext cx="3459300" cy="295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t>Overview</a:t>
            </a:r>
            <a:endParaRPr b="1" sz="1500"/>
          </a:p>
          <a:p>
            <a:pPr indent="0" lvl="0" marL="0" rtl="0" algn="l">
              <a:spcBef>
                <a:spcPts val="1000"/>
              </a:spcBef>
              <a:spcAft>
                <a:spcPts val="1000"/>
              </a:spcAft>
              <a:buNone/>
            </a:pPr>
            <a:r>
              <a:rPr lang="en"/>
              <a:t>This lesson is intended to give students an opportunity to see how data scientists can leverage ChatGPT in powerful ways, and try using the tool themselves.</a:t>
            </a:r>
            <a:br>
              <a:rPr lang="en"/>
            </a:br>
            <a:br>
              <a:rPr lang="en"/>
            </a:br>
            <a:r>
              <a:rPr lang="en"/>
              <a:t>The lesson begins with an instructor demo, then moves in to student practice where they will have a chance try and debug python code with ChatGPT.</a:t>
            </a:r>
            <a:endParaRPr/>
          </a:p>
        </p:txBody>
      </p:sp>
      <p:sp>
        <p:nvSpPr>
          <p:cNvPr id="144" name="Google Shape;144;p1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19"/>
          <p:cNvSpPr txBox="1"/>
          <p:nvPr>
            <p:ph idx="1" type="body"/>
          </p:nvPr>
        </p:nvSpPr>
        <p:spPr>
          <a:xfrm>
            <a:off x="4872800" y="1190625"/>
            <a:ext cx="3573600" cy="295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t>Learning Objectives</a:t>
            </a:r>
            <a:endParaRPr b="1" sz="1500"/>
          </a:p>
          <a:p>
            <a:pPr indent="-317500" lvl="0" marL="457200" rtl="0" algn="l">
              <a:spcBef>
                <a:spcPts val="1000"/>
              </a:spcBef>
              <a:spcAft>
                <a:spcPts val="0"/>
              </a:spcAft>
              <a:buClr>
                <a:schemeClr val="dk2"/>
              </a:buClr>
              <a:buSzPts val="1400"/>
              <a:buChar char="⮕"/>
            </a:pPr>
            <a:r>
              <a:rPr lang="en"/>
              <a:t>Identify ways ChatGPT can be leveraged by data s</a:t>
            </a:r>
            <a:r>
              <a:rPr lang="en"/>
              <a:t>cientists</a:t>
            </a:r>
            <a:r>
              <a:rPr lang="en"/>
              <a:t> to improve their workflow.</a:t>
            </a:r>
            <a:endParaRPr/>
          </a:p>
          <a:p>
            <a:pPr indent="0" lvl="0" marL="0" rtl="0" algn="l">
              <a:spcBef>
                <a:spcPts val="1000"/>
              </a:spcBef>
              <a:spcAft>
                <a:spcPts val="10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ctrTitle"/>
          </p:nvPr>
        </p:nvSpPr>
        <p:spPr>
          <a:xfrm>
            <a:off x="1287780" y="2593140"/>
            <a:ext cx="5486400" cy="914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ChatGPT Practice</a:t>
            </a:r>
            <a:endParaRPr sz="6000"/>
          </a:p>
        </p:txBody>
      </p:sp>
      <p:sp>
        <p:nvSpPr>
          <p:cNvPr id="215" name="Google Shape;215;p28"/>
          <p:cNvSpPr txBox="1"/>
          <p:nvPr/>
        </p:nvSpPr>
        <p:spPr>
          <a:xfrm>
            <a:off x="1287775" y="3523750"/>
            <a:ext cx="5915400" cy="1143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2400">
                <a:solidFill>
                  <a:srgbClr val="222222"/>
                </a:solidFill>
                <a:latin typeface="Barlow Condensed"/>
                <a:ea typeface="Barlow Condensed"/>
                <a:cs typeface="Barlow Condensed"/>
                <a:sym typeface="Barlow Condensed"/>
              </a:rPr>
              <a:t>Leveraging Generative AI Tools</a:t>
            </a:r>
            <a:endParaRPr b="1" sz="2400">
              <a:solidFill>
                <a:srgbClr val="222222"/>
              </a:solidFill>
              <a:latin typeface="Barlow Condensed"/>
              <a:ea typeface="Barlow Condensed"/>
              <a:cs typeface="Barlow Condensed"/>
              <a:sym typeface="Barlow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1142150" y="457200"/>
            <a:ext cx="61755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ChatGPT Practice</a:t>
            </a:r>
            <a:endParaRPr/>
          </a:p>
        </p:txBody>
      </p:sp>
      <p:sp>
        <p:nvSpPr>
          <p:cNvPr id="221" name="Google Shape;221;p29"/>
          <p:cNvSpPr txBox="1"/>
          <p:nvPr>
            <p:ph idx="4294967295" type="body"/>
          </p:nvPr>
        </p:nvSpPr>
        <p:spPr>
          <a:xfrm>
            <a:off x="1142150" y="1033200"/>
            <a:ext cx="4737300" cy="1042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t>Do your best to debug python code </a:t>
            </a:r>
            <a:r>
              <a:rPr lang="en" sz="1800"/>
              <a:t>using</a:t>
            </a:r>
            <a:r>
              <a:rPr lang="en" sz="1800"/>
              <a:t> ChatGPT!</a:t>
            </a:r>
            <a:endParaRPr sz="1800"/>
          </a:p>
          <a:p>
            <a:pPr indent="0" lvl="0" marL="0" rtl="0" algn="l">
              <a:spcBef>
                <a:spcPts val="1000"/>
              </a:spcBef>
              <a:spcAft>
                <a:spcPts val="1000"/>
              </a:spcAft>
              <a:buNone/>
            </a:pPr>
            <a:r>
              <a:rPr b="1" lang="en" sz="1800"/>
              <a:t>Instructions: </a:t>
            </a:r>
            <a:endParaRPr sz="1800"/>
          </a:p>
        </p:txBody>
      </p:sp>
      <p:sp>
        <p:nvSpPr>
          <p:cNvPr id="222" name="Google Shape;222;p2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29"/>
          <p:cNvSpPr/>
          <p:nvPr/>
        </p:nvSpPr>
        <p:spPr>
          <a:xfrm>
            <a:off x="1142075" y="2599325"/>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1</a:t>
            </a:r>
            <a:endParaRPr b="1" sz="1600">
              <a:solidFill>
                <a:schemeClr val="lt1"/>
              </a:solidFill>
              <a:latin typeface="Barlow Condensed"/>
              <a:ea typeface="Barlow Condensed"/>
              <a:cs typeface="Barlow Condensed"/>
              <a:sym typeface="Barlow Condensed"/>
            </a:endParaRPr>
          </a:p>
        </p:txBody>
      </p:sp>
      <p:sp>
        <p:nvSpPr>
          <p:cNvPr id="224" name="Google Shape;224;p29"/>
          <p:cNvSpPr/>
          <p:nvPr/>
        </p:nvSpPr>
        <p:spPr>
          <a:xfrm>
            <a:off x="1142075" y="3242825"/>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2</a:t>
            </a:r>
            <a:endParaRPr b="1" sz="1600">
              <a:solidFill>
                <a:schemeClr val="lt1"/>
              </a:solidFill>
              <a:latin typeface="Barlow Condensed"/>
              <a:ea typeface="Barlow Condensed"/>
              <a:cs typeface="Barlow Condensed"/>
              <a:sym typeface="Barlow Condensed"/>
            </a:endParaRPr>
          </a:p>
        </p:txBody>
      </p:sp>
      <p:sp>
        <p:nvSpPr>
          <p:cNvPr id="225" name="Google Shape;225;p29"/>
          <p:cNvSpPr/>
          <p:nvPr/>
        </p:nvSpPr>
        <p:spPr>
          <a:xfrm>
            <a:off x="1142088" y="3926675"/>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3</a:t>
            </a:r>
            <a:endParaRPr b="1" sz="1600">
              <a:solidFill>
                <a:schemeClr val="lt1"/>
              </a:solidFill>
              <a:latin typeface="Barlow Condensed"/>
              <a:ea typeface="Barlow Condensed"/>
              <a:cs typeface="Barlow Condensed"/>
              <a:sym typeface="Barlow Condensed"/>
            </a:endParaRPr>
          </a:p>
        </p:txBody>
      </p:sp>
      <p:sp>
        <p:nvSpPr>
          <p:cNvPr id="226" name="Google Shape;226;p29"/>
          <p:cNvSpPr txBox="1"/>
          <p:nvPr>
            <p:ph idx="4294967295" type="body"/>
          </p:nvPr>
        </p:nvSpPr>
        <p:spPr>
          <a:xfrm>
            <a:off x="1665114" y="2599325"/>
            <a:ext cx="4128300" cy="457200"/>
          </a:xfrm>
          <a:prstGeom prst="rect">
            <a:avLst/>
          </a:prstGeom>
        </p:spPr>
        <p:txBody>
          <a:bodyPr anchorCtr="0" anchor="ctr" bIns="0" lIns="0" spcFirstLastPara="1" rIns="0" wrap="square" tIns="0">
            <a:noAutofit/>
          </a:bodyPr>
          <a:lstStyle/>
          <a:p>
            <a:pPr indent="0" lvl="0" marL="0" rtl="0" algn="l">
              <a:spcBef>
                <a:spcPts val="0"/>
              </a:spcBef>
              <a:spcAft>
                <a:spcPts val="1000"/>
              </a:spcAft>
              <a:buNone/>
            </a:pPr>
            <a:r>
              <a:rPr lang="en" sz="1600"/>
              <a:t>Login to </a:t>
            </a:r>
            <a:r>
              <a:rPr lang="en" sz="1600" u="sng">
                <a:solidFill>
                  <a:schemeClr val="hlink"/>
                </a:solidFill>
                <a:hlinkClick r:id="rId3"/>
              </a:rPr>
              <a:t>ChatGPT</a:t>
            </a:r>
            <a:r>
              <a:rPr lang="en" sz="1600"/>
              <a:t> (create a free account if you don’t already have one)</a:t>
            </a:r>
            <a:endParaRPr sz="1600"/>
          </a:p>
        </p:txBody>
      </p:sp>
      <p:sp>
        <p:nvSpPr>
          <p:cNvPr id="227" name="Google Shape;227;p29"/>
          <p:cNvSpPr txBox="1"/>
          <p:nvPr>
            <p:ph idx="4294967295" type="body"/>
          </p:nvPr>
        </p:nvSpPr>
        <p:spPr>
          <a:xfrm>
            <a:off x="1665127" y="3886325"/>
            <a:ext cx="4128300" cy="457200"/>
          </a:xfrm>
          <a:prstGeom prst="rect">
            <a:avLst/>
          </a:prstGeom>
        </p:spPr>
        <p:txBody>
          <a:bodyPr anchorCtr="0" anchor="ctr" bIns="0" lIns="0" spcFirstLastPara="1" rIns="0" wrap="square" tIns="0">
            <a:noAutofit/>
          </a:bodyPr>
          <a:lstStyle/>
          <a:p>
            <a:pPr indent="0" lvl="0" marL="0" rtl="0" algn="l">
              <a:spcBef>
                <a:spcPts val="0"/>
              </a:spcBef>
              <a:spcAft>
                <a:spcPts val="1000"/>
              </a:spcAft>
              <a:buNone/>
            </a:pPr>
            <a:r>
              <a:rPr lang="en" sz="1600"/>
              <a:t>Complete as many of the problems as you can in 10 minutes!</a:t>
            </a:r>
            <a:endParaRPr sz="1600"/>
          </a:p>
        </p:txBody>
      </p:sp>
      <p:sp>
        <p:nvSpPr>
          <p:cNvPr id="228" name="Google Shape;228;p29"/>
          <p:cNvSpPr txBox="1"/>
          <p:nvPr>
            <p:ph idx="4294967295" type="body"/>
          </p:nvPr>
        </p:nvSpPr>
        <p:spPr>
          <a:xfrm>
            <a:off x="1665100" y="3202475"/>
            <a:ext cx="4128300" cy="457200"/>
          </a:xfrm>
          <a:prstGeom prst="rect">
            <a:avLst/>
          </a:prstGeom>
        </p:spPr>
        <p:txBody>
          <a:bodyPr anchorCtr="0" anchor="ctr" bIns="0" lIns="0" spcFirstLastPara="1" rIns="0" wrap="square" tIns="0">
            <a:noAutofit/>
          </a:bodyPr>
          <a:lstStyle/>
          <a:p>
            <a:pPr indent="0" lvl="0" marL="0" rtl="0" algn="l">
              <a:spcBef>
                <a:spcPts val="0"/>
              </a:spcBef>
              <a:spcAft>
                <a:spcPts val="1000"/>
              </a:spcAft>
              <a:buNone/>
            </a:pPr>
            <a:r>
              <a:rPr lang="en" sz="1600"/>
              <a:t>Open </a:t>
            </a:r>
            <a:r>
              <a:rPr lang="en" sz="1600" u="sng">
                <a:solidFill>
                  <a:schemeClr val="hlink"/>
                </a:solidFill>
                <a:hlinkClick r:id="rId4"/>
              </a:rPr>
              <a:t>this Google Colab notebook</a:t>
            </a:r>
            <a:r>
              <a:rPr lang="en" sz="1600"/>
              <a:t> and </a:t>
            </a:r>
            <a:r>
              <a:rPr b="1" lang="en" sz="1600"/>
              <a:t>save your own copy</a:t>
            </a:r>
            <a:endParaRPr b="1" sz="1600"/>
          </a:p>
        </p:txBody>
      </p:sp>
      <p:pic>
        <p:nvPicPr>
          <p:cNvPr descr="Set a timer for 10 minutes. This 10 minute timer with alarm silently counts down to 00:00 and then alerts you with a gentle alarm sound.&#10;&#10;What Is the 10 Minute Timer?&#10;If you're looking for a timer to help you stay on track with your work, a 10 minute countdown is a great option. You can use it to break up your work time into manageable chunks, and it can also help you avoid getting bogged down with one task for too long.&#10;&#10;How to Set a 10 Minute Timer&#10;There are a few different ways to set a 10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10 Minute Alarm?&#10;This timer is perfect for work or study sessions. It's also great for any activity where you want to be sure to take a break every 10 minutes, such as cooking, laundry, or working out.&#10;&#10;Online Timer - https://timer.onlinealarmkur.com/en/" id="229" name="Google Shape;229;p29" title="10 Minute Timer">
            <a:hlinkClick r:id="rId5"/>
          </p:cNvPr>
          <p:cNvPicPr preferRelativeResize="0"/>
          <p:nvPr/>
        </p:nvPicPr>
        <p:blipFill>
          <a:blip r:embed="rId6">
            <a:alphaModFix/>
          </a:blip>
          <a:stretch>
            <a:fillRect/>
          </a:stretch>
        </p:blipFill>
        <p:spPr>
          <a:xfrm>
            <a:off x="6400250" y="789350"/>
            <a:ext cx="2286550" cy="1286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ctrTitle"/>
          </p:nvPr>
        </p:nvSpPr>
        <p:spPr>
          <a:xfrm>
            <a:off x="1028700" y="3520150"/>
            <a:ext cx="6174600" cy="1108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Generative </a:t>
            </a:r>
            <a:r>
              <a:rPr lang="en"/>
              <a:t>AI Tools for Data </a:t>
            </a:r>
            <a:r>
              <a:rPr lang="en"/>
              <a:t>Scientists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31"/>
          <p:cNvSpPr txBox="1"/>
          <p:nvPr>
            <p:ph type="title"/>
          </p:nvPr>
        </p:nvSpPr>
        <p:spPr>
          <a:xfrm>
            <a:off x="1142200" y="457200"/>
            <a:ext cx="71169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Reflection: Leveraging AI Tools for Data Scientists</a:t>
            </a:r>
            <a:endParaRPr/>
          </a:p>
        </p:txBody>
      </p:sp>
      <p:sp>
        <p:nvSpPr>
          <p:cNvPr id="240" name="Google Shape;240;p31"/>
          <p:cNvSpPr/>
          <p:nvPr/>
        </p:nvSpPr>
        <p:spPr>
          <a:xfrm>
            <a:off x="1142150" y="19000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1</a:t>
            </a:r>
            <a:endParaRPr b="1" sz="1600">
              <a:solidFill>
                <a:schemeClr val="lt1"/>
              </a:solidFill>
              <a:latin typeface="Barlow Condensed"/>
              <a:ea typeface="Barlow Condensed"/>
              <a:cs typeface="Barlow Condensed"/>
              <a:sym typeface="Barlow Condensed"/>
            </a:endParaRPr>
          </a:p>
        </p:txBody>
      </p:sp>
      <p:sp>
        <p:nvSpPr>
          <p:cNvPr id="241" name="Google Shape;241;p3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1"/>
          <p:cNvSpPr/>
          <p:nvPr/>
        </p:nvSpPr>
        <p:spPr>
          <a:xfrm>
            <a:off x="1142150" y="26197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2</a:t>
            </a:r>
            <a:endParaRPr b="1" sz="1600">
              <a:solidFill>
                <a:schemeClr val="lt1"/>
              </a:solidFill>
              <a:latin typeface="Barlow Condensed"/>
              <a:ea typeface="Barlow Condensed"/>
              <a:cs typeface="Barlow Condensed"/>
              <a:sym typeface="Barlow Condensed"/>
            </a:endParaRPr>
          </a:p>
        </p:txBody>
      </p:sp>
      <p:sp>
        <p:nvSpPr>
          <p:cNvPr id="243" name="Google Shape;243;p31"/>
          <p:cNvSpPr/>
          <p:nvPr/>
        </p:nvSpPr>
        <p:spPr>
          <a:xfrm>
            <a:off x="1142088" y="329912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3</a:t>
            </a:r>
            <a:endParaRPr b="1" sz="1600">
              <a:solidFill>
                <a:schemeClr val="lt1"/>
              </a:solidFill>
              <a:latin typeface="Barlow Condensed"/>
              <a:ea typeface="Barlow Condensed"/>
              <a:cs typeface="Barlow Condensed"/>
              <a:sym typeface="Barlow Condensed"/>
            </a:endParaRPr>
          </a:p>
        </p:txBody>
      </p:sp>
      <p:sp>
        <p:nvSpPr>
          <p:cNvPr id="244" name="Google Shape;244;p31"/>
          <p:cNvSpPr txBox="1"/>
          <p:nvPr>
            <p:ph idx="1" type="body"/>
          </p:nvPr>
        </p:nvSpPr>
        <p:spPr>
          <a:xfrm>
            <a:off x="1665175" y="190007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List a few ways data Scientists can use Generative AI tools to enhance their workflow.</a:t>
            </a:r>
            <a:endParaRPr/>
          </a:p>
        </p:txBody>
      </p:sp>
      <p:sp>
        <p:nvSpPr>
          <p:cNvPr id="245" name="Google Shape;245;p31"/>
          <p:cNvSpPr txBox="1"/>
          <p:nvPr>
            <p:ph idx="4294967295" type="subTitle"/>
          </p:nvPr>
        </p:nvSpPr>
        <p:spPr>
          <a:xfrm>
            <a:off x="1665175" y="257942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List a few precautions a data Scientists should take when using Generative AI tools at work.</a:t>
            </a:r>
            <a:endParaRPr/>
          </a:p>
        </p:txBody>
      </p:sp>
      <p:sp>
        <p:nvSpPr>
          <p:cNvPr id="246" name="Google Shape;246;p31"/>
          <p:cNvSpPr txBox="1"/>
          <p:nvPr>
            <p:ph idx="1" type="body"/>
          </p:nvPr>
        </p:nvSpPr>
        <p:spPr>
          <a:xfrm>
            <a:off x="1665113" y="325877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How did your understanding of AI tools like ChatGPT change as a result of this lesson?</a:t>
            </a:r>
            <a:endParaRPr/>
          </a:p>
        </p:txBody>
      </p:sp>
      <p:sp>
        <p:nvSpPr>
          <p:cNvPr id="247" name="Google Shape;247;p31"/>
          <p:cNvSpPr/>
          <p:nvPr/>
        </p:nvSpPr>
        <p:spPr>
          <a:xfrm>
            <a:off x="1166838" y="39784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4</a:t>
            </a:r>
            <a:endParaRPr b="1" sz="1600">
              <a:solidFill>
                <a:schemeClr val="lt1"/>
              </a:solidFill>
              <a:latin typeface="Barlow Condensed"/>
              <a:ea typeface="Barlow Condensed"/>
              <a:cs typeface="Barlow Condensed"/>
              <a:sym typeface="Barlow Condensed"/>
            </a:endParaRPr>
          </a:p>
        </p:txBody>
      </p:sp>
      <p:sp>
        <p:nvSpPr>
          <p:cNvPr id="248" name="Google Shape;248;p31"/>
          <p:cNvSpPr txBox="1"/>
          <p:nvPr>
            <p:ph idx="1" type="body"/>
          </p:nvPr>
        </p:nvSpPr>
        <p:spPr>
          <a:xfrm>
            <a:off x="1689863" y="393812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Going forward in this course, how do you plan to leverage AI tools like ChatGPT?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highlight>
                  <a:schemeClr val="accent4"/>
                </a:highlight>
              </a:rPr>
              <a:t>Preparation!</a:t>
            </a:r>
            <a:endParaRPr>
              <a:highlight>
                <a:schemeClr val="accent4"/>
              </a:highlight>
            </a:endParaRPr>
          </a:p>
        </p:txBody>
      </p:sp>
      <p:sp>
        <p:nvSpPr>
          <p:cNvPr id="151" name="Google Shape;151;p20"/>
          <p:cNvSpPr txBox="1"/>
          <p:nvPr>
            <p:ph idx="1" type="body"/>
          </p:nvPr>
        </p:nvSpPr>
        <p:spPr>
          <a:xfrm>
            <a:off x="1028700" y="1190625"/>
            <a:ext cx="6633600" cy="295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400" u="sng"/>
              <a:t>Before</a:t>
            </a:r>
            <a:r>
              <a:rPr b="1" lang="en" sz="2400"/>
              <a:t> conducting this lesson, take 20-30 minutes to review </a:t>
            </a:r>
            <a:r>
              <a:rPr b="1" lang="en" sz="2400" u="sng">
                <a:solidFill>
                  <a:schemeClr val="hlink"/>
                </a:solidFill>
                <a:hlinkClick r:id="rId3"/>
              </a:rPr>
              <a:t>this instructor prep-sheet</a:t>
            </a:r>
            <a:r>
              <a:rPr b="1" lang="en" sz="2400"/>
              <a:t> in detail!</a:t>
            </a:r>
            <a:endParaRPr b="1" sz="2400"/>
          </a:p>
          <a:p>
            <a:pPr indent="0" lvl="0" marL="0" rtl="0" algn="l">
              <a:spcBef>
                <a:spcPts val="1000"/>
              </a:spcBef>
              <a:spcAft>
                <a:spcPts val="1000"/>
              </a:spcAft>
              <a:buNone/>
            </a:pPr>
            <a:r>
              <a:t/>
            </a:r>
            <a:endParaRPr/>
          </a:p>
        </p:txBody>
      </p:sp>
      <p:sp>
        <p:nvSpPr>
          <p:cNvPr id="152" name="Google Shape;152;p2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Suggested Agenda</a:t>
            </a:r>
            <a:endParaRPr/>
          </a:p>
        </p:txBody>
      </p:sp>
      <p:sp>
        <p:nvSpPr>
          <p:cNvPr id="158" name="Google Shape;158;p2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9" name="Google Shape;159;p21"/>
          <p:cNvGraphicFramePr/>
          <p:nvPr/>
        </p:nvGraphicFramePr>
        <p:xfrm>
          <a:off x="1255563" y="1403002"/>
          <a:ext cx="3000000" cy="3000000"/>
        </p:xfrm>
        <a:graphic>
          <a:graphicData uri="http://schemas.openxmlformats.org/drawingml/2006/table">
            <a:tbl>
              <a:tblPr>
                <a:noFill/>
                <a:tableStyleId>{B584AF98-19D2-497A-BDF5-3262030912AB}</a:tableStyleId>
              </a:tblPr>
              <a:tblGrid>
                <a:gridCol w="1343500"/>
                <a:gridCol w="4570750"/>
              </a:tblGrid>
              <a:tr h="583875">
                <a:tc>
                  <a:txBody>
                    <a:bodyPr/>
                    <a:lstStyle/>
                    <a:p>
                      <a:pPr indent="0" lvl="0" marL="0" rtl="0" algn="l">
                        <a:spcBef>
                          <a:spcPts val="0"/>
                        </a:spcBef>
                        <a:spcAft>
                          <a:spcPts val="0"/>
                        </a:spcAft>
                        <a:buNone/>
                      </a:pPr>
                      <a:r>
                        <a:rPr lang="en" sz="1800">
                          <a:solidFill>
                            <a:srgbClr val="FFFFFF"/>
                          </a:solidFill>
                          <a:latin typeface="Barlow Semi Condensed SemiBold"/>
                          <a:ea typeface="Barlow Semi Condensed SemiBold"/>
                          <a:cs typeface="Barlow Semi Condensed SemiBold"/>
                          <a:sym typeface="Barlow Semi Condensed SemiBold"/>
                        </a:rPr>
                        <a:t>Time</a:t>
                      </a:r>
                      <a:endParaRPr sz="1800">
                        <a:solidFill>
                          <a:srgbClr val="FFFFFF"/>
                        </a:solidFill>
                        <a:latin typeface="Barlow Semi Condensed SemiBold"/>
                        <a:ea typeface="Barlow Semi Condensed SemiBold"/>
                        <a:cs typeface="Barlow Semi Condensed SemiBold"/>
                        <a:sym typeface="Barlow Semi Condensed SemiBold"/>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Clr>
                          <a:srgbClr val="000000"/>
                        </a:buClr>
                        <a:buSzPts val="1100"/>
                        <a:buFont typeface="Arial"/>
                        <a:buNone/>
                      </a:pPr>
                      <a:r>
                        <a:rPr lang="en" sz="1800">
                          <a:solidFill>
                            <a:srgbClr val="FFFFFF"/>
                          </a:solidFill>
                          <a:latin typeface="Barlow Semi Condensed SemiBold"/>
                          <a:ea typeface="Barlow Semi Condensed SemiBold"/>
                          <a:cs typeface="Barlow Semi Condensed SemiBold"/>
                          <a:sym typeface="Barlow Semi Condensed SemiBold"/>
                        </a:rPr>
                        <a:t>Activity</a:t>
                      </a:r>
                      <a:endParaRPr sz="1800">
                        <a:solidFill>
                          <a:srgbClr val="FFFFFF"/>
                        </a:solidFill>
                        <a:latin typeface="Barlow Semi Condensed SemiBold"/>
                        <a:ea typeface="Barlow Semi Condensed SemiBold"/>
                        <a:cs typeface="Barlow Semi Condensed SemiBold"/>
                        <a:sym typeface="Barlow Semi Condensed SemiBold"/>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r>
              <a:tr h="502775">
                <a:tc>
                  <a:txBody>
                    <a:bodyPr/>
                    <a:lstStyle/>
                    <a:p>
                      <a:pPr indent="0" lvl="0" marL="0" rtl="0" algn="l">
                        <a:spcBef>
                          <a:spcPts val="0"/>
                        </a:spcBef>
                        <a:spcAft>
                          <a:spcPts val="0"/>
                        </a:spcAft>
                        <a:buNone/>
                      </a:pPr>
                      <a:r>
                        <a:rPr lang="en">
                          <a:latin typeface="Nunito"/>
                          <a:ea typeface="Nunito"/>
                          <a:cs typeface="Nunito"/>
                          <a:sym typeface="Nunito"/>
                        </a:rPr>
                        <a:t>0:00–0:20</a:t>
                      </a:r>
                      <a:endParaRPr>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Nunito"/>
                          <a:ea typeface="Nunito"/>
                          <a:cs typeface="Nunito"/>
                          <a:sym typeface="Nunito"/>
                        </a:rPr>
                        <a:t>ChatGPT Data </a:t>
                      </a:r>
                      <a:r>
                        <a:rPr b="1" lang="en">
                          <a:latin typeface="Nunito"/>
                          <a:ea typeface="Nunito"/>
                          <a:cs typeface="Nunito"/>
                          <a:sym typeface="Nunito"/>
                        </a:rPr>
                        <a:t>Scientist</a:t>
                      </a:r>
                      <a:r>
                        <a:rPr b="1" lang="en">
                          <a:latin typeface="Nunito"/>
                          <a:ea typeface="Nunito"/>
                          <a:cs typeface="Nunito"/>
                          <a:sym typeface="Nunito"/>
                        </a:rPr>
                        <a:t> Instructor Demo</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502775">
                <a:tc>
                  <a:txBody>
                    <a:bodyPr/>
                    <a:lstStyle/>
                    <a:p>
                      <a:pPr indent="0" lvl="0" marL="0" rtl="0" algn="l">
                        <a:spcBef>
                          <a:spcPts val="0"/>
                        </a:spcBef>
                        <a:spcAft>
                          <a:spcPts val="0"/>
                        </a:spcAft>
                        <a:buNone/>
                      </a:pPr>
                      <a:r>
                        <a:rPr lang="en">
                          <a:latin typeface="Nunito"/>
                          <a:ea typeface="Nunito"/>
                          <a:cs typeface="Nunito"/>
                          <a:sym typeface="Nunito"/>
                        </a:rPr>
                        <a:t>0:20–0:40</a:t>
                      </a:r>
                      <a:endParaRPr>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Nunito"/>
                          <a:ea typeface="Nunito"/>
                          <a:cs typeface="Nunito"/>
                          <a:sym typeface="Nunito"/>
                        </a:rPr>
                        <a:t>Student Demo - Debugging Code with ChatGPT</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502775">
                <a:tc>
                  <a:txBody>
                    <a:bodyPr/>
                    <a:lstStyle/>
                    <a:p>
                      <a:pPr indent="0" lvl="0" marL="0" rtl="0" algn="l">
                        <a:spcBef>
                          <a:spcPts val="0"/>
                        </a:spcBef>
                        <a:spcAft>
                          <a:spcPts val="0"/>
                        </a:spcAft>
                        <a:buNone/>
                      </a:pPr>
                      <a:r>
                        <a:rPr lang="en">
                          <a:latin typeface="Nunito"/>
                          <a:ea typeface="Nunito"/>
                          <a:cs typeface="Nunito"/>
                          <a:sym typeface="Nunito"/>
                        </a:rPr>
                        <a:t>0:40–0:45</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Nunito"/>
                          <a:ea typeface="Nunito"/>
                          <a:cs typeface="Nunito"/>
                          <a:sym typeface="Nunito"/>
                        </a:rPr>
                        <a:t>Reflection, Wrap Up, Exit Ticket Completion</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Teaching Guide</a:t>
            </a:r>
            <a:endParaRPr/>
          </a:p>
        </p:txBody>
      </p:sp>
      <p:sp>
        <p:nvSpPr>
          <p:cNvPr id="165" name="Google Shape;165;p2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6" name="Google Shape;166;p22"/>
          <p:cNvGraphicFramePr/>
          <p:nvPr/>
        </p:nvGraphicFramePr>
        <p:xfrm>
          <a:off x="1255563" y="1630725"/>
          <a:ext cx="3000000" cy="3000000"/>
        </p:xfrm>
        <a:graphic>
          <a:graphicData uri="http://schemas.openxmlformats.org/drawingml/2006/table">
            <a:tbl>
              <a:tblPr>
                <a:noFill/>
                <a:tableStyleId>{B584AF98-19D2-497A-BDF5-3262030912AB}</a:tableStyleId>
              </a:tblPr>
              <a:tblGrid>
                <a:gridCol w="2000800"/>
                <a:gridCol w="4973225"/>
              </a:tblGrid>
              <a:tr h="381450">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Title</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What to Do</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r>
              <a:tr h="585125">
                <a:tc>
                  <a:txBody>
                    <a:bodyPr/>
                    <a:lstStyle/>
                    <a:p>
                      <a:pPr indent="0" lvl="0" marL="91440" marR="91440" rtl="0" algn="l">
                        <a:lnSpc>
                          <a:spcPct val="115000"/>
                        </a:lnSpc>
                        <a:spcBef>
                          <a:spcPts val="0"/>
                        </a:spcBef>
                        <a:spcAft>
                          <a:spcPts val="0"/>
                        </a:spcAft>
                        <a:buNone/>
                      </a:pPr>
                      <a:r>
                        <a:rPr lang="en" sz="1100">
                          <a:latin typeface="Nunito"/>
                          <a:ea typeface="Nunito"/>
                          <a:cs typeface="Nunito"/>
                          <a:sym typeface="Nunito"/>
                        </a:rPr>
                        <a:t>Our Learning Goals</a:t>
                      </a:r>
                      <a:endParaRPr sz="1100">
                        <a:latin typeface="Nunito"/>
                        <a:ea typeface="Nunito"/>
                        <a:cs typeface="Nunito"/>
                        <a:sym typeface="Nunito"/>
                      </a:endParaRPr>
                    </a:p>
                  </a:txBody>
                  <a:tcPr marT="91425" marB="91425" marR="91425" marL="91425">
                    <a:solidFill>
                      <a:srgbClr val="FFFFFF"/>
                    </a:solidFill>
                  </a:tcPr>
                </a:tc>
                <a:tc>
                  <a:txBody>
                    <a:bodyPr/>
                    <a:lstStyle/>
                    <a:p>
                      <a:pPr indent="0" lvl="0" marL="91440" marR="91440" rtl="0" algn="l">
                        <a:lnSpc>
                          <a:spcPct val="150000"/>
                        </a:lnSpc>
                        <a:spcBef>
                          <a:spcPts val="0"/>
                        </a:spcBef>
                        <a:spcAft>
                          <a:spcPts val="0"/>
                        </a:spcAft>
                        <a:buClr>
                          <a:srgbClr val="000000"/>
                        </a:buClr>
                        <a:buSzPts val="1100"/>
                        <a:buFont typeface="Arial"/>
                        <a:buNone/>
                      </a:pPr>
                      <a:r>
                        <a:rPr b="1" lang="en" sz="1100">
                          <a:solidFill>
                            <a:srgbClr val="000000"/>
                          </a:solidFill>
                          <a:latin typeface="Nunito"/>
                          <a:ea typeface="Nunito"/>
                          <a:cs typeface="Nunito"/>
                          <a:sym typeface="Nunito"/>
                        </a:rPr>
                        <a:t>Learning Objectives Slide</a:t>
                      </a:r>
                      <a:endParaRPr b="1" sz="1100">
                        <a:latin typeface="Nunito"/>
                        <a:ea typeface="Nunito"/>
                        <a:cs typeface="Nunito"/>
                        <a:sym typeface="Nunito"/>
                      </a:endParaRPr>
                    </a:p>
                    <a:p>
                      <a:pPr indent="0" lvl="0" marL="91440" marR="91440" rtl="0" algn="l">
                        <a:lnSpc>
                          <a:spcPct val="115000"/>
                        </a:lnSpc>
                        <a:spcBef>
                          <a:spcPts val="0"/>
                        </a:spcBef>
                        <a:spcAft>
                          <a:spcPts val="0"/>
                        </a:spcAft>
                        <a:buClr>
                          <a:srgbClr val="000000"/>
                        </a:buClr>
                        <a:buSzPts val="1100"/>
                        <a:buFont typeface="Arial"/>
                        <a:buNone/>
                      </a:pPr>
                      <a:r>
                        <a:rPr lang="en" sz="1100">
                          <a:solidFill>
                            <a:srgbClr val="000000"/>
                          </a:solidFill>
                          <a:latin typeface="Nunito"/>
                          <a:ea typeface="Nunito"/>
                          <a:cs typeface="Nunito"/>
                          <a:sym typeface="Nunito"/>
                        </a:rPr>
                        <a:t>Capture a screenshot of this slide and drop in the class discussion</a:t>
                      </a:r>
                      <a:r>
                        <a:rPr lang="en" sz="1100">
                          <a:latin typeface="Nunito"/>
                          <a:ea typeface="Nunito"/>
                          <a:cs typeface="Nunito"/>
                          <a:sym typeface="Nunito"/>
                        </a:rPr>
                        <a:t> forum or </a:t>
                      </a:r>
                      <a:r>
                        <a:rPr lang="en" sz="1100">
                          <a:solidFill>
                            <a:srgbClr val="000000"/>
                          </a:solidFill>
                          <a:latin typeface="Nunito"/>
                          <a:ea typeface="Nunito"/>
                          <a:cs typeface="Nunito"/>
                          <a:sym typeface="Nunito"/>
                        </a:rPr>
                        <a:t>Slack channel.</a:t>
                      </a:r>
                      <a:endParaRPr b="1" sz="1100">
                        <a:solidFill>
                          <a:srgbClr val="000000"/>
                        </a:solidFill>
                        <a:latin typeface="Nunito"/>
                        <a:ea typeface="Nunito"/>
                        <a:cs typeface="Nunito"/>
                        <a:sym typeface="Nunito"/>
                      </a:endParaRPr>
                    </a:p>
                  </a:txBody>
                  <a:tcPr marT="91425" marB="91425" marR="91425" marL="91425">
                    <a:solidFill>
                      <a:srgbClr val="FFFFFF"/>
                    </a:solidFill>
                  </a:tcPr>
                </a:tc>
              </a:tr>
              <a:tr h="1538800">
                <a:tc>
                  <a:txBody>
                    <a:bodyPr/>
                    <a:lstStyle/>
                    <a:p>
                      <a:pPr indent="0" lvl="0" marL="91440" marR="91440" rtl="0" algn="l">
                        <a:lnSpc>
                          <a:spcPct val="115000"/>
                        </a:lnSpc>
                        <a:spcBef>
                          <a:spcPts val="0"/>
                        </a:spcBef>
                        <a:spcAft>
                          <a:spcPts val="0"/>
                        </a:spcAft>
                        <a:buNone/>
                      </a:pPr>
                      <a:r>
                        <a:rPr lang="en" sz="1100">
                          <a:latin typeface="Nunito"/>
                          <a:ea typeface="Nunito"/>
                          <a:cs typeface="Nunito"/>
                          <a:sym typeface="Nunito"/>
                        </a:rPr>
                        <a:t>Group and Partner Exercises</a:t>
                      </a:r>
                      <a:endParaRPr sz="1100">
                        <a:latin typeface="Nunito"/>
                        <a:ea typeface="Nunito"/>
                        <a:cs typeface="Nunito"/>
                        <a:sym typeface="Nunito"/>
                      </a:endParaRPr>
                    </a:p>
                  </a:txBody>
                  <a:tcPr marT="91425" marB="91425" marR="91425" marL="91425">
                    <a:solidFill>
                      <a:srgbClr val="FFFFFF"/>
                    </a:solidFill>
                  </a:tcPr>
                </a:tc>
                <a:tc>
                  <a:txBody>
                    <a:bodyPr/>
                    <a:lstStyle/>
                    <a:p>
                      <a:pPr indent="0" lvl="0" marL="91440" marR="91440" rtl="0" algn="l">
                        <a:lnSpc>
                          <a:spcPct val="100000"/>
                        </a:lnSpc>
                        <a:spcBef>
                          <a:spcPts val="0"/>
                        </a:spcBef>
                        <a:spcAft>
                          <a:spcPts val="0"/>
                        </a:spcAft>
                        <a:buNone/>
                      </a:pPr>
                      <a:r>
                        <a:rPr b="1" lang="en" sz="1100">
                          <a:solidFill>
                            <a:srgbClr val="000000"/>
                          </a:solidFill>
                          <a:latin typeface="Nunito"/>
                          <a:ea typeface="Nunito"/>
                          <a:cs typeface="Nunito"/>
                          <a:sym typeface="Nunito"/>
                        </a:rPr>
                        <a:t>Creating Breakout Rooms — Group and Partner Exercises </a:t>
                      </a:r>
                      <a:endParaRPr b="1" sz="1100">
                        <a:solidFill>
                          <a:srgbClr val="000000"/>
                        </a:solidFill>
                        <a:latin typeface="Nunito"/>
                        <a:ea typeface="Nunito"/>
                        <a:cs typeface="Nunito"/>
                        <a:sym typeface="Nunito"/>
                      </a:endParaRPr>
                    </a:p>
                    <a:p>
                      <a:pPr indent="-152654" lvl="0" marL="374904" marR="182880" rtl="0" algn="l">
                        <a:lnSpc>
                          <a:spcPct val="115000"/>
                        </a:lnSpc>
                        <a:spcBef>
                          <a:spcPts val="100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Set up breakout rooms for student pairs/groups. Screenshot the slide and post it in the </a:t>
                      </a:r>
                      <a:r>
                        <a:rPr lang="en" sz="1000">
                          <a:latin typeface="Nunito"/>
                          <a:ea typeface="Nunito"/>
                          <a:cs typeface="Nunito"/>
                          <a:sym typeface="Nunito"/>
                        </a:rPr>
                        <a:t>discussion forum or </a:t>
                      </a:r>
                      <a:r>
                        <a:rPr lang="en" sz="1000">
                          <a:solidFill>
                            <a:srgbClr val="000000"/>
                          </a:solidFill>
                          <a:latin typeface="Nunito"/>
                          <a:ea typeface="Nunito"/>
                          <a:cs typeface="Nunito"/>
                          <a:sym typeface="Nunito"/>
                        </a:rPr>
                        <a:t>Slack channel before opening the rooms.</a:t>
                      </a:r>
                      <a:endParaRPr sz="1000">
                        <a:solidFill>
                          <a:srgbClr val="000000"/>
                        </a:solidFill>
                        <a:latin typeface="Nunito"/>
                        <a:ea typeface="Nunito"/>
                        <a:cs typeface="Nunito"/>
                        <a:sym typeface="Nunito"/>
                      </a:endParaRPr>
                    </a:p>
                    <a:p>
                      <a:pPr indent="-152654" lvl="0" marL="374904" marR="182880" rtl="0" algn="l">
                        <a:lnSpc>
                          <a:spcPct val="115000"/>
                        </a:lnSpc>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At the 60-second mark, send a message to all rooms: “Start to wrap up your discussions. Rooms will close in one minute!”</a:t>
                      </a:r>
                      <a:endParaRPr sz="1000">
                        <a:solidFill>
                          <a:srgbClr val="000000"/>
                        </a:solidFill>
                        <a:latin typeface="Nunito"/>
                        <a:ea typeface="Nunito"/>
                        <a:cs typeface="Nunito"/>
                        <a:sym typeface="Nunito"/>
                      </a:endParaRPr>
                    </a:p>
                    <a:p>
                      <a:pPr indent="-152654" lvl="0" marL="374904" marR="182880" rtl="0" algn="l">
                        <a:lnSpc>
                          <a:spcPct val="115000"/>
                        </a:lnSpc>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Move around from breakout room to breakout room to “walk around the classroom.”</a:t>
                      </a:r>
                      <a:endParaRPr b="1" sz="1000">
                        <a:solidFill>
                          <a:srgbClr val="000000"/>
                        </a:solidFill>
                        <a:latin typeface="Nunito"/>
                        <a:ea typeface="Nunito"/>
                        <a:cs typeface="Nunito"/>
                        <a:sym typeface="Nunito"/>
                      </a:endParaRPr>
                    </a:p>
                  </a:txBody>
                  <a:tcPr marT="91425" marB="91425" marR="91425" marL="91425">
                    <a:solidFill>
                      <a:srgbClr val="FFFFFF"/>
                    </a:solidFill>
                  </a:tcPr>
                </a:tc>
              </a:tr>
            </a:tbl>
          </a:graphicData>
        </a:graphic>
      </p:graphicFrame>
      <p:sp>
        <p:nvSpPr>
          <p:cNvPr id="167" name="Google Shape;167;p22"/>
          <p:cNvSpPr txBox="1"/>
          <p:nvPr/>
        </p:nvSpPr>
        <p:spPr>
          <a:xfrm>
            <a:off x="1028700" y="948100"/>
            <a:ext cx="7080900" cy="4002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Use the following quick tips for instructional guidance.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Teaching Guide (Cont.)</a:t>
            </a:r>
            <a:endParaRPr/>
          </a:p>
        </p:txBody>
      </p:sp>
      <p:sp>
        <p:nvSpPr>
          <p:cNvPr id="173" name="Google Shape;173;p2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4" name="Google Shape;174;p23"/>
          <p:cNvGraphicFramePr/>
          <p:nvPr/>
        </p:nvGraphicFramePr>
        <p:xfrm>
          <a:off x="1255563" y="1097325"/>
          <a:ext cx="3000000" cy="3000000"/>
        </p:xfrm>
        <a:graphic>
          <a:graphicData uri="http://schemas.openxmlformats.org/drawingml/2006/table">
            <a:tbl>
              <a:tblPr>
                <a:noFill/>
                <a:tableStyleId>{B584AF98-19D2-497A-BDF5-3262030912AB}</a:tableStyleId>
              </a:tblPr>
              <a:tblGrid>
                <a:gridCol w="2000800"/>
                <a:gridCol w="4973225"/>
              </a:tblGrid>
              <a:tr h="381450">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Title</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What to Do</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lnB cap="flat" cmpd="sng" w="9525">
                      <a:solidFill>
                        <a:srgbClr val="9E9E9E"/>
                      </a:solidFill>
                      <a:prstDash val="solid"/>
                      <a:round/>
                      <a:headEnd len="sm" w="sm" type="none"/>
                      <a:tailEnd len="sm" w="sm" type="none"/>
                    </a:lnB>
                    <a:solidFill>
                      <a:schemeClr val="dk1"/>
                    </a:solidFill>
                  </a:tcPr>
                </a:tc>
              </a:tr>
              <a:tr h="385125">
                <a:tc>
                  <a:txBody>
                    <a:bodyPr/>
                    <a:lstStyle/>
                    <a:p>
                      <a:pPr indent="0" lvl="0" marL="91440" marR="91440" rtl="0" algn="l">
                        <a:spcBef>
                          <a:spcPts val="0"/>
                        </a:spcBef>
                        <a:spcAft>
                          <a:spcPts val="0"/>
                        </a:spcAft>
                        <a:buNone/>
                      </a:pPr>
                      <a:r>
                        <a:rPr lang="en" sz="1100">
                          <a:latin typeface="Nunito"/>
                          <a:ea typeface="Nunito"/>
                          <a:cs typeface="Nunito"/>
                          <a:sym typeface="Nunito"/>
                        </a:rPr>
                        <a:t>Discussions</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lnSpc>
                          <a:spcPct val="100000"/>
                        </a:lnSpc>
                        <a:spcBef>
                          <a:spcPts val="0"/>
                        </a:spcBef>
                        <a:spcAft>
                          <a:spcPts val="0"/>
                        </a:spcAft>
                        <a:buNone/>
                      </a:pPr>
                      <a:r>
                        <a:rPr b="1" lang="en" sz="1100">
                          <a:solidFill>
                            <a:srgbClr val="000000"/>
                          </a:solidFill>
                          <a:latin typeface="Nunito"/>
                          <a:ea typeface="Nunito"/>
                          <a:cs typeface="Nunito"/>
                          <a:sym typeface="Nunito"/>
                        </a:rPr>
                        <a:t>Whole-Class Discussions</a:t>
                      </a:r>
                      <a:endParaRPr b="1" sz="1100">
                        <a:latin typeface="Nunito"/>
                        <a:ea typeface="Nunito"/>
                        <a:cs typeface="Nunito"/>
                        <a:sym typeface="Nunito"/>
                      </a:endParaRPr>
                    </a:p>
                    <a:p>
                      <a:pPr indent="0" lvl="0" marL="91440" marR="91440" rtl="0" algn="l">
                        <a:spcBef>
                          <a:spcPts val="1000"/>
                        </a:spcBef>
                        <a:spcAft>
                          <a:spcPts val="1000"/>
                        </a:spcAft>
                        <a:buNone/>
                      </a:pPr>
                      <a:r>
                        <a:rPr lang="en" sz="1100">
                          <a:solidFill>
                            <a:srgbClr val="000000"/>
                          </a:solidFill>
                          <a:latin typeface="Nunito"/>
                          <a:ea typeface="Nunito"/>
                          <a:cs typeface="Nunito"/>
                          <a:sym typeface="Nunito"/>
                        </a:rPr>
                        <a:t>Screenshot the slide and put in the </a:t>
                      </a:r>
                      <a:r>
                        <a:rPr lang="en" sz="1100">
                          <a:latin typeface="Nunito"/>
                          <a:ea typeface="Nunito"/>
                          <a:cs typeface="Nunito"/>
                          <a:sym typeface="Nunito"/>
                        </a:rPr>
                        <a:t>discussion forum or </a:t>
                      </a:r>
                      <a:r>
                        <a:rPr lang="en" sz="1100">
                          <a:solidFill>
                            <a:srgbClr val="000000"/>
                          </a:solidFill>
                          <a:latin typeface="Nunito"/>
                          <a:ea typeface="Nunito"/>
                          <a:cs typeface="Nunito"/>
                          <a:sym typeface="Nunito"/>
                        </a:rPr>
                        <a:t>Slack channel. Some students may not have two monitors. You should stop sharing your screen so they can see each other’s faces during the discussion.</a:t>
                      </a:r>
                      <a:endParaRPr b="1"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5125">
                <a:tc>
                  <a:txBody>
                    <a:bodyPr/>
                    <a:lstStyle/>
                    <a:p>
                      <a:pPr indent="0" lvl="0" marL="91440" marR="91440" rtl="0" algn="l">
                        <a:spcBef>
                          <a:spcPts val="0"/>
                        </a:spcBef>
                        <a:spcAft>
                          <a:spcPts val="0"/>
                        </a:spcAft>
                        <a:buNone/>
                      </a:pPr>
                      <a:r>
                        <a:rPr lang="en" sz="1100">
                          <a:latin typeface="Nunito"/>
                          <a:ea typeface="Nunito"/>
                          <a:cs typeface="Nunito"/>
                          <a:sym typeface="Nunito"/>
                        </a:rPr>
                        <a:t>Solo Activities</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91440" marR="91440" rtl="0" algn="l">
                        <a:spcBef>
                          <a:spcPts val="0"/>
                        </a:spcBef>
                        <a:spcAft>
                          <a:spcPts val="0"/>
                        </a:spcAft>
                        <a:buNone/>
                      </a:pPr>
                      <a:r>
                        <a:rPr b="1" lang="en" sz="1100">
                          <a:latin typeface="Nunito"/>
                          <a:ea typeface="Nunito"/>
                          <a:cs typeface="Nunito"/>
                          <a:sym typeface="Nunito"/>
                        </a:rPr>
                        <a:t>Solo Activities</a:t>
                      </a:r>
                      <a:endParaRPr b="1" sz="1100">
                        <a:latin typeface="Nunito"/>
                        <a:ea typeface="Nunito"/>
                        <a:cs typeface="Nunito"/>
                        <a:sym typeface="Nunito"/>
                      </a:endParaRPr>
                    </a:p>
                    <a:p>
                      <a:pPr indent="-154939" lvl="0" marL="365760" marR="91440" rtl="0" algn="l">
                        <a:lnSpc>
                          <a:spcPct val="115000"/>
                        </a:lnSpc>
                        <a:spcBef>
                          <a:spcPts val="1000"/>
                        </a:spcBef>
                        <a:spcAft>
                          <a:spcPts val="0"/>
                        </a:spcAft>
                        <a:buSzPts val="1000"/>
                        <a:buFont typeface="Nunito"/>
                        <a:buChar char="●"/>
                      </a:pPr>
                      <a:r>
                        <a:rPr lang="en" sz="1000">
                          <a:latin typeface="Nunito"/>
                          <a:ea typeface="Nunito"/>
                          <a:cs typeface="Nunito"/>
                          <a:sym typeface="Nunito"/>
                        </a:rPr>
                        <a:t>Screenshot the slide and drop it in the discussion forum or Slack channel.</a:t>
                      </a:r>
                      <a:endParaRPr sz="1000">
                        <a:latin typeface="Nunito"/>
                        <a:ea typeface="Nunito"/>
                        <a:cs typeface="Nunito"/>
                        <a:sym typeface="Nunito"/>
                      </a:endParaRPr>
                    </a:p>
                    <a:p>
                      <a:pPr indent="-154939" lvl="0" marL="365760" marR="91440" rtl="0" algn="l">
                        <a:lnSpc>
                          <a:spcPct val="115000"/>
                        </a:lnSpc>
                        <a:spcBef>
                          <a:spcPts val="0"/>
                        </a:spcBef>
                        <a:spcAft>
                          <a:spcPts val="0"/>
                        </a:spcAft>
                        <a:buSzPts val="1000"/>
                        <a:buFont typeface="Nunito"/>
                        <a:buChar char="●"/>
                      </a:pPr>
                      <a:r>
                        <a:rPr lang="en" sz="1000">
                          <a:latin typeface="Nunito"/>
                          <a:ea typeface="Nunito"/>
                          <a:cs typeface="Nunito"/>
                          <a:sym typeface="Nunito"/>
                        </a:rPr>
                        <a:t>For solo activities, you can choose to put people in group breakout rooms (to create the “table” group that they would be in in a physical setting) or allow students to work independently in the main session.</a:t>
                      </a:r>
                      <a:endParaRPr b="1"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85125">
                <a:tc>
                  <a:txBody>
                    <a:bodyPr/>
                    <a:lstStyle/>
                    <a:p>
                      <a:pPr indent="0" lvl="0" marL="91440" marR="91440" rtl="0" algn="l">
                        <a:spcBef>
                          <a:spcPts val="0"/>
                        </a:spcBef>
                        <a:spcAft>
                          <a:spcPts val="0"/>
                        </a:spcAft>
                        <a:buNone/>
                      </a:pPr>
                      <a:r>
                        <a:rPr lang="en" sz="1100">
                          <a:latin typeface="Nunito"/>
                          <a:ea typeface="Nunito"/>
                          <a:cs typeface="Nunito"/>
                          <a:sym typeface="Nunito"/>
                        </a:rPr>
                        <a:t>Homework</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spcBef>
                          <a:spcPts val="0"/>
                        </a:spcBef>
                        <a:spcAft>
                          <a:spcPts val="0"/>
                        </a:spcAft>
                        <a:buNone/>
                      </a:pPr>
                      <a:r>
                        <a:rPr lang="en" sz="1100">
                          <a:latin typeface="Nunito"/>
                          <a:ea typeface="Nunito"/>
                          <a:cs typeface="Nunito"/>
                          <a:sym typeface="Nunito"/>
                        </a:rPr>
                        <a:t>Share homework guidelines in the discussion forum or Slack channel. </a:t>
                      </a:r>
                      <a:endParaRPr b="1"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idx="2" type="ctrTitle"/>
          </p:nvPr>
        </p:nvSpPr>
        <p:spPr>
          <a:xfrm>
            <a:off x="457200" y="1727700"/>
            <a:ext cx="8001000" cy="1847100"/>
          </a:xfrm>
          <a:prstGeom prst="rect">
            <a:avLst/>
          </a:prstGeom>
        </p:spPr>
        <p:txBody>
          <a:bodyPr anchorCtr="0" anchor="b" bIns="0" lIns="0" spcFirstLastPara="1" rIns="0" wrap="square" tIns="0">
            <a:spAutoFit/>
          </a:bodyPr>
          <a:lstStyle/>
          <a:p>
            <a:pPr indent="0" lvl="0" marL="0" rtl="0" algn="l">
              <a:lnSpc>
                <a:spcPct val="100000"/>
              </a:lnSpc>
              <a:spcBef>
                <a:spcPts val="0"/>
              </a:spcBef>
              <a:spcAft>
                <a:spcPts val="0"/>
              </a:spcAft>
              <a:buNone/>
            </a:pPr>
            <a:r>
              <a:rPr lang="en" sz="6000"/>
              <a:t>Leveraging Generative AI Tools</a:t>
            </a:r>
            <a:endParaRPr sz="6000"/>
          </a:p>
        </p:txBody>
      </p:sp>
      <p:sp>
        <p:nvSpPr>
          <p:cNvPr id="180" name="Google Shape;180;p24"/>
          <p:cNvSpPr txBox="1"/>
          <p:nvPr>
            <p:ph idx="4" type="ctrTitle"/>
          </p:nvPr>
        </p:nvSpPr>
        <p:spPr>
          <a:xfrm>
            <a:off x="457200" y="3574800"/>
            <a:ext cx="6969000" cy="1143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For Data Scientists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25"/>
          <p:cNvSpPr txBox="1"/>
          <p:nvPr>
            <p:ph idx="4294967295" type="subTitle"/>
          </p:nvPr>
        </p:nvSpPr>
        <p:spPr>
          <a:xfrm>
            <a:off x="457200" y="1589075"/>
            <a:ext cx="4989000" cy="540300"/>
          </a:xfrm>
          <a:prstGeom prst="rect">
            <a:avLst/>
          </a:prstGeom>
        </p:spPr>
        <p:txBody>
          <a:bodyPr anchorCtr="0" anchor="ctr" bIns="0" lIns="0" spcFirstLastPara="1" rIns="0" wrap="square" tIns="0">
            <a:noAutofit/>
          </a:bodyPr>
          <a:lstStyle/>
          <a:p>
            <a:pPr indent="-342900" lvl="0" marL="457200" rtl="0" algn="l">
              <a:spcBef>
                <a:spcPts val="0"/>
              </a:spcBef>
              <a:spcAft>
                <a:spcPts val="0"/>
              </a:spcAft>
              <a:buClr>
                <a:schemeClr val="dk2"/>
              </a:buClr>
              <a:buSzPts val="1800"/>
              <a:buChar char="⮕"/>
            </a:pPr>
            <a:r>
              <a:rPr lang="en" sz="1800"/>
              <a:t>Identify ways ChatGPT can be leveraged by data scientists to improve their workflow.</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ctrTitle"/>
          </p:nvPr>
        </p:nvSpPr>
        <p:spPr>
          <a:xfrm>
            <a:off x="1287780" y="2593140"/>
            <a:ext cx="5486400" cy="914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Instructor Demonstration</a:t>
            </a:r>
            <a:endParaRPr sz="6000"/>
          </a:p>
        </p:txBody>
      </p:sp>
      <p:sp>
        <p:nvSpPr>
          <p:cNvPr id="192" name="Google Shape;192;p26"/>
          <p:cNvSpPr txBox="1"/>
          <p:nvPr/>
        </p:nvSpPr>
        <p:spPr>
          <a:xfrm>
            <a:off x="1287775" y="3523750"/>
            <a:ext cx="5915400" cy="1143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2400">
                <a:solidFill>
                  <a:srgbClr val="222222"/>
                </a:solidFill>
                <a:latin typeface="Barlow Condensed"/>
                <a:ea typeface="Barlow Condensed"/>
                <a:cs typeface="Barlow Condensed"/>
                <a:sym typeface="Barlow Condensed"/>
              </a:rPr>
              <a:t>Leveraging Generative AI Tools</a:t>
            </a:r>
            <a:endParaRPr b="1" sz="2400">
              <a:solidFill>
                <a:srgbClr val="222222"/>
              </a:solidFill>
              <a:latin typeface="Barlow Condensed"/>
              <a:ea typeface="Barlow Condensed"/>
              <a:cs typeface="Barlow Condensed"/>
              <a:sym typeface="Barlow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27"/>
          <p:cNvSpPr txBox="1"/>
          <p:nvPr/>
        </p:nvSpPr>
        <p:spPr>
          <a:xfrm>
            <a:off x="1012975" y="457200"/>
            <a:ext cx="76737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3000">
                <a:solidFill>
                  <a:srgbClr val="222222"/>
                </a:solidFill>
                <a:latin typeface="Barlow Condensed"/>
                <a:ea typeface="Barlow Condensed"/>
                <a:cs typeface="Barlow Condensed"/>
                <a:sym typeface="Barlow Condensed"/>
              </a:rPr>
              <a:t>ChatGPT for Data </a:t>
            </a:r>
            <a:r>
              <a:rPr b="1" lang="en" sz="3000">
                <a:solidFill>
                  <a:srgbClr val="222222"/>
                </a:solidFill>
                <a:latin typeface="Barlow Condensed"/>
                <a:ea typeface="Barlow Condensed"/>
                <a:cs typeface="Barlow Condensed"/>
                <a:sym typeface="Barlow Condensed"/>
              </a:rPr>
              <a:t>Scientists</a:t>
            </a:r>
            <a:endParaRPr b="1" sz="3000">
              <a:solidFill>
                <a:srgbClr val="222222"/>
              </a:solidFill>
              <a:latin typeface="Barlow Condensed"/>
              <a:ea typeface="Barlow Condensed"/>
              <a:cs typeface="Barlow Condensed"/>
              <a:sym typeface="Barlow Condensed"/>
            </a:endParaRPr>
          </a:p>
        </p:txBody>
      </p:sp>
      <p:sp>
        <p:nvSpPr>
          <p:cNvPr id="199" name="Google Shape;199;p27"/>
          <p:cNvSpPr txBox="1"/>
          <p:nvPr/>
        </p:nvSpPr>
        <p:spPr>
          <a:xfrm>
            <a:off x="1012975" y="951700"/>
            <a:ext cx="7673700" cy="951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800">
                <a:solidFill>
                  <a:srgbClr val="222222"/>
                </a:solidFill>
                <a:latin typeface="Nunito"/>
                <a:ea typeface="Nunito"/>
                <a:cs typeface="Nunito"/>
                <a:sym typeface="Nunito"/>
              </a:rPr>
              <a:t>Instructor Demo: </a:t>
            </a:r>
            <a:r>
              <a:rPr lang="en" sz="1800">
                <a:solidFill>
                  <a:srgbClr val="222222"/>
                </a:solidFill>
                <a:latin typeface="Nunito"/>
                <a:ea typeface="Nunito"/>
                <a:cs typeface="Nunito"/>
                <a:sym typeface="Nunito"/>
              </a:rPr>
              <a:t>During </a:t>
            </a:r>
            <a:r>
              <a:rPr lang="en" sz="1800">
                <a:solidFill>
                  <a:srgbClr val="222222"/>
                </a:solidFill>
                <a:latin typeface="Nunito"/>
                <a:ea typeface="Nunito"/>
                <a:cs typeface="Nunito"/>
                <a:sym typeface="Nunito"/>
              </a:rPr>
              <a:t>this 15 minute demonstration, you will see a few powerful ways ChatGPT can be used by data scientists.</a:t>
            </a:r>
            <a:endParaRPr sz="1800">
              <a:solidFill>
                <a:srgbClr val="222222"/>
              </a:solidFill>
              <a:latin typeface="Nunito"/>
              <a:ea typeface="Nunito"/>
              <a:cs typeface="Nunito"/>
              <a:sym typeface="Nunito"/>
            </a:endParaRPr>
          </a:p>
          <a:p>
            <a:pPr indent="0" lvl="0" marL="0" rtl="0" algn="l">
              <a:spcBef>
                <a:spcPts val="1000"/>
              </a:spcBef>
              <a:spcAft>
                <a:spcPts val="1000"/>
              </a:spcAft>
              <a:buNone/>
            </a:pPr>
            <a:r>
              <a:rPr lang="en" sz="1800">
                <a:solidFill>
                  <a:srgbClr val="222222"/>
                </a:solidFill>
                <a:latin typeface="Nunito"/>
                <a:ea typeface="Nunito"/>
                <a:cs typeface="Nunito"/>
                <a:sym typeface="Nunito"/>
              </a:rPr>
              <a:t>During the demo, </a:t>
            </a:r>
            <a:r>
              <a:rPr b="1" lang="en" sz="1800">
                <a:solidFill>
                  <a:srgbClr val="222222"/>
                </a:solidFill>
                <a:latin typeface="Nunito"/>
                <a:ea typeface="Nunito"/>
                <a:cs typeface="Nunito"/>
                <a:sym typeface="Nunito"/>
              </a:rPr>
              <a:t>consider the following</a:t>
            </a:r>
            <a:r>
              <a:rPr lang="en" sz="1800">
                <a:solidFill>
                  <a:srgbClr val="222222"/>
                </a:solidFill>
                <a:latin typeface="Nunito"/>
                <a:ea typeface="Nunito"/>
                <a:cs typeface="Nunito"/>
                <a:sym typeface="Nunito"/>
              </a:rPr>
              <a:t>:</a:t>
            </a:r>
            <a:endParaRPr sz="1800">
              <a:solidFill>
                <a:srgbClr val="222222"/>
              </a:solidFill>
              <a:latin typeface="Nunito"/>
              <a:ea typeface="Nunito"/>
              <a:cs typeface="Nunito"/>
              <a:sym typeface="Nunito"/>
            </a:endParaRPr>
          </a:p>
        </p:txBody>
      </p:sp>
      <p:sp>
        <p:nvSpPr>
          <p:cNvPr id="200" name="Google Shape;200;p27"/>
          <p:cNvSpPr/>
          <p:nvPr/>
        </p:nvSpPr>
        <p:spPr>
          <a:xfrm>
            <a:off x="1808250" y="2287264"/>
            <a:ext cx="386400" cy="400500"/>
          </a:xfrm>
          <a:prstGeom prst="ellipse">
            <a:avLst/>
          </a:prstGeom>
          <a:solidFill>
            <a:srgbClr val="E4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7"/>
          <p:cNvSpPr txBox="1"/>
          <p:nvPr/>
        </p:nvSpPr>
        <p:spPr>
          <a:xfrm>
            <a:off x="1837962" y="2258908"/>
            <a:ext cx="327000" cy="45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rgbClr val="FFFFFF"/>
                </a:solidFill>
                <a:latin typeface="Barlow Condensed"/>
                <a:ea typeface="Barlow Condensed"/>
                <a:cs typeface="Barlow Condensed"/>
                <a:sym typeface="Barlow Condensed"/>
              </a:rPr>
              <a:t>1</a:t>
            </a:r>
            <a:endParaRPr b="1" i="0" sz="2200" u="none" cap="none" strike="noStrike">
              <a:solidFill>
                <a:srgbClr val="FFFFFF"/>
              </a:solidFill>
              <a:latin typeface="Barlow Condensed"/>
              <a:ea typeface="Barlow Condensed"/>
              <a:cs typeface="Barlow Condensed"/>
              <a:sym typeface="Barlow Condensed"/>
            </a:endParaRPr>
          </a:p>
        </p:txBody>
      </p:sp>
      <p:sp>
        <p:nvSpPr>
          <p:cNvPr id="202" name="Google Shape;202;p27"/>
          <p:cNvSpPr txBox="1"/>
          <p:nvPr/>
        </p:nvSpPr>
        <p:spPr>
          <a:xfrm>
            <a:off x="2299350" y="2287275"/>
            <a:ext cx="3391500" cy="4572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 sz="1600">
                <a:solidFill>
                  <a:srgbClr val="222222"/>
                </a:solidFill>
                <a:latin typeface="Nunito"/>
                <a:ea typeface="Nunito"/>
                <a:cs typeface="Nunito"/>
                <a:sym typeface="Nunito"/>
              </a:rPr>
              <a:t>The </a:t>
            </a:r>
            <a:r>
              <a:rPr b="1" lang="en" sz="1600">
                <a:solidFill>
                  <a:srgbClr val="222222"/>
                </a:solidFill>
                <a:latin typeface="Nunito"/>
                <a:ea typeface="Nunito"/>
                <a:cs typeface="Nunito"/>
                <a:sym typeface="Nunito"/>
              </a:rPr>
              <a:t>capabilities</a:t>
            </a:r>
            <a:r>
              <a:rPr lang="en" sz="1600">
                <a:solidFill>
                  <a:srgbClr val="222222"/>
                </a:solidFill>
                <a:latin typeface="Nunito"/>
                <a:ea typeface="Nunito"/>
                <a:cs typeface="Nunito"/>
                <a:sym typeface="Nunito"/>
              </a:rPr>
              <a:t> of the tool</a:t>
            </a:r>
            <a:endParaRPr sz="1600">
              <a:solidFill>
                <a:srgbClr val="222222"/>
              </a:solidFill>
              <a:latin typeface="Nunito"/>
              <a:ea typeface="Nunito"/>
              <a:cs typeface="Nunito"/>
              <a:sym typeface="Nunito"/>
            </a:endParaRPr>
          </a:p>
        </p:txBody>
      </p:sp>
      <p:sp>
        <p:nvSpPr>
          <p:cNvPr id="203" name="Google Shape;203;p27"/>
          <p:cNvSpPr/>
          <p:nvPr/>
        </p:nvSpPr>
        <p:spPr>
          <a:xfrm>
            <a:off x="1808250" y="3100914"/>
            <a:ext cx="386400" cy="400500"/>
          </a:xfrm>
          <a:prstGeom prst="ellipse">
            <a:avLst/>
          </a:prstGeom>
          <a:solidFill>
            <a:srgbClr val="E4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7"/>
          <p:cNvSpPr txBox="1"/>
          <p:nvPr/>
        </p:nvSpPr>
        <p:spPr>
          <a:xfrm>
            <a:off x="1837962" y="3072558"/>
            <a:ext cx="327000" cy="45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lang="en" sz="2200">
                <a:solidFill>
                  <a:srgbClr val="FFFFFF"/>
                </a:solidFill>
                <a:latin typeface="Barlow Condensed"/>
                <a:ea typeface="Barlow Condensed"/>
                <a:cs typeface="Barlow Condensed"/>
                <a:sym typeface="Barlow Condensed"/>
              </a:rPr>
              <a:t>2</a:t>
            </a:r>
            <a:endParaRPr b="1" i="0" sz="2200" u="none" cap="none" strike="noStrike">
              <a:solidFill>
                <a:srgbClr val="FFFFFF"/>
              </a:solidFill>
              <a:latin typeface="Barlow Condensed"/>
              <a:ea typeface="Barlow Condensed"/>
              <a:cs typeface="Barlow Condensed"/>
              <a:sym typeface="Barlow Condensed"/>
            </a:endParaRPr>
          </a:p>
        </p:txBody>
      </p:sp>
      <p:sp>
        <p:nvSpPr>
          <p:cNvPr id="205" name="Google Shape;205;p27"/>
          <p:cNvSpPr txBox="1"/>
          <p:nvPr/>
        </p:nvSpPr>
        <p:spPr>
          <a:xfrm>
            <a:off x="2299350" y="3100925"/>
            <a:ext cx="3391500" cy="3159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 sz="1600">
                <a:solidFill>
                  <a:srgbClr val="222222"/>
                </a:solidFill>
                <a:latin typeface="Nunito"/>
                <a:ea typeface="Nunito"/>
                <a:cs typeface="Nunito"/>
                <a:sym typeface="Nunito"/>
              </a:rPr>
              <a:t>The </a:t>
            </a:r>
            <a:r>
              <a:rPr b="1" lang="en" sz="1600">
                <a:solidFill>
                  <a:srgbClr val="222222"/>
                </a:solidFill>
                <a:latin typeface="Nunito"/>
                <a:ea typeface="Nunito"/>
                <a:cs typeface="Nunito"/>
                <a:sym typeface="Nunito"/>
              </a:rPr>
              <a:t>limitations</a:t>
            </a:r>
            <a:r>
              <a:rPr lang="en" sz="1600">
                <a:solidFill>
                  <a:srgbClr val="222222"/>
                </a:solidFill>
                <a:latin typeface="Nunito"/>
                <a:ea typeface="Nunito"/>
                <a:cs typeface="Nunito"/>
                <a:sym typeface="Nunito"/>
              </a:rPr>
              <a:t> of the tool</a:t>
            </a:r>
            <a:endParaRPr sz="1600">
              <a:solidFill>
                <a:srgbClr val="222222"/>
              </a:solidFill>
              <a:latin typeface="Nunito"/>
              <a:ea typeface="Nunito"/>
              <a:cs typeface="Nunito"/>
              <a:sym typeface="Nunito"/>
            </a:endParaRPr>
          </a:p>
        </p:txBody>
      </p:sp>
      <p:sp>
        <p:nvSpPr>
          <p:cNvPr id="206" name="Google Shape;206;p27"/>
          <p:cNvSpPr/>
          <p:nvPr/>
        </p:nvSpPr>
        <p:spPr>
          <a:xfrm>
            <a:off x="1808250" y="3914564"/>
            <a:ext cx="386400" cy="400500"/>
          </a:xfrm>
          <a:prstGeom prst="ellipse">
            <a:avLst/>
          </a:prstGeom>
          <a:solidFill>
            <a:srgbClr val="E4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7"/>
          <p:cNvSpPr txBox="1"/>
          <p:nvPr/>
        </p:nvSpPr>
        <p:spPr>
          <a:xfrm>
            <a:off x="1837962" y="3886208"/>
            <a:ext cx="327000" cy="45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lang="en" sz="2200">
                <a:solidFill>
                  <a:srgbClr val="FFFFFF"/>
                </a:solidFill>
                <a:latin typeface="Barlow Condensed"/>
                <a:ea typeface="Barlow Condensed"/>
                <a:cs typeface="Barlow Condensed"/>
                <a:sym typeface="Barlow Condensed"/>
              </a:rPr>
              <a:t>3</a:t>
            </a:r>
            <a:endParaRPr b="1" i="0" sz="2200" u="none" cap="none" strike="noStrike">
              <a:solidFill>
                <a:srgbClr val="FFFFFF"/>
              </a:solidFill>
              <a:latin typeface="Barlow Condensed"/>
              <a:ea typeface="Barlow Condensed"/>
              <a:cs typeface="Barlow Condensed"/>
              <a:sym typeface="Barlow Condensed"/>
            </a:endParaRPr>
          </a:p>
        </p:txBody>
      </p:sp>
      <p:sp>
        <p:nvSpPr>
          <p:cNvPr id="208" name="Google Shape;208;p27"/>
          <p:cNvSpPr txBox="1"/>
          <p:nvPr/>
        </p:nvSpPr>
        <p:spPr>
          <a:xfrm>
            <a:off x="2299350" y="3914575"/>
            <a:ext cx="3391500" cy="3159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 sz="1600">
                <a:solidFill>
                  <a:srgbClr val="222222"/>
                </a:solidFill>
                <a:latin typeface="Nunito"/>
                <a:ea typeface="Nunito"/>
                <a:cs typeface="Nunito"/>
                <a:sym typeface="Nunito"/>
              </a:rPr>
              <a:t>The reasons it is important for the </a:t>
            </a:r>
            <a:r>
              <a:rPr b="1" lang="en" sz="1600">
                <a:solidFill>
                  <a:srgbClr val="222222"/>
                </a:solidFill>
                <a:latin typeface="Nunito"/>
                <a:ea typeface="Nunito"/>
                <a:cs typeface="Nunito"/>
                <a:sym typeface="Nunito"/>
              </a:rPr>
              <a:t>user</a:t>
            </a:r>
            <a:r>
              <a:rPr lang="en" sz="1600">
                <a:solidFill>
                  <a:srgbClr val="222222"/>
                </a:solidFill>
                <a:latin typeface="Nunito"/>
                <a:ea typeface="Nunito"/>
                <a:cs typeface="Nunito"/>
                <a:sym typeface="Nunito"/>
              </a:rPr>
              <a:t> to be a </a:t>
            </a:r>
            <a:r>
              <a:rPr b="1" lang="en" sz="1600">
                <a:solidFill>
                  <a:srgbClr val="222222"/>
                </a:solidFill>
                <a:latin typeface="Nunito"/>
                <a:ea typeface="Nunito"/>
                <a:cs typeface="Nunito"/>
                <a:sym typeface="Nunito"/>
              </a:rPr>
              <a:t>skilled data </a:t>
            </a:r>
            <a:r>
              <a:rPr b="1" lang="en" sz="1600">
                <a:solidFill>
                  <a:srgbClr val="222222"/>
                </a:solidFill>
                <a:latin typeface="Nunito"/>
                <a:ea typeface="Nunito"/>
                <a:cs typeface="Nunito"/>
                <a:sym typeface="Nunito"/>
              </a:rPr>
              <a:t>scientist</a:t>
            </a:r>
            <a:endParaRPr b="1" sz="1600">
              <a:solidFill>
                <a:srgbClr val="222222"/>
              </a:solidFill>
              <a:latin typeface="Nunito"/>
              <a:ea typeface="Nunito"/>
              <a:cs typeface="Nunito"/>
              <a:sym typeface="Nunito"/>
            </a:endParaRPr>
          </a:p>
        </p:txBody>
      </p:sp>
      <p:pic>
        <p:nvPicPr>
          <p:cNvPr id="209" name="Google Shape;209;p27"/>
          <p:cNvPicPr preferRelativeResize="0"/>
          <p:nvPr/>
        </p:nvPicPr>
        <p:blipFill>
          <a:blip r:embed="rId3">
            <a:alphaModFix/>
          </a:blip>
          <a:stretch>
            <a:fillRect/>
          </a:stretch>
        </p:blipFill>
        <p:spPr>
          <a:xfrm>
            <a:off x="5690850" y="1940600"/>
            <a:ext cx="2470350" cy="247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ed UXDI Micro-Lesson Theme">
  <a:themeElements>
    <a:clrScheme name="Simple Light">
      <a:dk1>
        <a:srgbClr val="222222"/>
      </a:dk1>
      <a:lt1>
        <a:srgbClr val="FFFFFF"/>
      </a:lt1>
      <a:dk2>
        <a:srgbClr val="E41F26"/>
      </a:dk2>
      <a:lt2>
        <a:srgbClr val="EFEFEF"/>
      </a:lt2>
      <a:accent1>
        <a:srgbClr val="3740B5"/>
      </a:accent1>
      <a:accent2>
        <a:srgbClr val="3DBED4"/>
      </a:accent2>
      <a:accent3>
        <a:srgbClr val="01D068"/>
      </a:accent3>
      <a:accent4>
        <a:srgbClr val="FFCD34"/>
      </a:accent4>
      <a:accent5>
        <a:srgbClr val="F8B6C6"/>
      </a:accent5>
      <a:accent6>
        <a:srgbClr val="FE6C3B"/>
      </a:accent6>
      <a:hlink>
        <a:srgbClr val="0F6A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