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8" r:id="rId2"/>
  </p:sldIdLst>
  <p:sldSz cx="6588125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C46"/>
    <a:srgbClr val="B78A12"/>
    <a:srgbClr val="7C8184"/>
    <a:srgbClr val="BFBFBF"/>
    <a:srgbClr val="F4B9BE"/>
    <a:srgbClr val="CF5C86"/>
    <a:srgbClr val="41AC29"/>
    <a:srgbClr val="4A1C29"/>
    <a:srgbClr val="867DCE"/>
    <a:srgbClr val="A71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4540"/>
  </p:normalViewPr>
  <p:slideViewPr>
    <p:cSldViewPr snapToGrid="0" snapToObjects="1">
      <p:cViewPr varScale="1">
        <p:scale>
          <a:sx n="145" d="100"/>
          <a:sy n="145" d="100"/>
        </p:scale>
        <p:origin x="192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CEF8C-C275-5B4D-A6F9-44239AED55DF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1143000"/>
            <a:ext cx="6642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54C47-7301-3641-8A20-71A4C98CD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66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654C47-7301-3641-8A20-71A4C98CDD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9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516" y="500906"/>
            <a:ext cx="4941094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516" y="1607576"/>
            <a:ext cx="4941094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9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4627" y="162954"/>
            <a:ext cx="1420564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933" y="162954"/>
            <a:ext cx="4179342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02" y="763050"/>
            <a:ext cx="5682258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502" y="2048261"/>
            <a:ext cx="5682258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75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75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934" y="814770"/>
            <a:ext cx="2799953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5238" y="814770"/>
            <a:ext cx="2799953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162954"/>
            <a:ext cx="5682258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792" y="750297"/>
            <a:ext cx="2787085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792" y="1118006"/>
            <a:ext cx="2787085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238" y="750297"/>
            <a:ext cx="2800811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5238" y="1118006"/>
            <a:ext cx="2800811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5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9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04047"/>
            <a:ext cx="212484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0811" y="440684"/>
            <a:ext cx="3335238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918210"/>
            <a:ext cx="212484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92" y="204047"/>
            <a:ext cx="2124842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00811" y="440684"/>
            <a:ext cx="3335238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792" y="918210"/>
            <a:ext cx="2124842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2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934" y="162954"/>
            <a:ext cx="5682258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934" y="814770"/>
            <a:ext cx="5682258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934" y="2836816"/>
            <a:ext cx="148232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D9E9-5EC3-D444-8E38-E43C59FC4D5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2317" y="2836816"/>
            <a:ext cx="222349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2863" y="2836816"/>
            <a:ext cx="148232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20482-83F3-E704-19BC-C7CA6E0219D4}"/>
              </a:ext>
            </a:extLst>
          </p:cNvPr>
          <p:cNvSpPr txBox="1"/>
          <p:nvPr/>
        </p:nvSpPr>
        <p:spPr>
          <a:xfrm>
            <a:off x="124933" y="637163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chr7:g.55174772_55174786del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020EF-DAE7-7580-1A27-3A677A2952E8}"/>
              </a:ext>
            </a:extLst>
          </p:cNvPr>
          <p:cNvSpPr txBox="1"/>
          <p:nvPr/>
        </p:nvSpPr>
        <p:spPr>
          <a:xfrm>
            <a:off x="124933" y="974629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chr7:g.55174773_55174787del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94FAF-6BF8-88A2-F9EC-DBC082CAEDFC}"/>
              </a:ext>
            </a:extLst>
          </p:cNvPr>
          <p:cNvSpPr txBox="1"/>
          <p:nvPr/>
        </p:nvSpPr>
        <p:spPr>
          <a:xfrm>
            <a:off x="1457498" y="637163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NM_005228.5:c.2235_2249del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705F86-3F87-DDA7-EA53-07B81A7B400C}"/>
              </a:ext>
            </a:extLst>
          </p:cNvPr>
          <p:cNvSpPr txBox="1"/>
          <p:nvPr/>
        </p:nvSpPr>
        <p:spPr>
          <a:xfrm>
            <a:off x="1457499" y="974629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NM_005228.5:c.2236_2250del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668156-FF50-48D8-827E-D270CE87599C}"/>
              </a:ext>
            </a:extLst>
          </p:cNvPr>
          <p:cNvSpPr txBox="1"/>
          <p:nvPr/>
        </p:nvSpPr>
        <p:spPr>
          <a:xfrm>
            <a:off x="2790063" y="637163"/>
            <a:ext cx="1007999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NP_005219.2:p.E746_A750del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75C77-B677-3A1B-3EDE-A1AE597830BD}"/>
              </a:ext>
            </a:extLst>
          </p:cNvPr>
          <p:cNvSpPr txBox="1"/>
          <p:nvPr/>
        </p:nvSpPr>
        <p:spPr>
          <a:xfrm>
            <a:off x="2790061" y="974629"/>
            <a:ext cx="1007999" cy="169277"/>
          </a:xfrm>
          <a:prstGeom prst="rect">
            <a:avLst/>
          </a:prstGeom>
          <a:solidFill>
            <a:srgbClr val="F4B9BE">
              <a:alpha val="50000"/>
            </a:srgbClr>
          </a:solidFill>
          <a:ln w="6350">
            <a:noFill/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NP_005219.2:p.L747_T751del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58154-89D9-64ED-1D25-FDD01538E651}"/>
              </a:ext>
            </a:extLst>
          </p:cNvPr>
          <p:cNvSpPr txBox="1"/>
          <p:nvPr/>
        </p:nvSpPr>
        <p:spPr>
          <a:xfrm>
            <a:off x="4122628" y="637163"/>
            <a:ext cx="1007999" cy="169277"/>
          </a:xfrm>
          <a:prstGeom prst="rect">
            <a:avLst/>
          </a:prstGeom>
          <a:solidFill>
            <a:srgbClr val="CF5C86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i="1" dirty="0">
                <a:latin typeface="Arial" panose="020B0604020202020204" pitchFamily="34" charset="0"/>
                <a:cs typeface="Arial" panose="020B0604020202020204" pitchFamily="34" charset="0"/>
              </a:rPr>
              <a:t>EGFR</a:t>
            </a:r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 exon 19 deletion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250BE-9C57-45BE-1786-D1FE5FF820F9}"/>
              </a:ext>
            </a:extLst>
          </p:cNvPr>
          <p:cNvSpPr txBox="1"/>
          <p:nvPr/>
        </p:nvSpPr>
        <p:spPr>
          <a:xfrm>
            <a:off x="5455193" y="637163"/>
            <a:ext cx="1007999" cy="169277"/>
          </a:xfrm>
          <a:prstGeom prst="rect">
            <a:avLst/>
          </a:prstGeom>
          <a:solidFill>
            <a:srgbClr val="867DCE">
              <a:alpha val="50196"/>
            </a:srgbClr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Response to Dacomitinib*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416FCA-63E8-0776-1540-D8DD552AA940}"/>
              </a:ext>
            </a:extLst>
          </p:cNvPr>
          <p:cNvSpPr txBox="1"/>
          <p:nvPr/>
        </p:nvSpPr>
        <p:spPr>
          <a:xfrm>
            <a:off x="5455192" y="974629"/>
            <a:ext cx="1007999" cy="169277"/>
          </a:xfrm>
          <a:prstGeom prst="rect">
            <a:avLst/>
          </a:prstGeom>
          <a:solidFill>
            <a:srgbClr val="867DCE">
              <a:alpha val="50196"/>
            </a:srgbClr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Response to Erlotinib*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F8117-CD47-8768-DC7C-A7CDFB7B4C28}"/>
              </a:ext>
            </a:extLst>
          </p:cNvPr>
          <p:cNvSpPr txBox="1"/>
          <p:nvPr/>
        </p:nvSpPr>
        <p:spPr>
          <a:xfrm>
            <a:off x="5455192" y="1312095"/>
            <a:ext cx="1007999" cy="169277"/>
          </a:xfrm>
          <a:prstGeom prst="rect">
            <a:avLst/>
          </a:prstGeom>
          <a:solidFill>
            <a:srgbClr val="867DCE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Response to Osimertinib*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9B28AA-0297-BEF1-74E5-5E89CDAFBAF2}"/>
              </a:ext>
            </a:extLst>
          </p:cNvPr>
          <p:cNvSpPr txBox="1"/>
          <p:nvPr/>
        </p:nvSpPr>
        <p:spPr>
          <a:xfrm>
            <a:off x="124932" y="1312095"/>
            <a:ext cx="1007999" cy="169277"/>
          </a:xfrm>
          <a:prstGeom prst="rect">
            <a:avLst/>
          </a:prstGeom>
          <a:solidFill>
            <a:srgbClr val="F4B9BE">
              <a:alpha val="50000"/>
            </a:srgbClr>
          </a:solidFill>
          <a:ln w="6350">
            <a:noFill/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chr7:g.55174775_55174789del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031A52-D40A-5D7D-D75A-658F64957F17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1132932" y="721802"/>
            <a:ext cx="324566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276836-0882-5A4A-D8BB-AE1B8169256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1132932" y="1059268"/>
            <a:ext cx="324567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74F2FB-7BB7-FE24-6B06-90C80B07D74A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65497" y="721802"/>
            <a:ext cx="324566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132889-9CA6-6E55-D684-3A2D6336C838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798062" y="721802"/>
            <a:ext cx="324566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05B411-71EA-E5F5-12F2-88491E2B361B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130627" y="721802"/>
            <a:ext cx="324566" cy="0"/>
          </a:xfrm>
          <a:prstGeom prst="straightConnector1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6CB475F-6E25-7A89-EC46-AD322B78064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130627" y="721802"/>
            <a:ext cx="324565" cy="337466"/>
          </a:xfrm>
          <a:prstGeom prst="curvedConnector3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8C4BD1FA-0EB2-F894-B650-D6B6887977F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5130627" y="721802"/>
            <a:ext cx="324565" cy="674932"/>
          </a:xfrm>
          <a:prstGeom prst="curvedConnector3">
            <a:avLst/>
          </a:prstGeom>
          <a:ln>
            <a:solidFill>
              <a:srgbClr val="7D3C46">
                <a:alpha val="74902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457D82-6642-A0B5-2232-313792B23C04}"/>
              </a:ext>
            </a:extLst>
          </p:cNvPr>
          <p:cNvSpPr txBox="1"/>
          <p:nvPr/>
        </p:nvSpPr>
        <p:spPr>
          <a:xfrm>
            <a:off x="1457497" y="1312094"/>
            <a:ext cx="1007999" cy="169277"/>
          </a:xfrm>
          <a:prstGeom prst="rect">
            <a:avLst/>
          </a:prstGeom>
          <a:solidFill>
            <a:srgbClr val="F4B9BE">
              <a:alpha val="50000"/>
            </a:srgbClr>
          </a:solidFill>
          <a:ln w="6350">
            <a:noFill/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NM_005228.5:c.2240_2254del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D11A97-BAD7-D5B6-D4BE-ADF10028C19B}"/>
              </a:ext>
            </a:extLst>
          </p:cNvPr>
          <p:cNvSpPr txBox="1"/>
          <p:nvPr/>
        </p:nvSpPr>
        <p:spPr>
          <a:xfrm>
            <a:off x="2790060" y="1312093"/>
            <a:ext cx="1007999" cy="169277"/>
          </a:xfrm>
          <a:prstGeom prst="rect">
            <a:avLst/>
          </a:prstGeom>
          <a:solidFill>
            <a:srgbClr val="F4B9BE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69A3B8-98E3-D461-8471-D7B609ABF2B0}"/>
              </a:ext>
            </a:extLst>
          </p:cNvPr>
          <p:cNvSpPr txBox="1"/>
          <p:nvPr/>
        </p:nvSpPr>
        <p:spPr>
          <a:xfrm>
            <a:off x="4122627" y="974085"/>
            <a:ext cx="1007999" cy="169277"/>
          </a:xfrm>
          <a:prstGeom prst="rect">
            <a:avLst/>
          </a:prstGeom>
          <a:solidFill>
            <a:srgbClr val="CF5C86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229DB5-7DAE-B3EA-687D-3843FF4C757F}"/>
              </a:ext>
            </a:extLst>
          </p:cNvPr>
          <p:cNvSpPr txBox="1"/>
          <p:nvPr/>
        </p:nvSpPr>
        <p:spPr>
          <a:xfrm>
            <a:off x="4122626" y="1312093"/>
            <a:ext cx="1007999" cy="169277"/>
          </a:xfrm>
          <a:prstGeom prst="rect">
            <a:avLst/>
          </a:prstGeom>
          <a:solidFill>
            <a:srgbClr val="CF5C86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514F6A-3928-0558-CC02-4D606C790DD0}"/>
              </a:ext>
            </a:extLst>
          </p:cNvPr>
          <p:cNvCxnSpPr>
            <a:cxnSpLocks/>
            <a:stCxn id="14" idx="3"/>
            <a:endCxn id="39" idx="1"/>
          </p:cNvCxnSpPr>
          <p:nvPr/>
        </p:nvCxnSpPr>
        <p:spPr>
          <a:xfrm flipV="1">
            <a:off x="1132931" y="1396733"/>
            <a:ext cx="324566" cy="1"/>
          </a:xfrm>
          <a:prstGeom prst="straightConnector1">
            <a:avLst/>
          </a:prstGeom>
          <a:ln>
            <a:solidFill>
              <a:srgbClr val="7D3C46">
                <a:alpha val="75000"/>
              </a:srgb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C84E535-D658-5A31-612E-EE68B09A4513}"/>
              </a:ext>
            </a:extLst>
          </p:cNvPr>
          <p:cNvSpPr txBox="1"/>
          <p:nvPr/>
        </p:nvSpPr>
        <p:spPr>
          <a:xfrm>
            <a:off x="124932" y="1880761"/>
            <a:ext cx="5005693" cy="184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Categorical due to: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1A0F2A-AC68-719D-2D75-5A31795C7B80}"/>
              </a:ext>
            </a:extLst>
          </p:cNvPr>
          <p:cNvSpPr txBox="1"/>
          <p:nvPr/>
        </p:nvSpPr>
        <p:spPr>
          <a:xfrm>
            <a:off x="124932" y="2082053"/>
            <a:ext cx="1007999" cy="369332"/>
          </a:xfrm>
          <a:prstGeom prst="rect">
            <a:avLst/>
          </a:prstGeom>
          <a:solidFill>
            <a:srgbClr val="B78A12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Reference assemblies, insertion and deletion normalization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8F9A0D-A939-6255-584C-60857390E4C5}"/>
              </a:ext>
            </a:extLst>
          </p:cNvPr>
          <p:cNvSpPr txBox="1"/>
          <p:nvPr/>
        </p:nvSpPr>
        <p:spPr>
          <a:xfrm>
            <a:off x="1457496" y="2082053"/>
            <a:ext cx="1007999" cy="184666"/>
          </a:xfrm>
          <a:prstGeom prst="rect">
            <a:avLst/>
          </a:prstGeom>
          <a:solidFill>
            <a:srgbClr val="B78A12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Transcript choice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CEE550-E9A4-2A61-F397-42257BCD24BF}"/>
              </a:ext>
            </a:extLst>
          </p:cNvPr>
          <p:cNvSpPr txBox="1"/>
          <p:nvPr/>
        </p:nvSpPr>
        <p:spPr>
          <a:xfrm>
            <a:off x="2790060" y="2082052"/>
            <a:ext cx="1007999" cy="369332"/>
          </a:xfrm>
          <a:prstGeom prst="rect">
            <a:avLst/>
          </a:prstGeom>
          <a:solidFill>
            <a:srgbClr val="B78A12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Codon degeneracy, protein isoforms, frameshift normalization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C6F662-FAAE-8DA4-727E-1A67CE46FAE0}"/>
              </a:ext>
            </a:extLst>
          </p:cNvPr>
          <p:cNvSpPr txBox="1"/>
          <p:nvPr/>
        </p:nvSpPr>
        <p:spPr>
          <a:xfrm>
            <a:off x="4122626" y="2082052"/>
            <a:ext cx="1007999" cy="276999"/>
          </a:xfrm>
          <a:prstGeom prst="rect">
            <a:avLst/>
          </a:prstGeom>
          <a:solidFill>
            <a:srgbClr val="B78A12">
              <a:alpha val="25098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Describing a set of genomic alterations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E8C355-2A34-9C9D-E382-E75BE2185170}"/>
              </a:ext>
            </a:extLst>
          </p:cNvPr>
          <p:cNvSpPr txBox="1"/>
          <p:nvPr/>
        </p:nvSpPr>
        <p:spPr>
          <a:xfrm>
            <a:off x="5455192" y="460192"/>
            <a:ext cx="1007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Genomic knowledge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EDC3DA-C94E-6EBD-8EF1-AC6EF4D0F982}"/>
              </a:ext>
            </a:extLst>
          </p:cNvPr>
          <p:cNvSpPr txBox="1"/>
          <p:nvPr/>
        </p:nvSpPr>
        <p:spPr>
          <a:xfrm>
            <a:off x="2790059" y="455616"/>
            <a:ext cx="1007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HGVS Protein (p.)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610847-0CDF-17F6-4E61-829170FB622C}"/>
              </a:ext>
            </a:extLst>
          </p:cNvPr>
          <p:cNvSpPr txBox="1"/>
          <p:nvPr/>
        </p:nvSpPr>
        <p:spPr>
          <a:xfrm>
            <a:off x="1457493" y="459648"/>
            <a:ext cx="1007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HGVS Coding DNA (c.)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5D67200-6ECC-83F4-0B3F-27ABC48B7C79}"/>
              </a:ext>
            </a:extLst>
          </p:cNvPr>
          <p:cNvSpPr txBox="1"/>
          <p:nvPr/>
        </p:nvSpPr>
        <p:spPr>
          <a:xfrm>
            <a:off x="124926" y="455616"/>
            <a:ext cx="100799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>
                <a:latin typeface="Arial" panose="020B0604020202020204" pitchFamily="34" charset="0"/>
                <a:cs typeface="Arial" panose="020B0604020202020204" pitchFamily="34" charset="0"/>
              </a:rPr>
              <a:t>HGVS Genomic (g.)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14C298-01A0-C2CB-D4A2-2E033913A840}"/>
              </a:ext>
            </a:extLst>
          </p:cNvPr>
          <p:cNvSpPr txBox="1"/>
          <p:nvPr/>
        </p:nvSpPr>
        <p:spPr>
          <a:xfrm>
            <a:off x="1480105" y="71168"/>
            <a:ext cx="362791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Both specific and broadly defined sets of genomic alterations are inherently categorical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7CB68-3295-22A7-72AC-ACB390377782}"/>
              </a:ext>
            </a:extLst>
          </p:cNvPr>
          <p:cNvSpPr txBox="1"/>
          <p:nvPr/>
        </p:nvSpPr>
        <p:spPr>
          <a:xfrm>
            <a:off x="5455192" y="1649018"/>
            <a:ext cx="1007999" cy="169277"/>
          </a:xfrm>
          <a:prstGeom prst="rect">
            <a:avLst/>
          </a:prstGeom>
          <a:solidFill>
            <a:srgbClr val="867DCE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Response to Osimertinib*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14D26-B3CB-51D3-70BD-24A1322EEBC9}"/>
              </a:ext>
            </a:extLst>
          </p:cNvPr>
          <p:cNvSpPr txBox="1"/>
          <p:nvPr/>
        </p:nvSpPr>
        <p:spPr>
          <a:xfrm>
            <a:off x="124932" y="1649018"/>
            <a:ext cx="1007999" cy="169277"/>
          </a:xfrm>
          <a:prstGeom prst="rect">
            <a:avLst/>
          </a:prstGeom>
          <a:solidFill>
            <a:srgbClr val="F4B9BE">
              <a:alpha val="50000"/>
            </a:srgbClr>
          </a:solidFill>
          <a:ln w="6350">
            <a:noFill/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chr7:g.55174777_55174791del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B5E9D5-D1FD-95E7-CEA3-E2D6134AED2F}"/>
              </a:ext>
            </a:extLst>
          </p:cNvPr>
          <p:cNvSpPr txBox="1"/>
          <p:nvPr/>
        </p:nvSpPr>
        <p:spPr>
          <a:xfrm>
            <a:off x="1457497" y="1649017"/>
            <a:ext cx="1007999" cy="169277"/>
          </a:xfrm>
          <a:prstGeom prst="rect">
            <a:avLst/>
          </a:prstGeom>
          <a:solidFill>
            <a:srgbClr val="F4B9BE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9215F3-66D9-9961-CA6E-7550DCC607DB}"/>
              </a:ext>
            </a:extLst>
          </p:cNvPr>
          <p:cNvSpPr txBox="1"/>
          <p:nvPr/>
        </p:nvSpPr>
        <p:spPr>
          <a:xfrm>
            <a:off x="2790060" y="1649016"/>
            <a:ext cx="1007999" cy="169277"/>
          </a:xfrm>
          <a:prstGeom prst="rect">
            <a:avLst/>
          </a:prstGeom>
          <a:solidFill>
            <a:srgbClr val="F4B9BE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6B82A2-45EB-4A59-2109-84A33EA9E1E8}"/>
              </a:ext>
            </a:extLst>
          </p:cNvPr>
          <p:cNvSpPr txBox="1"/>
          <p:nvPr/>
        </p:nvSpPr>
        <p:spPr>
          <a:xfrm>
            <a:off x="4122626" y="1649016"/>
            <a:ext cx="1007999" cy="169277"/>
          </a:xfrm>
          <a:prstGeom prst="rect">
            <a:avLst/>
          </a:prstGeom>
          <a:solidFill>
            <a:srgbClr val="CF5C86">
              <a:alpha val="25098"/>
            </a:srgbClr>
          </a:solidFill>
          <a:ln w="6350">
            <a:solidFill>
              <a:srgbClr val="7C8184">
                <a:alpha val="25098"/>
              </a:srgbClr>
            </a:solidFill>
            <a:prstDash val="dash"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280B47-F110-A16B-FBF1-A6849F249061}"/>
              </a:ext>
            </a:extLst>
          </p:cNvPr>
          <p:cNvSpPr/>
          <p:nvPr/>
        </p:nvSpPr>
        <p:spPr>
          <a:xfrm>
            <a:off x="4045196" y="637163"/>
            <a:ext cx="77426" cy="16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B92D35A-E36C-A999-6FEB-8A78245AAFE0}"/>
              </a:ext>
            </a:extLst>
          </p:cNvPr>
          <p:cNvSpPr/>
          <p:nvPr/>
        </p:nvSpPr>
        <p:spPr>
          <a:xfrm>
            <a:off x="2708077" y="974629"/>
            <a:ext cx="77426" cy="16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Curved Connector 67">
            <a:extLst>
              <a:ext uri="{FF2B5EF4-FFF2-40B4-BE49-F238E27FC236}">
                <a16:creationId xmlns:a16="http://schemas.microsoft.com/office/drawing/2014/main" id="{AF92620E-DAAE-043A-4F03-43F19F6DB9C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132931" y="1396694"/>
            <a:ext cx="247136" cy="336963"/>
          </a:xfrm>
          <a:prstGeom prst="curvedConnector3">
            <a:avLst/>
          </a:prstGeom>
          <a:ln>
            <a:solidFill>
              <a:srgbClr val="7D3C46">
                <a:alpha val="7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urved Connector 69">
            <a:extLst>
              <a:ext uri="{FF2B5EF4-FFF2-40B4-BE49-F238E27FC236}">
                <a16:creationId xmlns:a16="http://schemas.microsoft.com/office/drawing/2014/main" id="{1AC2272F-1211-94E7-8220-B83078CC09A8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65498" y="721763"/>
            <a:ext cx="247134" cy="337505"/>
          </a:xfrm>
          <a:prstGeom prst="curvedConnector3">
            <a:avLst/>
          </a:prstGeom>
          <a:ln>
            <a:solidFill>
              <a:srgbClr val="7D3C46">
                <a:alpha val="7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9D6C1DD4-5F03-5B59-0C67-BE4CA4B1F950}"/>
              </a:ext>
            </a:extLst>
          </p:cNvPr>
          <p:cNvCxnSpPr>
            <a:cxnSpLocks/>
            <a:stCxn id="39" idx="3"/>
            <a:endCxn id="64" idx="1"/>
          </p:cNvCxnSpPr>
          <p:nvPr/>
        </p:nvCxnSpPr>
        <p:spPr>
          <a:xfrm flipV="1">
            <a:off x="2465496" y="1059229"/>
            <a:ext cx="242581" cy="337504"/>
          </a:xfrm>
          <a:prstGeom prst="curvedConnector3">
            <a:avLst/>
          </a:prstGeom>
          <a:ln>
            <a:solidFill>
              <a:srgbClr val="7D3C46">
                <a:alpha val="75000"/>
              </a:srgb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039CD442-36D9-E8F4-1240-6D20CB596C61}"/>
              </a:ext>
            </a:extLst>
          </p:cNvPr>
          <p:cNvCxnSpPr>
            <a:stCxn id="9" idx="3"/>
            <a:endCxn id="60" idx="1"/>
          </p:cNvCxnSpPr>
          <p:nvPr/>
        </p:nvCxnSpPr>
        <p:spPr>
          <a:xfrm flipV="1">
            <a:off x="3798060" y="721763"/>
            <a:ext cx="247136" cy="337505"/>
          </a:xfrm>
          <a:prstGeom prst="curvedConnector3">
            <a:avLst/>
          </a:prstGeom>
          <a:ln>
            <a:solidFill>
              <a:srgbClr val="7D3C46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568288-5F55-E9B8-2FAC-B22BB88C4CED}"/>
              </a:ext>
            </a:extLst>
          </p:cNvPr>
          <p:cNvCxnSpPr>
            <a:stCxn id="64" idx="1"/>
            <a:endCxn id="9" idx="1"/>
          </p:cNvCxnSpPr>
          <p:nvPr/>
        </p:nvCxnSpPr>
        <p:spPr>
          <a:xfrm>
            <a:off x="2708077" y="1059229"/>
            <a:ext cx="81984" cy="39"/>
          </a:xfrm>
          <a:prstGeom prst="straightConnector1">
            <a:avLst/>
          </a:prstGeom>
          <a:ln>
            <a:solidFill>
              <a:srgbClr val="7D3C46">
                <a:alpha val="75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E456A9-CAAE-7C18-E845-9AF89DE85B4F}"/>
              </a:ext>
            </a:extLst>
          </p:cNvPr>
          <p:cNvSpPr txBox="1"/>
          <p:nvPr/>
        </p:nvSpPr>
        <p:spPr>
          <a:xfrm>
            <a:off x="5242562" y="2692283"/>
            <a:ext cx="1305386" cy="169277"/>
          </a:xfrm>
          <a:prstGeom prst="rect">
            <a:avLst/>
          </a:prstGeom>
          <a:solidFill>
            <a:srgbClr val="F4B9BE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A “specifically defined” genomic alteration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328EE-0F39-26A2-501B-E687E8027B5F}"/>
              </a:ext>
            </a:extLst>
          </p:cNvPr>
          <p:cNvSpPr txBox="1"/>
          <p:nvPr/>
        </p:nvSpPr>
        <p:spPr>
          <a:xfrm>
            <a:off x="5242562" y="2873500"/>
            <a:ext cx="1305386" cy="169277"/>
          </a:xfrm>
          <a:prstGeom prst="rect">
            <a:avLst/>
          </a:prstGeom>
          <a:solidFill>
            <a:srgbClr val="CF5C86">
              <a:alpha val="49804"/>
            </a:srgbClr>
          </a:solidFill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A broadly defined set of genomic alterations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AEC6C5-E0D7-6E3A-CCF2-97FC7F3154D5}"/>
              </a:ext>
            </a:extLst>
          </p:cNvPr>
          <p:cNvSpPr txBox="1"/>
          <p:nvPr/>
        </p:nvSpPr>
        <p:spPr>
          <a:xfrm>
            <a:off x="5243566" y="2511066"/>
            <a:ext cx="1304382" cy="169277"/>
          </a:xfrm>
          <a:prstGeom prst="rect">
            <a:avLst/>
          </a:prstGeom>
          <a:noFill/>
          <a:ln>
            <a:noFill/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* for patients with non-small cell lung cancer</a:t>
            </a:r>
          </a:p>
        </p:txBody>
      </p:sp>
    </p:spTree>
    <p:extLst>
      <p:ext uri="{BB962C8B-B14F-4D97-AF65-F5344CB8AC3E}">
        <p14:creationId xmlns:p14="http://schemas.microsoft.com/office/powerpoint/2010/main" val="25002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1375</TotalTime>
  <Words>165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32</cp:revision>
  <cp:lastPrinted>2021-05-27T06:11:57Z</cp:lastPrinted>
  <dcterms:created xsi:type="dcterms:W3CDTF">2021-05-06T13:10:54Z</dcterms:created>
  <dcterms:modified xsi:type="dcterms:W3CDTF">2025-09-22T14:06:25Z</dcterms:modified>
</cp:coreProperties>
</file>