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8" r:id="rId2"/>
  </p:sldIdLst>
  <p:sldSz cx="658812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46"/>
    <a:srgbClr val="B78A12"/>
    <a:srgbClr val="7C8184"/>
    <a:srgbClr val="BFBFBF"/>
    <a:srgbClr val="F4B9BE"/>
    <a:srgbClr val="CF5C86"/>
    <a:srgbClr val="41AC29"/>
    <a:srgbClr val="4A1C29"/>
    <a:srgbClr val="867DCE"/>
    <a:srgbClr val="A7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8"/>
    <p:restoredTop sz="94540"/>
  </p:normalViewPr>
  <p:slideViewPr>
    <p:cSldViewPr snapToGrid="0" snapToObjects="1">
      <p:cViewPr>
        <p:scale>
          <a:sx n="250" d="100"/>
          <a:sy n="250" d="100"/>
        </p:scale>
        <p:origin x="3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EF8C-C275-5B4D-A6F9-44239AED55DF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1143000"/>
            <a:ext cx="664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54C47-7301-3641-8A20-71A4C98C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54C47-7301-3641-8A20-71A4C98CD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500906"/>
            <a:ext cx="4941094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607576"/>
            <a:ext cx="4941094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62954"/>
            <a:ext cx="1420564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62954"/>
            <a:ext cx="417934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763050"/>
            <a:ext cx="5682258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2048261"/>
            <a:ext cx="5682258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62954"/>
            <a:ext cx="5682258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750297"/>
            <a:ext cx="278708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118006"/>
            <a:ext cx="2787085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750297"/>
            <a:ext cx="280081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118006"/>
            <a:ext cx="2800811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440684"/>
            <a:ext cx="3335238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440684"/>
            <a:ext cx="3335238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62954"/>
            <a:ext cx="5682258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814770"/>
            <a:ext cx="5682258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836816"/>
            <a:ext cx="222349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20482-83F3-E704-19BC-C7CA6E0219D4}"/>
              </a:ext>
            </a:extLst>
          </p:cNvPr>
          <p:cNvSpPr txBox="1"/>
          <p:nvPr/>
        </p:nvSpPr>
        <p:spPr>
          <a:xfrm>
            <a:off x="124933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chr7:g.55174772_55174786del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020EF-DAE7-7580-1A27-3A677A2952E8}"/>
              </a:ext>
            </a:extLst>
          </p:cNvPr>
          <p:cNvSpPr txBox="1"/>
          <p:nvPr/>
        </p:nvSpPr>
        <p:spPr>
          <a:xfrm>
            <a:off x="124933" y="974629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chr7:g.55174773_55174787del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94FAF-6BF8-88A2-F9EC-DBC082CAEDFC}"/>
              </a:ext>
            </a:extLst>
          </p:cNvPr>
          <p:cNvSpPr txBox="1"/>
          <p:nvPr/>
        </p:nvSpPr>
        <p:spPr>
          <a:xfrm>
            <a:off x="1457498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NM_005228.5:c.2235_2249del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05F86-3F87-DDA7-EA53-07B81A7B400C}"/>
              </a:ext>
            </a:extLst>
          </p:cNvPr>
          <p:cNvSpPr txBox="1"/>
          <p:nvPr/>
        </p:nvSpPr>
        <p:spPr>
          <a:xfrm>
            <a:off x="1457499" y="974629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NM_005228.5:c.2236_2250del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68156-FF50-48D8-827E-D270CE87599C}"/>
              </a:ext>
            </a:extLst>
          </p:cNvPr>
          <p:cNvSpPr txBox="1"/>
          <p:nvPr/>
        </p:nvSpPr>
        <p:spPr>
          <a:xfrm>
            <a:off x="2790063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NP_005219.2:p.E746_A750del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75C77-B677-3A1B-3EDE-A1AE597830BD}"/>
              </a:ext>
            </a:extLst>
          </p:cNvPr>
          <p:cNvSpPr txBox="1"/>
          <p:nvPr/>
        </p:nvSpPr>
        <p:spPr>
          <a:xfrm>
            <a:off x="2790061" y="974629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NP_005219.2:p.L747_T751del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58154-89D9-64ED-1D25-FDD01538E651}"/>
              </a:ext>
            </a:extLst>
          </p:cNvPr>
          <p:cNvSpPr txBox="1"/>
          <p:nvPr/>
        </p:nvSpPr>
        <p:spPr>
          <a:xfrm>
            <a:off x="4122628" y="637163"/>
            <a:ext cx="1007999" cy="169277"/>
          </a:xfrm>
          <a:prstGeom prst="rect">
            <a:avLst/>
          </a:prstGeom>
          <a:solidFill>
            <a:srgbClr val="CF5C86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EGFR exon 19 deletion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250BE-9C57-45BE-1786-D1FE5FF820F9}"/>
              </a:ext>
            </a:extLst>
          </p:cNvPr>
          <p:cNvSpPr txBox="1"/>
          <p:nvPr/>
        </p:nvSpPr>
        <p:spPr>
          <a:xfrm>
            <a:off x="5455193" y="637163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Dacomitinib*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16FCA-63E8-0776-1540-D8DD552AA940}"/>
              </a:ext>
            </a:extLst>
          </p:cNvPr>
          <p:cNvSpPr txBox="1"/>
          <p:nvPr/>
        </p:nvSpPr>
        <p:spPr>
          <a:xfrm>
            <a:off x="5455192" y="974629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Erlotinib*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F8117-CD47-8768-DC7C-A7CDFB7B4C28}"/>
              </a:ext>
            </a:extLst>
          </p:cNvPr>
          <p:cNvSpPr txBox="1"/>
          <p:nvPr/>
        </p:nvSpPr>
        <p:spPr>
          <a:xfrm>
            <a:off x="5455192" y="1312095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Osimertinib*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B28AA-0297-BEF1-74E5-5E89CDAFBAF2}"/>
              </a:ext>
            </a:extLst>
          </p:cNvPr>
          <p:cNvSpPr txBox="1"/>
          <p:nvPr/>
        </p:nvSpPr>
        <p:spPr>
          <a:xfrm>
            <a:off x="124932" y="1312095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chr7:g.55174775_55174789del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031A52-D40A-5D7D-D75A-658F64957F1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132932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276836-0882-5A4A-D8BB-AE1B8169256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132932" y="1059268"/>
            <a:ext cx="324567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4F2FB-7BB7-FE24-6B06-90C80B07D74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65497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32889-9CA6-6E55-D684-3A2D6336C83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798062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5B411-71EA-E5F5-12F2-88491E2B361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130627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6CB475F-6E25-7A89-EC46-AD322B78064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130627" y="721802"/>
            <a:ext cx="324565" cy="337466"/>
          </a:xfrm>
          <a:prstGeom prst="curvedConnector3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C4BD1FA-0EB2-F894-B650-D6B6887977F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627" y="721802"/>
            <a:ext cx="324565" cy="674932"/>
          </a:xfrm>
          <a:prstGeom prst="curvedConnector3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7D82-6642-A0B5-2232-313792B23C04}"/>
              </a:ext>
            </a:extLst>
          </p:cNvPr>
          <p:cNvSpPr txBox="1"/>
          <p:nvPr/>
        </p:nvSpPr>
        <p:spPr>
          <a:xfrm>
            <a:off x="1457497" y="1312094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NM_005228.5:c.2240_2254del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11A97-BAD7-D5B6-D4BE-ADF10028C19B}"/>
              </a:ext>
            </a:extLst>
          </p:cNvPr>
          <p:cNvSpPr txBox="1"/>
          <p:nvPr/>
        </p:nvSpPr>
        <p:spPr>
          <a:xfrm>
            <a:off x="2790060" y="1312093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69A3B8-98E3-D461-8471-D7B609ABF2B0}"/>
              </a:ext>
            </a:extLst>
          </p:cNvPr>
          <p:cNvSpPr txBox="1"/>
          <p:nvPr/>
        </p:nvSpPr>
        <p:spPr>
          <a:xfrm>
            <a:off x="4122627" y="974085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29DB5-7DAE-B3EA-687D-3843FF4C757F}"/>
              </a:ext>
            </a:extLst>
          </p:cNvPr>
          <p:cNvSpPr txBox="1"/>
          <p:nvPr/>
        </p:nvSpPr>
        <p:spPr>
          <a:xfrm>
            <a:off x="4122626" y="1312093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514F6A-3928-0558-CC02-4D606C790DD0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1132931" y="1396733"/>
            <a:ext cx="324566" cy="1"/>
          </a:xfrm>
          <a:prstGeom prst="straightConnector1">
            <a:avLst/>
          </a:prstGeom>
          <a:ln>
            <a:solidFill>
              <a:srgbClr val="7D3C46">
                <a:alpha val="7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84E535-D658-5A31-612E-EE68B09A4513}"/>
              </a:ext>
            </a:extLst>
          </p:cNvPr>
          <p:cNvSpPr txBox="1"/>
          <p:nvPr/>
        </p:nvSpPr>
        <p:spPr>
          <a:xfrm>
            <a:off x="124932" y="1880761"/>
            <a:ext cx="5005693" cy="18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Categorical due to: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1A0F2A-AC68-719D-2D75-5A31795C7B80}"/>
              </a:ext>
            </a:extLst>
          </p:cNvPr>
          <p:cNvSpPr txBox="1"/>
          <p:nvPr/>
        </p:nvSpPr>
        <p:spPr>
          <a:xfrm>
            <a:off x="124932" y="2082053"/>
            <a:ext cx="1007999" cy="369332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Reference assemblies, insertion and deletion normalization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8F9A0D-A939-6255-584C-60857390E4C5}"/>
              </a:ext>
            </a:extLst>
          </p:cNvPr>
          <p:cNvSpPr txBox="1"/>
          <p:nvPr/>
        </p:nvSpPr>
        <p:spPr>
          <a:xfrm>
            <a:off x="1457496" y="2082053"/>
            <a:ext cx="1007999" cy="184666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Transcript choice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CEE550-E9A4-2A61-F397-42257BCD24BF}"/>
              </a:ext>
            </a:extLst>
          </p:cNvPr>
          <p:cNvSpPr txBox="1"/>
          <p:nvPr/>
        </p:nvSpPr>
        <p:spPr>
          <a:xfrm>
            <a:off x="2790060" y="2082052"/>
            <a:ext cx="1007999" cy="369332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Codon degeneracy, protein isoforms, frameshift normalization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C6F662-FAAE-8DA4-727E-1A67CE46FAE0}"/>
              </a:ext>
            </a:extLst>
          </p:cNvPr>
          <p:cNvSpPr txBox="1"/>
          <p:nvPr/>
        </p:nvSpPr>
        <p:spPr>
          <a:xfrm>
            <a:off x="4122626" y="2082052"/>
            <a:ext cx="1007999" cy="276999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Describing a set of genomic alterations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E8C355-2A34-9C9D-E382-E75BE2185170}"/>
              </a:ext>
            </a:extLst>
          </p:cNvPr>
          <p:cNvSpPr txBox="1"/>
          <p:nvPr/>
        </p:nvSpPr>
        <p:spPr>
          <a:xfrm>
            <a:off x="5455192" y="460192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Genomic knowledge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EDC3DA-C94E-6EBD-8EF1-AC6EF4D0F982}"/>
              </a:ext>
            </a:extLst>
          </p:cNvPr>
          <p:cNvSpPr txBox="1"/>
          <p:nvPr/>
        </p:nvSpPr>
        <p:spPr>
          <a:xfrm>
            <a:off x="2790059" y="455616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Protein (p.)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610847-0CDF-17F6-4E61-829170FB622C}"/>
              </a:ext>
            </a:extLst>
          </p:cNvPr>
          <p:cNvSpPr txBox="1"/>
          <p:nvPr/>
        </p:nvSpPr>
        <p:spPr>
          <a:xfrm>
            <a:off x="1457493" y="459648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Coding DNA (c.)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67200-6ECC-83F4-0B3F-27ABC48B7C79}"/>
              </a:ext>
            </a:extLst>
          </p:cNvPr>
          <p:cNvSpPr txBox="1"/>
          <p:nvPr/>
        </p:nvSpPr>
        <p:spPr>
          <a:xfrm>
            <a:off x="124926" y="455616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Genomic (g.)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14C298-01A0-C2CB-D4A2-2E033913A840}"/>
              </a:ext>
            </a:extLst>
          </p:cNvPr>
          <p:cNvSpPr txBox="1"/>
          <p:nvPr/>
        </p:nvSpPr>
        <p:spPr>
          <a:xfrm>
            <a:off x="1480105" y="71168"/>
            <a:ext cx="3627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Both specific and broadly defined sets of genomic alterations are inherently categorical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7CB68-3295-22A7-72AC-ACB390377782}"/>
              </a:ext>
            </a:extLst>
          </p:cNvPr>
          <p:cNvSpPr txBox="1"/>
          <p:nvPr/>
        </p:nvSpPr>
        <p:spPr>
          <a:xfrm>
            <a:off x="5455192" y="1649018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Osimertinib*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14D26-B3CB-51D3-70BD-24A1322EEBC9}"/>
              </a:ext>
            </a:extLst>
          </p:cNvPr>
          <p:cNvSpPr txBox="1"/>
          <p:nvPr/>
        </p:nvSpPr>
        <p:spPr>
          <a:xfrm>
            <a:off x="124932" y="1649018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chr7:g.55174777_55174791del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5E9D5-D1FD-95E7-CEA3-E2D6134AED2F}"/>
              </a:ext>
            </a:extLst>
          </p:cNvPr>
          <p:cNvSpPr txBox="1"/>
          <p:nvPr/>
        </p:nvSpPr>
        <p:spPr>
          <a:xfrm>
            <a:off x="1457497" y="1649017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215F3-66D9-9961-CA6E-7550DCC607DB}"/>
              </a:ext>
            </a:extLst>
          </p:cNvPr>
          <p:cNvSpPr txBox="1"/>
          <p:nvPr/>
        </p:nvSpPr>
        <p:spPr>
          <a:xfrm>
            <a:off x="2790060" y="1649016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B82A2-45EB-4A59-2109-84A33EA9E1E8}"/>
              </a:ext>
            </a:extLst>
          </p:cNvPr>
          <p:cNvSpPr txBox="1"/>
          <p:nvPr/>
        </p:nvSpPr>
        <p:spPr>
          <a:xfrm>
            <a:off x="4122626" y="1649016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80B47-F110-A16B-FBF1-A6849F249061}"/>
              </a:ext>
            </a:extLst>
          </p:cNvPr>
          <p:cNvSpPr/>
          <p:nvPr/>
        </p:nvSpPr>
        <p:spPr>
          <a:xfrm>
            <a:off x="4045196" y="637163"/>
            <a:ext cx="77426" cy="16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92D35A-E36C-A999-6FEB-8A78245AAFE0}"/>
              </a:ext>
            </a:extLst>
          </p:cNvPr>
          <p:cNvSpPr/>
          <p:nvPr/>
        </p:nvSpPr>
        <p:spPr>
          <a:xfrm>
            <a:off x="2708077" y="974629"/>
            <a:ext cx="77426" cy="16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AF92620E-DAAE-043A-4F03-43F19F6DB9C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32931" y="1396694"/>
            <a:ext cx="247136" cy="336963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1AC2272F-1211-94E7-8220-B83078CC09A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65498" y="721763"/>
            <a:ext cx="247134" cy="337505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D6C1DD4-5F03-5B59-0C67-BE4CA4B1F950}"/>
              </a:ext>
            </a:extLst>
          </p:cNvPr>
          <p:cNvCxnSpPr>
            <a:cxnSpLocks/>
            <a:stCxn id="39" idx="3"/>
            <a:endCxn id="64" idx="1"/>
          </p:cNvCxnSpPr>
          <p:nvPr/>
        </p:nvCxnSpPr>
        <p:spPr>
          <a:xfrm flipV="1">
            <a:off x="2465496" y="1059229"/>
            <a:ext cx="242581" cy="337504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039CD442-36D9-E8F4-1240-6D20CB596C61}"/>
              </a:ext>
            </a:extLst>
          </p:cNvPr>
          <p:cNvCxnSpPr>
            <a:stCxn id="9" idx="3"/>
            <a:endCxn id="60" idx="1"/>
          </p:cNvCxnSpPr>
          <p:nvPr/>
        </p:nvCxnSpPr>
        <p:spPr>
          <a:xfrm flipV="1">
            <a:off x="3798060" y="721763"/>
            <a:ext cx="247136" cy="337505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568288-5F55-E9B8-2FAC-B22BB88C4CED}"/>
              </a:ext>
            </a:extLst>
          </p:cNvPr>
          <p:cNvCxnSpPr>
            <a:stCxn id="64" idx="1"/>
            <a:endCxn id="9" idx="1"/>
          </p:cNvCxnSpPr>
          <p:nvPr/>
        </p:nvCxnSpPr>
        <p:spPr>
          <a:xfrm>
            <a:off x="2708077" y="1059229"/>
            <a:ext cx="81984" cy="39"/>
          </a:xfrm>
          <a:prstGeom prst="straightConnector1">
            <a:avLst/>
          </a:prstGeom>
          <a:ln>
            <a:solidFill>
              <a:srgbClr val="7D3C46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E456A9-CAAE-7C18-E845-9AF89DE85B4F}"/>
              </a:ext>
            </a:extLst>
          </p:cNvPr>
          <p:cNvSpPr txBox="1"/>
          <p:nvPr/>
        </p:nvSpPr>
        <p:spPr>
          <a:xfrm>
            <a:off x="5242562" y="2692283"/>
            <a:ext cx="1305386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 “specifically defined” genomic alteration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328EE-0F39-26A2-501B-E687E8027B5F}"/>
              </a:ext>
            </a:extLst>
          </p:cNvPr>
          <p:cNvSpPr txBox="1"/>
          <p:nvPr/>
        </p:nvSpPr>
        <p:spPr>
          <a:xfrm>
            <a:off x="5242562" y="2873500"/>
            <a:ext cx="1305386" cy="169277"/>
          </a:xfrm>
          <a:prstGeom prst="rect">
            <a:avLst/>
          </a:prstGeom>
          <a:solidFill>
            <a:srgbClr val="CF5C86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 broadly defined set of genomic alterations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AEC6C5-E0D7-6E3A-CCF2-97FC7F3154D5}"/>
              </a:ext>
            </a:extLst>
          </p:cNvPr>
          <p:cNvSpPr txBox="1"/>
          <p:nvPr/>
        </p:nvSpPr>
        <p:spPr>
          <a:xfrm>
            <a:off x="5243566" y="2511066"/>
            <a:ext cx="1304382" cy="169277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* for patients with non-small cell lung cancer</a:t>
            </a:r>
          </a:p>
        </p:txBody>
      </p: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1375</TotalTime>
  <Words>165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31</cp:revision>
  <cp:lastPrinted>2021-05-27T06:11:57Z</cp:lastPrinted>
  <dcterms:created xsi:type="dcterms:W3CDTF">2021-05-06T13:10:54Z</dcterms:created>
  <dcterms:modified xsi:type="dcterms:W3CDTF">2025-09-22T13:23:53Z</dcterms:modified>
</cp:coreProperties>
</file>