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8" r:id="rId2"/>
  </p:sldIdLst>
  <p:sldSz cx="65881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C46"/>
    <a:srgbClr val="B78A12"/>
    <a:srgbClr val="7C8184"/>
    <a:srgbClr val="BFBFBF"/>
    <a:srgbClr val="F4B9BE"/>
    <a:srgbClr val="CF5C86"/>
    <a:srgbClr val="41AC29"/>
    <a:srgbClr val="4A1C29"/>
    <a:srgbClr val="867DCE"/>
    <a:srgbClr val="A71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94540"/>
  </p:normalViewPr>
  <p:slideViewPr>
    <p:cSldViewPr snapToGrid="0" snapToObjects="1">
      <p:cViewPr varScale="1">
        <p:scale>
          <a:sx n="204" d="100"/>
          <a:sy n="204" d="100"/>
        </p:scale>
        <p:origin x="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CEF8C-C275-5B4D-A6F9-44239AED55D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15988" y="1143000"/>
            <a:ext cx="8689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54C47-7301-3641-8A20-71A4C98C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15988" y="1143000"/>
            <a:ext cx="86899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54C47-7301-3641-8A20-71A4C98CDD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382954"/>
            <a:ext cx="4941094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1229029"/>
            <a:ext cx="4941094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124582"/>
            <a:ext cx="1420564" cy="19830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124582"/>
            <a:ext cx="4179342" cy="19830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7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583369"/>
            <a:ext cx="5682258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1565942"/>
            <a:ext cx="5682258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622910"/>
            <a:ext cx="2799953" cy="1484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622910"/>
            <a:ext cx="2799953" cy="1484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24582"/>
            <a:ext cx="5682258" cy="452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573619"/>
            <a:ext cx="2787085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854741"/>
            <a:ext cx="2787085" cy="125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573619"/>
            <a:ext cx="2800811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854741"/>
            <a:ext cx="2800811" cy="125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6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55998"/>
            <a:ext cx="212484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336913"/>
            <a:ext cx="3335238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701992"/>
            <a:ext cx="212484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0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55998"/>
            <a:ext cx="212484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336913"/>
            <a:ext cx="3335238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701992"/>
            <a:ext cx="212484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124582"/>
            <a:ext cx="5682258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622910"/>
            <a:ext cx="5682258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2168810"/>
            <a:ext cx="148232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D9E9-5EC3-D444-8E38-E43C59FC4D5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2168810"/>
            <a:ext cx="222349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2168810"/>
            <a:ext cx="148232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879FEAA-0A4F-5526-0660-865578141E59}"/>
              </a:ext>
            </a:extLst>
          </p:cNvPr>
          <p:cNvGrpSpPr/>
          <p:nvPr/>
        </p:nvGrpSpPr>
        <p:grpSpPr>
          <a:xfrm>
            <a:off x="124929" y="80313"/>
            <a:ext cx="6338266" cy="2216711"/>
            <a:chOff x="124929" y="80313"/>
            <a:chExt cx="6338266" cy="22167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607096-CFC2-85B5-90FE-2AAB7EA0A106}"/>
                </a:ext>
              </a:extLst>
            </p:cNvPr>
            <p:cNvGrpSpPr/>
            <p:nvPr/>
          </p:nvGrpSpPr>
          <p:grpSpPr>
            <a:xfrm>
              <a:off x="124929" y="80313"/>
              <a:ext cx="6338266" cy="2216711"/>
              <a:chOff x="62464" y="828129"/>
              <a:chExt cx="6338266" cy="221671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E20482-83F3-E704-19BC-C7CA6E0219D4}"/>
                  </a:ext>
                </a:extLst>
              </p:cNvPr>
              <p:cNvSpPr txBox="1"/>
              <p:nvPr/>
            </p:nvSpPr>
            <p:spPr>
              <a:xfrm>
                <a:off x="62471" y="1230620"/>
                <a:ext cx="1007999" cy="169277"/>
              </a:xfrm>
              <a:prstGeom prst="rect">
                <a:avLst/>
              </a:prstGeom>
              <a:solidFill>
                <a:srgbClr val="F4B9BE">
                  <a:alpha val="49804"/>
                </a:srgbClr>
              </a:solidFill>
              <a:ln>
                <a:noFill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chr7:g.55174772_55174786del 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4020EF-DAE7-7580-1A27-3A677A2952E8}"/>
                  </a:ext>
                </a:extLst>
              </p:cNvPr>
              <p:cNvSpPr txBox="1"/>
              <p:nvPr/>
            </p:nvSpPr>
            <p:spPr>
              <a:xfrm>
                <a:off x="62471" y="1568086"/>
                <a:ext cx="1007999" cy="169277"/>
              </a:xfrm>
              <a:prstGeom prst="rect">
                <a:avLst/>
              </a:prstGeom>
              <a:solidFill>
                <a:srgbClr val="F4B9BE">
                  <a:alpha val="49804"/>
                </a:srgbClr>
              </a:solidFill>
              <a:ln>
                <a:noFill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chr7:g.55174773_55174787del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C94FAF-6BF8-88A2-F9EC-DBC082CAEDFC}"/>
                  </a:ext>
                </a:extLst>
              </p:cNvPr>
              <p:cNvSpPr txBox="1"/>
              <p:nvPr/>
            </p:nvSpPr>
            <p:spPr>
              <a:xfrm>
                <a:off x="1395036" y="1230620"/>
                <a:ext cx="1007999" cy="169277"/>
              </a:xfrm>
              <a:prstGeom prst="rect">
                <a:avLst/>
              </a:prstGeom>
              <a:solidFill>
                <a:srgbClr val="F4B9BE">
                  <a:alpha val="49804"/>
                </a:srgbClr>
              </a:solidFill>
              <a:ln>
                <a:noFill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NM_005228.5:c.2235_2249del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705F86-3F87-DDA7-EA53-07B81A7B400C}"/>
                  </a:ext>
                </a:extLst>
              </p:cNvPr>
              <p:cNvSpPr txBox="1"/>
              <p:nvPr/>
            </p:nvSpPr>
            <p:spPr>
              <a:xfrm>
                <a:off x="1395037" y="1568086"/>
                <a:ext cx="1007999" cy="169277"/>
              </a:xfrm>
              <a:prstGeom prst="rect">
                <a:avLst/>
              </a:prstGeom>
              <a:solidFill>
                <a:srgbClr val="F4B9BE">
                  <a:alpha val="49804"/>
                </a:srgbClr>
              </a:solidFill>
              <a:ln>
                <a:noFill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NM_005228.5:c.2236_2250del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668156-FF50-48D8-827E-D270CE87599C}"/>
                  </a:ext>
                </a:extLst>
              </p:cNvPr>
              <p:cNvSpPr txBox="1"/>
              <p:nvPr/>
            </p:nvSpPr>
            <p:spPr>
              <a:xfrm>
                <a:off x="2727601" y="1230620"/>
                <a:ext cx="1007999" cy="169277"/>
              </a:xfrm>
              <a:prstGeom prst="rect">
                <a:avLst/>
              </a:prstGeom>
              <a:solidFill>
                <a:srgbClr val="F4B9BE">
                  <a:alpha val="49804"/>
                </a:srgbClr>
              </a:solidFill>
              <a:ln>
                <a:noFill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NP_005219.2:p.E746_A750del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075C77-B677-3A1B-3EDE-A1AE597830BD}"/>
                  </a:ext>
                </a:extLst>
              </p:cNvPr>
              <p:cNvSpPr txBox="1"/>
              <p:nvPr/>
            </p:nvSpPr>
            <p:spPr>
              <a:xfrm>
                <a:off x="2727599" y="1568086"/>
                <a:ext cx="1007999" cy="169277"/>
              </a:xfrm>
              <a:prstGeom prst="rect">
                <a:avLst/>
              </a:prstGeom>
              <a:solidFill>
                <a:srgbClr val="F4B9BE">
                  <a:alpha val="50000"/>
                </a:srgbClr>
              </a:solidFill>
              <a:ln w="6350">
                <a:noFill/>
                <a:prstDash val="dash"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NP_005219.2:p.L747_T751del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958154-89D9-64ED-1D25-FDD01538E651}"/>
                  </a:ext>
                </a:extLst>
              </p:cNvPr>
              <p:cNvSpPr txBox="1"/>
              <p:nvPr/>
            </p:nvSpPr>
            <p:spPr>
              <a:xfrm>
                <a:off x="4060166" y="1230620"/>
                <a:ext cx="1007999" cy="169277"/>
              </a:xfrm>
              <a:prstGeom prst="rect">
                <a:avLst/>
              </a:prstGeom>
              <a:solidFill>
                <a:srgbClr val="CF5C86">
                  <a:alpha val="49804"/>
                </a:srgbClr>
              </a:solidFill>
              <a:ln>
                <a:noFill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EGFR</a:t>
                </a:r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 exon 19 deletion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4250BE-9C57-45BE-1786-D1FE5FF820F9}"/>
                  </a:ext>
                </a:extLst>
              </p:cNvPr>
              <p:cNvSpPr txBox="1"/>
              <p:nvPr/>
            </p:nvSpPr>
            <p:spPr>
              <a:xfrm>
                <a:off x="5392731" y="1230620"/>
                <a:ext cx="1007999" cy="169277"/>
              </a:xfrm>
              <a:prstGeom prst="rect">
                <a:avLst/>
              </a:prstGeom>
              <a:solidFill>
                <a:srgbClr val="867DCE">
                  <a:alpha val="50196"/>
                </a:srgbClr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to Dacomitinib*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416FCA-63E8-0776-1540-D8DD552AA940}"/>
                  </a:ext>
                </a:extLst>
              </p:cNvPr>
              <p:cNvSpPr txBox="1"/>
              <p:nvPr/>
            </p:nvSpPr>
            <p:spPr>
              <a:xfrm>
                <a:off x="5392730" y="1568086"/>
                <a:ext cx="1007999" cy="169277"/>
              </a:xfrm>
              <a:prstGeom prst="rect">
                <a:avLst/>
              </a:prstGeom>
              <a:solidFill>
                <a:srgbClr val="867DCE">
                  <a:alpha val="50196"/>
                </a:srgbClr>
              </a:solidFill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to Erlotinib*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AF8117-CD47-8768-DC7C-A7CDFB7B4C28}"/>
                  </a:ext>
                </a:extLst>
              </p:cNvPr>
              <p:cNvSpPr txBox="1"/>
              <p:nvPr/>
            </p:nvSpPr>
            <p:spPr>
              <a:xfrm>
                <a:off x="5392730" y="1905552"/>
                <a:ext cx="1007999" cy="169277"/>
              </a:xfrm>
              <a:prstGeom prst="rect">
                <a:avLst/>
              </a:prstGeom>
              <a:solidFill>
                <a:srgbClr val="867DCE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to Osimertinib*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9B28AA-0297-BEF1-74E5-5E89CDAFBAF2}"/>
                  </a:ext>
                </a:extLst>
              </p:cNvPr>
              <p:cNvSpPr txBox="1"/>
              <p:nvPr/>
            </p:nvSpPr>
            <p:spPr>
              <a:xfrm>
                <a:off x="62470" y="1905552"/>
                <a:ext cx="1007999" cy="169277"/>
              </a:xfrm>
              <a:prstGeom prst="rect">
                <a:avLst/>
              </a:prstGeom>
              <a:solidFill>
                <a:srgbClr val="F4B9BE">
                  <a:alpha val="50000"/>
                </a:srgbClr>
              </a:solidFill>
              <a:ln w="6350">
                <a:noFill/>
                <a:prstDash val="dash"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chr7:g.55174775_55174789del 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031A52-D40A-5D7D-D75A-658F64957F17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1070468" y="1315257"/>
                <a:ext cx="324566" cy="0"/>
              </a:xfrm>
              <a:prstGeom prst="straightConnector1">
                <a:avLst/>
              </a:prstGeom>
              <a:ln>
                <a:solidFill>
                  <a:srgbClr val="7D3C46">
                    <a:alpha val="74902"/>
                  </a:srgb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276836-0882-5A4A-D8BB-AE1B8169256C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>
                <a:off x="1070470" y="1652723"/>
                <a:ext cx="324567" cy="0"/>
              </a:xfrm>
              <a:prstGeom prst="straightConnector1">
                <a:avLst/>
              </a:prstGeom>
              <a:ln>
                <a:solidFill>
                  <a:srgbClr val="7D3C46">
                    <a:alpha val="74902"/>
                  </a:srgb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74F2FB-7BB7-FE24-6B06-90C80B07D74A}"/>
                  </a:ext>
                </a:extLst>
              </p:cNvPr>
              <p:cNvCxnSpPr>
                <a:stCxn id="6" idx="3"/>
                <a:endCxn id="8" idx="1"/>
              </p:cNvCxnSpPr>
              <p:nvPr/>
            </p:nvCxnSpPr>
            <p:spPr>
              <a:xfrm>
                <a:off x="2403033" y="1315257"/>
                <a:ext cx="324566" cy="0"/>
              </a:xfrm>
              <a:prstGeom prst="straightConnector1">
                <a:avLst/>
              </a:prstGeom>
              <a:ln>
                <a:solidFill>
                  <a:srgbClr val="7D3C46">
                    <a:alpha val="74902"/>
                  </a:srgb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B132889-9CA6-6E55-D684-3A2D6336C838}"/>
                  </a:ext>
                </a:extLst>
              </p:cNvPr>
              <p:cNvCxnSpPr>
                <a:stCxn id="8" idx="3"/>
                <a:endCxn id="10" idx="1"/>
              </p:cNvCxnSpPr>
              <p:nvPr/>
            </p:nvCxnSpPr>
            <p:spPr>
              <a:xfrm>
                <a:off x="3735598" y="1315257"/>
                <a:ext cx="324566" cy="0"/>
              </a:xfrm>
              <a:prstGeom prst="straightConnector1">
                <a:avLst/>
              </a:prstGeom>
              <a:ln>
                <a:solidFill>
                  <a:srgbClr val="7D3C46">
                    <a:alpha val="74902"/>
                  </a:srgb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905B411-71EA-E5F5-12F2-88491E2B361B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5068163" y="1315257"/>
                <a:ext cx="324566" cy="0"/>
              </a:xfrm>
              <a:prstGeom prst="straightConnector1">
                <a:avLst/>
              </a:prstGeom>
              <a:ln>
                <a:solidFill>
                  <a:srgbClr val="7D3C46">
                    <a:alpha val="74902"/>
                  </a:srgb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56CB475F-6E25-7A89-EC46-AD322B78064E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>
                <a:off x="5068165" y="1315257"/>
                <a:ext cx="324565" cy="337466"/>
              </a:xfrm>
              <a:prstGeom prst="curvedConnector3">
                <a:avLst/>
              </a:prstGeom>
              <a:ln>
                <a:solidFill>
                  <a:srgbClr val="7D3C46">
                    <a:alpha val="74902"/>
                  </a:srgb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8C4BD1FA-0EB2-F894-B650-D6B6887977F1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>
                <a:off x="5068165" y="1315257"/>
                <a:ext cx="324565" cy="674932"/>
              </a:xfrm>
              <a:prstGeom prst="curvedConnector3">
                <a:avLst/>
              </a:prstGeom>
              <a:ln>
                <a:solidFill>
                  <a:srgbClr val="7D3C46">
                    <a:alpha val="74902"/>
                  </a:srgb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457D82-6642-A0B5-2232-313792B23C04}"/>
                  </a:ext>
                </a:extLst>
              </p:cNvPr>
              <p:cNvSpPr txBox="1"/>
              <p:nvPr/>
            </p:nvSpPr>
            <p:spPr>
              <a:xfrm>
                <a:off x="1395035" y="1905551"/>
                <a:ext cx="1007999" cy="169277"/>
              </a:xfrm>
              <a:prstGeom prst="rect">
                <a:avLst/>
              </a:prstGeom>
              <a:solidFill>
                <a:srgbClr val="F4B9BE">
                  <a:alpha val="50000"/>
                </a:srgbClr>
              </a:solidFill>
              <a:ln w="6350">
                <a:noFill/>
                <a:prstDash val="dash"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NM_005228.5:c.2240_2254del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E514F6A-3928-0558-CC02-4D606C790DD0}"/>
                  </a:ext>
                </a:extLst>
              </p:cNvPr>
              <p:cNvCxnSpPr>
                <a:cxnSpLocks/>
                <a:stCxn id="14" idx="3"/>
                <a:endCxn id="39" idx="1"/>
              </p:cNvCxnSpPr>
              <p:nvPr/>
            </p:nvCxnSpPr>
            <p:spPr>
              <a:xfrm flipV="1">
                <a:off x="1070467" y="1990190"/>
                <a:ext cx="324566" cy="1"/>
              </a:xfrm>
              <a:prstGeom prst="straightConnector1">
                <a:avLst/>
              </a:prstGeom>
              <a:ln>
                <a:solidFill>
                  <a:srgbClr val="7D3C46">
                    <a:alpha val="75000"/>
                  </a:srgb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84E535-D658-5A31-612E-EE68B09A4513}"/>
                  </a:ext>
                </a:extLst>
              </p:cNvPr>
              <p:cNvSpPr txBox="1"/>
              <p:nvPr/>
            </p:nvSpPr>
            <p:spPr>
              <a:xfrm>
                <a:off x="62470" y="2474216"/>
                <a:ext cx="5005693" cy="184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Categorical due to: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11A0F2A-AC68-719D-2D75-5A31795C7B80}"/>
                  </a:ext>
                </a:extLst>
              </p:cNvPr>
              <p:cNvSpPr txBox="1"/>
              <p:nvPr/>
            </p:nvSpPr>
            <p:spPr>
              <a:xfrm>
                <a:off x="62470" y="2675508"/>
                <a:ext cx="1007999" cy="369332"/>
              </a:xfrm>
              <a:prstGeom prst="rect">
                <a:avLst/>
              </a:prstGeom>
              <a:solidFill>
                <a:srgbClr val="B78A12">
                  <a:alpha val="25098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Reference assemblies, insertion and deletion normalization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8F9A0D-A939-6255-584C-60857390E4C5}"/>
                  </a:ext>
                </a:extLst>
              </p:cNvPr>
              <p:cNvSpPr txBox="1"/>
              <p:nvPr/>
            </p:nvSpPr>
            <p:spPr>
              <a:xfrm>
                <a:off x="1395034" y="2675508"/>
                <a:ext cx="1007999" cy="184666"/>
              </a:xfrm>
              <a:prstGeom prst="rect">
                <a:avLst/>
              </a:prstGeom>
              <a:solidFill>
                <a:srgbClr val="B78A12">
                  <a:alpha val="25098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Transcript choice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CEE550-E9A4-2A61-F397-42257BCD24BF}"/>
                  </a:ext>
                </a:extLst>
              </p:cNvPr>
              <p:cNvSpPr txBox="1"/>
              <p:nvPr/>
            </p:nvSpPr>
            <p:spPr>
              <a:xfrm>
                <a:off x="2727598" y="2675507"/>
                <a:ext cx="1007999" cy="369332"/>
              </a:xfrm>
              <a:prstGeom prst="rect">
                <a:avLst/>
              </a:prstGeom>
              <a:solidFill>
                <a:srgbClr val="B78A12">
                  <a:alpha val="25098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Codon degeneracy, protein isoforms, frameshift normalization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6F662-FAAE-8DA4-727E-1A67CE46FAE0}"/>
                  </a:ext>
                </a:extLst>
              </p:cNvPr>
              <p:cNvSpPr txBox="1"/>
              <p:nvPr/>
            </p:nvSpPr>
            <p:spPr>
              <a:xfrm>
                <a:off x="4060165" y="1857752"/>
                <a:ext cx="1007999" cy="553998"/>
              </a:xfrm>
              <a:prstGeom prst="rect">
                <a:avLst/>
              </a:prstGeom>
              <a:solidFill>
                <a:srgbClr val="B78A12">
                  <a:alpha val="25098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Describes a discrete class of possible variation in the abstract, often representing sets of assayable alterations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E8C355-2A34-9C9D-E382-E75BE2185170}"/>
                  </a:ext>
                </a:extLst>
              </p:cNvPr>
              <p:cNvSpPr txBox="1"/>
              <p:nvPr/>
            </p:nvSpPr>
            <p:spPr>
              <a:xfrm>
                <a:off x="5392730" y="1053647"/>
                <a:ext cx="10079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Genomic knowledge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0EDC3DA-C94E-6EBD-8EF1-AC6EF4D0F982}"/>
                  </a:ext>
                </a:extLst>
              </p:cNvPr>
              <p:cNvSpPr txBox="1"/>
              <p:nvPr/>
            </p:nvSpPr>
            <p:spPr>
              <a:xfrm>
                <a:off x="2727597" y="1049071"/>
                <a:ext cx="10079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HGVS Protein (p.)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8610847-0CDF-17F6-4E61-829170FB622C}"/>
                  </a:ext>
                </a:extLst>
              </p:cNvPr>
              <p:cNvSpPr txBox="1"/>
              <p:nvPr/>
            </p:nvSpPr>
            <p:spPr>
              <a:xfrm>
                <a:off x="1395031" y="1053103"/>
                <a:ext cx="10079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HGVS Coding DNA (c.)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D67200-6ECC-83F4-0B3F-27ABC48B7C79}"/>
                  </a:ext>
                </a:extLst>
              </p:cNvPr>
              <p:cNvSpPr txBox="1"/>
              <p:nvPr/>
            </p:nvSpPr>
            <p:spPr>
              <a:xfrm>
                <a:off x="62464" y="1049071"/>
                <a:ext cx="10079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HGVS Genomic (g.)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14C298-01A0-C2CB-D4A2-2E033913A840}"/>
                  </a:ext>
                </a:extLst>
              </p:cNvPr>
              <p:cNvSpPr txBox="1"/>
              <p:nvPr/>
            </p:nvSpPr>
            <p:spPr>
              <a:xfrm>
                <a:off x="1417639" y="828129"/>
                <a:ext cx="362791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Both specific and broadly defined sets of genomic alterations are inherently categorical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C7CB68-3295-22A7-72AC-ACB390377782}"/>
                  </a:ext>
                </a:extLst>
              </p:cNvPr>
              <p:cNvSpPr txBox="1"/>
              <p:nvPr/>
            </p:nvSpPr>
            <p:spPr>
              <a:xfrm>
                <a:off x="5392730" y="2242475"/>
                <a:ext cx="1007999" cy="169277"/>
              </a:xfrm>
              <a:prstGeom prst="rect">
                <a:avLst/>
              </a:prstGeom>
              <a:solidFill>
                <a:srgbClr val="867DCE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to Osimertinib*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814D26-B3CB-51D3-70BD-24A1322EEBC9}"/>
                  </a:ext>
                </a:extLst>
              </p:cNvPr>
              <p:cNvSpPr txBox="1"/>
              <p:nvPr/>
            </p:nvSpPr>
            <p:spPr>
              <a:xfrm>
                <a:off x="62470" y="2242475"/>
                <a:ext cx="1007999" cy="169277"/>
              </a:xfrm>
              <a:prstGeom prst="rect">
                <a:avLst/>
              </a:prstGeom>
              <a:solidFill>
                <a:srgbClr val="F4B9BE">
                  <a:alpha val="50000"/>
                </a:srgbClr>
              </a:solidFill>
              <a:ln w="6350">
                <a:noFill/>
                <a:prstDash val="dash"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chr7:g.55174777_55174791del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B5E9D5-D1FD-95E7-CEA3-E2D6134AED2F}"/>
                  </a:ext>
                </a:extLst>
              </p:cNvPr>
              <p:cNvSpPr txBox="1"/>
              <p:nvPr/>
            </p:nvSpPr>
            <p:spPr>
              <a:xfrm rot="18936829">
                <a:off x="1059556" y="2161356"/>
                <a:ext cx="491393" cy="169277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Transcribes to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C280B47-F110-A16B-FBF1-A6849F249061}"/>
                  </a:ext>
                </a:extLst>
              </p:cNvPr>
              <p:cNvSpPr/>
              <p:nvPr/>
            </p:nvSpPr>
            <p:spPr>
              <a:xfrm>
                <a:off x="3982732" y="1230618"/>
                <a:ext cx="77426" cy="16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92D35A-E36C-A999-6FEB-8A78245AAFE0}"/>
                  </a:ext>
                </a:extLst>
              </p:cNvPr>
              <p:cNvSpPr/>
              <p:nvPr/>
            </p:nvSpPr>
            <p:spPr>
              <a:xfrm>
                <a:off x="2645613" y="1568084"/>
                <a:ext cx="77426" cy="16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Curved Connector 67">
                <a:extLst>
                  <a:ext uri="{FF2B5EF4-FFF2-40B4-BE49-F238E27FC236}">
                    <a16:creationId xmlns:a16="http://schemas.microsoft.com/office/drawing/2014/main" id="{AF92620E-DAAE-043A-4F03-43F19F6DB9C6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1070467" y="1990151"/>
                <a:ext cx="247136" cy="336963"/>
              </a:xfrm>
              <a:prstGeom prst="curvedConnector3">
                <a:avLst/>
              </a:prstGeom>
              <a:ln>
                <a:solidFill>
                  <a:srgbClr val="7D3C46">
                    <a:alpha val="75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>
                <a:extLst>
                  <a:ext uri="{FF2B5EF4-FFF2-40B4-BE49-F238E27FC236}">
                    <a16:creationId xmlns:a16="http://schemas.microsoft.com/office/drawing/2014/main" id="{1AC2272F-1211-94E7-8220-B83078CC09A8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403034" y="1315220"/>
                <a:ext cx="247134" cy="337505"/>
              </a:xfrm>
              <a:prstGeom prst="curvedConnector3">
                <a:avLst/>
              </a:prstGeom>
              <a:ln>
                <a:solidFill>
                  <a:srgbClr val="7D3C46">
                    <a:alpha val="75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>
                <a:extLst>
                  <a:ext uri="{FF2B5EF4-FFF2-40B4-BE49-F238E27FC236}">
                    <a16:creationId xmlns:a16="http://schemas.microsoft.com/office/drawing/2014/main" id="{9D6C1DD4-5F03-5B59-0C67-BE4CA4B1F950}"/>
                  </a:ext>
                </a:extLst>
              </p:cNvPr>
              <p:cNvCxnSpPr>
                <a:cxnSpLocks/>
                <a:stCxn id="39" idx="3"/>
                <a:endCxn id="64" idx="1"/>
              </p:cNvCxnSpPr>
              <p:nvPr/>
            </p:nvCxnSpPr>
            <p:spPr>
              <a:xfrm flipV="1">
                <a:off x="2403034" y="1652684"/>
                <a:ext cx="242581" cy="337504"/>
              </a:xfrm>
              <a:prstGeom prst="curvedConnector3">
                <a:avLst/>
              </a:prstGeom>
              <a:ln>
                <a:solidFill>
                  <a:srgbClr val="7D3C46">
                    <a:alpha val="75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039CD442-36D9-E8F4-1240-6D20CB596C61}"/>
                  </a:ext>
                </a:extLst>
              </p:cNvPr>
              <p:cNvCxnSpPr>
                <a:stCxn id="9" idx="3"/>
                <a:endCxn id="60" idx="1"/>
              </p:cNvCxnSpPr>
              <p:nvPr/>
            </p:nvCxnSpPr>
            <p:spPr>
              <a:xfrm flipV="1">
                <a:off x="3735596" y="1315220"/>
                <a:ext cx="247136" cy="337505"/>
              </a:xfrm>
              <a:prstGeom prst="curvedConnector3">
                <a:avLst/>
              </a:prstGeom>
              <a:ln>
                <a:solidFill>
                  <a:srgbClr val="7D3C46">
                    <a:alpha val="7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0568288-5F55-E9B8-2FAC-B22BB88C4CED}"/>
                  </a:ext>
                </a:extLst>
              </p:cNvPr>
              <p:cNvCxnSpPr>
                <a:stCxn id="64" idx="1"/>
                <a:endCxn id="9" idx="1"/>
              </p:cNvCxnSpPr>
              <p:nvPr/>
            </p:nvCxnSpPr>
            <p:spPr>
              <a:xfrm>
                <a:off x="2645613" y="1652686"/>
                <a:ext cx="81984" cy="39"/>
              </a:xfrm>
              <a:prstGeom prst="straightConnector1">
                <a:avLst/>
              </a:prstGeom>
              <a:ln>
                <a:solidFill>
                  <a:srgbClr val="7D3C46">
                    <a:alpha val="7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FAEC6C5-E0D7-6E3A-CCF2-97FC7F3154D5}"/>
                  </a:ext>
                </a:extLst>
              </p:cNvPr>
              <p:cNvSpPr txBox="1"/>
              <p:nvPr/>
            </p:nvSpPr>
            <p:spPr>
              <a:xfrm>
                <a:off x="5096347" y="2875562"/>
                <a:ext cx="1304382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* for patients with non-small cell lung cancer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C331C0-BF52-9D4F-FFF6-235B7B269563}"/>
                  </a:ext>
                </a:extLst>
              </p:cNvPr>
              <p:cNvSpPr txBox="1"/>
              <p:nvPr/>
            </p:nvSpPr>
            <p:spPr>
              <a:xfrm rot="18936829">
                <a:off x="2354044" y="1844348"/>
                <a:ext cx="491393" cy="169277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Translates to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0DDF64-7A5F-CD22-D4E0-E6D58921ECD7}"/>
                  </a:ext>
                </a:extLst>
              </p:cNvPr>
              <p:cNvSpPr txBox="1"/>
              <p:nvPr/>
            </p:nvSpPr>
            <p:spPr>
              <a:xfrm rot="18936829">
                <a:off x="3698933" y="1504470"/>
                <a:ext cx="491393" cy="169277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Member of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C77474-1CEB-2CD4-9022-1CD95C39004E}"/>
                </a:ext>
              </a:extLst>
            </p:cNvPr>
            <p:cNvSpPr txBox="1"/>
            <p:nvPr/>
          </p:nvSpPr>
          <p:spPr>
            <a:xfrm>
              <a:off x="3198695" y="986430"/>
              <a:ext cx="202299" cy="21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C2B168-B774-C84A-0EC4-03870DA17137}"/>
                </a:ext>
              </a:extLst>
            </p:cNvPr>
            <p:cNvSpPr txBox="1"/>
            <p:nvPr/>
          </p:nvSpPr>
          <p:spPr>
            <a:xfrm>
              <a:off x="4525479" y="654169"/>
              <a:ext cx="202299" cy="21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1B1F7A-8380-D70F-6186-22DBDFDF268C}"/>
                </a:ext>
              </a:extLst>
            </p:cNvPr>
            <p:cNvSpPr txBox="1"/>
            <p:nvPr/>
          </p:nvSpPr>
          <p:spPr>
            <a:xfrm>
              <a:off x="1856693" y="1304472"/>
              <a:ext cx="202299" cy="21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B0B600-3911-A07D-9F11-BA7493E161D2}"/>
                </a:ext>
              </a:extLst>
            </p:cNvPr>
            <p:cNvSpPr txBox="1"/>
            <p:nvPr/>
          </p:nvSpPr>
          <p:spPr>
            <a:xfrm>
              <a:off x="527782" y="1660490"/>
              <a:ext cx="202299" cy="21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395556-08A7-2E3C-CD92-69C07A950366}"/>
                </a:ext>
              </a:extLst>
            </p:cNvPr>
            <p:cNvSpPr txBox="1"/>
            <p:nvPr/>
          </p:nvSpPr>
          <p:spPr>
            <a:xfrm>
              <a:off x="5852264" y="1660490"/>
              <a:ext cx="202299" cy="21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ts val="300"/>
                </a:lnSpc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2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1387</TotalTime>
  <Words>177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38</cp:revision>
  <cp:lastPrinted>2021-05-27T06:11:57Z</cp:lastPrinted>
  <dcterms:created xsi:type="dcterms:W3CDTF">2021-05-06T13:10:54Z</dcterms:created>
  <dcterms:modified xsi:type="dcterms:W3CDTF">2025-09-24T13:50:56Z</dcterms:modified>
</cp:coreProperties>
</file>