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
  </p:notesMasterIdLst>
  <p:handoutMasterIdLst>
    <p:handoutMasterId r:id="rId4"/>
  </p:handoutMasterIdLst>
  <p:sldIdLst>
    <p:sldId id="2088197853"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76" userDrawn="1">
          <p15:clr>
            <a:srgbClr val="A4A3A4"/>
          </p15:clr>
        </p15:guide>
        <p15:guide id="2" pos="20460" userDrawn="1">
          <p15:clr>
            <a:srgbClr val="A4A3A4"/>
          </p15:clr>
        </p15:guide>
        <p15:guide id="3" orient="horz" pos="27432" userDrawn="1">
          <p15:clr>
            <a:srgbClr val="A4A3A4"/>
          </p15:clr>
        </p15:guide>
        <p15:guide id="4" orient="horz" pos="1577" userDrawn="1">
          <p15:clr>
            <a:srgbClr val="A4A3A4"/>
          </p15:clr>
        </p15:guide>
        <p15:guide id="5" pos="10368" userDrawn="1">
          <p15:clr>
            <a:srgbClr val="A4A3A4"/>
          </p15:clr>
        </p15:guide>
        <p15:guide id="7" userDrawn="1">
          <p15:clr>
            <a:srgbClr val="A4A3A4"/>
          </p15:clr>
        </p15:guide>
        <p15:guide id="8" orient="horz" pos="216" userDrawn="1">
          <p15:clr>
            <a:srgbClr val="A4A3A4"/>
          </p15:clr>
        </p15:guide>
        <p15:guide id="9" orient="horz" pos="1804" userDrawn="1">
          <p15:clr>
            <a:srgbClr val="A4A3A4"/>
          </p15:clr>
        </p15:guide>
        <p15:guide id="10" orient="horz" pos="15638" userDrawn="1">
          <p15:clr>
            <a:srgbClr val="A4A3A4"/>
          </p15:clr>
        </p15:guide>
        <p15:guide id="11" pos="17263" userDrawn="1">
          <p15:clr>
            <a:srgbClr val="A4A3A4"/>
          </p15:clr>
        </p15:guide>
        <p15:guide id="12" pos="17036" userDrawn="1">
          <p15:clr>
            <a:srgbClr val="A4A3A4"/>
          </p15:clr>
        </p15:guide>
        <p15:guide id="14" pos="10468" userDrawn="1">
          <p15:clr>
            <a:srgbClr val="A4A3A4"/>
          </p15:clr>
        </p15:guide>
        <p15:guide id="15" pos="10255" userDrawn="1">
          <p15:clr>
            <a:srgbClr val="A4A3A4"/>
          </p15:clr>
        </p15:guide>
        <p15:guide id="16" orient="horz" pos="4525" userDrawn="1">
          <p15:clr>
            <a:srgbClr val="A4A3A4"/>
          </p15:clr>
        </p15:guide>
        <p15:guide id="17" orient="horz" pos="4299" userDrawn="1">
          <p15:clr>
            <a:srgbClr val="A4A3A4"/>
          </p15:clr>
        </p15:guide>
        <p15:guide id="18" orient="horz" pos="16772" userDrawn="1">
          <p15:clr>
            <a:srgbClr val="A4A3A4"/>
          </p15:clr>
        </p15:guide>
        <p15:guide id="19" orient="horz" pos="16523" userDrawn="1">
          <p15:clr>
            <a:srgbClr val="A4A3A4"/>
          </p15:clr>
        </p15:guide>
        <p15:guide id="20" pos="12182" userDrawn="1">
          <p15:clr>
            <a:srgbClr val="A4A3A4"/>
          </p15:clr>
        </p15:guide>
        <p15:guide id="21" pos="12409" userDrawn="1">
          <p15:clr>
            <a:srgbClr val="A4A3A4"/>
          </p15:clr>
        </p15:guide>
        <p15:guide id="22" orient="horz" pos="3165" userDrawn="1">
          <p15:clr>
            <a:srgbClr val="A4A3A4"/>
          </p15:clr>
        </p15:guide>
        <p15:guide id="23" orient="horz" pos="3391" userDrawn="1">
          <p15:clr>
            <a:srgbClr val="A4A3A4"/>
          </p15:clr>
        </p15:guide>
        <p15:guide id="24" orient="horz" pos="12282" userDrawn="1">
          <p15:clr>
            <a:srgbClr val="A4A3A4"/>
          </p15:clr>
        </p15:guide>
        <p15:guide id="25" orient="horz" pos="12463" userDrawn="1">
          <p15:clr>
            <a:srgbClr val="A4A3A4"/>
          </p15:clr>
        </p15:guide>
        <p15:guide id="26" pos="15516" userDrawn="1">
          <p15:clr>
            <a:srgbClr val="A4A3A4"/>
          </p15:clr>
        </p15:guide>
        <p15:guide id="27" orient="horz" pos="14278" userDrawn="1">
          <p15:clr>
            <a:srgbClr val="A4A3A4"/>
          </p15:clr>
        </p15:guide>
        <p15:guide id="28" orient="horz" pos="15412" userDrawn="1">
          <p15:clr>
            <a:srgbClr val="A4A3A4"/>
          </p15:clr>
        </p15:guide>
        <p15:guide id="30" orient="horz" pos="14051" userDrawn="1">
          <p15:clr>
            <a:srgbClr val="A4A3A4"/>
          </p15:clr>
        </p15:guide>
        <p15:guide id="31" orient="horz" pos="7927" userDrawn="1">
          <p15:clr>
            <a:srgbClr val="A4A3A4"/>
          </p15:clr>
        </p15:guide>
        <p15:guide id="32" orient="horz" pos="8154" userDrawn="1">
          <p15:clr>
            <a:srgbClr val="A4A3A4"/>
          </p15:clr>
        </p15:guide>
        <p15:guide id="33" orient="horz" pos="10876" userDrawn="1">
          <p15:clr>
            <a:srgbClr val="A4A3A4"/>
          </p15:clr>
        </p15:guide>
        <p15:guide id="34" orient="horz" pos="11102" userDrawn="1">
          <p15:clr>
            <a:srgbClr val="A4A3A4"/>
          </p15:clr>
        </p15:guide>
        <p15:guide id="35" orient="horz" pos="21989" userDrawn="1">
          <p15:clr>
            <a:srgbClr val="A4A3A4"/>
          </p15:clr>
        </p15:guide>
        <p15:guide id="36" orient="horz" pos="17906" userDrawn="1">
          <p15:clr>
            <a:srgbClr val="A4A3A4"/>
          </p15:clr>
        </p15:guide>
        <p15:guide id="37" orient="horz" pos="16999" userDrawn="1">
          <p15:clr>
            <a:srgbClr val="A4A3A4"/>
          </p15:clr>
        </p15:guide>
        <p15:guide id="38" orient="horz" pos="16092" userDrawn="1">
          <p15:clr>
            <a:srgbClr val="A4A3A4"/>
          </p15:clr>
        </p15:guide>
        <p15:guide id="39" orient="horz" pos="151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87"/>
    <a:srgbClr val="5C068C"/>
    <a:srgbClr val="DA291C"/>
    <a:srgbClr val="FF6720"/>
    <a:srgbClr val="FF64FF"/>
    <a:srgbClr val="CCCCFF"/>
    <a:srgbClr val="FFCC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185" autoAdjust="0"/>
    <p:restoredTop sz="95226" autoAdjust="0"/>
  </p:normalViewPr>
  <p:slideViewPr>
    <p:cSldViewPr snapToGrid="0">
      <p:cViewPr>
        <p:scale>
          <a:sx n="50" d="100"/>
          <a:sy n="50" d="100"/>
        </p:scale>
        <p:origin x="144" y="-1864"/>
      </p:cViewPr>
      <p:guideLst>
        <p:guide pos="276"/>
        <p:guide pos="20460"/>
        <p:guide orient="horz" pos="27432"/>
        <p:guide orient="horz" pos="1577"/>
        <p:guide pos="10368"/>
        <p:guide/>
        <p:guide orient="horz" pos="216"/>
        <p:guide orient="horz" pos="1804"/>
        <p:guide orient="horz" pos="15638"/>
        <p:guide pos="17263"/>
        <p:guide pos="17036"/>
        <p:guide pos="10468"/>
        <p:guide pos="10255"/>
        <p:guide orient="horz" pos="4525"/>
        <p:guide orient="horz" pos="4299"/>
        <p:guide orient="horz" pos="16772"/>
        <p:guide orient="horz" pos="16523"/>
        <p:guide pos="12182"/>
        <p:guide pos="12409"/>
        <p:guide orient="horz" pos="3165"/>
        <p:guide orient="horz" pos="3391"/>
        <p:guide orient="horz" pos="12282"/>
        <p:guide orient="horz" pos="12463"/>
        <p:guide pos="15516"/>
        <p:guide orient="horz" pos="14278"/>
        <p:guide orient="horz" pos="15412"/>
        <p:guide orient="horz" pos="14051"/>
        <p:guide orient="horz" pos="7927"/>
        <p:guide orient="horz" pos="8154"/>
        <p:guide orient="horz" pos="10876"/>
        <p:guide orient="horz" pos="11102"/>
        <p:guide orient="horz" pos="21989"/>
        <p:guide orient="horz" pos="17906"/>
        <p:guide orient="horz" pos="16999"/>
        <p:guide orient="horz" pos="16092"/>
        <p:guide orient="horz" pos="15185"/>
      </p:guideLst>
    </p:cSldViewPr>
  </p:slideViewPr>
  <p:notesTextViewPr>
    <p:cViewPr>
      <p:scale>
        <a:sx n="3" d="2"/>
        <a:sy n="3" d="2"/>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04BB47-00B5-4E3F-9819-096BB40499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A03B9E10-3A69-45ED-A21C-2D27FF69CB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A0BD40-60F1-484D-B8CB-E90472EA3B03}" type="datetimeFigureOut">
              <a:rPr lang="en-SG" smtClean="0"/>
              <a:t>15/9/22</a:t>
            </a:fld>
            <a:endParaRPr lang="en-SG"/>
          </a:p>
        </p:txBody>
      </p:sp>
      <p:sp>
        <p:nvSpPr>
          <p:cNvPr id="4" name="Footer Placeholder 3">
            <a:extLst>
              <a:ext uri="{FF2B5EF4-FFF2-40B4-BE49-F238E27FC236}">
                <a16:creationId xmlns:a16="http://schemas.microsoft.com/office/drawing/2014/main" id="{23097341-65FE-4AAE-B8F9-F304D6E80A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C5184DA3-4C8E-422B-A39E-89EDE4E2B2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8BD647-8802-4B68-AF87-4A852CACBB8B}" type="slidenum">
              <a:rPr lang="en-SG" smtClean="0"/>
              <a:t>‹#›</a:t>
            </a:fld>
            <a:endParaRPr lang="en-SG"/>
          </a:p>
        </p:txBody>
      </p:sp>
    </p:spTree>
    <p:extLst>
      <p:ext uri="{BB962C8B-B14F-4D97-AF65-F5344CB8AC3E}">
        <p14:creationId xmlns:p14="http://schemas.microsoft.com/office/powerpoint/2010/main" val="329249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DD01D-AC45-4EA0-9E2D-E3AECBC25C42}" type="datetimeFigureOut">
              <a:rPr lang="en-SG" smtClean="0"/>
              <a:t>15/9/22</a:t>
            </a:fld>
            <a:endParaRPr lang="en-SG"/>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0B4EE-911F-4BAA-BBD6-CB0A6871C09C}" type="slidenum">
              <a:rPr lang="en-SG" smtClean="0"/>
              <a:t>‹#›</a:t>
            </a:fld>
            <a:endParaRPr lang="en-SG"/>
          </a:p>
        </p:txBody>
      </p:sp>
    </p:spTree>
    <p:extLst>
      <p:ext uri="{BB962C8B-B14F-4D97-AF65-F5344CB8AC3E}">
        <p14:creationId xmlns:p14="http://schemas.microsoft.com/office/powerpoint/2010/main" val="340794649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GB"/>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5338360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8980915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0115075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pag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1B23B19-C4BB-4339-AB2E-0DF7A66C4F8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578"/>
            <a:ext cx="1272140" cy="43891200"/>
          </a:xfrm>
          <a:prstGeom prst="rect">
            <a:avLst/>
          </a:prstGeom>
        </p:spPr>
      </p:pic>
      <p:sp>
        <p:nvSpPr>
          <p:cNvPr id="9" name="Text Placeholder 8">
            <a:extLst>
              <a:ext uri="{FF2B5EF4-FFF2-40B4-BE49-F238E27FC236}">
                <a16:creationId xmlns:a16="http://schemas.microsoft.com/office/drawing/2014/main" id="{C0A31711-FC10-4429-B7DE-297CF4340227}"/>
              </a:ext>
            </a:extLst>
          </p:cNvPr>
          <p:cNvSpPr>
            <a:spLocks noGrp="1"/>
          </p:cNvSpPr>
          <p:nvPr>
            <p:ph type="body" sz="quarter" idx="10" hasCustomPrompt="1"/>
          </p:nvPr>
        </p:nvSpPr>
        <p:spPr>
          <a:xfrm>
            <a:off x="2614614" y="3350633"/>
            <a:ext cx="27251648" cy="4092410"/>
          </a:xfrm>
          <a:prstGeom prst="rect">
            <a:avLst/>
          </a:prstGeom>
        </p:spPr>
        <p:txBody>
          <a:bodyPr>
            <a:normAutofit/>
          </a:bodyPr>
          <a:lstStyle>
            <a:lvl1pPr marL="0" indent="0">
              <a:buNone/>
              <a:defRPr sz="756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Content title in Open Sans, bold, size 28, left align</a:t>
            </a:r>
          </a:p>
        </p:txBody>
      </p:sp>
      <p:sp>
        <p:nvSpPr>
          <p:cNvPr id="11" name="Text Placeholder 10">
            <a:extLst>
              <a:ext uri="{FF2B5EF4-FFF2-40B4-BE49-F238E27FC236}">
                <a16:creationId xmlns:a16="http://schemas.microsoft.com/office/drawing/2014/main" id="{238BBAAB-810D-4422-A121-2B2E83DC49C7}"/>
              </a:ext>
            </a:extLst>
          </p:cNvPr>
          <p:cNvSpPr>
            <a:spLocks noGrp="1"/>
          </p:cNvSpPr>
          <p:nvPr>
            <p:ph type="body" sz="quarter" idx="11" hasCustomPrompt="1"/>
          </p:nvPr>
        </p:nvSpPr>
        <p:spPr>
          <a:xfrm>
            <a:off x="2614614" y="9601203"/>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one header</a:t>
            </a:r>
          </a:p>
        </p:txBody>
      </p:sp>
      <p:sp>
        <p:nvSpPr>
          <p:cNvPr id="12" name="Text Placeholder 10">
            <a:extLst>
              <a:ext uri="{FF2B5EF4-FFF2-40B4-BE49-F238E27FC236}">
                <a16:creationId xmlns:a16="http://schemas.microsoft.com/office/drawing/2014/main" id="{D1F0C8EF-17A4-405E-8EB6-01FFD2A17CF6}"/>
              </a:ext>
            </a:extLst>
          </p:cNvPr>
          <p:cNvSpPr>
            <a:spLocks noGrp="1"/>
          </p:cNvSpPr>
          <p:nvPr>
            <p:ph type="body" sz="quarter" idx="12" hasCustomPrompt="1"/>
          </p:nvPr>
        </p:nvSpPr>
        <p:spPr>
          <a:xfrm>
            <a:off x="2614611" y="13263046"/>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two header</a:t>
            </a:r>
          </a:p>
        </p:txBody>
      </p:sp>
      <p:sp>
        <p:nvSpPr>
          <p:cNvPr id="13" name="Text Placeholder 10">
            <a:extLst>
              <a:ext uri="{FF2B5EF4-FFF2-40B4-BE49-F238E27FC236}">
                <a16:creationId xmlns:a16="http://schemas.microsoft.com/office/drawing/2014/main" id="{0EC17606-14FD-46ED-B98E-FCD5F25851A5}"/>
              </a:ext>
            </a:extLst>
          </p:cNvPr>
          <p:cNvSpPr>
            <a:spLocks noGrp="1"/>
          </p:cNvSpPr>
          <p:nvPr>
            <p:ph type="body" sz="quarter" idx="13" hasCustomPrompt="1"/>
          </p:nvPr>
        </p:nvSpPr>
        <p:spPr>
          <a:xfrm>
            <a:off x="2614608" y="16924890"/>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three header</a:t>
            </a:r>
          </a:p>
        </p:txBody>
      </p:sp>
      <p:sp>
        <p:nvSpPr>
          <p:cNvPr id="14" name="Text Placeholder 10">
            <a:extLst>
              <a:ext uri="{FF2B5EF4-FFF2-40B4-BE49-F238E27FC236}">
                <a16:creationId xmlns:a16="http://schemas.microsoft.com/office/drawing/2014/main" id="{477F93B9-23E9-4B6C-9286-4E130046B85E}"/>
              </a:ext>
            </a:extLst>
          </p:cNvPr>
          <p:cNvSpPr>
            <a:spLocks noGrp="1"/>
          </p:cNvSpPr>
          <p:nvPr>
            <p:ph type="body" sz="quarter" idx="14" hasCustomPrompt="1"/>
          </p:nvPr>
        </p:nvSpPr>
        <p:spPr>
          <a:xfrm>
            <a:off x="2614608" y="20586733"/>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four header</a:t>
            </a:r>
          </a:p>
        </p:txBody>
      </p:sp>
      <p:sp>
        <p:nvSpPr>
          <p:cNvPr id="15" name="Text Placeholder 10">
            <a:extLst>
              <a:ext uri="{FF2B5EF4-FFF2-40B4-BE49-F238E27FC236}">
                <a16:creationId xmlns:a16="http://schemas.microsoft.com/office/drawing/2014/main" id="{FA11B0C0-C8B4-4360-A5FC-23CE5A656AD1}"/>
              </a:ext>
            </a:extLst>
          </p:cNvPr>
          <p:cNvSpPr>
            <a:spLocks noGrp="1"/>
          </p:cNvSpPr>
          <p:nvPr>
            <p:ph type="body" sz="quarter" idx="15" hasCustomPrompt="1"/>
          </p:nvPr>
        </p:nvSpPr>
        <p:spPr>
          <a:xfrm>
            <a:off x="2614606" y="24248576"/>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five header</a:t>
            </a:r>
          </a:p>
        </p:txBody>
      </p:sp>
      <p:sp>
        <p:nvSpPr>
          <p:cNvPr id="16" name="Text Placeholder 10">
            <a:extLst>
              <a:ext uri="{FF2B5EF4-FFF2-40B4-BE49-F238E27FC236}">
                <a16:creationId xmlns:a16="http://schemas.microsoft.com/office/drawing/2014/main" id="{9CE255A4-C0F8-42D7-9090-27C6923F02F8}"/>
              </a:ext>
            </a:extLst>
          </p:cNvPr>
          <p:cNvSpPr>
            <a:spLocks noGrp="1"/>
          </p:cNvSpPr>
          <p:nvPr>
            <p:ph type="body" sz="quarter" idx="16" hasCustomPrompt="1"/>
          </p:nvPr>
        </p:nvSpPr>
        <p:spPr>
          <a:xfrm>
            <a:off x="26678296" y="9601203"/>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17" name="Text Placeholder 10">
            <a:extLst>
              <a:ext uri="{FF2B5EF4-FFF2-40B4-BE49-F238E27FC236}">
                <a16:creationId xmlns:a16="http://schemas.microsoft.com/office/drawing/2014/main" id="{49C043F1-DB67-4262-A552-7B1F3EF5CD16}"/>
              </a:ext>
            </a:extLst>
          </p:cNvPr>
          <p:cNvSpPr>
            <a:spLocks noGrp="1"/>
          </p:cNvSpPr>
          <p:nvPr>
            <p:ph type="body" sz="quarter" idx="17" hasCustomPrompt="1"/>
          </p:nvPr>
        </p:nvSpPr>
        <p:spPr>
          <a:xfrm>
            <a:off x="26678296" y="13263046"/>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20" name="Text Placeholder 10">
            <a:extLst>
              <a:ext uri="{FF2B5EF4-FFF2-40B4-BE49-F238E27FC236}">
                <a16:creationId xmlns:a16="http://schemas.microsoft.com/office/drawing/2014/main" id="{3742ECC6-6891-45CB-BB86-0667C819AB0F}"/>
              </a:ext>
            </a:extLst>
          </p:cNvPr>
          <p:cNvSpPr>
            <a:spLocks noGrp="1"/>
          </p:cNvSpPr>
          <p:nvPr>
            <p:ph type="body" sz="quarter" idx="18" hasCustomPrompt="1"/>
          </p:nvPr>
        </p:nvSpPr>
        <p:spPr>
          <a:xfrm>
            <a:off x="26678294" y="16924890"/>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21" name="Text Placeholder 10">
            <a:extLst>
              <a:ext uri="{FF2B5EF4-FFF2-40B4-BE49-F238E27FC236}">
                <a16:creationId xmlns:a16="http://schemas.microsoft.com/office/drawing/2014/main" id="{DEB291EC-3C96-4799-8C80-A8DE532D8BF7}"/>
              </a:ext>
            </a:extLst>
          </p:cNvPr>
          <p:cNvSpPr>
            <a:spLocks noGrp="1"/>
          </p:cNvSpPr>
          <p:nvPr>
            <p:ph type="body" sz="quarter" idx="19" hasCustomPrompt="1"/>
          </p:nvPr>
        </p:nvSpPr>
        <p:spPr>
          <a:xfrm>
            <a:off x="26678294" y="20586733"/>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22" name="Text Placeholder 10">
            <a:extLst>
              <a:ext uri="{FF2B5EF4-FFF2-40B4-BE49-F238E27FC236}">
                <a16:creationId xmlns:a16="http://schemas.microsoft.com/office/drawing/2014/main" id="{33E2E075-50C3-4016-8780-0952D0527C00}"/>
              </a:ext>
            </a:extLst>
          </p:cNvPr>
          <p:cNvSpPr>
            <a:spLocks noGrp="1"/>
          </p:cNvSpPr>
          <p:nvPr>
            <p:ph type="body" sz="quarter" idx="20" hasCustomPrompt="1"/>
          </p:nvPr>
        </p:nvSpPr>
        <p:spPr>
          <a:xfrm>
            <a:off x="26678291" y="24248576"/>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19" name="Text Placeholder 4">
            <a:extLst>
              <a:ext uri="{FF2B5EF4-FFF2-40B4-BE49-F238E27FC236}">
                <a16:creationId xmlns:a16="http://schemas.microsoft.com/office/drawing/2014/main" id="{8915F048-1074-4D0C-AE8D-A24875EFDC69}"/>
              </a:ext>
            </a:extLst>
          </p:cNvPr>
          <p:cNvSpPr>
            <a:spLocks noGrp="1"/>
          </p:cNvSpPr>
          <p:nvPr>
            <p:ph type="body" sz="quarter" idx="25" hasCustomPrompt="1"/>
          </p:nvPr>
        </p:nvSpPr>
        <p:spPr>
          <a:xfrm>
            <a:off x="7732480" y="39415040"/>
            <a:ext cx="17015910" cy="2248653"/>
          </a:xfrm>
          <a:prstGeom prst="rect">
            <a:avLst/>
          </a:prstGeom>
        </p:spPr>
        <p:txBody>
          <a:bodyPr>
            <a:noAutofit/>
          </a:bodyPr>
          <a:lstStyle>
            <a:lvl1pPr marL="0" indent="0" algn="ctr">
              <a:buFontTx/>
              <a:buNone/>
              <a:defRPr sz="324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700">
                <a:latin typeface="Open Sans" panose="020B0606030504020204" pitchFamily="34" charset="0"/>
                <a:ea typeface="Open Sans" panose="020B0606030504020204" pitchFamily="34" charset="0"/>
                <a:cs typeface="Open Sans" panose="020B0606030504020204" pitchFamily="34" charset="0"/>
              </a:defRPr>
            </a:lvl2pPr>
            <a:lvl3pPr>
              <a:defRPr sz="2700">
                <a:latin typeface="Open Sans" panose="020B0606030504020204" pitchFamily="34" charset="0"/>
                <a:ea typeface="Open Sans" panose="020B0606030504020204" pitchFamily="34" charset="0"/>
                <a:cs typeface="Open Sans" panose="020B0606030504020204" pitchFamily="34" charset="0"/>
              </a:defRPr>
            </a:lvl3pPr>
            <a:lvl4pPr>
              <a:defRPr sz="2700">
                <a:latin typeface="Open Sans" panose="020B0606030504020204" pitchFamily="34" charset="0"/>
                <a:ea typeface="Open Sans" panose="020B0606030504020204" pitchFamily="34" charset="0"/>
                <a:cs typeface="Open Sans" panose="020B0606030504020204" pitchFamily="34" charset="0"/>
              </a:defRPr>
            </a:lvl4pPr>
            <a:lvl5pPr>
              <a:defRPr sz="2700">
                <a:latin typeface="Open Sans" panose="020B0606030504020204" pitchFamily="34" charset="0"/>
                <a:ea typeface="Open Sans" panose="020B0606030504020204" pitchFamily="34" charset="0"/>
                <a:cs typeface="Open Sans" panose="020B0606030504020204" pitchFamily="34" charset="0"/>
              </a:defRPr>
            </a:lvl5pPr>
          </a:lstStyle>
          <a:p>
            <a:pPr lvl="0"/>
            <a:r>
              <a:rPr lang="en-SG" dirty="0"/>
              <a:t>(Security / Sensitivity) Classification</a:t>
            </a:r>
          </a:p>
        </p:txBody>
      </p:sp>
      <p:sp>
        <p:nvSpPr>
          <p:cNvPr id="18" name="Slide Number Placeholder 5">
            <a:extLst>
              <a:ext uri="{FF2B5EF4-FFF2-40B4-BE49-F238E27FC236}">
                <a16:creationId xmlns:a16="http://schemas.microsoft.com/office/drawing/2014/main" id="{4DF78689-B070-9B4B-A3BE-A5FE49A47F63}"/>
              </a:ext>
            </a:extLst>
          </p:cNvPr>
          <p:cNvSpPr txBox="1">
            <a:spLocks/>
          </p:cNvSpPr>
          <p:nvPr userDrawn="1"/>
        </p:nvSpPr>
        <p:spPr>
          <a:xfrm>
            <a:off x="31118738" y="41663693"/>
            <a:ext cx="1414457" cy="1752602"/>
          </a:xfrm>
          <a:prstGeom prst="rect">
            <a:avLst/>
          </a:prstGeom>
        </p:spPr>
        <p:txBody>
          <a:bodyPr vert="horz" lIns="246888" tIns="123444" rIns="246888" bIns="12344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78BDA8-D60F-4FDE-A05C-5882F3D646E1}" type="slidenum">
              <a:rPr lang="en-US" sz="2700" smtClean="0">
                <a:latin typeface="Open Sans" panose="020B0606030504020204" pitchFamily="34" charset="0"/>
                <a:ea typeface="Open Sans" panose="020B0606030504020204" pitchFamily="34" charset="0"/>
                <a:cs typeface="Open Sans" panose="020B0606030504020204" pitchFamily="34" charset="0"/>
              </a:rPr>
              <a:pPr/>
              <a:t>‹#›</a:t>
            </a:fld>
            <a:endParaRPr lang="en-US" sz="27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634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dient bar">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506CEEA-7623-456E-BE6A-4B57DD1B7772}"/>
              </a:ext>
            </a:extLst>
          </p:cNvPr>
          <p:cNvSpPr>
            <a:spLocks noGrp="1"/>
          </p:cNvSpPr>
          <p:nvPr>
            <p:ph sz="quarter" idx="11" hasCustomPrompt="1"/>
          </p:nvPr>
        </p:nvSpPr>
        <p:spPr>
          <a:xfrm>
            <a:off x="1967390" y="9453491"/>
            <a:ext cx="29021312" cy="27341133"/>
          </a:xfrm>
          <a:prstGeom prst="rect">
            <a:avLst/>
          </a:prstGeom>
        </p:spPr>
        <p:txBody>
          <a:bodyPr>
            <a:normAutofit/>
          </a:bodyPr>
          <a:lstStyle>
            <a:lvl1pPr marL="0" indent="0">
              <a:buNone/>
              <a:defRPr sz="432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Click to input content (min. font size 16)</a:t>
            </a:r>
          </a:p>
        </p:txBody>
      </p:sp>
      <p:sp>
        <p:nvSpPr>
          <p:cNvPr id="17" name="Text Placeholder 16">
            <a:extLst>
              <a:ext uri="{FF2B5EF4-FFF2-40B4-BE49-F238E27FC236}">
                <a16:creationId xmlns:a16="http://schemas.microsoft.com/office/drawing/2014/main" id="{17FC2296-11A5-41DD-8DED-159DD0319619}"/>
              </a:ext>
            </a:extLst>
          </p:cNvPr>
          <p:cNvSpPr>
            <a:spLocks noGrp="1"/>
          </p:cNvSpPr>
          <p:nvPr>
            <p:ph type="body" sz="quarter" idx="12" hasCustomPrompt="1"/>
          </p:nvPr>
        </p:nvSpPr>
        <p:spPr>
          <a:xfrm>
            <a:off x="1967390" y="2956563"/>
            <a:ext cx="29021312" cy="5394957"/>
          </a:xfrm>
          <a:prstGeom prst="rect">
            <a:avLst/>
          </a:prstGeom>
        </p:spPr>
        <p:txBody>
          <a:bodyPr/>
          <a:lstStyle>
            <a:lvl1pPr marL="0" indent="0">
              <a:lnSpc>
                <a:spcPct val="150000"/>
              </a:lnSpc>
              <a:buNone/>
              <a:defRPr sz="648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2468880" rtl="0" eaLnBrk="1" fontAlgn="auto" latinLnBrk="0" hangingPunct="1">
              <a:lnSpc>
                <a:spcPct val="90000"/>
              </a:lnSpc>
              <a:spcBef>
                <a:spcPts val="2700"/>
              </a:spcBef>
              <a:spcAft>
                <a:spcPts val="0"/>
              </a:spcAft>
              <a:buClrTx/>
              <a:buSzTx/>
              <a:buFont typeface="Arial" panose="020B0604020202020204" pitchFamily="34" charset="0"/>
              <a:buNone/>
              <a:tabLst/>
              <a:defRPr/>
            </a:pPr>
            <a:r>
              <a:rPr lang="en-SG" dirty="0"/>
              <a:t>Title in Open Sans, bold, size 24, left align</a:t>
            </a:r>
          </a:p>
        </p:txBody>
      </p:sp>
      <p:sp>
        <p:nvSpPr>
          <p:cNvPr id="7" name="Text Placeholder 4">
            <a:extLst>
              <a:ext uri="{FF2B5EF4-FFF2-40B4-BE49-F238E27FC236}">
                <a16:creationId xmlns:a16="http://schemas.microsoft.com/office/drawing/2014/main" id="{23866EEF-177C-407F-B3C1-0D9E7190D5BF}"/>
              </a:ext>
            </a:extLst>
          </p:cNvPr>
          <p:cNvSpPr>
            <a:spLocks noGrp="1"/>
          </p:cNvSpPr>
          <p:nvPr>
            <p:ph type="body" sz="quarter" idx="25" hasCustomPrompt="1"/>
          </p:nvPr>
        </p:nvSpPr>
        <p:spPr>
          <a:xfrm>
            <a:off x="7732480" y="37896595"/>
            <a:ext cx="17015910" cy="2248653"/>
          </a:xfrm>
          <a:prstGeom prst="rect">
            <a:avLst/>
          </a:prstGeom>
        </p:spPr>
        <p:txBody>
          <a:bodyPr>
            <a:noAutofit/>
          </a:bodyPr>
          <a:lstStyle>
            <a:lvl1pPr marL="0" indent="0" algn="ctr">
              <a:buFontTx/>
              <a:buNone/>
              <a:defRPr sz="324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700">
                <a:latin typeface="Open Sans" panose="020B0606030504020204" pitchFamily="34" charset="0"/>
                <a:ea typeface="Open Sans" panose="020B0606030504020204" pitchFamily="34" charset="0"/>
                <a:cs typeface="Open Sans" panose="020B0606030504020204" pitchFamily="34" charset="0"/>
              </a:defRPr>
            </a:lvl2pPr>
            <a:lvl3pPr>
              <a:defRPr sz="2700">
                <a:latin typeface="Open Sans" panose="020B0606030504020204" pitchFamily="34" charset="0"/>
                <a:ea typeface="Open Sans" panose="020B0606030504020204" pitchFamily="34" charset="0"/>
                <a:cs typeface="Open Sans" panose="020B0606030504020204" pitchFamily="34" charset="0"/>
              </a:defRPr>
            </a:lvl3pPr>
            <a:lvl4pPr>
              <a:defRPr sz="2700">
                <a:latin typeface="Open Sans" panose="020B0606030504020204" pitchFamily="34" charset="0"/>
                <a:ea typeface="Open Sans" panose="020B0606030504020204" pitchFamily="34" charset="0"/>
                <a:cs typeface="Open Sans" panose="020B0606030504020204" pitchFamily="34" charset="0"/>
              </a:defRPr>
            </a:lvl4pPr>
            <a:lvl5pPr>
              <a:defRPr sz="2700">
                <a:latin typeface="Open Sans" panose="020B0606030504020204" pitchFamily="34" charset="0"/>
                <a:ea typeface="Open Sans" panose="020B0606030504020204" pitchFamily="34" charset="0"/>
                <a:cs typeface="Open Sans" panose="020B0606030504020204" pitchFamily="34" charset="0"/>
              </a:defRPr>
            </a:lvl5pPr>
          </a:lstStyle>
          <a:p>
            <a:pPr lvl="0"/>
            <a:r>
              <a:rPr lang="en-SG" dirty="0"/>
              <a:t>(Security / Sensitivity) Classification</a:t>
            </a:r>
          </a:p>
        </p:txBody>
      </p:sp>
    </p:spTree>
    <p:extLst>
      <p:ext uri="{BB962C8B-B14F-4D97-AF65-F5344CB8AC3E}">
        <p14:creationId xmlns:p14="http://schemas.microsoft.com/office/powerpoint/2010/main" val="1283684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 u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E79CD20D-50CA-4925-A377-0233E05C73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0" y="0"/>
            <a:ext cx="1272580" cy="43891200"/>
          </a:xfrm>
          <a:prstGeom prst="rect">
            <a:avLst/>
          </a:prstGeom>
        </p:spPr>
      </p:pic>
      <p:sp>
        <p:nvSpPr>
          <p:cNvPr id="9" name="Text Placeholder 8">
            <a:extLst>
              <a:ext uri="{FF2B5EF4-FFF2-40B4-BE49-F238E27FC236}">
                <a16:creationId xmlns:a16="http://schemas.microsoft.com/office/drawing/2014/main" id="{D8F446D0-3F0B-406E-990F-07E7F441F7EB}"/>
              </a:ext>
            </a:extLst>
          </p:cNvPr>
          <p:cNvSpPr>
            <a:spLocks noGrp="1"/>
          </p:cNvSpPr>
          <p:nvPr>
            <p:ph type="body" sz="quarter" idx="12" hasCustomPrompt="1"/>
          </p:nvPr>
        </p:nvSpPr>
        <p:spPr>
          <a:xfrm>
            <a:off x="2661763" y="3240650"/>
            <a:ext cx="27380511" cy="4259206"/>
          </a:xfrm>
          <a:prstGeom prst="rect">
            <a:avLst/>
          </a:prstGeom>
        </p:spPr>
        <p:txBody>
          <a:bodyPr/>
          <a:lstStyle>
            <a:lvl1pPr marL="0" indent="0">
              <a:buNone/>
              <a:defRPr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Contact us title in Open Sans, bold, size 28, left align</a:t>
            </a:r>
          </a:p>
        </p:txBody>
      </p:sp>
      <p:sp>
        <p:nvSpPr>
          <p:cNvPr id="23" name="Text Placeholder 22">
            <a:extLst>
              <a:ext uri="{FF2B5EF4-FFF2-40B4-BE49-F238E27FC236}">
                <a16:creationId xmlns:a16="http://schemas.microsoft.com/office/drawing/2014/main" id="{78C6097C-8852-4DD8-A1BA-CB0D8D6ACBF2}"/>
              </a:ext>
            </a:extLst>
          </p:cNvPr>
          <p:cNvSpPr>
            <a:spLocks noGrp="1"/>
          </p:cNvSpPr>
          <p:nvPr>
            <p:ph type="body" sz="quarter" idx="13" hasCustomPrompt="1"/>
          </p:nvPr>
        </p:nvSpPr>
        <p:spPr>
          <a:xfrm>
            <a:off x="2661761" y="10058403"/>
            <a:ext cx="17568671" cy="1813459"/>
          </a:xfrm>
          <a:prstGeom prst="rect">
            <a:avLst/>
          </a:prstGeom>
        </p:spPr>
        <p:txBody>
          <a:bodyPr>
            <a:noAutofit/>
          </a:bodyPr>
          <a:lstStyle>
            <a:lvl1pPr marL="0" indent="0">
              <a:buNone/>
              <a:defRPr sz="4050" b="1">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Name</a:t>
            </a:r>
          </a:p>
        </p:txBody>
      </p:sp>
      <p:sp>
        <p:nvSpPr>
          <p:cNvPr id="27" name="Text Placeholder 22">
            <a:extLst>
              <a:ext uri="{FF2B5EF4-FFF2-40B4-BE49-F238E27FC236}">
                <a16:creationId xmlns:a16="http://schemas.microsoft.com/office/drawing/2014/main" id="{34985D89-D771-47A7-8DD6-B89868412CE0}"/>
              </a:ext>
            </a:extLst>
          </p:cNvPr>
          <p:cNvSpPr>
            <a:spLocks noGrp="1"/>
          </p:cNvSpPr>
          <p:nvPr>
            <p:ph type="body" sz="quarter" idx="14" hasCustomPrompt="1"/>
          </p:nvPr>
        </p:nvSpPr>
        <p:spPr>
          <a:xfrm>
            <a:off x="2661758" y="12372000"/>
            <a:ext cx="17568671" cy="1813466"/>
          </a:xfrm>
          <a:prstGeom prst="rect">
            <a:avLst/>
          </a:prstGeom>
        </p:spPr>
        <p:txBody>
          <a:bodyPr>
            <a:noAutofit/>
          </a:bodyPr>
          <a:lstStyle>
            <a:lvl1pPr marL="0" indent="0">
              <a:buNone/>
              <a:defRPr sz="4050" b="0" i="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Designation</a:t>
            </a:r>
          </a:p>
        </p:txBody>
      </p:sp>
      <p:sp>
        <p:nvSpPr>
          <p:cNvPr id="28" name="Text Placeholder 22">
            <a:extLst>
              <a:ext uri="{FF2B5EF4-FFF2-40B4-BE49-F238E27FC236}">
                <a16:creationId xmlns:a16="http://schemas.microsoft.com/office/drawing/2014/main" id="{0D5E5A13-813D-481B-9F83-C88CA01A5D07}"/>
              </a:ext>
            </a:extLst>
          </p:cNvPr>
          <p:cNvSpPr>
            <a:spLocks noGrp="1"/>
          </p:cNvSpPr>
          <p:nvPr>
            <p:ph type="body" sz="quarter" idx="15" hasCustomPrompt="1"/>
          </p:nvPr>
        </p:nvSpPr>
        <p:spPr>
          <a:xfrm>
            <a:off x="2661758" y="14611462"/>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Research Institute</a:t>
            </a:r>
          </a:p>
        </p:txBody>
      </p:sp>
      <p:sp>
        <p:nvSpPr>
          <p:cNvPr id="29" name="Text Placeholder 22">
            <a:extLst>
              <a:ext uri="{FF2B5EF4-FFF2-40B4-BE49-F238E27FC236}">
                <a16:creationId xmlns:a16="http://schemas.microsoft.com/office/drawing/2014/main" id="{16CBDAA0-C876-4B4D-8641-4FAF40F1F109}"/>
              </a:ext>
            </a:extLst>
          </p:cNvPr>
          <p:cNvSpPr>
            <a:spLocks noGrp="1"/>
          </p:cNvSpPr>
          <p:nvPr>
            <p:ph type="body" sz="quarter" idx="16" hasCustomPrompt="1"/>
          </p:nvPr>
        </p:nvSpPr>
        <p:spPr>
          <a:xfrm>
            <a:off x="2661756" y="16923296"/>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Tel</a:t>
            </a:r>
          </a:p>
        </p:txBody>
      </p:sp>
      <p:sp>
        <p:nvSpPr>
          <p:cNvPr id="30" name="Text Placeholder 22">
            <a:extLst>
              <a:ext uri="{FF2B5EF4-FFF2-40B4-BE49-F238E27FC236}">
                <a16:creationId xmlns:a16="http://schemas.microsoft.com/office/drawing/2014/main" id="{77E4B309-D234-4F7B-BC34-6B83664E1B07}"/>
              </a:ext>
            </a:extLst>
          </p:cNvPr>
          <p:cNvSpPr>
            <a:spLocks noGrp="1"/>
          </p:cNvSpPr>
          <p:nvPr>
            <p:ph type="body" sz="quarter" idx="17" hasCustomPrompt="1"/>
          </p:nvPr>
        </p:nvSpPr>
        <p:spPr>
          <a:xfrm>
            <a:off x="2661753" y="19162041"/>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Email</a:t>
            </a:r>
          </a:p>
        </p:txBody>
      </p:sp>
      <p:sp>
        <p:nvSpPr>
          <p:cNvPr id="42" name="Text Placeholder 11">
            <a:extLst>
              <a:ext uri="{FF2B5EF4-FFF2-40B4-BE49-F238E27FC236}">
                <a16:creationId xmlns:a16="http://schemas.microsoft.com/office/drawing/2014/main" id="{E5F43B64-C7B4-4EB9-906C-E5115739D11B}"/>
              </a:ext>
            </a:extLst>
          </p:cNvPr>
          <p:cNvSpPr>
            <a:spLocks noGrp="1"/>
          </p:cNvSpPr>
          <p:nvPr>
            <p:ph type="body" sz="quarter" idx="31" hasCustomPrompt="1"/>
          </p:nvPr>
        </p:nvSpPr>
        <p:spPr>
          <a:xfrm>
            <a:off x="21117310" y="10091114"/>
            <a:ext cx="8924963" cy="10884397"/>
          </a:xfrm>
          <a:prstGeom prst="rect">
            <a:avLst/>
          </a:prstGeom>
        </p:spPr>
        <p:txBody>
          <a:bodyPr anchor="ctr">
            <a:normAutofit/>
          </a:bodyPr>
          <a:lstStyle>
            <a:lvl1pPr marL="0" indent="0" algn="ctr">
              <a:buNone/>
              <a:defRPr sz="4050">
                <a:latin typeface="Open Sans" panose="020B0606030504020204" pitchFamily="34" charset="0"/>
                <a:ea typeface="Open Sans" panose="020B0606030504020204" pitchFamily="34" charset="0"/>
                <a:cs typeface="Open Sans" panose="020B0606030504020204" pitchFamily="34" charset="0"/>
              </a:defRPr>
            </a:lvl1pPr>
          </a:lstStyle>
          <a:p>
            <a:r>
              <a:rPr lang="en-SG" dirty="0"/>
              <a:t>Insert Research Institute logo here</a:t>
            </a:r>
          </a:p>
        </p:txBody>
      </p:sp>
      <p:sp>
        <p:nvSpPr>
          <p:cNvPr id="44" name="Text Placeholder 22">
            <a:extLst>
              <a:ext uri="{FF2B5EF4-FFF2-40B4-BE49-F238E27FC236}">
                <a16:creationId xmlns:a16="http://schemas.microsoft.com/office/drawing/2014/main" id="{415B6511-1131-41B4-87BC-37696F9F8F85}"/>
              </a:ext>
            </a:extLst>
          </p:cNvPr>
          <p:cNvSpPr>
            <a:spLocks noGrp="1"/>
          </p:cNvSpPr>
          <p:nvPr>
            <p:ph type="body" sz="quarter" idx="32" hasCustomPrompt="1"/>
          </p:nvPr>
        </p:nvSpPr>
        <p:spPr>
          <a:xfrm>
            <a:off x="2661761" y="23880227"/>
            <a:ext cx="17568671" cy="1813459"/>
          </a:xfrm>
          <a:prstGeom prst="rect">
            <a:avLst/>
          </a:prstGeom>
        </p:spPr>
        <p:txBody>
          <a:bodyPr>
            <a:noAutofit/>
          </a:bodyPr>
          <a:lstStyle>
            <a:lvl1pPr marL="0" indent="0">
              <a:buNone/>
              <a:defRPr sz="4050" b="1">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Name</a:t>
            </a:r>
          </a:p>
        </p:txBody>
      </p:sp>
      <p:sp>
        <p:nvSpPr>
          <p:cNvPr id="45" name="Text Placeholder 22">
            <a:extLst>
              <a:ext uri="{FF2B5EF4-FFF2-40B4-BE49-F238E27FC236}">
                <a16:creationId xmlns:a16="http://schemas.microsoft.com/office/drawing/2014/main" id="{31C40BB4-86E1-4641-9F30-E73CB555CC6F}"/>
              </a:ext>
            </a:extLst>
          </p:cNvPr>
          <p:cNvSpPr>
            <a:spLocks noGrp="1"/>
          </p:cNvSpPr>
          <p:nvPr>
            <p:ph type="body" sz="quarter" idx="33" hasCustomPrompt="1"/>
          </p:nvPr>
        </p:nvSpPr>
        <p:spPr>
          <a:xfrm>
            <a:off x="2661758" y="26193824"/>
            <a:ext cx="17568671" cy="1813466"/>
          </a:xfrm>
          <a:prstGeom prst="rect">
            <a:avLst/>
          </a:prstGeom>
        </p:spPr>
        <p:txBody>
          <a:bodyPr>
            <a:noAutofit/>
          </a:bodyPr>
          <a:lstStyle>
            <a:lvl1pPr marL="0" indent="0">
              <a:buNone/>
              <a:defRPr sz="4050" b="0" i="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Designation</a:t>
            </a:r>
          </a:p>
        </p:txBody>
      </p:sp>
      <p:sp>
        <p:nvSpPr>
          <p:cNvPr id="46" name="Text Placeholder 22">
            <a:extLst>
              <a:ext uri="{FF2B5EF4-FFF2-40B4-BE49-F238E27FC236}">
                <a16:creationId xmlns:a16="http://schemas.microsoft.com/office/drawing/2014/main" id="{A01446DF-AEAA-4DB6-8632-C91849E3DD27}"/>
              </a:ext>
            </a:extLst>
          </p:cNvPr>
          <p:cNvSpPr>
            <a:spLocks noGrp="1"/>
          </p:cNvSpPr>
          <p:nvPr>
            <p:ph type="body" sz="quarter" idx="34" hasCustomPrompt="1"/>
          </p:nvPr>
        </p:nvSpPr>
        <p:spPr>
          <a:xfrm>
            <a:off x="2661758" y="28433286"/>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Research Institute</a:t>
            </a:r>
          </a:p>
        </p:txBody>
      </p:sp>
      <p:sp>
        <p:nvSpPr>
          <p:cNvPr id="47" name="Text Placeholder 22">
            <a:extLst>
              <a:ext uri="{FF2B5EF4-FFF2-40B4-BE49-F238E27FC236}">
                <a16:creationId xmlns:a16="http://schemas.microsoft.com/office/drawing/2014/main" id="{BD59CCA9-4F94-4F7D-B493-D16DE5287EFE}"/>
              </a:ext>
            </a:extLst>
          </p:cNvPr>
          <p:cNvSpPr>
            <a:spLocks noGrp="1"/>
          </p:cNvSpPr>
          <p:nvPr>
            <p:ph type="body" sz="quarter" idx="35" hasCustomPrompt="1"/>
          </p:nvPr>
        </p:nvSpPr>
        <p:spPr>
          <a:xfrm>
            <a:off x="2661756" y="30745120"/>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Tel</a:t>
            </a:r>
          </a:p>
        </p:txBody>
      </p:sp>
      <p:sp>
        <p:nvSpPr>
          <p:cNvPr id="48" name="Text Placeholder 22">
            <a:extLst>
              <a:ext uri="{FF2B5EF4-FFF2-40B4-BE49-F238E27FC236}">
                <a16:creationId xmlns:a16="http://schemas.microsoft.com/office/drawing/2014/main" id="{D295A5B3-5A92-4CAA-A581-815761752147}"/>
              </a:ext>
            </a:extLst>
          </p:cNvPr>
          <p:cNvSpPr>
            <a:spLocks noGrp="1"/>
          </p:cNvSpPr>
          <p:nvPr>
            <p:ph type="body" sz="quarter" idx="36" hasCustomPrompt="1"/>
          </p:nvPr>
        </p:nvSpPr>
        <p:spPr>
          <a:xfrm>
            <a:off x="2661753" y="32983865"/>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Email</a:t>
            </a:r>
          </a:p>
        </p:txBody>
      </p:sp>
      <p:sp>
        <p:nvSpPr>
          <p:cNvPr id="54" name="Text Placeholder 11">
            <a:extLst>
              <a:ext uri="{FF2B5EF4-FFF2-40B4-BE49-F238E27FC236}">
                <a16:creationId xmlns:a16="http://schemas.microsoft.com/office/drawing/2014/main" id="{431AAF74-63F4-4EEF-8D80-A924028A632B}"/>
              </a:ext>
            </a:extLst>
          </p:cNvPr>
          <p:cNvSpPr>
            <a:spLocks noGrp="1"/>
          </p:cNvSpPr>
          <p:nvPr>
            <p:ph type="body" sz="quarter" idx="37" hasCustomPrompt="1"/>
          </p:nvPr>
        </p:nvSpPr>
        <p:spPr>
          <a:xfrm>
            <a:off x="21117310" y="23912937"/>
            <a:ext cx="8924963" cy="10884397"/>
          </a:xfrm>
          <a:prstGeom prst="rect">
            <a:avLst/>
          </a:prstGeom>
        </p:spPr>
        <p:txBody>
          <a:bodyPr anchor="ctr">
            <a:normAutofit/>
          </a:bodyPr>
          <a:lstStyle>
            <a:lvl1pPr marL="0" indent="0" algn="ctr">
              <a:buNone/>
              <a:defRPr sz="4050">
                <a:latin typeface="Open Sans" panose="020B0606030504020204" pitchFamily="34" charset="0"/>
                <a:ea typeface="Open Sans" panose="020B0606030504020204" pitchFamily="34" charset="0"/>
                <a:cs typeface="Open Sans" panose="020B0606030504020204" pitchFamily="34" charset="0"/>
              </a:defRPr>
            </a:lvl1pPr>
          </a:lstStyle>
          <a:p>
            <a:r>
              <a:rPr lang="en-SG" dirty="0"/>
              <a:t>Insert Research Institute logo here</a:t>
            </a:r>
          </a:p>
        </p:txBody>
      </p:sp>
      <p:sp>
        <p:nvSpPr>
          <p:cNvPr id="17" name="Text Placeholder 4">
            <a:extLst>
              <a:ext uri="{FF2B5EF4-FFF2-40B4-BE49-F238E27FC236}">
                <a16:creationId xmlns:a16="http://schemas.microsoft.com/office/drawing/2014/main" id="{751401AE-2D5C-4B4D-B8BA-73423BB3DDB9}"/>
              </a:ext>
            </a:extLst>
          </p:cNvPr>
          <p:cNvSpPr>
            <a:spLocks noGrp="1"/>
          </p:cNvSpPr>
          <p:nvPr>
            <p:ph type="body" sz="quarter" idx="25" hasCustomPrompt="1"/>
          </p:nvPr>
        </p:nvSpPr>
        <p:spPr>
          <a:xfrm>
            <a:off x="7732480" y="39301402"/>
            <a:ext cx="17015910" cy="2248653"/>
          </a:xfrm>
          <a:prstGeom prst="rect">
            <a:avLst/>
          </a:prstGeom>
        </p:spPr>
        <p:txBody>
          <a:bodyPr>
            <a:noAutofit/>
          </a:bodyPr>
          <a:lstStyle>
            <a:lvl1pPr marL="0" indent="0" algn="ctr">
              <a:buFontTx/>
              <a:buNone/>
              <a:defRPr sz="324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700">
                <a:latin typeface="Open Sans" panose="020B0606030504020204" pitchFamily="34" charset="0"/>
                <a:ea typeface="Open Sans" panose="020B0606030504020204" pitchFamily="34" charset="0"/>
                <a:cs typeface="Open Sans" panose="020B0606030504020204" pitchFamily="34" charset="0"/>
              </a:defRPr>
            </a:lvl2pPr>
            <a:lvl3pPr>
              <a:defRPr sz="2700">
                <a:latin typeface="Open Sans" panose="020B0606030504020204" pitchFamily="34" charset="0"/>
                <a:ea typeface="Open Sans" panose="020B0606030504020204" pitchFamily="34" charset="0"/>
                <a:cs typeface="Open Sans" panose="020B0606030504020204" pitchFamily="34" charset="0"/>
              </a:defRPr>
            </a:lvl3pPr>
            <a:lvl4pPr>
              <a:defRPr sz="2700">
                <a:latin typeface="Open Sans" panose="020B0606030504020204" pitchFamily="34" charset="0"/>
                <a:ea typeface="Open Sans" panose="020B0606030504020204" pitchFamily="34" charset="0"/>
                <a:cs typeface="Open Sans" panose="020B0606030504020204" pitchFamily="34" charset="0"/>
              </a:defRPr>
            </a:lvl4pPr>
            <a:lvl5pPr>
              <a:defRPr sz="2700">
                <a:latin typeface="Open Sans" panose="020B0606030504020204" pitchFamily="34" charset="0"/>
                <a:ea typeface="Open Sans" panose="020B0606030504020204" pitchFamily="34" charset="0"/>
                <a:cs typeface="Open Sans" panose="020B0606030504020204" pitchFamily="34" charset="0"/>
              </a:defRPr>
            </a:lvl5pPr>
          </a:lstStyle>
          <a:p>
            <a:pPr lvl="0"/>
            <a:r>
              <a:rPr lang="en-SG" dirty="0"/>
              <a:t>(Security / Sensitivity) Classification</a:t>
            </a:r>
          </a:p>
        </p:txBody>
      </p:sp>
      <p:sp>
        <p:nvSpPr>
          <p:cNvPr id="19" name="Slide Number Placeholder 5">
            <a:extLst>
              <a:ext uri="{FF2B5EF4-FFF2-40B4-BE49-F238E27FC236}">
                <a16:creationId xmlns:a16="http://schemas.microsoft.com/office/drawing/2014/main" id="{BF99906E-F82C-2548-AB36-A014AE952114}"/>
              </a:ext>
            </a:extLst>
          </p:cNvPr>
          <p:cNvSpPr txBox="1">
            <a:spLocks/>
          </p:cNvSpPr>
          <p:nvPr userDrawn="1"/>
        </p:nvSpPr>
        <p:spPr>
          <a:xfrm>
            <a:off x="31118738" y="41663693"/>
            <a:ext cx="1414457" cy="1752602"/>
          </a:xfrm>
          <a:prstGeom prst="rect">
            <a:avLst/>
          </a:prstGeom>
        </p:spPr>
        <p:txBody>
          <a:bodyPr vert="horz" lIns="246888" tIns="123444" rIns="246888" bIns="12344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78BDA8-D60F-4FDE-A05C-5882F3D646E1}" type="slidenum">
              <a:rPr lang="en-US" sz="2700" smtClean="0">
                <a:latin typeface="Open Sans" panose="020B0606030504020204" pitchFamily="34" charset="0"/>
                <a:ea typeface="Open Sans" panose="020B0606030504020204" pitchFamily="34" charset="0"/>
                <a:cs typeface="Open Sans" panose="020B0606030504020204" pitchFamily="34" charset="0"/>
              </a:rPr>
              <a:pPr/>
              <a:t>‹#›</a:t>
            </a:fld>
            <a:endParaRPr lang="en-US" sz="27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2583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lide divi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96312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age">
    <p:spTree>
      <p:nvGrpSpPr>
        <p:cNvPr id="1" name=""/>
        <p:cNvGrpSpPr/>
        <p:nvPr/>
      </p:nvGrpSpPr>
      <p:grpSpPr>
        <a:xfrm>
          <a:off x="0" y="0"/>
          <a:ext cx="0" cy="0"/>
          <a:chOff x="0" y="0"/>
          <a:chExt cx="0" cy="0"/>
        </a:xfrm>
      </p:grpSpPr>
      <p:pic>
        <p:nvPicPr>
          <p:cNvPr id="4" name="Picture 3" descr="Background pattern&#10;&#10;Description automatically generated with medium confidence">
            <a:extLst>
              <a:ext uri="{FF2B5EF4-FFF2-40B4-BE49-F238E27FC236}">
                <a16:creationId xmlns:a16="http://schemas.microsoft.com/office/drawing/2014/main" id="{61BFE464-2101-4971-8D1D-3BB7DA752A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0" y="0"/>
            <a:ext cx="12961183" cy="43891200"/>
          </a:xfrm>
          <a:prstGeom prst="rect">
            <a:avLst/>
          </a:prstGeom>
        </p:spPr>
      </p:pic>
      <p:grpSp>
        <p:nvGrpSpPr>
          <p:cNvPr id="3" name="Group 2">
            <a:extLst>
              <a:ext uri="{FF2B5EF4-FFF2-40B4-BE49-F238E27FC236}">
                <a16:creationId xmlns:a16="http://schemas.microsoft.com/office/drawing/2014/main" id="{53FCAFE6-208E-854E-9B10-04450DDA5365}"/>
              </a:ext>
            </a:extLst>
          </p:cNvPr>
          <p:cNvGrpSpPr/>
          <p:nvPr userDrawn="1"/>
        </p:nvGrpSpPr>
        <p:grpSpPr>
          <a:xfrm>
            <a:off x="15436447" y="17305065"/>
            <a:ext cx="7323207" cy="7400275"/>
            <a:chOff x="5717202" y="3115887"/>
            <a:chExt cx="2712299" cy="1156293"/>
          </a:xfrm>
        </p:grpSpPr>
        <p:sp>
          <p:nvSpPr>
            <p:cNvPr id="6" name="Rectangle 5">
              <a:extLst>
                <a:ext uri="{FF2B5EF4-FFF2-40B4-BE49-F238E27FC236}">
                  <a16:creationId xmlns:a16="http://schemas.microsoft.com/office/drawing/2014/main" id="{BF76317C-B958-438C-B76B-6A5BCF53F35E}"/>
                </a:ext>
              </a:extLst>
            </p:cNvPr>
            <p:cNvSpPr/>
            <p:nvPr userDrawn="1"/>
          </p:nvSpPr>
          <p:spPr>
            <a:xfrm>
              <a:off x="5717202" y="3115887"/>
              <a:ext cx="2712299" cy="222176"/>
            </a:xfrm>
            <a:prstGeom prst="rect">
              <a:avLst/>
            </a:prstGeom>
          </p:spPr>
          <p:txBody>
            <a:bodyPr wrap="square">
              <a:spAutoFit/>
            </a:bodyPr>
            <a:lstStyle/>
            <a:p>
              <a:pPr algn="l"/>
              <a:r>
                <a:rPr lang="en-US" sz="8640" b="1" kern="1200" baseline="0" dirty="0">
                  <a:solidFill>
                    <a:srgbClr val="003087"/>
                  </a:solidFill>
                  <a:latin typeface="Open Sans"/>
                  <a:ea typeface="+mj-ea"/>
                  <a:cs typeface="Open Sans"/>
                </a:rPr>
                <a:t>THANK YOU</a:t>
              </a:r>
            </a:p>
          </p:txBody>
        </p:sp>
        <p:sp>
          <p:nvSpPr>
            <p:cNvPr id="8" name="Rectangle 7">
              <a:extLst>
                <a:ext uri="{FF2B5EF4-FFF2-40B4-BE49-F238E27FC236}">
                  <a16:creationId xmlns:a16="http://schemas.microsoft.com/office/drawing/2014/main" id="{23DBD1F6-93D3-4606-BC93-772B17309C12}"/>
                </a:ext>
              </a:extLst>
            </p:cNvPr>
            <p:cNvSpPr/>
            <p:nvPr userDrawn="1"/>
          </p:nvSpPr>
          <p:spPr>
            <a:xfrm>
              <a:off x="5768021" y="4166863"/>
              <a:ext cx="1893408" cy="105317"/>
            </a:xfrm>
            <a:prstGeom prst="rect">
              <a:avLst/>
            </a:prstGeom>
          </p:spPr>
          <p:txBody>
            <a:bodyPr wrap="square">
              <a:spAutoFit/>
            </a:bodyPr>
            <a:lstStyle/>
            <a:p>
              <a:pPr algn="l"/>
              <a:r>
                <a:rPr lang="en-US" sz="3780" b="0" kern="1200" baseline="0" dirty="0" err="1">
                  <a:solidFill>
                    <a:srgbClr val="003087"/>
                  </a:solidFill>
                  <a:latin typeface="Open Sans"/>
                  <a:ea typeface="+mj-ea"/>
                  <a:cs typeface="Open Sans"/>
                </a:rPr>
                <a:t>www.a-star.edu.sg</a:t>
              </a:r>
              <a:endParaRPr lang="en-US" sz="3780" b="0" kern="1200" baseline="0" dirty="0">
                <a:solidFill>
                  <a:srgbClr val="003087"/>
                </a:solidFill>
                <a:latin typeface="Open Sans"/>
                <a:ea typeface="+mj-ea"/>
                <a:cs typeface="Open Sans"/>
              </a:endParaRPr>
            </a:p>
          </p:txBody>
        </p:sp>
        <p:cxnSp>
          <p:nvCxnSpPr>
            <p:cNvPr id="13" name="Straight Connector 12">
              <a:extLst>
                <a:ext uri="{FF2B5EF4-FFF2-40B4-BE49-F238E27FC236}">
                  <a16:creationId xmlns:a16="http://schemas.microsoft.com/office/drawing/2014/main" id="{A8FA64D2-48EE-9343-A051-7E6D8244136B}"/>
                </a:ext>
              </a:extLst>
            </p:cNvPr>
            <p:cNvCxnSpPr/>
            <p:nvPr userDrawn="1"/>
          </p:nvCxnSpPr>
          <p:spPr>
            <a:xfrm>
              <a:off x="5844466" y="4082287"/>
              <a:ext cx="1800200" cy="0"/>
            </a:xfrm>
            <a:prstGeom prst="line">
              <a:avLst/>
            </a:prstGeom>
            <a:ln w="3175">
              <a:solidFill>
                <a:srgbClr val="003087"/>
              </a:solidFill>
            </a:ln>
          </p:spPr>
          <p:style>
            <a:lnRef idx="1">
              <a:schemeClr val="accent1"/>
            </a:lnRef>
            <a:fillRef idx="0">
              <a:schemeClr val="accent1"/>
            </a:fillRef>
            <a:effectRef idx="0">
              <a:schemeClr val="accent1"/>
            </a:effectRef>
            <a:fontRef idx="minor">
              <a:schemeClr val="tx1"/>
            </a:fontRef>
          </p:style>
        </p:cxnSp>
      </p:grpSp>
      <p:pic>
        <p:nvPicPr>
          <p:cNvPr id="21" name="Picture 20">
            <a:extLst>
              <a:ext uri="{FF2B5EF4-FFF2-40B4-BE49-F238E27FC236}">
                <a16:creationId xmlns:a16="http://schemas.microsoft.com/office/drawing/2014/main" id="{D02E3803-997A-1340-8BED-3968C3B03E4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5231479" y="2615399"/>
            <a:ext cx="7456263" cy="7221926"/>
          </a:xfrm>
          <a:prstGeom prst="rect">
            <a:avLst/>
          </a:prstGeom>
        </p:spPr>
      </p:pic>
    </p:spTree>
    <p:extLst>
      <p:ext uri="{BB962C8B-B14F-4D97-AF65-F5344CB8AC3E}">
        <p14:creationId xmlns:p14="http://schemas.microsoft.com/office/powerpoint/2010/main" val="100893798"/>
      </p:ext>
    </p:extLst>
  </p:cSld>
  <p:clrMapOvr>
    <a:masterClrMapping/>
  </p:clrMapOvr>
  <p:extLst>
    <p:ext uri="{DCECCB84-F9BA-43D5-87BE-67443E8EF086}">
      <p15:sldGuideLst xmlns:p15="http://schemas.microsoft.com/office/powerpoint/2012/main">
        <p15:guide id="1" orient="horz" pos="2189" userDrawn="1">
          <p15:clr>
            <a:srgbClr val="FBAE40"/>
          </p15:clr>
        </p15:guide>
        <p15:guide id="2" pos="9860" userDrawn="1">
          <p15:clr>
            <a:srgbClr val="FBAE40"/>
          </p15:clr>
        </p15:guide>
        <p15:guide id="3" orient="horz" pos="56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2194537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GB"/>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a:t>9/15/22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3494220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a:t>9/15/22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920694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GB"/>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GB"/>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a:t>9/15/22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6297321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a:t>9/15/22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5768543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a:t>9/15/22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791694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GB"/>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9/15/22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65132152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GB" dirty="0"/>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9/15/22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8503694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a:t>9/15/22</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a:t>‹#›</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34BC78E5-BC52-AB99-C041-9F15508C3562}"/>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t="92754"/>
          <a:stretch/>
        </p:blipFill>
        <p:spPr>
          <a:xfrm>
            <a:off x="7899" y="40767491"/>
            <a:ext cx="32910503" cy="3180525"/>
          </a:xfrm>
          <a:prstGeom prst="rect">
            <a:avLst/>
          </a:prstGeom>
        </p:spPr>
      </p:pic>
      <p:sp>
        <p:nvSpPr>
          <p:cNvPr id="8" name="Slide Number Placeholder 5">
            <a:extLst>
              <a:ext uri="{FF2B5EF4-FFF2-40B4-BE49-F238E27FC236}">
                <a16:creationId xmlns:a16="http://schemas.microsoft.com/office/drawing/2014/main" id="{03A89C9F-FB82-86C4-ECB9-47E0A26FEA1F}"/>
              </a:ext>
            </a:extLst>
          </p:cNvPr>
          <p:cNvSpPr txBox="1">
            <a:spLocks/>
          </p:cNvSpPr>
          <p:nvPr userDrawn="1"/>
        </p:nvSpPr>
        <p:spPr>
          <a:xfrm>
            <a:off x="31118738" y="38837875"/>
            <a:ext cx="1414457" cy="1752602"/>
          </a:xfrm>
          <a:prstGeom prst="rect">
            <a:avLst/>
          </a:prstGeom>
        </p:spPr>
        <p:txBody>
          <a:bodyPr vert="horz" lIns="246888" tIns="123444" rIns="246888" bIns="12344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78BDA8-D60F-4FDE-A05C-5882F3D646E1}" type="slidenum">
              <a:rPr lang="en-US" sz="2700" smtClean="0">
                <a:latin typeface="Open Sans" panose="020B0606030504020204" pitchFamily="34" charset="0"/>
                <a:ea typeface="Open Sans" panose="020B0606030504020204" pitchFamily="34" charset="0"/>
                <a:cs typeface="Open Sans" panose="020B0606030504020204" pitchFamily="34" charset="0"/>
              </a:rPr>
              <a:pPr/>
              <a:t>‹#›</a:t>
            </a:fld>
            <a:endParaRPr lang="en-US" sz="27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5333749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53" r:id="rId12"/>
    <p:sldLayoutId id="2147483650" r:id="rId13"/>
    <p:sldLayoutId id="2147483654" r:id="rId14"/>
    <p:sldLayoutId id="2147483657" r:id="rId15"/>
    <p:sldLayoutId id="2147483655" r:id="rId16"/>
  </p:sldLayoutIdLst>
  <p:hf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sv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13.jpeg"/><Relationship Id="rId19" Type="http://schemas.openxmlformats.org/officeDocument/2006/relationships/image" Target="../media/image22.jpe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102243-40C1-2392-8144-0C30670FE804}"/>
              </a:ext>
            </a:extLst>
          </p:cNvPr>
          <p:cNvSpPr/>
          <p:nvPr/>
        </p:nvSpPr>
        <p:spPr>
          <a:xfrm>
            <a:off x="439200" y="367800"/>
            <a:ext cx="32040000" cy="2160000"/>
          </a:xfrm>
          <a:prstGeom prst="rect">
            <a:avLst/>
          </a:prstGeom>
          <a:gradFill>
            <a:gsLst>
              <a:gs pos="0">
                <a:srgbClr val="003087"/>
              </a:gs>
              <a:gs pos="50000">
                <a:srgbClr val="003087"/>
              </a:gs>
              <a:gs pos="75000">
                <a:srgbClr val="5C068C"/>
              </a:gs>
              <a:gs pos="10000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397250" algn="l"/>
              </a:tabLst>
            </a:pPr>
            <a:r>
              <a:rPr lang="en-US" sz="6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Quality Control of Whole Genome Sequencing</a:t>
            </a:r>
          </a:p>
        </p:txBody>
      </p:sp>
      <p:sp>
        <p:nvSpPr>
          <p:cNvPr id="7" name="Rectangle 6">
            <a:extLst>
              <a:ext uri="{FF2B5EF4-FFF2-40B4-BE49-F238E27FC236}">
                <a16:creationId xmlns:a16="http://schemas.microsoft.com/office/drawing/2014/main" id="{F6872D81-6FB5-45B2-20DC-84070DD74A71}"/>
              </a:ext>
            </a:extLst>
          </p:cNvPr>
          <p:cNvSpPr/>
          <p:nvPr/>
        </p:nvSpPr>
        <p:spPr>
          <a:xfrm>
            <a:off x="27044649" y="0"/>
            <a:ext cx="5873749" cy="255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FED495B3-6D02-1F7C-8B81-1CB13ECC7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474863" y="793750"/>
            <a:ext cx="5041900" cy="1308100"/>
          </a:xfrm>
          <a:prstGeom prst="rect">
            <a:avLst/>
          </a:prstGeom>
        </p:spPr>
      </p:pic>
      <p:sp>
        <p:nvSpPr>
          <p:cNvPr id="8" name="TextBox 7">
            <a:extLst>
              <a:ext uri="{FF2B5EF4-FFF2-40B4-BE49-F238E27FC236}">
                <a16:creationId xmlns:a16="http://schemas.microsoft.com/office/drawing/2014/main" id="{94D0D5D3-1F81-A1E4-BCE5-18612BBA16F3}"/>
              </a:ext>
            </a:extLst>
          </p:cNvPr>
          <p:cNvSpPr txBox="1"/>
          <p:nvPr/>
        </p:nvSpPr>
        <p:spPr>
          <a:xfrm>
            <a:off x="493122" y="2896506"/>
            <a:ext cx="32007343" cy="707886"/>
          </a:xfrm>
          <a:prstGeom prst="rect">
            <a:avLst/>
          </a:prstGeom>
          <a:noFill/>
        </p:spPr>
        <p:txBody>
          <a:bodyPr wrap="square" rtlCol="0">
            <a:sp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HEBRARD Maxime</a:t>
            </a:r>
            <a:r>
              <a:rPr lang="en-US" sz="4000" baseline="30000" dirty="0">
                <a:latin typeface="Open Sans" panose="020B0606030504020204" pitchFamily="34" charset="0"/>
                <a:ea typeface="Open Sans" panose="020B0606030504020204" pitchFamily="34" charset="0"/>
                <a:cs typeface="Open Sans" panose="020B0606030504020204" pitchFamily="34" charset="0"/>
              </a:rPr>
              <a:t>1</a:t>
            </a:r>
            <a:r>
              <a:rPr lang="en-US" sz="4000" dirty="0">
                <a:latin typeface="Open Sans" panose="020B0606030504020204" pitchFamily="34" charset="0"/>
                <a:ea typeface="Open Sans" panose="020B0606030504020204" pitchFamily="34" charset="0"/>
                <a:cs typeface="Open Sans" panose="020B0606030504020204" pitchFamily="34" charset="0"/>
              </a:rPr>
              <a:t>, HOFMANN Oliver</a:t>
            </a:r>
            <a:r>
              <a:rPr lang="en-US" sz="4000" baseline="30000" dirty="0">
                <a:latin typeface="Open Sans" panose="020B0606030504020204" pitchFamily="34" charset="0"/>
                <a:ea typeface="Open Sans" panose="020B0606030504020204" pitchFamily="34" charset="0"/>
                <a:cs typeface="Open Sans" panose="020B0606030504020204" pitchFamily="34" charset="0"/>
              </a:rPr>
              <a:t>2</a:t>
            </a:r>
            <a:r>
              <a:rPr lang="en-US" sz="4000" dirty="0">
                <a:latin typeface="Open Sans" panose="020B0606030504020204" pitchFamily="34" charset="0"/>
                <a:ea typeface="Open Sans" panose="020B0606030504020204" pitchFamily="34" charset="0"/>
                <a:cs typeface="Open Sans" panose="020B0606030504020204" pitchFamily="34" charset="0"/>
              </a:rPr>
              <a:t>, BERTIN Nicolas</a:t>
            </a:r>
            <a:r>
              <a:rPr lang="en-US" sz="4000" baseline="30000" dirty="0">
                <a:latin typeface="Open Sans" panose="020B0606030504020204" pitchFamily="34" charset="0"/>
                <a:ea typeface="Open Sans" panose="020B0606030504020204" pitchFamily="34" charset="0"/>
                <a:cs typeface="Open Sans" panose="020B0606030504020204" pitchFamily="34" charset="0"/>
              </a:rPr>
              <a:t>1</a:t>
            </a:r>
            <a:r>
              <a:rPr lang="en-US" sz="4000" dirty="0">
                <a:latin typeface="Open Sans" panose="020B0606030504020204" pitchFamily="34" charset="0"/>
                <a:ea typeface="Open Sans" panose="020B0606030504020204" pitchFamily="34" charset="0"/>
                <a:cs typeface="Open Sans" panose="020B0606030504020204" pitchFamily="34" charset="0"/>
              </a:rPr>
              <a:t>, SMITH Lindsay</a:t>
            </a:r>
            <a:r>
              <a:rPr lang="en-US" sz="4000" baseline="30000" dirty="0">
                <a:latin typeface="Open Sans" panose="020B0606030504020204" pitchFamily="34" charset="0"/>
                <a:ea typeface="Open Sans" panose="020B0606030504020204" pitchFamily="34" charset="0"/>
                <a:cs typeface="Open Sans" panose="020B0606030504020204" pitchFamily="34" charset="0"/>
              </a:rPr>
              <a:t>3,</a:t>
            </a:r>
            <a:r>
              <a:rPr lang="en-US" sz="4000" dirty="0">
                <a:latin typeface="Open Sans" panose="020B0606030504020204" pitchFamily="34" charset="0"/>
                <a:ea typeface="Open Sans" panose="020B0606030504020204" pitchFamily="34" charset="0"/>
                <a:cs typeface="Open Sans" panose="020B0606030504020204" pitchFamily="34" charset="0"/>
              </a:rPr>
              <a:t> on behalf of GHIF QC for WGS Workgroup</a:t>
            </a:r>
            <a:endParaRPr lang="en-US" sz="4000"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211AD019-B31C-4AA7-E8DC-9A6E6EDF2BBB}"/>
              </a:ext>
            </a:extLst>
          </p:cNvPr>
          <p:cNvSpPr/>
          <p:nvPr/>
        </p:nvSpPr>
        <p:spPr>
          <a:xfrm>
            <a:off x="455527" y="5383213"/>
            <a:ext cx="15824285" cy="1440000"/>
          </a:xfrm>
          <a:prstGeom prst="rect">
            <a:avLst/>
          </a:prstGeom>
          <a:gradFill>
            <a:gsLst>
              <a:gs pos="0">
                <a:srgbClr val="003087"/>
              </a:gs>
              <a:gs pos="50000">
                <a:srgbClr val="003087"/>
              </a:gs>
              <a:gs pos="75000">
                <a:srgbClr val="5C068C"/>
              </a:gs>
              <a:gs pos="10000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Lst>
            </a:pPr>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Motivation</a:t>
            </a:r>
          </a:p>
        </p:txBody>
      </p:sp>
      <p:sp>
        <p:nvSpPr>
          <p:cNvPr id="17" name="TextBox 16">
            <a:extLst>
              <a:ext uri="{FF2B5EF4-FFF2-40B4-BE49-F238E27FC236}">
                <a16:creationId xmlns:a16="http://schemas.microsoft.com/office/drawing/2014/main" id="{650DFCA7-3888-877A-5FBE-F76EBE15223C}"/>
              </a:ext>
            </a:extLst>
          </p:cNvPr>
          <p:cNvSpPr txBox="1"/>
          <p:nvPr/>
        </p:nvSpPr>
        <p:spPr>
          <a:xfrm>
            <a:off x="454173" y="17654470"/>
            <a:ext cx="16005027" cy="6186309"/>
          </a:xfrm>
          <a:prstGeom prst="rect">
            <a:avLst/>
          </a:prstGeom>
          <a:noFill/>
        </p:spPr>
        <p:txBody>
          <a:bodyPr wrap="square">
            <a:spAutoFit/>
          </a:bodyPr>
          <a:lstStyle/>
          <a:p>
            <a:pPr algn="just" rtl="0">
              <a:spcBef>
                <a:spcPts val="0"/>
              </a:spcBef>
              <a:spcAft>
                <a:spcPts val="0"/>
              </a:spcAft>
            </a:pP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Given the increasing number of population-scale studies, we believe that creating a common framework for the QC of WGS results is needed to ensure that data generation adheres to published guidelines, in turn establishing confidence in the data quality and facilitating the exchange of results across initiatives. We propose to engage with GHIF/GA4GH participants and relevant tool developers to work on a reference implementation that would provide practical recommendations on this matter. Such work would complement the existing guidelines by providing (</a:t>
            </a:r>
            <a:r>
              <a:rPr lang="en-SG" sz="36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a:t>
            </a: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standardized definition for key QC metrics, (ii) tools for calculating them, and (iii) benchmarking resources that would aid in the interpretation and monitoring of results.</a:t>
            </a:r>
            <a:endParaRPr lang="en-SG" sz="3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9105F700-9242-341F-5FCB-97A456BEB526}"/>
              </a:ext>
            </a:extLst>
          </p:cNvPr>
          <p:cNvSpPr/>
          <p:nvPr/>
        </p:nvSpPr>
        <p:spPr>
          <a:xfrm>
            <a:off x="16638590" y="5397830"/>
            <a:ext cx="15824285" cy="1440000"/>
          </a:xfrm>
          <a:prstGeom prst="rect">
            <a:avLst/>
          </a:prstGeom>
          <a:gradFill>
            <a:gsLst>
              <a:gs pos="100000">
                <a:srgbClr val="003087"/>
              </a:gs>
              <a:gs pos="50000">
                <a:srgbClr val="003087"/>
              </a:gs>
              <a:gs pos="25000">
                <a:srgbClr val="5C068C"/>
              </a:gs>
              <a:gs pos="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 pos="13462000" algn="l"/>
              </a:tabLst>
            </a:pPr>
            <a:r>
              <a:rPr lang="en-US" sz="4400" b="1">
                <a:solidFill>
                  <a:schemeClr val="bg1"/>
                </a:solidFill>
                <a:latin typeface="Open Sans" panose="020B0606030504020204" pitchFamily="34" charset="0"/>
                <a:ea typeface="Open Sans" panose="020B0606030504020204" pitchFamily="34" charset="0"/>
                <a:cs typeface="Open Sans" panose="020B0606030504020204" pitchFamily="34" charset="0"/>
              </a:rPr>
              <a:t>	Goals</a:t>
            </a:r>
          </a:p>
        </p:txBody>
      </p:sp>
      <p:sp>
        <p:nvSpPr>
          <p:cNvPr id="19" name="TextBox 18">
            <a:extLst>
              <a:ext uri="{FF2B5EF4-FFF2-40B4-BE49-F238E27FC236}">
                <a16:creationId xmlns:a16="http://schemas.microsoft.com/office/drawing/2014/main" id="{026BB06B-B6E2-399D-EA00-F5D4822E7C3D}"/>
              </a:ext>
            </a:extLst>
          </p:cNvPr>
          <p:cNvSpPr txBox="1"/>
          <p:nvPr/>
        </p:nvSpPr>
        <p:spPr>
          <a:xfrm>
            <a:off x="16638589" y="7230397"/>
            <a:ext cx="15809003" cy="2862322"/>
          </a:xfrm>
          <a:prstGeom prst="rect">
            <a:avLst/>
          </a:prstGeom>
          <a:noFill/>
        </p:spPr>
        <p:txBody>
          <a:bodyPr wrap="square" rtlCol="0">
            <a:spAutoFit/>
          </a:bodyPr>
          <a:lstStyle/>
          <a:p>
            <a:pPr algn="just"/>
            <a:r>
              <a:rPr lang="en-US" sz="3600">
                <a:latin typeface="Open Sans" panose="020B0606030504020204" pitchFamily="34" charset="0"/>
                <a:ea typeface="Open Sans" panose="020B0606030504020204" pitchFamily="34" charset="0"/>
                <a:cs typeface="Open Sans" panose="020B0606030504020204" pitchFamily="34" charset="0"/>
              </a:rPr>
              <a:t>For the initial round of this project, we propose to focus on QC of human WGS datasets (germline), generated with short-read technologies for research and/or clinical use. The proposal has been based on previous work from the GA4GH Benchmarking Team. We intend to adopt an equivalent structure:</a:t>
            </a:r>
          </a:p>
        </p:txBody>
      </p:sp>
      <p:grpSp>
        <p:nvGrpSpPr>
          <p:cNvPr id="77" name="Group 76">
            <a:extLst>
              <a:ext uri="{FF2B5EF4-FFF2-40B4-BE49-F238E27FC236}">
                <a16:creationId xmlns:a16="http://schemas.microsoft.com/office/drawing/2014/main" id="{5FD75E6D-F1E9-EFD2-D192-4839BF827ED8}"/>
              </a:ext>
            </a:extLst>
          </p:cNvPr>
          <p:cNvGrpSpPr/>
          <p:nvPr/>
        </p:nvGrpSpPr>
        <p:grpSpPr>
          <a:xfrm>
            <a:off x="20383998" y="21665422"/>
            <a:ext cx="10673253" cy="15175831"/>
            <a:chOff x="20383998" y="21926680"/>
            <a:chExt cx="10673253" cy="15175831"/>
          </a:xfrm>
        </p:grpSpPr>
        <p:sp>
          <p:nvSpPr>
            <p:cNvPr id="51" name="Freeform 50">
              <a:extLst>
                <a:ext uri="{FF2B5EF4-FFF2-40B4-BE49-F238E27FC236}">
                  <a16:creationId xmlns:a16="http://schemas.microsoft.com/office/drawing/2014/main" id="{8075D834-14D1-A3AD-3D0E-3D6694DE64C8}"/>
                </a:ext>
              </a:extLst>
            </p:cNvPr>
            <p:cNvSpPr/>
            <p:nvPr/>
          </p:nvSpPr>
          <p:spPr>
            <a:xfrm>
              <a:off x="20499945" y="21926680"/>
              <a:ext cx="1814626" cy="15175831"/>
            </a:xfrm>
            <a:custGeom>
              <a:avLst/>
              <a:gdLst>
                <a:gd name="connsiteX0" fmla="*/ 162287 w 1814626"/>
                <a:gd name="connsiteY0" fmla="*/ 0 h 15175831"/>
                <a:gd name="connsiteX1" fmla="*/ 1445655 w 1814626"/>
                <a:gd name="connsiteY1" fmla="*/ 1652337 h 15175831"/>
                <a:gd name="connsiteX2" fmla="*/ 1866 w 1814626"/>
                <a:gd name="connsiteY2" fmla="*/ 4908884 h 15175831"/>
                <a:gd name="connsiteX3" fmla="*/ 1814623 w 1814626"/>
                <a:gd name="connsiteY3" fmla="*/ 7668126 h 15175831"/>
                <a:gd name="connsiteX4" fmla="*/ 17908 w 1814626"/>
                <a:gd name="connsiteY4" fmla="*/ 12047621 h 15175831"/>
                <a:gd name="connsiteX5" fmla="*/ 1590034 w 1814626"/>
                <a:gd name="connsiteY5" fmla="*/ 15175831 h 1517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626" h="15175831">
                  <a:moveTo>
                    <a:pt x="162287" y="0"/>
                  </a:moveTo>
                  <a:cubicBezTo>
                    <a:pt x="817339" y="417095"/>
                    <a:pt x="1472392" y="834190"/>
                    <a:pt x="1445655" y="1652337"/>
                  </a:cubicBezTo>
                  <a:cubicBezTo>
                    <a:pt x="1418918" y="2470484"/>
                    <a:pt x="-59629" y="3906253"/>
                    <a:pt x="1866" y="4908884"/>
                  </a:cubicBezTo>
                  <a:cubicBezTo>
                    <a:pt x="63361" y="5911516"/>
                    <a:pt x="1811949" y="6478337"/>
                    <a:pt x="1814623" y="7668126"/>
                  </a:cubicBezTo>
                  <a:cubicBezTo>
                    <a:pt x="1817297" y="8857915"/>
                    <a:pt x="55339" y="10796337"/>
                    <a:pt x="17908" y="12047621"/>
                  </a:cubicBezTo>
                  <a:cubicBezTo>
                    <a:pt x="-19523" y="13298905"/>
                    <a:pt x="785255" y="14237368"/>
                    <a:pt x="1590034" y="15175831"/>
                  </a:cubicBezTo>
                </a:path>
              </a:pathLst>
            </a:custGeom>
            <a:noFill/>
            <a:ln w="57150">
              <a:solidFill>
                <a:srgbClr val="DA291C">
                  <a:alpha val="70000"/>
                </a:srgb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STAR_Icon_Business-25.png">
              <a:extLst>
                <a:ext uri="{FF2B5EF4-FFF2-40B4-BE49-F238E27FC236}">
                  <a16:creationId xmlns:a16="http://schemas.microsoft.com/office/drawing/2014/main" id="{CC114696-C080-2E7A-D06D-96A327F09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3998" y="24372506"/>
              <a:ext cx="1440000" cy="1440000"/>
            </a:xfrm>
            <a:prstGeom prst="rect">
              <a:avLst/>
            </a:prstGeom>
          </p:spPr>
        </p:pic>
        <p:sp>
          <p:nvSpPr>
            <p:cNvPr id="5" name="TextBox 4">
              <a:extLst>
                <a:ext uri="{FF2B5EF4-FFF2-40B4-BE49-F238E27FC236}">
                  <a16:creationId xmlns:a16="http://schemas.microsoft.com/office/drawing/2014/main" id="{C1592A08-639C-E619-D63F-F8D110B4D4CB}"/>
                </a:ext>
              </a:extLst>
            </p:cNvPr>
            <p:cNvSpPr txBox="1"/>
            <p:nvPr/>
          </p:nvSpPr>
          <p:spPr>
            <a:xfrm>
              <a:off x="21823998" y="23157412"/>
              <a:ext cx="8579802" cy="1200329"/>
            </a:xfrm>
            <a:prstGeom prst="rect">
              <a:avLst/>
            </a:prstGeom>
            <a:noFill/>
          </p:spPr>
          <p:txBody>
            <a:bodyPr wrap="squar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Fall 2020:	Singapore suggests creation</a:t>
              </a:r>
              <a:br>
                <a:rPr lang="en-US" sz="3600" dirty="0">
                  <a:latin typeface="Open Sans" panose="020B0606030504020204" pitchFamily="34" charset="0"/>
                  <a:ea typeface="Open Sans" panose="020B0606030504020204" pitchFamily="34" charset="0"/>
                  <a:cs typeface="Open Sans" panose="020B0606030504020204" pitchFamily="34" charset="0"/>
                </a:rPr>
              </a:br>
              <a:r>
                <a:rPr lang="en-US" sz="3600" dirty="0">
                  <a:latin typeface="Open Sans" panose="020B0606030504020204" pitchFamily="34" charset="0"/>
                  <a:ea typeface="Open Sans" panose="020B0606030504020204" pitchFamily="34" charset="0"/>
                  <a:cs typeface="Open Sans" panose="020B0606030504020204" pitchFamily="34" charset="0"/>
                </a:rPr>
                <a:t>					of QC for WGS workgroup</a:t>
              </a:r>
            </a:p>
          </p:txBody>
        </p:sp>
        <p:pic>
          <p:nvPicPr>
            <p:cNvPr id="9" name="Picture 8" descr="ASTAR_Icon_Business-19.png">
              <a:extLst>
                <a:ext uri="{FF2B5EF4-FFF2-40B4-BE49-F238E27FC236}">
                  <a16:creationId xmlns:a16="http://schemas.microsoft.com/office/drawing/2014/main" id="{27231170-1870-2D7D-3001-50BE65C3EC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83998" y="22917741"/>
              <a:ext cx="1440000" cy="1440000"/>
            </a:xfrm>
            <a:prstGeom prst="rect">
              <a:avLst/>
            </a:prstGeom>
          </p:spPr>
        </p:pic>
        <p:sp>
          <p:nvSpPr>
            <p:cNvPr id="10" name="TextBox 9">
              <a:extLst>
                <a:ext uri="{FF2B5EF4-FFF2-40B4-BE49-F238E27FC236}">
                  <a16:creationId xmlns:a16="http://schemas.microsoft.com/office/drawing/2014/main" id="{C8D41096-3B94-9D91-8803-8B90FAD8E0C6}"/>
                </a:ext>
              </a:extLst>
            </p:cNvPr>
            <p:cNvSpPr txBox="1"/>
            <p:nvPr/>
          </p:nvSpPr>
          <p:spPr>
            <a:xfrm>
              <a:off x="21823998" y="24769341"/>
              <a:ext cx="7919989"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2020-2021: Draft project proposal</a:t>
              </a:r>
            </a:p>
            <a:p>
              <a:r>
                <a:rPr lang="en-US" sz="2800">
                  <a:latin typeface="Open Sans" panose="020B0606030504020204" pitchFamily="34" charset="0"/>
                  <a:ea typeface="Open Sans" panose="020B0606030504020204" pitchFamily="34" charset="0"/>
                  <a:cs typeface="Open Sans" panose="020B0606030504020204" pitchFamily="34" charset="0"/>
                </a:rPr>
                <a:t>							Available @</a:t>
              </a:r>
              <a:r>
                <a:rPr lang="en-US" sz="2800" err="1">
                  <a:latin typeface="Open Sans" panose="020B0606030504020204" pitchFamily="34" charset="0"/>
                  <a:ea typeface="Open Sans" panose="020B0606030504020204" pitchFamily="34" charset="0"/>
                  <a:cs typeface="Open Sans" panose="020B0606030504020204" pitchFamily="34" charset="0"/>
                </a:rPr>
                <a:t>bit.ly</a:t>
              </a:r>
              <a:r>
                <a:rPr lang="en-US" sz="2800">
                  <a:latin typeface="Open Sans" panose="020B0606030504020204" pitchFamily="34" charset="0"/>
                  <a:ea typeface="Open Sans" panose="020B0606030504020204" pitchFamily="34" charset="0"/>
                  <a:cs typeface="Open Sans" panose="020B0606030504020204" pitchFamily="34" charset="0"/>
                </a:rPr>
                <a:t> link below</a:t>
              </a:r>
              <a:endParaRPr lang="en-US" sz="360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D5C021CA-3E4C-4D21-AB13-96EB919DC77E}"/>
                </a:ext>
              </a:extLst>
            </p:cNvPr>
            <p:cNvSpPr txBox="1"/>
            <p:nvPr/>
          </p:nvSpPr>
          <p:spPr>
            <a:xfrm>
              <a:off x="21823998" y="27678555"/>
              <a:ext cx="7959615" cy="646331"/>
            </a:xfrm>
            <a:prstGeom prst="rect">
              <a:avLst/>
            </a:prstGeom>
            <a:noFill/>
          </p:spPr>
          <p:txBody>
            <a:bodyPr wrap="non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June 2021: First workgroup meeting</a:t>
              </a:r>
            </a:p>
          </p:txBody>
        </p:sp>
        <p:pic>
          <p:nvPicPr>
            <p:cNvPr id="14" name="Picture 13" descr="ASTAR_Icon_Business-27.png">
              <a:extLst>
                <a:ext uri="{FF2B5EF4-FFF2-40B4-BE49-F238E27FC236}">
                  <a16:creationId xmlns:a16="http://schemas.microsoft.com/office/drawing/2014/main" id="{F7514129-9531-6B7D-5BB7-1F703F91A9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83998" y="27247066"/>
              <a:ext cx="1440000" cy="1440000"/>
            </a:xfrm>
            <a:prstGeom prst="rect">
              <a:avLst/>
            </a:prstGeom>
          </p:spPr>
        </p:pic>
        <p:pic>
          <p:nvPicPr>
            <p:cNvPr id="28" name="Picture 27" descr="ASTAR_Icon_Business-10.png">
              <a:extLst>
                <a:ext uri="{FF2B5EF4-FFF2-40B4-BE49-F238E27FC236}">
                  <a16:creationId xmlns:a16="http://schemas.microsoft.com/office/drawing/2014/main" id="{1622AB81-AE83-4707-5925-5BCE15CB0E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83998" y="33727043"/>
              <a:ext cx="1440000" cy="1440000"/>
            </a:xfrm>
            <a:prstGeom prst="rect">
              <a:avLst/>
            </a:prstGeom>
          </p:spPr>
        </p:pic>
        <p:sp>
          <p:nvSpPr>
            <p:cNvPr id="31" name="TextBox 30">
              <a:extLst>
                <a:ext uri="{FF2B5EF4-FFF2-40B4-BE49-F238E27FC236}">
                  <a16:creationId xmlns:a16="http://schemas.microsoft.com/office/drawing/2014/main" id="{8A935316-649C-68BE-5E36-F80E392DD04B}"/>
                </a:ext>
              </a:extLst>
            </p:cNvPr>
            <p:cNvSpPr txBox="1"/>
            <p:nvPr/>
          </p:nvSpPr>
          <p:spPr>
            <a:xfrm>
              <a:off x="21823998" y="34079846"/>
              <a:ext cx="7919989"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June 2022: Draft roadmap</a:t>
              </a:r>
            </a:p>
            <a:p>
              <a:pPr lvl="0"/>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Available @</a:t>
              </a:r>
              <a:r>
                <a:rPr lang="en-US" sz="2800" err="1">
                  <a:solidFill>
                    <a:prstClr val="black"/>
                  </a:solidFill>
                  <a:latin typeface="Open Sans" panose="020B0606030504020204" pitchFamily="34" charset="0"/>
                  <a:ea typeface="Open Sans" panose="020B0606030504020204" pitchFamily="34" charset="0"/>
                  <a:cs typeface="Open Sans" panose="020B0606030504020204" pitchFamily="34" charset="0"/>
                </a:rPr>
                <a:t>bit.ly</a:t>
              </a:r>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link below</a:t>
              </a:r>
              <a:endParaRPr lang="en-US" sz="36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6" name="Picture 35" descr="ASTAR_Icon_Science-42.png">
              <a:extLst>
                <a:ext uri="{FF2B5EF4-FFF2-40B4-BE49-F238E27FC236}">
                  <a16:creationId xmlns:a16="http://schemas.microsoft.com/office/drawing/2014/main" id="{470E15DC-680D-CEB2-E02D-F67BA71D34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383998" y="25809786"/>
              <a:ext cx="1440000" cy="1440000"/>
            </a:xfrm>
            <a:prstGeom prst="rect">
              <a:avLst/>
            </a:prstGeom>
          </p:spPr>
        </p:pic>
        <p:sp>
          <p:nvSpPr>
            <p:cNvPr id="37" name="TextBox 36">
              <a:extLst>
                <a:ext uri="{FF2B5EF4-FFF2-40B4-BE49-F238E27FC236}">
                  <a16:creationId xmlns:a16="http://schemas.microsoft.com/office/drawing/2014/main" id="{48E7AE59-A2DB-C8AA-68D7-A38D69C64FDB}"/>
                </a:ext>
              </a:extLst>
            </p:cNvPr>
            <p:cNvSpPr txBox="1"/>
            <p:nvPr/>
          </p:nvSpPr>
          <p:spPr>
            <a:xfrm>
              <a:off x="21823998" y="26212535"/>
              <a:ext cx="8187691"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Feb 2021: Proof Of Concept</a:t>
              </a:r>
            </a:p>
            <a:p>
              <a:pPr lvl="0"/>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Available @</a:t>
              </a:r>
              <a:r>
                <a:rPr lang="en-US" sz="2800" err="1">
                  <a:solidFill>
                    <a:prstClr val="black"/>
                  </a:solidFill>
                  <a:latin typeface="Open Sans" panose="020B0606030504020204" pitchFamily="34" charset="0"/>
                  <a:ea typeface="Open Sans" panose="020B0606030504020204" pitchFamily="34" charset="0"/>
                  <a:cs typeface="Open Sans" panose="020B0606030504020204" pitchFamily="34" charset="0"/>
                </a:rPr>
                <a:t>github</a:t>
              </a:r>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link below</a:t>
              </a:r>
              <a:endParaRPr lang="en-US" sz="36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Picture 41" descr="ASTAR_Icon_Business-02.png">
              <a:extLst>
                <a:ext uri="{FF2B5EF4-FFF2-40B4-BE49-F238E27FC236}">
                  <a16:creationId xmlns:a16="http://schemas.microsoft.com/office/drawing/2014/main" id="{D900805C-AD31-8A40-B566-F3FA23FDF9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6923" y="35196178"/>
              <a:ext cx="1440000" cy="1440000"/>
            </a:xfrm>
            <a:prstGeom prst="rect">
              <a:avLst/>
            </a:prstGeom>
          </p:spPr>
        </p:pic>
        <p:sp>
          <p:nvSpPr>
            <p:cNvPr id="43" name="TextBox 42">
              <a:extLst>
                <a:ext uri="{FF2B5EF4-FFF2-40B4-BE49-F238E27FC236}">
                  <a16:creationId xmlns:a16="http://schemas.microsoft.com/office/drawing/2014/main" id="{241326D5-8D5A-5A61-9687-BF2E5C7251FB}"/>
                </a:ext>
              </a:extLst>
            </p:cNvPr>
            <p:cNvSpPr txBox="1"/>
            <p:nvPr/>
          </p:nvSpPr>
          <p:spPr>
            <a:xfrm>
              <a:off x="21859348" y="35593012"/>
              <a:ext cx="9197903"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July 2022: Draft reference implementation</a:t>
              </a:r>
            </a:p>
            <a:p>
              <a:pPr lvl="0"/>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Available @</a:t>
              </a:r>
              <a:r>
                <a:rPr lang="en-US" sz="2800" err="1">
                  <a:solidFill>
                    <a:prstClr val="black"/>
                  </a:solidFill>
                  <a:latin typeface="Open Sans" panose="020B0606030504020204" pitchFamily="34" charset="0"/>
                  <a:ea typeface="Open Sans" panose="020B0606030504020204" pitchFamily="34" charset="0"/>
                  <a:cs typeface="Open Sans" panose="020B0606030504020204" pitchFamily="34" charset="0"/>
                </a:rPr>
                <a:t>github</a:t>
              </a:r>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link below</a:t>
              </a:r>
              <a:endParaRPr lang="en-US" sz="36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a:extLst>
              <a:ext uri="{FF2B5EF4-FFF2-40B4-BE49-F238E27FC236}">
                <a16:creationId xmlns:a16="http://schemas.microsoft.com/office/drawing/2014/main" id="{51F3D09A-D2CA-E7D8-FA26-56C4FFC5A8FE}"/>
              </a:ext>
            </a:extLst>
          </p:cNvPr>
          <p:cNvGrpSpPr/>
          <p:nvPr/>
        </p:nvGrpSpPr>
        <p:grpSpPr>
          <a:xfrm>
            <a:off x="435065" y="26616804"/>
            <a:ext cx="18727964" cy="16493039"/>
            <a:chOff x="543379" y="24314517"/>
            <a:chExt cx="18727964" cy="16493039"/>
          </a:xfrm>
        </p:grpSpPr>
        <p:pic>
          <p:nvPicPr>
            <p:cNvPr id="22" name="Picture 21" descr="Diagram&#10;&#10;Description automatically generated">
              <a:extLst>
                <a:ext uri="{FF2B5EF4-FFF2-40B4-BE49-F238E27FC236}">
                  <a16:creationId xmlns:a16="http://schemas.microsoft.com/office/drawing/2014/main" id="{5558B26D-1A26-70B0-759C-9D72AD17AB8A}"/>
                </a:ext>
              </a:extLst>
            </p:cNvPr>
            <p:cNvPicPr>
              <a:picLocks noChangeAspect="1"/>
            </p:cNvPicPr>
            <p:nvPr/>
          </p:nvPicPr>
          <p:blipFill rotWithShape="1">
            <a:blip r:embed="rId10">
              <a:extLst>
                <a:ext uri="{28A0092B-C50C-407E-A947-70E740481C1C}">
                  <a14:useLocalDpi xmlns:a14="http://schemas.microsoft.com/office/drawing/2010/main" val="0"/>
                </a:ext>
              </a:extLst>
            </a:blip>
            <a:srcRect t="6764" b="6445"/>
            <a:stretch/>
          </p:blipFill>
          <p:spPr>
            <a:xfrm>
              <a:off x="543379" y="24314517"/>
              <a:ext cx="18727964" cy="16254282"/>
            </a:xfrm>
            <a:prstGeom prst="rect">
              <a:avLst/>
            </a:prstGeom>
          </p:spPr>
        </p:pic>
        <p:sp>
          <p:nvSpPr>
            <p:cNvPr id="23" name="Rectangle 22">
              <a:extLst>
                <a:ext uri="{FF2B5EF4-FFF2-40B4-BE49-F238E27FC236}">
                  <a16:creationId xmlns:a16="http://schemas.microsoft.com/office/drawing/2014/main" id="{9578FFD7-023E-14BD-E3D1-375C91BB189C}"/>
                </a:ext>
              </a:extLst>
            </p:cNvPr>
            <p:cNvSpPr/>
            <p:nvPr/>
          </p:nvSpPr>
          <p:spPr>
            <a:xfrm>
              <a:off x="1133856" y="32853182"/>
              <a:ext cx="2542032" cy="713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28E3197-64D0-B59B-D40B-2B6EC9E62E73}"/>
                </a:ext>
              </a:extLst>
            </p:cNvPr>
            <p:cNvSpPr/>
            <p:nvPr/>
          </p:nvSpPr>
          <p:spPr>
            <a:xfrm>
              <a:off x="713232" y="34388358"/>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3DEBE65-3ABF-6381-7336-B0B6079ECB08}"/>
                </a:ext>
              </a:extLst>
            </p:cNvPr>
            <p:cNvSpPr/>
            <p:nvPr/>
          </p:nvSpPr>
          <p:spPr>
            <a:xfrm>
              <a:off x="2459736" y="38582516"/>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5CC5F82-D32C-3127-D81A-57BBDE454792}"/>
                </a:ext>
              </a:extLst>
            </p:cNvPr>
            <p:cNvSpPr/>
            <p:nvPr/>
          </p:nvSpPr>
          <p:spPr>
            <a:xfrm>
              <a:off x="8367669" y="39771236"/>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A76C0B-95A0-53D3-A1D0-DF08DE926FEF}"/>
                </a:ext>
              </a:extLst>
            </p:cNvPr>
            <p:cNvSpPr/>
            <p:nvPr/>
          </p:nvSpPr>
          <p:spPr>
            <a:xfrm>
              <a:off x="13892948" y="39557876"/>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D852448-44FF-CBCB-6B65-DD728CB18B20}"/>
                </a:ext>
              </a:extLst>
            </p:cNvPr>
            <p:cNvSpPr/>
            <p:nvPr/>
          </p:nvSpPr>
          <p:spPr>
            <a:xfrm>
              <a:off x="6558216" y="33925347"/>
              <a:ext cx="2160000" cy="2160000"/>
            </a:xfrm>
            <a:prstGeom prst="ellipse">
              <a:avLst/>
            </a:prstGeom>
            <a:solidFill>
              <a:srgbClr val="DA291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3200">
                  <a:solidFill>
                    <a:srgbClr val="DA291C"/>
                  </a:solidFill>
                </a:rPr>
                <a:t>QC for WGS</a:t>
              </a:r>
            </a:p>
          </p:txBody>
        </p:sp>
        <p:pic>
          <p:nvPicPr>
            <p:cNvPr id="35" name="Picture 34" descr="ASTAR_Icon_Science-41.png">
              <a:extLst>
                <a:ext uri="{FF2B5EF4-FFF2-40B4-BE49-F238E27FC236}">
                  <a16:creationId xmlns:a16="http://schemas.microsoft.com/office/drawing/2014/main" id="{8AEA8716-E26F-3887-55F8-C15A46AAD09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32304" y="32975430"/>
              <a:ext cx="1800000" cy="1800000"/>
            </a:xfrm>
            <a:prstGeom prst="rect">
              <a:avLst/>
            </a:prstGeom>
            <a:ln>
              <a:noFill/>
            </a:ln>
          </p:spPr>
        </p:pic>
        <p:sp>
          <p:nvSpPr>
            <p:cNvPr id="55" name="Rectangle 54">
              <a:extLst>
                <a:ext uri="{FF2B5EF4-FFF2-40B4-BE49-F238E27FC236}">
                  <a16:creationId xmlns:a16="http://schemas.microsoft.com/office/drawing/2014/main" id="{599D7048-0085-0BB7-4B74-4C23BB8F5A4C}"/>
                </a:ext>
              </a:extLst>
            </p:cNvPr>
            <p:cNvSpPr/>
            <p:nvPr/>
          </p:nvSpPr>
          <p:spPr>
            <a:xfrm>
              <a:off x="14307936" y="35567186"/>
              <a:ext cx="255182" cy="518161"/>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32B9DF9-DA1B-1C04-C765-8B6BDEDFAF4E}"/>
                </a:ext>
              </a:extLst>
            </p:cNvPr>
            <p:cNvSpPr/>
            <p:nvPr/>
          </p:nvSpPr>
          <p:spPr>
            <a:xfrm>
              <a:off x="5674671" y="28683039"/>
              <a:ext cx="8992303" cy="7770741"/>
            </a:xfrm>
            <a:custGeom>
              <a:avLst/>
              <a:gdLst>
                <a:gd name="connsiteX0" fmla="*/ 1046971 w 8992303"/>
                <a:gd name="connsiteY0" fmla="*/ 5711789 h 7770741"/>
                <a:gd name="connsiteX1" fmla="*/ 68403 w 8992303"/>
                <a:gd name="connsiteY1" fmla="*/ 4235916 h 7770741"/>
                <a:gd name="connsiteX2" fmla="*/ 260908 w 8992303"/>
                <a:gd name="connsiteY2" fmla="*/ 2358989 h 7770741"/>
                <a:gd name="connsiteX3" fmla="*/ 1688655 w 8992303"/>
                <a:gd name="connsiteY3" fmla="*/ 818947 h 7770741"/>
                <a:gd name="connsiteX4" fmla="*/ 3629750 w 8992303"/>
                <a:gd name="connsiteY4" fmla="*/ 64968 h 7770741"/>
                <a:gd name="connsiteX5" fmla="*/ 5490634 w 8992303"/>
                <a:gd name="connsiteY5" fmla="*/ 145179 h 7770741"/>
                <a:gd name="connsiteX6" fmla="*/ 7207140 w 8992303"/>
                <a:gd name="connsiteY6" fmla="*/ 995410 h 7770741"/>
                <a:gd name="connsiteX7" fmla="*/ 8506550 w 8992303"/>
                <a:gd name="connsiteY7" fmla="*/ 2567537 h 7770741"/>
                <a:gd name="connsiteX8" fmla="*/ 8987813 w 8992303"/>
                <a:gd name="connsiteY8" fmla="*/ 4332168 h 7770741"/>
                <a:gd name="connsiteX9" fmla="*/ 8699055 w 8992303"/>
                <a:gd name="connsiteY9" fmla="*/ 6369516 h 7770741"/>
                <a:gd name="connsiteX10" fmla="*/ 7929034 w 8992303"/>
                <a:gd name="connsiteY10" fmla="*/ 7652884 h 7770741"/>
                <a:gd name="connsiteX11" fmla="*/ 7271308 w 8992303"/>
                <a:gd name="connsiteY11" fmla="*/ 7556631 h 7770741"/>
                <a:gd name="connsiteX12" fmla="*/ 5731266 w 8992303"/>
                <a:gd name="connsiteY12" fmla="*/ 6273263 h 777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2303" h="7770741">
                  <a:moveTo>
                    <a:pt x="1046971" y="5711789"/>
                  </a:moveTo>
                  <a:cubicBezTo>
                    <a:pt x="623192" y="5253252"/>
                    <a:pt x="199413" y="4794716"/>
                    <a:pt x="68403" y="4235916"/>
                  </a:cubicBezTo>
                  <a:cubicBezTo>
                    <a:pt x="-62607" y="3677116"/>
                    <a:pt x="-9134" y="2928484"/>
                    <a:pt x="260908" y="2358989"/>
                  </a:cubicBezTo>
                  <a:cubicBezTo>
                    <a:pt x="530950" y="1789494"/>
                    <a:pt x="1127181" y="1201284"/>
                    <a:pt x="1688655" y="818947"/>
                  </a:cubicBezTo>
                  <a:cubicBezTo>
                    <a:pt x="2250129" y="436610"/>
                    <a:pt x="2996087" y="177263"/>
                    <a:pt x="3629750" y="64968"/>
                  </a:cubicBezTo>
                  <a:cubicBezTo>
                    <a:pt x="4263413" y="-47327"/>
                    <a:pt x="4894402" y="-9895"/>
                    <a:pt x="5490634" y="145179"/>
                  </a:cubicBezTo>
                  <a:cubicBezTo>
                    <a:pt x="6086866" y="300253"/>
                    <a:pt x="6704487" y="591684"/>
                    <a:pt x="7207140" y="995410"/>
                  </a:cubicBezTo>
                  <a:cubicBezTo>
                    <a:pt x="7709793" y="1399136"/>
                    <a:pt x="8209771" y="2011411"/>
                    <a:pt x="8506550" y="2567537"/>
                  </a:cubicBezTo>
                  <a:cubicBezTo>
                    <a:pt x="8803329" y="3123663"/>
                    <a:pt x="8955729" y="3698505"/>
                    <a:pt x="8987813" y="4332168"/>
                  </a:cubicBezTo>
                  <a:cubicBezTo>
                    <a:pt x="9019897" y="4965831"/>
                    <a:pt x="8875518" y="5816063"/>
                    <a:pt x="8699055" y="6369516"/>
                  </a:cubicBezTo>
                  <a:cubicBezTo>
                    <a:pt x="8522592" y="6922969"/>
                    <a:pt x="8166992" y="7455032"/>
                    <a:pt x="7929034" y="7652884"/>
                  </a:cubicBezTo>
                  <a:cubicBezTo>
                    <a:pt x="7691076" y="7850736"/>
                    <a:pt x="7637603" y="7786568"/>
                    <a:pt x="7271308" y="7556631"/>
                  </a:cubicBezTo>
                  <a:cubicBezTo>
                    <a:pt x="6905013" y="7326694"/>
                    <a:pt x="5926445" y="6471115"/>
                    <a:pt x="5731266" y="6273263"/>
                  </a:cubicBezTo>
                </a:path>
              </a:pathLst>
            </a:custGeom>
            <a:noFill/>
            <a:ln w="57150">
              <a:solidFill>
                <a:srgbClr val="DA291C">
                  <a:alpha val="70000"/>
                </a:srgbClr>
              </a:solidFill>
              <a:headEnd type="triangle" w="med" len="lg"/>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a:extLst>
                <a:ext uri="{FF2B5EF4-FFF2-40B4-BE49-F238E27FC236}">
                  <a16:creationId xmlns:a16="http://schemas.microsoft.com/office/drawing/2014/main" id="{03FEAD22-1BED-39BB-8311-D028EE3E6C1E}"/>
                </a:ext>
              </a:extLst>
            </p:cNvPr>
            <p:cNvSpPr/>
            <p:nvPr/>
          </p:nvSpPr>
          <p:spPr>
            <a:xfrm>
              <a:off x="875088" y="35421632"/>
              <a:ext cx="6006975" cy="1722662"/>
            </a:xfrm>
            <a:custGeom>
              <a:avLst/>
              <a:gdLst>
                <a:gd name="connsiteX0" fmla="*/ 3953586 w 6006975"/>
                <a:gd name="connsiteY0" fmla="*/ 128228 h 1722662"/>
                <a:gd name="connsiteX1" fmla="*/ 424323 w 6006975"/>
                <a:gd name="connsiteY1" fmla="*/ 144270 h 1722662"/>
                <a:gd name="connsiteX2" fmla="*/ 440365 w 6006975"/>
                <a:gd name="connsiteY2" fmla="*/ 1588059 h 1722662"/>
                <a:gd name="connsiteX3" fmla="*/ 3825249 w 6006975"/>
                <a:gd name="connsiteY3" fmla="*/ 1523891 h 1722662"/>
                <a:gd name="connsiteX4" fmla="*/ 6006975 w 6006975"/>
                <a:gd name="connsiteY4" fmla="*/ 384902 h 172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6975" h="1722662">
                  <a:moveTo>
                    <a:pt x="3953586" y="128228"/>
                  </a:moveTo>
                  <a:cubicBezTo>
                    <a:pt x="2481723" y="14596"/>
                    <a:pt x="1009860" y="-99035"/>
                    <a:pt x="424323" y="144270"/>
                  </a:cubicBezTo>
                  <a:cubicBezTo>
                    <a:pt x="-161214" y="387575"/>
                    <a:pt x="-126456" y="1358122"/>
                    <a:pt x="440365" y="1588059"/>
                  </a:cubicBezTo>
                  <a:cubicBezTo>
                    <a:pt x="1007186" y="1817996"/>
                    <a:pt x="2897481" y="1724417"/>
                    <a:pt x="3825249" y="1523891"/>
                  </a:cubicBezTo>
                  <a:cubicBezTo>
                    <a:pt x="4753017" y="1323365"/>
                    <a:pt x="5379996" y="854133"/>
                    <a:pt x="6006975" y="384902"/>
                  </a:cubicBezTo>
                </a:path>
              </a:pathLst>
            </a:custGeom>
            <a:noFill/>
            <a:ln w="57150">
              <a:solidFill>
                <a:srgbClr val="DA291C">
                  <a:alpha val="70000"/>
                </a:srgbClr>
              </a:solidFill>
              <a:headEnd type="none" w="med" len="med"/>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extLst>
                <a:ext uri="{FF2B5EF4-FFF2-40B4-BE49-F238E27FC236}">
                  <a16:creationId xmlns:a16="http://schemas.microsoft.com/office/drawing/2014/main" id="{713CA20D-3F1F-23EF-1F8D-997D713A1D86}"/>
                </a:ext>
              </a:extLst>
            </p:cNvPr>
            <p:cNvSpPr/>
            <p:nvPr/>
          </p:nvSpPr>
          <p:spPr>
            <a:xfrm>
              <a:off x="8614611" y="34822883"/>
              <a:ext cx="9835474" cy="3765163"/>
            </a:xfrm>
            <a:custGeom>
              <a:avLst/>
              <a:gdLst>
                <a:gd name="connsiteX0" fmla="*/ 6914147 w 9835474"/>
                <a:gd name="connsiteY0" fmla="*/ 197587 h 3765163"/>
                <a:gd name="connsiteX1" fmla="*/ 9304421 w 9835474"/>
                <a:gd name="connsiteY1" fmla="*/ 197587 h 3765163"/>
                <a:gd name="connsiteX2" fmla="*/ 9689431 w 9835474"/>
                <a:gd name="connsiteY2" fmla="*/ 2250977 h 3765163"/>
                <a:gd name="connsiteX3" fmla="*/ 7379368 w 9835474"/>
                <a:gd name="connsiteY3" fmla="*/ 3710808 h 3765163"/>
                <a:gd name="connsiteX4" fmla="*/ 5021178 w 9835474"/>
                <a:gd name="connsiteY4" fmla="*/ 3245587 h 3765163"/>
                <a:gd name="connsiteX5" fmla="*/ 2967789 w 9835474"/>
                <a:gd name="connsiteY5" fmla="*/ 1304493 h 3765163"/>
                <a:gd name="connsiteX6" fmla="*/ 0 w 9835474"/>
                <a:gd name="connsiteY6" fmla="*/ 678851 h 376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35474" h="3765163">
                  <a:moveTo>
                    <a:pt x="6914147" y="197587"/>
                  </a:moveTo>
                  <a:cubicBezTo>
                    <a:pt x="7878010" y="26471"/>
                    <a:pt x="8841874" y="-144645"/>
                    <a:pt x="9304421" y="197587"/>
                  </a:cubicBezTo>
                  <a:cubicBezTo>
                    <a:pt x="9766968" y="539819"/>
                    <a:pt x="10010273" y="1665440"/>
                    <a:pt x="9689431" y="2250977"/>
                  </a:cubicBezTo>
                  <a:cubicBezTo>
                    <a:pt x="9368589" y="2836514"/>
                    <a:pt x="8157410" y="3545040"/>
                    <a:pt x="7379368" y="3710808"/>
                  </a:cubicBezTo>
                  <a:cubicBezTo>
                    <a:pt x="6601326" y="3876576"/>
                    <a:pt x="5756441" y="3646639"/>
                    <a:pt x="5021178" y="3245587"/>
                  </a:cubicBezTo>
                  <a:cubicBezTo>
                    <a:pt x="4285915" y="2844535"/>
                    <a:pt x="3804652" y="1732282"/>
                    <a:pt x="2967789" y="1304493"/>
                  </a:cubicBezTo>
                  <a:cubicBezTo>
                    <a:pt x="2130926" y="876704"/>
                    <a:pt x="1065463" y="777777"/>
                    <a:pt x="0" y="678851"/>
                  </a:cubicBezTo>
                </a:path>
              </a:pathLst>
            </a:custGeom>
            <a:noFill/>
            <a:ln w="57150">
              <a:solidFill>
                <a:srgbClr val="DA291C">
                  <a:alpha val="70000"/>
                </a:srgbClr>
              </a:solidFill>
              <a:headEnd type="none" w="med" len="med"/>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EABA6D86-F8B7-BF30-0ABE-CCDCEA33B976}"/>
              </a:ext>
            </a:extLst>
          </p:cNvPr>
          <p:cNvSpPr txBox="1"/>
          <p:nvPr/>
        </p:nvSpPr>
        <p:spPr>
          <a:xfrm>
            <a:off x="470807" y="3603424"/>
            <a:ext cx="31954471" cy="1384995"/>
          </a:xfrm>
          <a:prstGeom prst="rect">
            <a:avLst/>
          </a:prstGeom>
          <a:noFill/>
        </p:spPr>
        <p:txBody>
          <a:bodyPr wrap="square" rtlCol="0">
            <a:spAutoFit/>
          </a:bodyPr>
          <a:lstStyle/>
          <a:p>
            <a:pPr marL="342900" indent="-342900">
              <a:buAutoNum type="arabicPeriod"/>
            </a:pPr>
            <a:r>
              <a:rPr lang="en-US" sz="2800">
                <a:latin typeface="Open Sans" panose="020B0606030504020204" pitchFamily="34" charset="0"/>
                <a:ea typeface="Open Sans" panose="020B0606030504020204" pitchFamily="34" charset="0"/>
                <a:cs typeface="Open Sans" panose="020B0606030504020204" pitchFamily="34" charset="0"/>
              </a:rPr>
              <a:t>Precision Health Research Singapore (PRECISE), Genome Institute of Singapore (GIS), Singapore</a:t>
            </a:r>
          </a:p>
          <a:p>
            <a:pPr marL="342900" indent="-342900">
              <a:buFontTx/>
              <a:buAutoNum type="arabicPeriod"/>
            </a:pPr>
            <a:r>
              <a:rPr lang="en-US" sz="2800">
                <a:latin typeface="Open Sans" panose="020B0606030504020204" pitchFamily="34" charset="0"/>
                <a:ea typeface="Open Sans" panose="020B0606030504020204" pitchFamily="34" charset="0"/>
                <a:cs typeface="Open Sans" panose="020B0606030504020204" pitchFamily="34" charset="0"/>
              </a:rPr>
              <a:t>Australian Genomics, Melbourne, Australia</a:t>
            </a:r>
          </a:p>
          <a:p>
            <a:pPr marL="342900" indent="-342900">
              <a:buFontTx/>
              <a:buAutoNum type="arabicPeriod"/>
            </a:pPr>
            <a:r>
              <a:rPr lang="en-US" sz="2800">
                <a:latin typeface="Open Sans" panose="020B0606030504020204" pitchFamily="34" charset="0"/>
                <a:ea typeface="Open Sans" panose="020B0606030504020204" pitchFamily="34" charset="0"/>
                <a:cs typeface="Open Sans" panose="020B0606030504020204" pitchFamily="34" charset="0"/>
              </a:rPr>
              <a:t>Global Alliance for Genomics and Health (GA4GH), Ontario Institute for Cancer Research (OICR), Canada</a:t>
            </a:r>
          </a:p>
        </p:txBody>
      </p:sp>
      <p:grpSp>
        <p:nvGrpSpPr>
          <p:cNvPr id="76" name="Group 75">
            <a:extLst>
              <a:ext uri="{FF2B5EF4-FFF2-40B4-BE49-F238E27FC236}">
                <a16:creationId xmlns:a16="http://schemas.microsoft.com/office/drawing/2014/main" id="{4A9BCAAD-FA61-0445-B811-07C109869801}"/>
              </a:ext>
            </a:extLst>
          </p:cNvPr>
          <p:cNvGrpSpPr/>
          <p:nvPr/>
        </p:nvGrpSpPr>
        <p:grpSpPr>
          <a:xfrm>
            <a:off x="464960" y="12954785"/>
            <a:ext cx="18288714" cy="4395527"/>
            <a:chOff x="766774" y="19510682"/>
            <a:chExt cx="15159026" cy="4395527"/>
          </a:xfrm>
        </p:grpSpPr>
        <p:pic>
          <p:nvPicPr>
            <p:cNvPr id="39" name="Picture 38" descr="ASTAR_Icon_Science-06.png">
              <a:extLst>
                <a:ext uri="{FF2B5EF4-FFF2-40B4-BE49-F238E27FC236}">
                  <a16:creationId xmlns:a16="http://schemas.microsoft.com/office/drawing/2014/main" id="{DD3836CD-AC72-E4EC-F355-1171A7555DF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37629" y="20601475"/>
              <a:ext cx="2160000" cy="2160000"/>
            </a:xfrm>
            <a:prstGeom prst="rect">
              <a:avLst/>
            </a:prstGeom>
          </p:spPr>
        </p:pic>
        <p:sp>
          <p:nvSpPr>
            <p:cNvPr id="40" name="TextBox 39">
              <a:extLst>
                <a:ext uri="{FF2B5EF4-FFF2-40B4-BE49-F238E27FC236}">
                  <a16:creationId xmlns:a16="http://schemas.microsoft.com/office/drawing/2014/main" id="{F22FB69D-DA22-0A3A-2074-3150FEEF36F4}"/>
                </a:ext>
              </a:extLst>
            </p:cNvPr>
            <p:cNvSpPr txBox="1"/>
            <p:nvPr/>
          </p:nvSpPr>
          <p:spPr>
            <a:xfrm>
              <a:off x="7410131" y="22441007"/>
              <a:ext cx="1987498" cy="1200329"/>
            </a:xfrm>
            <a:prstGeom prst="rect">
              <a:avLst/>
            </a:prstGeom>
            <a:noFill/>
          </p:spPr>
          <p:txBody>
            <a:bodyPr wrap="square" rtlCol="0">
              <a:spAutoFit/>
            </a:bodyPr>
            <a:lstStyle/>
            <a:p>
              <a:pPr algn="ctr"/>
              <a:r>
                <a:rPr lang="en-US" sz="3600" dirty="0">
                  <a:latin typeface="Open Sans" panose="020B0606030504020204" pitchFamily="34" charset="0"/>
                  <a:ea typeface="Open Sans" panose="020B0606030504020204" pitchFamily="34" charset="0"/>
                  <a:cs typeface="Open Sans" panose="020B0606030504020204" pitchFamily="34" charset="0"/>
                </a:rPr>
                <a:t>NA12878</a:t>
              </a:r>
              <a:br>
                <a:rPr lang="en-US" sz="3600" dirty="0">
                  <a:latin typeface="Open Sans" panose="020B0606030504020204" pitchFamily="34" charset="0"/>
                  <a:ea typeface="Open Sans" panose="020B0606030504020204" pitchFamily="34" charset="0"/>
                  <a:cs typeface="Open Sans" panose="020B0606030504020204" pitchFamily="34" charset="0"/>
                </a:rPr>
              </a:br>
              <a:r>
                <a:rPr lang="en-US" sz="3600" dirty="0">
                  <a:latin typeface="Open Sans" panose="020B0606030504020204" pitchFamily="34" charset="0"/>
                  <a:ea typeface="Open Sans" panose="020B0606030504020204" pitchFamily="34" charset="0"/>
                  <a:cs typeface="Open Sans" panose="020B0606030504020204" pitchFamily="34" charset="0"/>
                </a:rPr>
                <a:t>Coverage</a:t>
              </a:r>
            </a:p>
          </p:txBody>
        </p:sp>
        <p:sp>
          <p:nvSpPr>
            <p:cNvPr id="45" name="TextBox 44">
              <a:extLst>
                <a:ext uri="{FF2B5EF4-FFF2-40B4-BE49-F238E27FC236}">
                  <a16:creationId xmlns:a16="http://schemas.microsoft.com/office/drawing/2014/main" id="{2FD6DF3C-9153-2309-C2C0-85C2DB17CDBE}"/>
                </a:ext>
              </a:extLst>
            </p:cNvPr>
            <p:cNvSpPr txBox="1"/>
            <p:nvPr/>
          </p:nvSpPr>
          <p:spPr>
            <a:xfrm>
              <a:off x="12177495" y="21699650"/>
              <a:ext cx="2667488"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 Duplicates</a:t>
              </a:r>
            </a:p>
          </p:txBody>
        </p:sp>
        <p:sp>
          <p:nvSpPr>
            <p:cNvPr id="47" name="TextBox 46">
              <a:extLst>
                <a:ext uri="{FF2B5EF4-FFF2-40B4-BE49-F238E27FC236}">
                  <a16:creationId xmlns:a16="http://schemas.microsoft.com/office/drawing/2014/main" id="{B7E58808-E57E-2F93-4AE5-3DE4B85827AB}"/>
                </a:ext>
              </a:extLst>
            </p:cNvPr>
            <p:cNvSpPr txBox="1"/>
            <p:nvPr/>
          </p:nvSpPr>
          <p:spPr>
            <a:xfrm>
              <a:off x="11749539" y="20834068"/>
              <a:ext cx="4173546"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Whole genome</a:t>
              </a:r>
            </a:p>
          </p:txBody>
        </p:sp>
        <p:sp>
          <p:nvSpPr>
            <p:cNvPr id="48" name="TextBox 47">
              <a:extLst>
                <a:ext uri="{FF2B5EF4-FFF2-40B4-BE49-F238E27FC236}">
                  <a16:creationId xmlns:a16="http://schemas.microsoft.com/office/drawing/2014/main" id="{54E596AF-2809-5EB3-0FBA-06AFB5C65D7E}"/>
                </a:ext>
              </a:extLst>
            </p:cNvPr>
            <p:cNvSpPr txBox="1"/>
            <p:nvPr/>
          </p:nvSpPr>
          <p:spPr>
            <a:xfrm>
              <a:off x="11515835" y="22413207"/>
              <a:ext cx="3818384"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 Overlapping bases</a:t>
              </a:r>
            </a:p>
          </p:txBody>
        </p:sp>
        <p:sp>
          <p:nvSpPr>
            <p:cNvPr id="49" name="TextBox 48">
              <a:extLst>
                <a:ext uri="{FF2B5EF4-FFF2-40B4-BE49-F238E27FC236}">
                  <a16:creationId xmlns:a16="http://schemas.microsoft.com/office/drawing/2014/main" id="{C3AC0492-E094-621A-6651-4D3169DC35C4}"/>
                </a:ext>
              </a:extLst>
            </p:cNvPr>
            <p:cNvSpPr txBox="1"/>
            <p:nvPr/>
          </p:nvSpPr>
          <p:spPr>
            <a:xfrm>
              <a:off x="11081918" y="23176198"/>
              <a:ext cx="439326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 Secondary alignment</a:t>
              </a:r>
            </a:p>
          </p:txBody>
        </p:sp>
        <p:sp>
          <p:nvSpPr>
            <p:cNvPr id="50" name="TextBox 49">
              <a:extLst>
                <a:ext uri="{FF2B5EF4-FFF2-40B4-BE49-F238E27FC236}">
                  <a16:creationId xmlns:a16="http://schemas.microsoft.com/office/drawing/2014/main" id="{A968BD88-9CD3-9A5C-26FF-A458E27A3457}"/>
                </a:ext>
              </a:extLst>
            </p:cNvPr>
            <p:cNvSpPr txBox="1"/>
            <p:nvPr/>
          </p:nvSpPr>
          <p:spPr>
            <a:xfrm>
              <a:off x="1681626" y="21543044"/>
              <a:ext cx="311126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Duplicates ⨯</a:t>
              </a:r>
            </a:p>
          </p:txBody>
        </p:sp>
        <p:sp>
          <p:nvSpPr>
            <p:cNvPr id="52" name="TextBox 51">
              <a:extLst>
                <a:ext uri="{FF2B5EF4-FFF2-40B4-BE49-F238E27FC236}">
                  <a16:creationId xmlns:a16="http://schemas.microsoft.com/office/drawing/2014/main" id="{D15C8291-C3E9-D3C5-BD1D-1336F8C52F7F}"/>
                </a:ext>
              </a:extLst>
            </p:cNvPr>
            <p:cNvSpPr txBox="1"/>
            <p:nvPr/>
          </p:nvSpPr>
          <p:spPr>
            <a:xfrm>
              <a:off x="2273078" y="20342715"/>
              <a:ext cx="2589701" cy="1200329"/>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Non-N bases </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in autosomes</a:t>
              </a:r>
            </a:p>
          </p:txBody>
        </p:sp>
        <p:sp>
          <p:nvSpPr>
            <p:cNvPr id="53" name="TextBox 52">
              <a:extLst>
                <a:ext uri="{FF2B5EF4-FFF2-40B4-BE49-F238E27FC236}">
                  <a16:creationId xmlns:a16="http://schemas.microsoft.com/office/drawing/2014/main" id="{D26416FC-FA47-BEC9-AA12-6D77707C9FBF}"/>
                </a:ext>
              </a:extLst>
            </p:cNvPr>
            <p:cNvSpPr txBox="1"/>
            <p:nvPr/>
          </p:nvSpPr>
          <p:spPr>
            <a:xfrm>
              <a:off x="929375" y="22361605"/>
              <a:ext cx="466689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Overlapping bases ⨯</a:t>
              </a:r>
            </a:p>
          </p:txBody>
        </p:sp>
        <p:sp>
          <p:nvSpPr>
            <p:cNvPr id="54" name="TextBox 53">
              <a:extLst>
                <a:ext uri="{FF2B5EF4-FFF2-40B4-BE49-F238E27FC236}">
                  <a16:creationId xmlns:a16="http://schemas.microsoft.com/office/drawing/2014/main" id="{478F0595-713B-C457-5362-CDFCBA89A223}"/>
                </a:ext>
              </a:extLst>
            </p:cNvPr>
            <p:cNvSpPr txBox="1"/>
            <p:nvPr/>
          </p:nvSpPr>
          <p:spPr>
            <a:xfrm>
              <a:off x="1152276" y="23177535"/>
              <a:ext cx="523597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Secondary alignment ⨯</a:t>
              </a:r>
            </a:p>
          </p:txBody>
        </p:sp>
        <p:cxnSp>
          <p:nvCxnSpPr>
            <p:cNvPr id="61" name="Curved Connector 60">
              <a:extLst>
                <a:ext uri="{FF2B5EF4-FFF2-40B4-BE49-F238E27FC236}">
                  <a16:creationId xmlns:a16="http://schemas.microsoft.com/office/drawing/2014/main" id="{3F96A90A-7F43-6FA0-1B3B-6AE9D52638A6}"/>
                </a:ext>
              </a:extLst>
            </p:cNvPr>
            <p:cNvCxnSpPr>
              <a:cxnSpLocks/>
              <a:stCxn id="40" idx="3"/>
              <a:endCxn id="47" idx="1"/>
            </p:cNvCxnSpPr>
            <p:nvPr/>
          </p:nvCxnSpPr>
          <p:spPr>
            <a:xfrm flipV="1">
              <a:off x="9397629" y="21157234"/>
              <a:ext cx="2351910" cy="1883938"/>
            </a:xfrm>
            <a:prstGeom prst="curvedConnector3">
              <a:avLst/>
            </a:prstGeom>
            <a:ln w="38100">
              <a:solidFill>
                <a:srgbClr val="DA291C"/>
              </a:solidFill>
              <a:tailEnd type="triangle" w="med" len="lg"/>
            </a:ln>
          </p:spPr>
          <p:style>
            <a:lnRef idx="2">
              <a:schemeClr val="accent1"/>
            </a:lnRef>
            <a:fillRef idx="1">
              <a:schemeClr val="lt1"/>
            </a:fillRef>
            <a:effectRef idx="0">
              <a:schemeClr val="accent1"/>
            </a:effectRef>
            <a:fontRef idx="minor">
              <a:schemeClr val="dk1"/>
            </a:fontRef>
          </p:style>
        </p:cxnSp>
        <p:sp>
          <p:nvSpPr>
            <p:cNvPr id="44" name="Oval 43">
              <a:extLst>
                <a:ext uri="{FF2B5EF4-FFF2-40B4-BE49-F238E27FC236}">
                  <a16:creationId xmlns:a16="http://schemas.microsoft.com/office/drawing/2014/main" id="{12A9B4EB-BE59-CB90-90A0-70A631BFC7FC}"/>
                </a:ext>
              </a:extLst>
            </p:cNvPr>
            <p:cNvSpPr/>
            <p:nvPr/>
          </p:nvSpPr>
          <p:spPr>
            <a:xfrm>
              <a:off x="9723334" y="21295271"/>
              <a:ext cx="1620000" cy="1131694"/>
            </a:xfrm>
            <a:prstGeom prst="ellipse">
              <a:avLst/>
            </a:prstGeom>
            <a:ln w="76200">
              <a:solidFill>
                <a:srgbClr val="DA291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a:latin typeface="Open Sans" panose="020B0606030504020204" pitchFamily="34" charset="0"/>
                  <a:ea typeface="Open Sans" panose="020B0606030504020204" pitchFamily="34" charset="0"/>
                  <a:cs typeface="Open Sans" panose="020B0606030504020204" pitchFamily="34" charset="0"/>
                </a:rPr>
                <a:t>36</a:t>
              </a:r>
            </a:p>
          </p:txBody>
        </p:sp>
        <p:cxnSp>
          <p:nvCxnSpPr>
            <p:cNvPr id="62" name="Curved Connector 61">
              <a:extLst>
                <a:ext uri="{FF2B5EF4-FFF2-40B4-BE49-F238E27FC236}">
                  <a16:creationId xmlns:a16="http://schemas.microsoft.com/office/drawing/2014/main" id="{BDB66F29-1F4B-C668-A872-FF9E1D8708C3}"/>
                </a:ext>
              </a:extLst>
            </p:cNvPr>
            <p:cNvCxnSpPr>
              <a:cxnSpLocks/>
              <a:stCxn id="40" idx="1"/>
              <a:endCxn id="52" idx="3"/>
            </p:cNvCxnSpPr>
            <p:nvPr/>
          </p:nvCxnSpPr>
          <p:spPr>
            <a:xfrm rot="10800000">
              <a:off x="4862780" y="20942880"/>
              <a:ext cx="2547352" cy="2098292"/>
            </a:xfrm>
            <a:prstGeom prst="curvedConnector3">
              <a:avLst>
                <a:gd name="adj1" fmla="val 50000"/>
              </a:avLst>
            </a:prstGeom>
            <a:ln w="38100">
              <a:solidFill>
                <a:srgbClr val="5C068C"/>
              </a:solidFill>
              <a:tailEnd type="triangle" w="med" len="lg"/>
            </a:ln>
          </p:spPr>
          <p:style>
            <a:lnRef idx="2">
              <a:schemeClr val="accent1"/>
            </a:lnRef>
            <a:fillRef idx="1">
              <a:schemeClr val="lt1"/>
            </a:fillRef>
            <a:effectRef idx="0">
              <a:schemeClr val="accent1"/>
            </a:effectRef>
            <a:fontRef idx="minor">
              <a:schemeClr val="dk1"/>
            </a:fontRef>
          </p:style>
        </p:cxnSp>
        <p:sp>
          <p:nvSpPr>
            <p:cNvPr id="41" name="Oval 40">
              <a:extLst>
                <a:ext uri="{FF2B5EF4-FFF2-40B4-BE49-F238E27FC236}">
                  <a16:creationId xmlns:a16="http://schemas.microsoft.com/office/drawing/2014/main" id="{C8BC165D-9CB7-BF07-A2A0-C9D9BA5E2504}"/>
                </a:ext>
              </a:extLst>
            </p:cNvPr>
            <p:cNvSpPr/>
            <p:nvPr/>
          </p:nvSpPr>
          <p:spPr>
            <a:xfrm>
              <a:off x="5321621" y="21299144"/>
              <a:ext cx="1620000" cy="1131694"/>
            </a:xfrm>
            <a:prstGeom prst="ellipse">
              <a:avLst/>
            </a:prstGeom>
            <a:ln w="76200">
              <a:solidFill>
                <a:srgbClr val="5C068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a:latin typeface="Open Sans" panose="020B0606030504020204" pitchFamily="34" charset="0"/>
                  <a:ea typeface="Open Sans" panose="020B0606030504020204" pitchFamily="34" charset="0"/>
                  <a:cs typeface="Open Sans" panose="020B0606030504020204" pitchFamily="34" charset="0"/>
                </a:rPr>
                <a:t>31.7</a:t>
              </a:r>
            </a:p>
          </p:txBody>
        </p:sp>
        <p:sp>
          <p:nvSpPr>
            <p:cNvPr id="67" name="Rounded Rectangle 66">
              <a:extLst>
                <a:ext uri="{FF2B5EF4-FFF2-40B4-BE49-F238E27FC236}">
                  <a16:creationId xmlns:a16="http://schemas.microsoft.com/office/drawing/2014/main" id="{61FDE001-5CD2-789B-E45E-83716E9305C5}"/>
                </a:ext>
              </a:extLst>
            </p:cNvPr>
            <p:cNvSpPr/>
            <p:nvPr/>
          </p:nvSpPr>
          <p:spPr>
            <a:xfrm>
              <a:off x="766774" y="19510682"/>
              <a:ext cx="15159026" cy="4395527"/>
            </a:xfrm>
            <a:prstGeom prst="roundRect">
              <a:avLst/>
            </a:prstGeom>
            <a:noFill/>
            <a:ln w="38100">
              <a:solidFill>
                <a:srgbClr val="003087"/>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3600" b="1">
                  <a:solidFill>
                    <a:schemeClr val="tx1"/>
                  </a:solidFill>
                  <a:latin typeface="Open Sans" panose="020B0606030504020204" pitchFamily="34" charset="0"/>
                  <a:ea typeface="Open Sans" panose="020B0606030504020204" pitchFamily="34" charset="0"/>
                  <a:cs typeface="Open Sans" panose="020B0606030504020204" pitchFamily="34" charset="0"/>
                </a:rPr>
                <a:t>Lack of standard</a:t>
              </a:r>
            </a:p>
          </p:txBody>
        </p:sp>
      </p:grpSp>
      <p:sp>
        <p:nvSpPr>
          <p:cNvPr id="20" name="Rectangle 19">
            <a:extLst>
              <a:ext uri="{FF2B5EF4-FFF2-40B4-BE49-F238E27FC236}">
                <a16:creationId xmlns:a16="http://schemas.microsoft.com/office/drawing/2014/main" id="{0410DC74-405E-C43A-235D-211EF60A8B27}"/>
              </a:ext>
            </a:extLst>
          </p:cNvPr>
          <p:cNvSpPr/>
          <p:nvPr/>
        </p:nvSpPr>
        <p:spPr>
          <a:xfrm>
            <a:off x="445407" y="24851408"/>
            <a:ext cx="18868118" cy="1440000"/>
          </a:xfrm>
          <a:prstGeom prst="rect">
            <a:avLst/>
          </a:prstGeom>
          <a:gradFill>
            <a:gsLst>
              <a:gs pos="0">
                <a:srgbClr val="003087"/>
              </a:gs>
              <a:gs pos="50000">
                <a:srgbClr val="003087"/>
              </a:gs>
              <a:gs pos="75000">
                <a:srgbClr val="5C068C"/>
              </a:gs>
              <a:gs pos="10000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Lst>
            </a:pPr>
            <a:r>
              <a:rPr lang="en-US" sz="4400" b="1">
                <a:solidFill>
                  <a:schemeClr val="bg1"/>
                </a:solidFill>
                <a:latin typeface="Open Sans" panose="020B0606030504020204" pitchFamily="34" charset="0"/>
                <a:ea typeface="Open Sans" panose="020B0606030504020204" pitchFamily="34" charset="0"/>
                <a:cs typeface="Open Sans" panose="020B0606030504020204" pitchFamily="34" charset="0"/>
              </a:rPr>
              <a:t>	Integration in GA4GH Ecosystem</a:t>
            </a:r>
          </a:p>
        </p:txBody>
      </p:sp>
      <p:grpSp>
        <p:nvGrpSpPr>
          <p:cNvPr id="80" name="Group 79">
            <a:extLst>
              <a:ext uri="{FF2B5EF4-FFF2-40B4-BE49-F238E27FC236}">
                <a16:creationId xmlns:a16="http://schemas.microsoft.com/office/drawing/2014/main" id="{F40B30AD-0751-F8A9-2722-8957055DF5B2}"/>
              </a:ext>
            </a:extLst>
          </p:cNvPr>
          <p:cNvGrpSpPr/>
          <p:nvPr/>
        </p:nvGrpSpPr>
        <p:grpSpPr>
          <a:xfrm>
            <a:off x="17466617" y="36464030"/>
            <a:ext cx="14908231" cy="6660847"/>
            <a:chOff x="17466617" y="36464030"/>
            <a:chExt cx="14908231" cy="6660847"/>
          </a:xfrm>
        </p:grpSpPr>
        <p:pic>
          <p:nvPicPr>
            <p:cNvPr id="3" name="Picture 2">
              <a:extLst>
                <a:ext uri="{FF2B5EF4-FFF2-40B4-BE49-F238E27FC236}">
                  <a16:creationId xmlns:a16="http://schemas.microsoft.com/office/drawing/2014/main" id="{A199EFD3-6896-86CA-8B6F-3C36A52B05E9}"/>
                </a:ext>
              </a:extLst>
            </p:cNvPr>
            <p:cNvPicPr>
              <a:picLocks noChangeAspect="1"/>
            </p:cNvPicPr>
            <p:nvPr/>
          </p:nvPicPr>
          <p:blipFill>
            <a:blip r:embed="rId13"/>
            <a:stretch>
              <a:fillRect/>
            </a:stretch>
          </p:blipFill>
          <p:spPr>
            <a:xfrm>
              <a:off x="19055488" y="37699360"/>
              <a:ext cx="2330182" cy="2880000"/>
            </a:xfrm>
            <a:prstGeom prst="rect">
              <a:avLst/>
            </a:prstGeom>
          </p:spPr>
        </p:pic>
        <p:sp>
          <p:nvSpPr>
            <p:cNvPr id="29" name="TextBox 28">
              <a:extLst>
                <a:ext uri="{FF2B5EF4-FFF2-40B4-BE49-F238E27FC236}">
                  <a16:creationId xmlns:a16="http://schemas.microsoft.com/office/drawing/2014/main" id="{E18858BD-137B-63A1-916D-67F4AC1DF2C9}"/>
                </a:ext>
              </a:extLst>
            </p:cNvPr>
            <p:cNvSpPr txBox="1"/>
            <p:nvPr/>
          </p:nvSpPr>
          <p:spPr>
            <a:xfrm>
              <a:off x="21582068" y="37406278"/>
              <a:ext cx="10450120" cy="3693319"/>
            </a:xfrm>
            <a:prstGeom prst="rect">
              <a:avLst/>
            </a:prstGeom>
            <a:noFill/>
          </p:spPr>
          <p:txBody>
            <a:bodyPr wrap="squar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Agreeing on QC metrics is insufficient – we need</a:t>
              </a:r>
              <a:r>
                <a:rPr lang="en-US" sz="3600" b="1" dirty="0">
                  <a:solidFill>
                    <a:srgbClr val="003087"/>
                  </a:solidFill>
                  <a:latin typeface="Open Sans" panose="020B0606030504020204" pitchFamily="34" charset="0"/>
                  <a:ea typeface="Open Sans" panose="020B0606030504020204" pitchFamily="34" charset="0"/>
                  <a:cs typeface="Open Sans" panose="020B0606030504020204" pitchFamily="34" charset="0"/>
                </a:rPr>
                <a:t> standardized definitions. </a:t>
              </a:r>
              <a:r>
                <a:rPr lang="en-US" sz="3600" dirty="0">
                  <a:latin typeface="Open Sans" panose="020B0606030504020204" pitchFamily="34" charset="0"/>
                  <a:ea typeface="Open Sans" panose="020B0606030504020204" pitchFamily="34" charset="0"/>
                  <a:cs typeface="Open Sans" panose="020B0606030504020204" pitchFamily="34" charset="0"/>
                </a:rPr>
                <a:t>The GHIF QC for WGS workgroup is a collaboration of </a:t>
              </a:r>
              <a:r>
                <a:rPr lang="en-US" sz="3600" b="1" dirty="0">
                  <a:solidFill>
                    <a:srgbClr val="003087"/>
                  </a:solidFill>
                  <a:latin typeface="Open Sans" panose="020B0606030504020204" pitchFamily="34" charset="0"/>
                  <a:ea typeface="Open Sans" panose="020B0606030504020204" pitchFamily="34" charset="0"/>
                  <a:cs typeface="Open Sans" panose="020B0606030504020204" pitchFamily="34" charset="0"/>
                </a:rPr>
                <a:t>various national-scale initiatives </a:t>
              </a:r>
              <a:r>
                <a:rPr lang="en-US" sz="3600" dirty="0">
                  <a:latin typeface="Open Sans" panose="020B0606030504020204" pitchFamily="34" charset="0"/>
                  <a:ea typeface="Open Sans" panose="020B0606030504020204" pitchFamily="34" charset="0"/>
                  <a:cs typeface="Open Sans" panose="020B0606030504020204" pitchFamily="34" charset="0"/>
                </a:rPr>
                <a:t>to define a common language for WGS QC. Currently discussing definitions for </a:t>
              </a:r>
              <a:r>
                <a:rPr lang="en-US" sz="3600" b="1" dirty="0">
                  <a:solidFill>
                    <a:srgbClr val="003087"/>
                  </a:solidFill>
                  <a:latin typeface="Open Sans" panose="020B0606030504020204" pitchFamily="34" charset="0"/>
                  <a:ea typeface="Open Sans" panose="020B0606030504020204" pitchFamily="34" charset="0"/>
                  <a:cs typeface="Open Sans" panose="020B0606030504020204" pitchFamily="34" charset="0"/>
                </a:rPr>
                <a:t>BAM/CRAM-derived metrics </a:t>
              </a:r>
            </a:p>
            <a:p>
              <a:endParaRPr lang="en-US" dirty="0"/>
            </a:p>
          </p:txBody>
        </p:sp>
        <p:sp>
          <p:nvSpPr>
            <p:cNvPr id="79" name="Rounded Rectangle 78">
              <a:extLst>
                <a:ext uri="{FF2B5EF4-FFF2-40B4-BE49-F238E27FC236}">
                  <a16:creationId xmlns:a16="http://schemas.microsoft.com/office/drawing/2014/main" id="{FCBA2E92-0CAB-C90E-9D19-1888AD6E721B}"/>
                </a:ext>
              </a:extLst>
            </p:cNvPr>
            <p:cNvSpPr/>
            <p:nvPr/>
          </p:nvSpPr>
          <p:spPr>
            <a:xfrm>
              <a:off x="18734567" y="36464030"/>
              <a:ext cx="13640280" cy="6226554"/>
            </a:xfrm>
            <a:prstGeom prst="roundRect">
              <a:avLst/>
            </a:prstGeom>
            <a:noFill/>
            <a:ln w="38100">
              <a:solidFill>
                <a:srgbClr val="003087"/>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3600" b="1">
                  <a:solidFill>
                    <a:schemeClr val="tx1"/>
                  </a:solidFill>
                  <a:latin typeface="Open Sans" panose="020B0606030504020204" pitchFamily="34" charset="0"/>
                  <a:ea typeface="Open Sans" panose="020B0606030504020204" pitchFamily="34" charset="0"/>
                  <a:cs typeface="Open Sans" panose="020B0606030504020204" pitchFamily="34" charset="0"/>
                </a:rPr>
                <a:t>Get in Touch</a:t>
              </a:r>
            </a:p>
          </p:txBody>
        </p:sp>
        <p:sp>
          <p:nvSpPr>
            <p:cNvPr id="78" name="Rounded Rectangle 77">
              <a:extLst>
                <a:ext uri="{FF2B5EF4-FFF2-40B4-BE49-F238E27FC236}">
                  <a16:creationId xmlns:a16="http://schemas.microsoft.com/office/drawing/2014/main" id="{139941F2-6C37-8DDB-D6DB-AF0CF3C76262}"/>
                </a:ext>
              </a:extLst>
            </p:cNvPr>
            <p:cNvSpPr/>
            <p:nvPr/>
          </p:nvSpPr>
          <p:spPr>
            <a:xfrm>
              <a:off x="17466617" y="40767537"/>
              <a:ext cx="14908231" cy="2357340"/>
            </a:xfrm>
            <a:prstGeom prst="roundRect">
              <a:avLst/>
            </a:prstGeom>
            <a:solidFill>
              <a:schemeClr val="bg1"/>
            </a:solidFill>
            <a:ln w="38100">
              <a:solidFill>
                <a:srgbClr val="003087"/>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36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4B625FDD-6051-215A-CB60-EDF3C006331B}"/>
                </a:ext>
              </a:extLst>
            </p:cNvPr>
            <p:cNvSpPr txBox="1"/>
            <p:nvPr/>
          </p:nvSpPr>
          <p:spPr>
            <a:xfrm>
              <a:off x="17813785" y="40805771"/>
              <a:ext cx="14213896" cy="2308324"/>
            </a:xfrm>
            <a:prstGeom prst="rect">
              <a:avLst/>
            </a:prstGeom>
            <a:noFill/>
          </p:spPr>
          <p:txBody>
            <a:bodyPr wrap="square" rtlCol="0">
              <a:spAutoFit/>
            </a:bodyPr>
            <a:lstStyle/>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SEND YOUR FEEDBACK </a:t>
              </a:r>
              <a:r>
                <a:rPr lang="en-US" sz="3600">
                  <a:latin typeface="Open Sans" panose="020B0606030504020204" pitchFamily="34" charset="0"/>
                  <a:ea typeface="Open Sans" panose="020B0606030504020204" pitchFamily="34" charset="0"/>
                  <a:cs typeface="Open Sans" panose="020B0606030504020204" pitchFamily="34" charset="0"/>
                </a:rPr>
                <a:t>| ghif-qc@ga4gh.org</a:t>
              </a:r>
            </a:p>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FOLLOW THE GROUP </a:t>
              </a:r>
              <a:r>
                <a:rPr lang="en-US" sz="3600">
                  <a:latin typeface="Open Sans" panose="020B0606030504020204" pitchFamily="34" charset="0"/>
                  <a:ea typeface="Open Sans" panose="020B0606030504020204" pitchFamily="34" charset="0"/>
                  <a:cs typeface="Open Sans" panose="020B0606030504020204" pitchFamily="34" charset="0"/>
                </a:rPr>
                <a:t>| https://</a:t>
              </a:r>
              <a:r>
                <a:rPr lang="en-US" sz="3600" err="1">
                  <a:latin typeface="Open Sans" panose="020B0606030504020204" pitchFamily="34" charset="0"/>
                  <a:ea typeface="Open Sans" panose="020B0606030504020204" pitchFamily="34" charset="0"/>
                  <a:cs typeface="Open Sans" panose="020B0606030504020204" pitchFamily="34" charset="0"/>
                </a:rPr>
                <a:t>bit.ly</a:t>
              </a:r>
              <a:r>
                <a:rPr lang="en-US" sz="3600">
                  <a:latin typeface="Open Sans" panose="020B0606030504020204" pitchFamily="34" charset="0"/>
                  <a:ea typeface="Open Sans" panose="020B0606030504020204" pitchFamily="34" charset="0"/>
                  <a:cs typeface="Open Sans" panose="020B0606030504020204" pitchFamily="34" charset="0"/>
                </a:rPr>
                <a:t>/GHIF-QC</a:t>
              </a:r>
            </a:p>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FIND US ON GITHUB</a:t>
              </a:r>
              <a:r>
                <a:rPr lang="en-US" sz="3600">
                  <a:latin typeface="Open Sans" panose="020B0606030504020204" pitchFamily="34" charset="0"/>
                  <a:ea typeface="Open Sans" panose="020B0606030504020204" pitchFamily="34" charset="0"/>
                  <a:cs typeface="Open Sans" panose="020B0606030504020204" pitchFamily="34" charset="0"/>
                </a:rPr>
                <a:t>| https://</a:t>
              </a:r>
              <a:r>
                <a:rPr lang="en-US" sz="3600" err="1">
                  <a:latin typeface="Open Sans" panose="020B0606030504020204" pitchFamily="34" charset="0"/>
                  <a:ea typeface="Open Sans" panose="020B0606030504020204" pitchFamily="34" charset="0"/>
                  <a:cs typeface="Open Sans" panose="020B0606030504020204" pitchFamily="34" charset="0"/>
                </a:rPr>
                <a:t>github.com</a:t>
              </a:r>
              <a:r>
                <a:rPr lang="en-US" sz="3600">
                  <a:latin typeface="Open Sans" panose="020B0606030504020204" pitchFamily="34" charset="0"/>
                  <a:ea typeface="Open Sans" panose="020B0606030504020204" pitchFamily="34" charset="0"/>
                  <a:cs typeface="Open Sans" panose="020B0606030504020204" pitchFamily="34" charset="0"/>
                </a:rPr>
                <a:t>/c-BIG/</a:t>
              </a:r>
              <a:r>
                <a:rPr lang="en-US" sz="3600" err="1">
                  <a:latin typeface="Open Sans" panose="020B0606030504020204" pitchFamily="34" charset="0"/>
                  <a:ea typeface="Open Sans" panose="020B0606030504020204" pitchFamily="34" charset="0"/>
                  <a:cs typeface="Open Sans" panose="020B0606030504020204" pitchFamily="34" charset="0"/>
                </a:rPr>
                <a:t>wgs</a:t>
              </a:r>
              <a:r>
                <a:rPr lang="en-US" sz="3600">
                  <a:latin typeface="Open Sans" panose="020B0606030504020204" pitchFamily="34" charset="0"/>
                  <a:ea typeface="Open Sans" panose="020B0606030504020204" pitchFamily="34" charset="0"/>
                  <a:cs typeface="Open Sans" panose="020B0606030504020204" pitchFamily="34" charset="0"/>
                </a:rPr>
                <a:t>-sample-qc</a:t>
              </a:r>
            </a:p>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NEXT WORKGROUP MEETING </a:t>
              </a:r>
              <a:r>
                <a:rPr lang="en-US" sz="3600">
                  <a:latin typeface="Open Sans" panose="020B0606030504020204" pitchFamily="34" charset="0"/>
                  <a:ea typeface="Open Sans" panose="020B0606030504020204" pitchFamily="34" charset="0"/>
                  <a:cs typeface="Open Sans" panose="020B0606030504020204" pitchFamily="34" charset="0"/>
                </a:rPr>
                <a:t>| October 19th 12pm GMT</a:t>
              </a:r>
            </a:p>
          </p:txBody>
        </p:sp>
      </p:grpSp>
      <p:pic>
        <p:nvPicPr>
          <p:cNvPr id="99" name="Picture 98" descr="Logo, company name&#10;&#10;Description automatically generated">
            <a:extLst>
              <a:ext uri="{FF2B5EF4-FFF2-40B4-BE49-F238E27FC236}">
                <a16:creationId xmlns:a16="http://schemas.microsoft.com/office/drawing/2014/main" id="{6D942A23-E36A-B4EF-C676-62405F3A554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107286" y="30389164"/>
            <a:ext cx="3600000" cy="1800000"/>
          </a:xfrm>
          <a:prstGeom prst="rect">
            <a:avLst/>
          </a:prstGeom>
        </p:spPr>
      </p:pic>
      <p:pic>
        <p:nvPicPr>
          <p:cNvPr id="101" name="Picture 100" descr="A picture containing icon&#10;&#10;Description automatically generated">
            <a:extLst>
              <a:ext uri="{FF2B5EF4-FFF2-40B4-BE49-F238E27FC236}">
                <a16:creationId xmlns:a16="http://schemas.microsoft.com/office/drawing/2014/main" id="{408A9CDB-FEBF-4234-F34D-4E386E89E54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295269" y="28314926"/>
            <a:ext cx="1800000" cy="1832432"/>
          </a:xfrm>
          <a:prstGeom prst="rect">
            <a:avLst/>
          </a:prstGeom>
        </p:spPr>
      </p:pic>
      <p:pic>
        <p:nvPicPr>
          <p:cNvPr id="103" name="Picture 102" descr="A picture containing diagram&#10;&#10;Description automatically generated">
            <a:extLst>
              <a:ext uri="{FF2B5EF4-FFF2-40B4-BE49-F238E27FC236}">
                <a16:creationId xmlns:a16="http://schemas.microsoft.com/office/drawing/2014/main" id="{DF968AAB-FF23-9183-181F-7E8D956D2D0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296937" y="31989911"/>
            <a:ext cx="1800000" cy="1800000"/>
          </a:xfrm>
          <a:prstGeom prst="rect">
            <a:avLst/>
          </a:prstGeom>
        </p:spPr>
      </p:pic>
      <p:pic>
        <p:nvPicPr>
          <p:cNvPr id="105" name="Picture 104" descr="Logo&#10;&#10;Description automatically generated">
            <a:extLst>
              <a:ext uri="{FF2B5EF4-FFF2-40B4-BE49-F238E27FC236}">
                <a16:creationId xmlns:a16="http://schemas.microsoft.com/office/drawing/2014/main" id="{ADE14D47-2C32-5EED-2DA9-3573D6A290A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257486" y="30369790"/>
            <a:ext cx="3866085" cy="1800000"/>
          </a:xfrm>
          <a:prstGeom prst="rect">
            <a:avLst/>
          </a:prstGeom>
        </p:spPr>
      </p:pic>
      <p:pic>
        <p:nvPicPr>
          <p:cNvPr id="109" name="Picture 108" descr="Logo, company name&#10;&#10;Description automatically generated">
            <a:extLst>
              <a:ext uri="{FF2B5EF4-FFF2-40B4-BE49-F238E27FC236}">
                <a16:creationId xmlns:a16="http://schemas.microsoft.com/office/drawing/2014/main" id="{FB4FFB9C-A6DB-20B8-2BEE-E151C5A6EFBE}"/>
              </a:ext>
            </a:extLst>
          </p:cNvPr>
          <p:cNvPicPr>
            <a:picLocks noChangeAspect="1"/>
          </p:cNvPicPr>
          <p:nvPr/>
        </p:nvPicPr>
        <p:blipFill rotWithShape="1">
          <a:blip r:embed="rId18">
            <a:extLst>
              <a:ext uri="{28A0092B-C50C-407E-A947-70E740481C1C}">
                <a14:useLocalDpi xmlns:a14="http://schemas.microsoft.com/office/drawing/2010/main" val="0"/>
              </a:ext>
            </a:extLst>
          </a:blip>
          <a:srcRect t="21879" b="23402"/>
          <a:stretch/>
        </p:blipFill>
        <p:spPr>
          <a:xfrm>
            <a:off x="22624918" y="32113618"/>
            <a:ext cx="3600000" cy="788806"/>
          </a:xfrm>
          <a:prstGeom prst="rect">
            <a:avLst/>
          </a:prstGeom>
        </p:spPr>
      </p:pic>
      <p:pic>
        <p:nvPicPr>
          <p:cNvPr id="110" name="Graphic 109">
            <a:extLst>
              <a:ext uri="{FF2B5EF4-FFF2-40B4-BE49-F238E27FC236}">
                <a16:creationId xmlns:a16="http://schemas.microsoft.com/office/drawing/2014/main" id="{FFC9B33A-7707-44B9-1534-33C9E7001BC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127"/>
          <a:stretch/>
        </p:blipFill>
        <p:spPr>
          <a:xfrm>
            <a:off x="26598003" y="30506574"/>
            <a:ext cx="1254080" cy="1308100"/>
          </a:xfrm>
          <a:prstGeom prst="rect">
            <a:avLst/>
          </a:prstGeom>
        </p:spPr>
      </p:pic>
      <p:pic>
        <p:nvPicPr>
          <p:cNvPr id="1026" name="Picture 2">
            <a:extLst>
              <a:ext uri="{FF2B5EF4-FFF2-40B4-BE49-F238E27FC236}">
                <a16:creationId xmlns:a16="http://schemas.microsoft.com/office/drawing/2014/main" id="{4CE81204-E5F2-E31D-DE2B-7D2FD4D7D582}"/>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19309" b="14337"/>
          <a:stretch/>
        </p:blipFill>
        <p:spPr bwMode="auto">
          <a:xfrm>
            <a:off x="28407284" y="32000377"/>
            <a:ext cx="1800000" cy="11943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descr="Icon&#10;&#10;Description automatically generated with medium confidence">
            <a:extLst>
              <a:ext uri="{FF2B5EF4-FFF2-40B4-BE49-F238E27FC236}">
                <a16:creationId xmlns:a16="http://schemas.microsoft.com/office/drawing/2014/main" id="{E4845D48-1025-8A65-DF79-D8438689ECC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247554" y="29070180"/>
            <a:ext cx="1800000" cy="1306195"/>
          </a:xfrm>
          <a:prstGeom prst="rect">
            <a:avLst/>
          </a:prstGeom>
        </p:spPr>
      </p:pic>
      <p:sp>
        <p:nvSpPr>
          <p:cNvPr id="30" name="TextBox 29">
            <a:extLst>
              <a:ext uri="{FF2B5EF4-FFF2-40B4-BE49-F238E27FC236}">
                <a16:creationId xmlns:a16="http://schemas.microsoft.com/office/drawing/2014/main" id="{A9115A64-7DD5-AA78-77BF-80D0E9DAD90A}"/>
              </a:ext>
            </a:extLst>
          </p:cNvPr>
          <p:cNvSpPr txBox="1"/>
          <p:nvPr/>
        </p:nvSpPr>
        <p:spPr>
          <a:xfrm>
            <a:off x="454173" y="7215929"/>
            <a:ext cx="15809005" cy="5632311"/>
          </a:xfrm>
          <a:prstGeom prst="rect">
            <a:avLst/>
          </a:prstGeom>
          <a:noFill/>
        </p:spPr>
        <p:txBody>
          <a:bodyPr wrap="square">
            <a:spAutoFit/>
          </a:bodyPr>
          <a:lstStyle/>
          <a:p>
            <a:pPr algn="just"/>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Robust quality control (QC) is key for the successful population-scale sequencing efforts</a:t>
            </a:r>
            <a:r>
              <a:rPr lang="en-SG"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r>
              <a:rPr lang="en-SG" sz="3600" dirty="0">
                <a:latin typeface="Open Sans" panose="020B0606030504020204" pitchFamily="34" charset="0"/>
                <a:ea typeface="Open Sans" panose="020B0606030504020204" pitchFamily="34" charset="0"/>
                <a:cs typeface="Open Sans" panose="020B0606030504020204" pitchFamily="34" charset="0"/>
              </a:rPr>
              <a:t> </a:t>
            </a: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Multiple studies have discussed the need to evaluate the performance of variant calling pipelines prior to introducing them in production, and to monitor the quality of results beyond initial validation.</a:t>
            </a:r>
            <a:endParaRPr lang="en-SG" sz="36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QC of Whole Genome Sequencing (WGS) results can be achieved through a range of tools that compute metrics from FASTQ, BAM, and/or VCF files. Recommendations on which metrics to include in routine QC have been discussed in published guidelines and continue to be actively developed. Nonetheless, standardized definitions and implementations of </a:t>
            </a:r>
            <a:r>
              <a:rPr lang="en-SG"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such </a:t>
            </a: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metrics have yet to be addressed.</a:t>
            </a:r>
          </a:p>
        </p:txBody>
      </p:sp>
      <p:pic>
        <p:nvPicPr>
          <p:cNvPr id="33" name="Picture 32" descr="ASTAR_Icon_Science-02.png">
            <a:extLst>
              <a:ext uri="{FF2B5EF4-FFF2-40B4-BE49-F238E27FC236}">
                <a16:creationId xmlns:a16="http://schemas.microsoft.com/office/drawing/2014/main" id="{C71A0066-6778-35FF-FD17-01660CC6A34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321362" y="9828059"/>
            <a:ext cx="1440000" cy="1440000"/>
          </a:xfrm>
          <a:prstGeom prst="rect">
            <a:avLst/>
          </a:prstGeom>
        </p:spPr>
      </p:pic>
      <p:sp>
        <p:nvSpPr>
          <p:cNvPr id="46" name="TextBox 45">
            <a:extLst>
              <a:ext uri="{FF2B5EF4-FFF2-40B4-BE49-F238E27FC236}">
                <a16:creationId xmlns:a16="http://schemas.microsoft.com/office/drawing/2014/main" id="{513D2F53-ACE4-C0D9-1D8C-58FD56E08383}"/>
              </a:ext>
            </a:extLst>
          </p:cNvPr>
          <p:cNvSpPr txBox="1"/>
          <p:nvPr/>
        </p:nvSpPr>
        <p:spPr>
          <a:xfrm>
            <a:off x="19405808" y="10330891"/>
            <a:ext cx="9291963" cy="2862322"/>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Metric Definitions</a:t>
            </a:r>
            <a:r>
              <a:rPr lang="en-US" sz="3600" dirty="0">
                <a:latin typeface="Open Sans" panose="020B0606030504020204" pitchFamily="34" charset="0"/>
                <a:ea typeface="Open Sans" panose="020B0606030504020204" pitchFamily="34" charset="0"/>
                <a:cs typeface="Open Sans" panose="020B0606030504020204" pitchFamily="34" charset="0"/>
              </a:rPr>
              <a:t>:</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Landscape analysis / Compile available quality metrics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Prioritize metadata fields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Develop a schema for QC reporting</a:t>
            </a:r>
            <a:endParaRPr lang="en-US" dirty="0"/>
          </a:p>
        </p:txBody>
      </p:sp>
      <p:pic>
        <p:nvPicPr>
          <p:cNvPr id="56" name="Picture 55" descr="ASTAR_Icon_Science-29.png">
            <a:extLst>
              <a:ext uri="{FF2B5EF4-FFF2-40B4-BE49-F238E27FC236}">
                <a16:creationId xmlns:a16="http://schemas.microsoft.com/office/drawing/2014/main" id="{24E7A642-0643-CA1F-ACD0-96186F815BC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0149376" y="13256567"/>
            <a:ext cx="1440000" cy="1440000"/>
          </a:xfrm>
          <a:prstGeom prst="rect">
            <a:avLst/>
          </a:prstGeom>
        </p:spPr>
      </p:pic>
      <p:sp>
        <p:nvSpPr>
          <p:cNvPr id="63" name="TextBox 62">
            <a:extLst>
              <a:ext uri="{FF2B5EF4-FFF2-40B4-BE49-F238E27FC236}">
                <a16:creationId xmlns:a16="http://schemas.microsoft.com/office/drawing/2014/main" id="{2B725919-050A-559E-F597-24475DBB474C}"/>
              </a:ext>
            </a:extLst>
          </p:cNvPr>
          <p:cNvSpPr txBox="1"/>
          <p:nvPr/>
        </p:nvSpPr>
        <p:spPr>
          <a:xfrm>
            <a:off x="21381350" y="13648298"/>
            <a:ext cx="10916566" cy="3139321"/>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Reference Tool Implementations: </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Landscape analysis / Compile available tools and pipelines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Identify gaps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Integration with GA4GH Tool Registry Service</a:t>
            </a:r>
          </a:p>
          <a:p>
            <a:endParaRPr lang="en-US" dirty="0"/>
          </a:p>
        </p:txBody>
      </p:sp>
      <p:sp>
        <p:nvSpPr>
          <p:cNvPr id="64" name="TextBox 63">
            <a:extLst>
              <a:ext uri="{FF2B5EF4-FFF2-40B4-BE49-F238E27FC236}">
                <a16:creationId xmlns:a16="http://schemas.microsoft.com/office/drawing/2014/main" id="{868CF63C-95DF-4253-0BC9-72A898B08D0D}"/>
              </a:ext>
            </a:extLst>
          </p:cNvPr>
          <p:cNvSpPr txBox="1"/>
          <p:nvPr/>
        </p:nvSpPr>
        <p:spPr>
          <a:xfrm>
            <a:off x="21504502" y="17017104"/>
            <a:ext cx="11283270" cy="2031325"/>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Benchmarking Resources: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Benchmarking reference tools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Develop a “Common Practice” resource guide</a:t>
            </a:r>
          </a:p>
          <a:p>
            <a:endParaRPr lang="en-US" dirty="0"/>
          </a:p>
        </p:txBody>
      </p:sp>
      <p:pic>
        <p:nvPicPr>
          <p:cNvPr id="65" name="Picture 64" descr="ASTAR_Icon_Science-07.png">
            <a:extLst>
              <a:ext uri="{FF2B5EF4-FFF2-40B4-BE49-F238E27FC236}">
                <a16:creationId xmlns:a16="http://schemas.microsoft.com/office/drawing/2014/main" id="{9D064C3F-416B-0FAE-9EEF-F077AA56B6F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0158034" y="16563465"/>
            <a:ext cx="1440000" cy="1440000"/>
          </a:xfrm>
          <a:prstGeom prst="rect">
            <a:avLst/>
          </a:prstGeom>
        </p:spPr>
      </p:pic>
      <p:sp>
        <p:nvSpPr>
          <p:cNvPr id="66" name="TextBox 65">
            <a:extLst>
              <a:ext uri="{FF2B5EF4-FFF2-40B4-BE49-F238E27FC236}">
                <a16:creationId xmlns:a16="http://schemas.microsoft.com/office/drawing/2014/main" id="{F976D3C4-D351-A045-F65A-EBDE7DEFE815}"/>
              </a:ext>
            </a:extLst>
          </p:cNvPr>
          <p:cNvSpPr txBox="1"/>
          <p:nvPr/>
        </p:nvSpPr>
        <p:spPr>
          <a:xfrm>
            <a:off x="19469602" y="19306624"/>
            <a:ext cx="12222047" cy="1477328"/>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Ontology for QC Metrics: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Test Case - Ontologize “mean autosome coverage”</a:t>
            </a:r>
          </a:p>
          <a:p>
            <a:endParaRPr lang="en-US" dirty="0"/>
          </a:p>
        </p:txBody>
      </p:sp>
      <p:sp>
        <p:nvSpPr>
          <p:cNvPr id="2" name="Rectangle 1">
            <a:extLst>
              <a:ext uri="{FF2B5EF4-FFF2-40B4-BE49-F238E27FC236}">
                <a16:creationId xmlns:a16="http://schemas.microsoft.com/office/drawing/2014/main" id="{09796BED-FC1D-A9E2-3A66-3ED5F4C92690}"/>
              </a:ext>
            </a:extLst>
          </p:cNvPr>
          <p:cNvSpPr/>
          <p:nvPr/>
        </p:nvSpPr>
        <p:spPr>
          <a:xfrm>
            <a:off x="19724688" y="20878756"/>
            <a:ext cx="12763587" cy="1440000"/>
          </a:xfrm>
          <a:prstGeom prst="rect">
            <a:avLst/>
          </a:prstGeom>
          <a:gradFill>
            <a:gsLst>
              <a:gs pos="100000">
                <a:srgbClr val="003087"/>
              </a:gs>
              <a:gs pos="50000">
                <a:srgbClr val="003087"/>
              </a:gs>
              <a:gs pos="25000">
                <a:srgbClr val="5C068C"/>
              </a:gs>
              <a:gs pos="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 pos="13462000" algn="l"/>
              </a:tabLst>
            </a:pPr>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Workgroup Progress</a:t>
            </a:r>
          </a:p>
        </p:txBody>
      </p:sp>
      <p:pic>
        <p:nvPicPr>
          <p:cNvPr id="68" name="Picture 67" descr="ASTAR_Icon_Science-14.png">
            <a:extLst>
              <a:ext uri="{FF2B5EF4-FFF2-40B4-BE49-F238E27FC236}">
                <a16:creationId xmlns:a16="http://schemas.microsoft.com/office/drawing/2014/main" id="{5C8DED1B-FFBE-9800-C53A-8DF42459AA50}"/>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204083" y="18940860"/>
            <a:ext cx="1440000" cy="1440000"/>
          </a:xfrm>
          <a:prstGeom prst="rect">
            <a:avLst/>
          </a:prstGeom>
        </p:spPr>
      </p:pic>
      <p:pic>
        <p:nvPicPr>
          <p:cNvPr id="21" name="Graphic 20">
            <a:extLst>
              <a:ext uri="{FF2B5EF4-FFF2-40B4-BE49-F238E27FC236}">
                <a16:creationId xmlns:a16="http://schemas.microsoft.com/office/drawing/2014/main" id="{A9E88BD2-4D37-85B5-D2D7-6AD370F003F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8368384" y="29593624"/>
            <a:ext cx="2851314" cy="917089"/>
          </a:xfrm>
          <a:prstGeom prst="rect">
            <a:avLst/>
          </a:prstGeom>
        </p:spPr>
      </p:pic>
      <p:pic>
        <p:nvPicPr>
          <p:cNvPr id="71" name="Graphic 70">
            <a:extLst>
              <a:ext uri="{FF2B5EF4-FFF2-40B4-BE49-F238E27FC236}">
                <a16:creationId xmlns:a16="http://schemas.microsoft.com/office/drawing/2014/main" id="{D9C316B0-9608-12A5-5A70-C628A035203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4663975" y="25157732"/>
            <a:ext cx="360000" cy="411429"/>
          </a:xfrm>
          <a:prstGeom prst="rect">
            <a:avLst/>
          </a:prstGeom>
        </p:spPr>
      </p:pic>
      <p:pic>
        <p:nvPicPr>
          <p:cNvPr id="73" name="Graphic 72">
            <a:extLst>
              <a:ext uri="{FF2B5EF4-FFF2-40B4-BE49-F238E27FC236}">
                <a16:creationId xmlns:a16="http://schemas.microsoft.com/office/drawing/2014/main" id="{5BB0524F-2749-FF22-1BD7-F66B93E1B27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4663975" y="26587602"/>
            <a:ext cx="360000" cy="371613"/>
          </a:xfrm>
          <a:prstGeom prst="rect">
            <a:avLst/>
          </a:prstGeom>
        </p:spPr>
      </p:pic>
      <p:pic>
        <p:nvPicPr>
          <p:cNvPr id="74" name="Graphic 73">
            <a:extLst>
              <a:ext uri="{FF2B5EF4-FFF2-40B4-BE49-F238E27FC236}">
                <a16:creationId xmlns:a16="http://schemas.microsoft.com/office/drawing/2014/main" id="{EFF0D353-FFF2-048C-D4D5-C3C97C76168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4663975" y="34449201"/>
            <a:ext cx="360000" cy="411429"/>
          </a:xfrm>
          <a:prstGeom prst="rect">
            <a:avLst/>
          </a:prstGeom>
        </p:spPr>
      </p:pic>
      <p:pic>
        <p:nvPicPr>
          <p:cNvPr id="75" name="Graphic 74">
            <a:extLst>
              <a:ext uri="{FF2B5EF4-FFF2-40B4-BE49-F238E27FC236}">
                <a16:creationId xmlns:a16="http://schemas.microsoft.com/office/drawing/2014/main" id="{838840ED-101C-BB33-4FFD-C9F5558661A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4663975" y="35913466"/>
            <a:ext cx="360000" cy="371613"/>
          </a:xfrm>
          <a:prstGeom prst="rect">
            <a:avLst/>
          </a:prstGeom>
        </p:spPr>
      </p:pic>
    </p:spTree>
    <p:extLst>
      <p:ext uri="{BB962C8B-B14F-4D97-AF65-F5344CB8AC3E}">
        <p14:creationId xmlns:p14="http://schemas.microsoft.com/office/powerpoint/2010/main" val="1035394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5618</TotalTime>
  <Words>656</Words>
  <Application>Microsoft Macintosh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SHAHIRA BTE ASMADI</dc:creator>
  <cp:lastModifiedBy>Maxime HEBRARD</cp:lastModifiedBy>
  <cp:revision>184</cp:revision>
  <dcterms:created xsi:type="dcterms:W3CDTF">2021-01-25T02:54:53Z</dcterms:created>
  <dcterms:modified xsi:type="dcterms:W3CDTF">2022-09-15T02:52:09Z</dcterms:modified>
</cp:coreProperties>
</file>