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2" r:id="rId3"/>
    <p:sldId id="270" r:id="rId4"/>
    <p:sldId id="271" r:id="rId5"/>
    <p:sldId id="269" r:id="rId6"/>
    <p:sldId id="272" r:id="rId7"/>
    <p:sldId id="273" r:id="rId8"/>
    <p:sldId id="264" r:id="rId9"/>
    <p:sldId id="274" r:id="rId10"/>
    <p:sldId id="265" r:id="rId11"/>
    <p:sldId id="275" r:id="rId12"/>
    <p:sldId id="276" r:id="rId13"/>
    <p:sldId id="279" r:id="rId14"/>
    <p:sldId id="280" r:id="rId15"/>
    <p:sldId id="281" r:id="rId16"/>
    <p:sldId id="282" r:id="rId17"/>
    <p:sldId id="278" r:id="rId18"/>
    <p:sldId id="283" r:id="rId19"/>
    <p:sldId id="28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16D06D-518A-4C6B-8C4A-B9F1F43C2185}">
          <p14:sldIdLst>
            <p14:sldId id="256"/>
            <p14:sldId id="262"/>
            <p14:sldId id="270"/>
            <p14:sldId id="271"/>
            <p14:sldId id="269"/>
            <p14:sldId id="272"/>
            <p14:sldId id="273"/>
            <p14:sldId id="264"/>
            <p14:sldId id="274"/>
            <p14:sldId id="265"/>
            <p14:sldId id="275"/>
            <p14:sldId id="276"/>
            <p14:sldId id="279"/>
            <p14:sldId id="280"/>
            <p14:sldId id="281"/>
            <p14:sldId id="282"/>
            <p14:sldId id="278"/>
            <p14:sldId id="283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大帥" initials="吳大帥" lastIdx="12" clrIdx="0">
    <p:extLst>
      <p:ext uri="{19B8F6BF-5375-455C-9EA6-DF929625EA0E}">
        <p15:presenceInfo xmlns:p15="http://schemas.microsoft.com/office/powerpoint/2012/main" userId="吳大帥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442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8T11:39:47.366" idx="12">
    <p:pos x="7381" y="1973"/>
    <p:text>https://progressbar.tw/posts/92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1:12:11.308" idx="4">
    <p:pos x="7055" y="2738"/>
    <p:text>https://www.itread01.com/p/783822.html</p:text>
    <p:extLst>
      <p:ext uri="{C676402C-5697-4E1C-873F-D02D1690AC5C}">
        <p15:threadingInfo xmlns:p15="http://schemas.microsoft.com/office/powerpoint/2012/main" timeZoneBias="-480"/>
      </p:ext>
    </p:extLst>
  </p:cm>
  <p:cm authorId="1" dt="2019-11-26T21:12:35.059" idx="5">
    <p:pos x="7055" y="2874"/>
    <p:text>Session會在瀏覽器關閉後消失嗎？</p:text>
    <p:extLst>
      <p:ext uri="{C676402C-5697-4E1C-873F-D02D1690AC5C}">
        <p15:threadingInfo xmlns:p15="http://schemas.microsoft.com/office/powerpoint/2012/main" timeZoneBias="-480">
          <p15:parentCm authorId="1" idx="4"/>
        </p15:threadingInfo>
      </p:ext>
    </p:extLst>
  </p:cm>
  <p:cm authorId="1" dt="2019-11-27T00:11:32.066" idx="7">
    <p:pos x="7050" y="1832"/>
    <p:text>https://expect7.pixnet.net/blog/post/43315898-%5B%E7%A8%8B%E5%BC%8F%5D-session%E9%81%8B%E4%BD%9C%E7%9A%84%E5%9F%BA%E7%A4%8E%E6%A6%82%E5%BF%B5%E3%80%82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7T11:19:03.008" idx="9">
    <p:pos x="6687" y="2171"/>
    <p:text>https://dotblogs.com.tw/shadow/2017/09/14/195114</p:text>
    <p:extLst>
      <p:ext uri="{C676402C-5697-4E1C-873F-D02D1690AC5C}">
        <p15:threadingInfo xmlns:p15="http://schemas.microsoft.com/office/powerpoint/2012/main" timeZoneBias="-480"/>
      </p:ext>
    </p:extLst>
  </p:cm>
  <p:cm authorId="1" dt="2019-11-27T11:19:17.593" idx="10">
    <p:pos x="6687" y="2307"/>
    <p:text>Timeout設定</p:text>
    <p:extLst>
      <p:ext uri="{C676402C-5697-4E1C-873F-D02D1690AC5C}">
        <p15:threadingInfo xmlns:p15="http://schemas.microsoft.com/office/powerpoint/2012/main" timeZoneBias="-480">
          <p15:parentCm authorId="1" idx="9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9F974-B467-4881-8C13-C527CCB5D453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965F2-1791-45F7-BCF4-8303B4F24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58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當傳送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Request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時，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Server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會檢查其中是否包含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若沒有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，則會建立一個新的 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/>
              </a:rPr>
              <a:t>Seesion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並產生一個配對的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將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以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Set-Cookie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放在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Respond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中回傳給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Client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Client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可以決定是否接受這個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Set-Cookie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，接受後在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Cookie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中存著該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當下次要傳送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Request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給想同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Domain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的網站時，會同時攜帶該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Cookie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當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Server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接收到的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Request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包含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id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，則會配對到其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該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Session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紀錄著之前的資訊（例如是在哪位使用者登入的狀態下），使得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Request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變成是能保有狀態的。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若今天替某個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會先檢查這個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裡是否有包含了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標識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id)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，如果已包含一個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，表示這個發起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端是已經存放過的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就按照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找出來使用。但如果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端請求不包含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，，則表示他是新臉孔，那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端就為此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端創建一個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，並生成一個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端保存。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r>
              <a:rPr lang="zh-TW" altLang="en-US" dirty="0"/>
              <a:t>做一段</a:t>
            </a:r>
            <a:r>
              <a:rPr lang="en-US" altLang="zh-TW" dirty="0"/>
              <a:t>Session</a:t>
            </a:r>
            <a:r>
              <a:rPr lang="zh-TW" altLang="en-US" dirty="0"/>
              <a:t>針對瀏覽器的示範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965F2-1791-45F7-BCF4-8303B4F245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9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IsNewSession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記得新增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global.aspx(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全域應用程式類別</a:t>
            </a:r>
            <a:r>
              <a:rPr lang="en-US" altLang="zh-TW" sz="12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965F2-1791-45F7-BCF4-8303B4F24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變數相關的常見應用如下：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網頁記數器。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線上投票區。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更新正確上線人數（如聊天室）。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965F2-1791-45F7-BCF4-8303B4F245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7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965F2-1791-45F7-BCF4-8303B4F245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5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965F2-1791-45F7-BCF4-8303B4F245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7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0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40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3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19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7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4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7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8CC9-1200-4D9E-91FD-F8190F323F19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382AC0-8BC6-47F4-9752-55519085AD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2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iwenku.org/d/201235606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5528A-FED9-437A-8B73-83F93A56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496" y="1225118"/>
            <a:ext cx="8791575" cy="814449"/>
          </a:xfrm>
        </p:spPr>
        <p:txBody>
          <a:bodyPr>
            <a:noAutofit/>
          </a:bodyPr>
          <a:lstStyle/>
          <a:p>
            <a:r>
              <a:rPr lang="zh-TW" altLang="en-US" sz="6600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網站儲存資料的物件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2BAA18-0DC5-4600-A2D4-88242A47C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902" y="4330010"/>
            <a:ext cx="7232066" cy="66812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696867"/>
                </a:solidFill>
                <a:latin typeface="+mj-ea"/>
                <a:ea typeface="+mj-ea"/>
              </a:rPr>
              <a:t>Session</a:t>
            </a:r>
            <a:r>
              <a:rPr lang="zh-TW" altLang="en-US" sz="3600" b="1" dirty="0">
                <a:solidFill>
                  <a:srgbClr val="696867"/>
                </a:solidFill>
                <a:latin typeface="+mj-ea"/>
                <a:ea typeface="+mj-ea"/>
              </a:rPr>
              <a:t>、</a:t>
            </a:r>
            <a:r>
              <a:rPr lang="en-US" altLang="zh-TW" sz="3600" b="1" dirty="0">
                <a:solidFill>
                  <a:srgbClr val="696867"/>
                </a:solidFill>
                <a:latin typeface="+mj-ea"/>
                <a:ea typeface="+mj-ea"/>
              </a:rPr>
              <a:t>Application</a:t>
            </a:r>
            <a:endParaRPr lang="zh-TW" altLang="en-US" sz="3600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027A8C-D2AA-4975-91D3-7E6966DF513B}"/>
              </a:ext>
            </a:extLst>
          </p:cNvPr>
          <p:cNvSpPr txBox="1"/>
          <p:nvPr/>
        </p:nvSpPr>
        <p:spPr>
          <a:xfrm>
            <a:off x="11693232" y="6611779"/>
            <a:ext cx="620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吳大帥</a:t>
            </a:r>
          </a:p>
        </p:txBody>
      </p:sp>
    </p:spTree>
    <p:extLst>
      <p:ext uri="{BB962C8B-B14F-4D97-AF65-F5344CB8AC3E}">
        <p14:creationId xmlns:p14="http://schemas.microsoft.com/office/powerpoint/2010/main" val="4733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BFDB1E-6547-4F86-ABF1-36B1E9A8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5" y="3429000"/>
            <a:ext cx="6947001" cy="3152870"/>
          </a:xfr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D197048-AD28-41CB-8E7C-6C0071245247}"/>
              </a:ext>
            </a:extLst>
          </p:cNvPr>
          <p:cNvSpPr txBox="1">
            <a:spLocks/>
          </p:cNvSpPr>
          <p:nvPr/>
        </p:nvSpPr>
        <p:spPr>
          <a:xfrm>
            <a:off x="1726495" y="1645341"/>
            <a:ext cx="9538536" cy="138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裡面先判斷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Session[“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LoginOK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”] 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裡面的值是否是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”OK”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，如果不是的話表示沒有經過登入程序就直接進入網址。</a:t>
            </a:r>
          </a:p>
        </p:txBody>
      </p:sp>
    </p:spTree>
    <p:extLst>
      <p:ext uri="{BB962C8B-B14F-4D97-AF65-F5344CB8AC3E}">
        <p14:creationId xmlns:p14="http://schemas.microsoft.com/office/powerpoint/2010/main" val="34043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D898E-9A9A-4E38-9E37-7795E16D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793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把帳號密碼儲存在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SQL Server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裡面，利用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的資料來驗證帳號密碼</a:t>
            </a:r>
            <a:br>
              <a:rPr lang="zh-TW" altLang="en-US" dirty="0">
                <a:solidFill>
                  <a:srgbClr val="000000"/>
                </a:solidFill>
                <a:latin typeface="Open Sans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B5231E-4F6C-4AF4-BA04-854C0567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41" y="3196064"/>
            <a:ext cx="6456807" cy="3563381"/>
          </a:xfrm>
        </p:spPr>
      </p:pic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F1A4A7D-A581-4856-B46A-A73B8F0E0A54}"/>
              </a:ext>
            </a:extLst>
          </p:cNvPr>
          <p:cNvSpPr txBox="1">
            <a:spLocks/>
          </p:cNvSpPr>
          <p:nvPr/>
        </p:nvSpPr>
        <p:spPr>
          <a:xfrm>
            <a:off x="1507520" y="1587224"/>
            <a:ext cx="10684480" cy="1280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WebFrom1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裡面拉一個按鈕，按下按鈕後，透過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SQLServer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驗證帳號密碼是否輸入正確，正確的話才給你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Session[“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LoginOK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”] = “OK”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並且跳轉到下一個網頁，否則就是輸入錯誤</a:t>
            </a:r>
          </a:p>
        </p:txBody>
      </p:sp>
    </p:spTree>
    <p:extLst>
      <p:ext uri="{BB962C8B-B14F-4D97-AF65-F5344CB8AC3E}">
        <p14:creationId xmlns:p14="http://schemas.microsoft.com/office/powerpoint/2010/main" val="9726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BFDB1E-6547-4F86-ABF1-36B1E9A8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5" y="2957660"/>
            <a:ext cx="6947001" cy="3152870"/>
          </a:xfr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D197048-AD28-41CB-8E7C-6C0071245247}"/>
              </a:ext>
            </a:extLst>
          </p:cNvPr>
          <p:cNvSpPr txBox="1">
            <a:spLocks/>
          </p:cNvSpPr>
          <p:nvPr/>
        </p:nvSpPr>
        <p:spPr>
          <a:xfrm>
            <a:off x="1326732" y="1334257"/>
            <a:ext cx="9538536" cy="138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裡面先判斷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Session[“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LoginOK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”] 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裡面的值是否是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”OK”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，如果不是的話表示沒有經過登入程序就直接進入網址。</a:t>
            </a:r>
          </a:p>
        </p:txBody>
      </p:sp>
    </p:spTree>
    <p:extLst>
      <p:ext uri="{BB962C8B-B14F-4D97-AF65-F5344CB8AC3E}">
        <p14:creationId xmlns:p14="http://schemas.microsoft.com/office/powerpoint/2010/main" val="41338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16" y="494000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Application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EABA7-23FE-4031-8B50-2DB9F2F7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85" y="1782662"/>
            <a:ext cx="8879890" cy="431629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數據保存在伺服器端，用於存放每個使用者都用得到但資料量小的資訊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EX: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網頁計數器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r>
              <a:rPr lang="zh-TW" altLang="en-US" sz="2800" dirty="0">
                <a:latin typeface="儷黑 pro"/>
              </a:rPr>
              <a:t>所有使用者只要與</a:t>
            </a:r>
            <a:r>
              <a:rPr lang="en-US" altLang="zh-TW" sz="2800" dirty="0">
                <a:latin typeface="儷黑 pro"/>
              </a:rPr>
              <a:t>WEB</a:t>
            </a:r>
            <a:r>
              <a:rPr lang="zh-TW" altLang="en-US" sz="2800" dirty="0">
                <a:latin typeface="儷黑 pro"/>
              </a:rPr>
              <a:t>連線就可以看到</a:t>
            </a:r>
            <a:r>
              <a:rPr lang="en-US" altLang="zh-TW" sz="2800" dirty="0">
                <a:latin typeface="儷黑 pro"/>
              </a:rPr>
              <a:t>Application</a:t>
            </a:r>
            <a:r>
              <a:rPr lang="zh-TW" altLang="en-US" sz="2800" dirty="0">
                <a:latin typeface="儷黑 pro"/>
              </a:rPr>
              <a:t>的資料</a:t>
            </a:r>
            <a:endParaRPr lang="en-US" altLang="zh-TW" sz="2800" dirty="0">
              <a:latin typeface="儷黑 pro"/>
            </a:endParaRPr>
          </a:p>
          <a:p>
            <a:r>
              <a:rPr lang="en-US" altLang="zh-TW" sz="2800" dirty="0">
                <a:latin typeface="儷黑 pro"/>
              </a:rPr>
              <a:t>Application</a:t>
            </a:r>
            <a:r>
              <a:rPr lang="zh-TW" altLang="en-US" sz="2800" dirty="0">
                <a:latin typeface="儷黑 pro"/>
              </a:rPr>
              <a:t>物件會一直存在，或重新啟動後才會失效直到伺服器關機</a:t>
            </a:r>
            <a:endParaRPr lang="en-US" altLang="zh-TW" sz="2800" dirty="0">
              <a:latin typeface="儷黑 pro"/>
            </a:endParaRPr>
          </a:p>
          <a:p>
            <a:r>
              <a:rPr lang="zh-TW" altLang="en-US" sz="2800" dirty="0">
                <a:latin typeface="儷黑 pro"/>
              </a:rPr>
              <a:t>存在</a:t>
            </a:r>
            <a:r>
              <a:rPr lang="en-US" altLang="zh-TW" sz="2800" dirty="0">
                <a:latin typeface="儷黑 pro"/>
              </a:rPr>
              <a:t>Web Server</a:t>
            </a:r>
            <a:r>
              <a:rPr lang="zh-TW" altLang="en-US" sz="2800" dirty="0">
                <a:latin typeface="儷黑 pro"/>
              </a:rPr>
              <a:t>的記憶體中，速度會比在資料庫中儲存或讀取還要快</a:t>
            </a:r>
            <a:endParaRPr lang="en-US" altLang="zh-TW" sz="2800" dirty="0">
              <a:latin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9995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16" y="494000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Application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方法介紹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322F8E4-3772-4D3C-B0C9-B2AD2C8DA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35849"/>
              </p:ext>
            </p:extLst>
          </p:nvPr>
        </p:nvGraphicFramePr>
        <p:xfrm>
          <a:off x="1697116" y="2210835"/>
          <a:ext cx="8915400" cy="392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715">
                  <a:extLst>
                    <a:ext uri="{9D8B030D-6E8A-4147-A177-3AD203B41FA5}">
                      <a16:colId xmlns:a16="http://schemas.microsoft.com/office/drawing/2014/main" val="2821169521"/>
                    </a:ext>
                  </a:extLst>
                </a:gridCol>
                <a:gridCol w="4440685">
                  <a:extLst>
                    <a:ext uri="{9D8B030D-6E8A-4147-A177-3AD203B41FA5}">
                      <a16:colId xmlns:a16="http://schemas.microsoft.com/office/drawing/2014/main" val="3771293828"/>
                    </a:ext>
                  </a:extLst>
                </a:gridCol>
              </a:tblGrid>
              <a:tr h="4535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Application</a:t>
                      </a:r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46408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.Add(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string name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, object value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設定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TW" altLang="en-US" dirty="0"/>
                        <a:t>的變數值，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也可以用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[“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變數名稱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”]</a:t>
                      </a:r>
                      <a:r>
                        <a:rPr lang="zh-TW" altLang="en-US" dirty="0"/>
                        <a:t>來儲存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41693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.Remove()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的某一個變數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35326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的所有變數，也可以使用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方式，效果一樣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835764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使用同一個變數名稱更新一個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物件變數的內容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415227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.Lock()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鎖住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物件，不讓其他使用者改變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物件的任何資訊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498981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UnLock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解除鎖定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Lock()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72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16" y="494000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Application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屬性介紹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322F8E4-3772-4D3C-B0C9-B2AD2C8DA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929710"/>
              </p:ext>
            </p:extLst>
          </p:nvPr>
        </p:nvGraphicFramePr>
        <p:xfrm>
          <a:off x="1697116" y="2210835"/>
          <a:ext cx="8915400" cy="154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715">
                  <a:extLst>
                    <a:ext uri="{9D8B030D-6E8A-4147-A177-3AD203B41FA5}">
                      <a16:colId xmlns:a16="http://schemas.microsoft.com/office/drawing/2014/main" val="2821169521"/>
                    </a:ext>
                  </a:extLst>
                </a:gridCol>
                <a:gridCol w="4440685">
                  <a:extLst>
                    <a:ext uri="{9D8B030D-6E8A-4147-A177-3AD203B41FA5}">
                      <a16:colId xmlns:a16="http://schemas.microsoft.com/office/drawing/2014/main" val="3771293828"/>
                    </a:ext>
                  </a:extLst>
                </a:gridCol>
              </a:tblGrid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Application</a:t>
                      </a:r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46408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獲取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物件變數的數量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41693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AllKeys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返回全部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物件變數名到一個字串陣列中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3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636274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DEMO</a:t>
            </a:r>
            <a:endParaRPr lang="zh-TW" altLang="en-US" sz="4800" b="1" dirty="0">
              <a:solidFill>
                <a:schemeClr val="accent3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27B76DC-12AF-48C4-A208-42E06598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61" y="2193364"/>
            <a:ext cx="9538536" cy="385864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物件來存取任意一個東西，測試他是否在其他網頁也能使用</a:t>
            </a:r>
            <a:endParaRPr lang="en-US" altLang="zh-TW" sz="2800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新增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Page3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，用來竄改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的內容</a:t>
            </a:r>
            <a:endParaRPr lang="en-US" altLang="zh-TW" sz="2800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做一個簡單的網頁計數器</a:t>
            </a:r>
          </a:p>
        </p:txBody>
      </p:sp>
    </p:spTree>
    <p:extLst>
      <p:ext uri="{BB962C8B-B14F-4D97-AF65-F5344CB8AC3E}">
        <p14:creationId xmlns:p14="http://schemas.microsoft.com/office/powerpoint/2010/main" val="14450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49C59-95D0-44EE-BCD5-C8802D83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物件來存取任意一個東西，測試他是否在其他網頁也能使用</a:t>
            </a:r>
            <a:br>
              <a:rPr lang="en-US" altLang="zh-TW" dirty="0">
                <a:solidFill>
                  <a:srgbClr val="000000"/>
                </a:solidFill>
                <a:latin typeface="Open Sans"/>
              </a:rPr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C916E8-D7F1-4A4D-A83C-FF6040259102}"/>
              </a:ext>
            </a:extLst>
          </p:cNvPr>
          <p:cNvSpPr/>
          <p:nvPr/>
        </p:nvSpPr>
        <p:spPr>
          <a:xfrm>
            <a:off x="1763588" y="1716156"/>
            <a:ext cx="8348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WebFrom1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裡面拉一個按鈕，按下按鈕後，變數值使用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存起來，並且跳轉到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endParaRPr lang="zh-TW" altLang="en-US" sz="2800" dirty="0">
              <a:solidFill>
                <a:srgbClr val="FF0000"/>
              </a:solidFill>
              <a:latin typeface="Open San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E3C49-5FBD-4A44-B807-C5DE1E67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88" y="2799196"/>
            <a:ext cx="6021224" cy="11513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05A549-B513-481C-BD4D-B2EDA19F4A8E}"/>
              </a:ext>
            </a:extLst>
          </p:cNvPr>
          <p:cNvSpPr/>
          <p:nvPr/>
        </p:nvSpPr>
        <p:spPr>
          <a:xfrm>
            <a:off x="1763587" y="4096852"/>
            <a:ext cx="9005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，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Page_Load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的時候讀取之前利用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儲存起來的資料，也可以使用其他瀏覽器讀取看看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5958DA-AE19-4938-9563-A85E02153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87" y="5319826"/>
            <a:ext cx="6775128" cy="12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49C59-95D0-44EE-BCD5-C8802D83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3368"/>
            <a:ext cx="8911687" cy="75898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新增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Page3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，來竄改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的內容</a:t>
            </a:r>
            <a:br>
              <a:rPr lang="en-US" altLang="zh-TW" dirty="0">
                <a:solidFill>
                  <a:srgbClr val="000000"/>
                </a:solidFill>
                <a:latin typeface="Open Sans"/>
              </a:rPr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C916E8-D7F1-4A4D-A83C-FF6040259102}"/>
              </a:ext>
            </a:extLst>
          </p:cNvPr>
          <p:cNvSpPr/>
          <p:nvPr/>
        </p:nvSpPr>
        <p:spPr>
          <a:xfrm>
            <a:off x="1640156" y="1382355"/>
            <a:ext cx="10034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新增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Page3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，然後新增一個按鈕，按下按鈕後，改變原本在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內的值並存起來，然後再回到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endParaRPr lang="zh-TW" altLang="en-US" sz="2800" dirty="0">
              <a:solidFill>
                <a:srgbClr val="FF0000"/>
              </a:solidFill>
              <a:latin typeface="Open San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3ADFBB-8FDA-4B8D-8652-11272A355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5" y="2619157"/>
            <a:ext cx="3344668" cy="11360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50F666B-A47F-48CB-8F23-C691B33A8F5E}"/>
              </a:ext>
            </a:extLst>
          </p:cNvPr>
          <p:cNvSpPr txBox="1"/>
          <p:nvPr/>
        </p:nvSpPr>
        <p:spPr>
          <a:xfrm>
            <a:off x="2157273" y="3187205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Page3</a:t>
            </a:r>
            <a:r>
              <a:rPr lang="zh-TW" altLang="en-US" dirty="0">
                <a:solidFill>
                  <a:srgbClr val="FF0000"/>
                </a:solidFill>
              </a:rPr>
              <a:t>的按鈕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A70D38F-9A3A-4236-8923-5BDB4F9127A0}"/>
              </a:ext>
            </a:extLst>
          </p:cNvPr>
          <p:cNvCxnSpPr>
            <a:cxnSpLocks/>
          </p:cNvCxnSpPr>
          <p:nvPr/>
        </p:nvCxnSpPr>
        <p:spPr>
          <a:xfrm flipH="1" flipV="1">
            <a:off x="2521258" y="2965143"/>
            <a:ext cx="150921" cy="222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801A426-7920-46D9-B950-187CB939D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5" y="5134476"/>
            <a:ext cx="5974598" cy="104403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914F237-35DB-4391-BCFA-3E79E993E030}"/>
              </a:ext>
            </a:extLst>
          </p:cNvPr>
          <p:cNvSpPr/>
          <p:nvPr/>
        </p:nvSpPr>
        <p:spPr>
          <a:xfrm>
            <a:off x="1808555" y="4180369"/>
            <a:ext cx="10034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按下後，改變原本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Application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內的值並回到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Page2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看結果</a:t>
            </a:r>
          </a:p>
        </p:txBody>
      </p:sp>
    </p:spTree>
    <p:extLst>
      <p:ext uri="{BB962C8B-B14F-4D97-AF65-F5344CB8AC3E}">
        <p14:creationId xmlns:p14="http://schemas.microsoft.com/office/powerpoint/2010/main" val="26208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49C59-95D0-44EE-BCD5-C8802D83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3368"/>
            <a:ext cx="8911687" cy="75898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Application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做一個簡單的網頁計數器</a:t>
            </a:r>
            <a:br>
              <a:rPr lang="zh-TW" altLang="en-US" dirty="0">
                <a:solidFill>
                  <a:srgbClr val="000000"/>
                </a:solidFill>
                <a:latin typeface="Open Sans"/>
              </a:rPr>
            </a:br>
            <a:br>
              <a:rPr lang="en-US" altLang="zh-TW" dirty="0">
                <a:solidFill>
                  <a:srgbClr val="000000"/>
                </a:solidFill>
                <a:latin typeface="Open Sans"/>
              </a:rPr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C916E8-D7F1-4A4D-A83C-FF6040259102}"/>
              </a:ext>
            </a:extLst>
          </p:cNvPr>
          <p:cNvSpPr/>
          <p:nvPr/>
        </p:nvSpPr>
        <p:spPr>
          <a:xfrm>
            <a:off x="1640156" y="1382355"/>
            <a:ext cx="10034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在原本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WebForm1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的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Page_Load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事件加入以下程式碼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14F237-35DB-4391-BCFA-3E79E993E030}"/>
              </a:ext>
            </a:extLst>
          </p:cNvPr>
          <p:cNvSpPr/>
          <p:nvPr/>
        </p:nvSpPr>
        <p:spPr>
          <a:xfrm>
            <a:off x="1640156" y="5396609"/>
            <a:ext cx="10034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開啟其他瀏覽器，看看計數是否正常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8EE649-D989-4EED-B723-8AB18E07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5" y="2041244"/>
            <a:ext cx="767400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494000"/>
            <a:ext cx="9905998" cy="819664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為什麼要有</a:t>
            </a:r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Session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EABA7-23FE-4031-8B50-2DB9F2F7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85" y="1782661"/>
            <a:ext cx="10158274" cy="458133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http</a:t>
            </a:r>
            <a:r>
              <a:rPr lang="zh-TW" altLang="en-US" sz="2800" dirty="0"/>
              <a:t>本身是個</a:t>
            </a:r>
            <a:r>
              <a:rPr lang="zh-TW" altLang="en-US" sz="2800" b="1" dirty="0">
                <a:solidFill>
                  <a:srgbClr val="FF0000"/>
                </a:solidFill>
              </a:rPr>
              <a:t>無狀態</a:t>
            </a:r>
            <a:r>
              <a:rPr lang="en-US" altLang="zh-TW" sz="2800" b="1" dirty="0">
                <a:solidFill>
                  <a:srgbClr val="FF0000"/>
                </a:solidFill>
              </a:rPr>
              <a:t>( Stateless)</a:t>
            </a:r>
            <a:r>
              <a:rPr lang="zh-TW" altLang="en-US" sz="2800" dirty="0"/>
              <a:t>的協議，可以在</a:t>
            </a:r>
            <a:r>
              <a:rPr lang="en-US" altLang="zh-TW" sz="2800" dirty="0"/>
              <a:t>Client</a:t>
            </a:r>
            <a:r>
              <a:rPr lang="zh-TW" altLang="en-US" sz="2800" dirty="0"/>
              <a:t>與</a:t>
            </a:r>
            <a:r>
              <a:rPr lang="en-US" altLang="zh-TW" sz="2800" dirty="0"/>
              <a:t>Server</a:t>
            </a:r>
            <a:r>
              <a:rPr lang="zh-TW" altLang="en-US" sz="2800" dirty="0"/>
              <a:t>兩端進行溝通，但是無法紀錄網路上的行為。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3000" dirty="0"/>
          </a:p>
          <a:p>
            <a:pPr eaLnBrk="0" hangingPunct="0"/>
            <a:r>
              <a:rPr lang="zh-TW" altLang="en-US" sz="3000" dirty="0"/>
              <a:t>如果今天要登入一個網站，每次訪問該網站時，都需要將登入帳密再輸入一次， 或是現在頁面上的資料填到一半，不小心把網頁關掉，重開頁面只好再重新輸入一次，使用起來會非常不便。</a:t>
            </a:r>
            <a:r>
              <a:rPr lang="en-US" altLang="zh-TW" sz="3000" dirty="0"/>
              <a:t>Session</a:t>
            </a:r>
            <a:r>
              <a:rPr lang="zh-TW" altLang="en-US" sz="3000" dirty="0"/>
              <a:t>因此誕生，解決無紀錄狀態的問題。</a:t>
            </a:r>
          </a:p>
        </p:txBody>
      </p:sp>
    </p:spTree>
    <p:extLst>
      <p:ext uri="{BB962C8B-B14F-4D97-AF65-F5344CB8AC3E}">
        <p14:creationId xmlns:p14="http://schemas.microsoft.com/office/powerpoint/2010/main" val="20869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73799-0191-4006-91AD-842C87F2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907"/>
          </a:xfrm>
        </p:spPr>
        <p:txBody>
          <a:bodyPr/>
          <a:lstStyle/>
          <a:p>
            <a:r>
              <a:rPr lang="en-US" altLang="zh-TW" dirty="0"/>
              <a:t>Session</a:t>
            </a:r>
            <a:r>
              <a:rPr lang="zh-TW" altLang="en-US" dirty="0"/>
              <a:t>與</a:t>
            </a:r>
            <a:r>
              <a:rPr lang="en-US" altLang="zh-TW" dirty="0"/>
              <a:t>Application</a:t>
            </a:r>
            <a:r>
              <a:rPr lang="zh-TW" altLang="en-US" dirty="0"/>
              <a:t>的差別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66171C-75ED-47DF-A7E4-8AAB8B98C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083921"/>
              </p:ext>
            </p:extLst>
          </p:nvPr>
        </p:nvGraphicFramePr>
        <p:xfrm>
          <a:off x="294441" y="2418702"/>
          <a:ext cx="11788070" cy="173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6">
                  <a:extLst>
                    <a:ext uri="{9D8B030D-6E8A-4147-A177-3AD203B41FA5}">
                      <a16:colId xmlns:a16="http://schemas.microsoft.com/office/drawing/2014/main" val="2821169521"/>
                    </a:ext>
                  </a:extLst>
                </a:gridCol>
                <a:gridCol w="2354006">
                  <a:extLst>
                    <a:ext uri="{9D8B030D-6E8A-4147-A177-3AD203B41FA5}">
                      <a16:colId xmlns:a16="http://schemas.microsoft.com/office/drawing/2014/main" val="3771293828"/>
                    </a:ext>
                  </a:extLst>
                </a:gridCol>
                <a:gridCol w="2354006">
                  <a:extLst>
                    <a:ext uri="{9D8B030D-6E8A-4147-A177-3AD203B41FA5}">
                      <a16:colId xmlns:a16="http://schemas.microsoft.com/office/drawing/2014/main" val="2913216198"/>
                    </a:ext>
                  </a:extLst>
                </a:gridCol>
                <a:gridCol w="2354006">
                  <a:extLst>
                    <a:ext uri="{9D8B030D-6E8A-4147-A177-3AD203B41FA5}">
                      <a16:colId xmlns:a16="http://schemas.microsoft.com/office/drawing/2014/main" val="179865604"/>
                    </a:ext>
                  </a:extLst>
                </a:gridCol>
                <a:gridCol w="2354006">
                  <a:extLst>
                    <a:ext uri="{9D8B030D-6E8A-4147-A177-3AD203B41FA5}">
                      <a16:colId xmlns:a16="http://schemas.microsoft.com/office/drawing/2014/main" val="2259763679"/>
                    </a:ext>
                  </a:extLst>
                </a:gridCol>
              </a:tblGrid>
              <a:tr h="45350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使用者數量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資料量大小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儲存位置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儲存時間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46408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單一使用者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伺服器端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使用者活動的時間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逾期時間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預設</a:t>
                      </a: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分鐘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41693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Application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全部的使用者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任意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伺服器端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直到伺服器關閉</a:t>
                      </a:r>
                    </a:p>
                    <a:p>
                      <a:pPr algn="ctr"/>
                      <a:r>
                        <a:rPr lang="zh-TW" altLang="en-US"/>
                        <a:t>或當機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3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16" y="494000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Session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EABA7-23FE-4031-8B50-2DB9F2F7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85" y="1782661"/>
            <a:ext cx="9519082" cy="4581339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數據保存在伺服器端，用於存放重要資料</a:t>
            </a:r>
            <a:r>
              <a:rPr lang="en-US" altLang="zh-TW" sz="2800" dirty="0">
                <a:solidFill>
                  <a:srgbClr val="0070C0"/>
                </a:solidFill>
                <a:latin typeface="Open Sans"/>
              </a:rPr>
              <a:t>(Ex:</a:t>
            </a:r>
            <a:r>
              <a:rPr lang="zh-TW" altLang="en-US" sz="2800" dirty="0">
                <a:solidFill>
                  <a:srgbClr val="0070C0"/>
                </a:solidFill>
                <a:latin typeface="Open Sans"/>
              </a:rPr>
              <a:t>登入驗證</a:t>
            </a:r>
            <a:r>
              <a:rPr lang="en-US" altLang="zh-TW" sz="2800" dirty="0">
                <a:solidFill>
                  <a:srgbClr val="0070C0"/>
                </a:solidFill>
                <a:latin typeface="Open Sans"/>
              </a:rPr>
              <a:t>)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，但資料量如果太大，將會影響到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SERVER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運作。</a:t>
            </a:r>
            <a:endParaRPr lang="en-US" altLang="zh-TW" sz="2800" dirty="0">
              <a:solidFill>
                <a:srgbClr val="303233"/>
              </a:solidFill>
              <a:latin typeface="Lato"/>
            </a:endParaRPr>
          </a:p>
          <a:p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Session 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機制會在一個用戶完成身分認證後，存下所需的用戶資料，接著</a:t>
            </a:r>
            <a:r>
              <a:rPr lang="zh-TW" altLang="en-US" sz="2800" dirty="0">
                <a:solidFill>
                  <a:srgbClr val="FF0000"/>
                </a:solidFill>
                <a:latin typeface="Lato"/>
              </a:rPr>
              <a:t>產生一組對應的對應的</a:t>
            </a:r>
            <a:r>
              <a:rPr lang="en-US" altLang="zh-TW" sz="2800" dirty="0" err="1">
                <a:solidFill>
                  <a:srgbClr val="FF0000"/>
                </a:solidFill>
                <a:latin typeface="Lato"/>
              </a:rPr>
              <a:t>SessionID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，存入 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Cookie 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後傳回用戶端。</a:t>
            </a:r>
            <a:endParaRPr lang="en-US" altLang="zh-TW" sz="2800" dirty="0">
              <a:solidFill>
                <a:srgbClr val="303233"/>
              </a:solidFill>
              <a:latin typeface="Lato"/>
            </a:endParaRPr>
          </a:p>
          <a:p>
            <a:r>
              <a:rPr lang="zh-TW" altLang="en-US" sz="2800" dirty="0">
                <a:latin typeface="儷黑 pro"/>
              </a:rPr>
              <a:t>會針對瀏覽器，如果是不同瀏覽器的話</a:t>
            </a:r>
            <a:r>
              <a:rPr lang="en-US" altLang="zh-TW" sz="2800" dirty="0">
                <a:latin typeface="儷黑 pro"/>
              </a:rPr>
              <a:t>Session</a:t>
            </a:r>
            <a:r>
              <a:rPr lang="zh-TW" altLang="en-US" sz="2800" dirty="0">
                <a:latin typeface="儷黑 pro"/>
              </a:rPr>
              <a:t>失效。</a:t>
            </a:r>
            <a:endParaRPr lang="en-US" altLang="zh-TW" sz="2800" dirty="0">
              <a:latin typeface="儷黑 pro"/>
            </a:endParaRPr>
          </a:p>
          <a:p>
            <a:r>
              <a:rPr lang="zh-TW" altLang="en-US" sz="2800" dirty="0">
                <a:latin typeface="儷黑 pro"/>
              </a:rPr>
              <a:t>當</a:t>
            </a:r>
            <a:r>
              <a:rPr lang="en-US" altLang="zh-TW" sz="2800" dirty="0">
                <a:latin typeface="儷黑 pro"/>
              </a:rPr>
              <a:t>USER</a:t>
            </a:r>
            <a:r>
              <a:rPr lang="zh-TW" altLang="en-US" sz="2800" dirty="0">
                <a:latin typeface="儷黑 pro"/>
              </a:rPr>
              <a:t>停止</a:t>
            </a:r>
            <a:r>
              <a:rPr lang="en-US" altLang="zh-TW" sz="2800" dirty="0">
                <a:latin typeface="儷黑 pro"/>
              </a:rPr>
              <a:t>WEB</a:t>
            </a:r>
            <a:r>
              <a:rPr lang="zh-TW" altLang="en-US" sz="2800" dirty="0">
                <a:latin typeface="儷黑 pro"/>
              </a:rPr>
              <a:t>瀏覽後直到</a:t>
            </a:r>
            <a:r>
              <a:rPr lang="en-US" altLang="zh-TW" sz="2800" dirty="0" err="1">
                <a:latin typeface="儷黑 pro"/>
              </a:rPr>
              <a:t>TimeOut</a:t>
            </a:r>
            <a:r>
              <a:rPr lang="zh-TW" altLang="en-US" sz="2800" dirty="0">
                <a:latin typeface="儷黑 pro"/>
              </a:rPr>
              <a:t>時間或關閉瀏覽器即失效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342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494231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Session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簡單流程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1135D2F-4D4F-4974-9096-8F31CAF2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1" y="1455938"/>
            <a:ext cx="7304841" cy="53807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A12AC2-56F4-4ED2-808A-6289F71AA8CE}"/>
              </a:ext>
            </a:extLst>
          </p:cNvPr>
          <p:cNvSpPr txBox="1"/>
          <p:nvPr/>
        </p:nvSpPr>
        <p:spPr>
          <a:xfrm>
            <a:off x="9232776" y="6383045"/>
            <a:ext cx="27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圖片來源：</a:t>
            </a:r>
            <a:r>
              <a:rPr lang="zh-TW" alt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小明的雜貨店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636274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Session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常用方法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04C0D02-9FA5-43A2-8103-F574749C6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56312"/>
              </p:ext>
            </p:extLst>
          </p:nvPr>
        </p:nvGraphicFramePr>
        <p:xfrm>
          <a:off x="1679361" y="2201958"/>
          <a:ext cx="8915400" cy="310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715">
                  <a:extLst>
                    <a:ext uri="{9D8B030D-6E8A-4147-A177-3AD203B41FA5}">
                      <a16:colId xmlns:a16="http://schemas.microsoft.com/office/drawing/2014/main" val="2821169521"/>
                    </a:ext>
                  </a:extLst>
                </a:gridCol>
                <a:gridCol w="4440685">
                  <a:extLst>
                    <a:ext uri="{9D8B030D-6E8A-4147-A177-3AD203B41FA5}">
                      <a16:colId xmlns:a16="http://schemas.microsoft.com/office/drawing/2014/main" val="3771293828"/>
                    </a:ext>
                  </a:extLst>
                </a:gridCol>
              </a:tblGrid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46408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.Add(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string name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, object value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設定</a:t>
                      </a:r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的變數值，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也可以用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Session[“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變數名稱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”]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來儲存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41693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.Remove()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的某一個變數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35326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的所有變數，也可以使用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方式，效果一樣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835764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.Abandon()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移除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的所有變數，與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不同的地方在於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Abandon()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會觸發</a:t>
                      </a:r>
                      <a:r>
                        <a:rPr lang="en-US" altLang="zh-TW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Session_End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41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636274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Session</a:t>
            </a:r>
            <a:r>
              <a:rPr lang="zh-TW" altLang="en-US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屬性介紹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04C0D02-9FA5-43A2-8103-F574749C6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02074"/>
              </p:ext>
            </p:extLst>
          </p:nvPr>
        </p:nvGraphicFramePr>
        <p:xfrm>
          <a:off x="1638300" y="1664522"/>
          <a:ext cx="8915400" cy="429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715">
                  <a:extLst>
                    <a:ext uri="{9D8B030D-6E8A-4147-A177-3AD203B41FA5}">
                      <a16:colId xmlns:a16="http://schemas.microsoft.com/office/drawing/2014/main" val="2821169521"/>
                    </a:ext>
                  </a:extLst>
                </a:gridCol>
                <a:gridCol w="4440685">
                  <a:extLst>
                    <a:ext uri="{9D8B030D-6E8A-4147-A177-3AD203B41FA5}">
                      <a16:colId xmlns:a16="http://schemas.microsoft.com/office/drawing/2014/main" val="3771293828"/>
                    </a:ext>
                  </a:extLst>
                </a:gridCol>
              </a:tblGrid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46408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SessionID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取得工作階段唯一識別的</a:t>
                      </a:r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編號，由</a:t>
                      </a:r>
                      <a:r>
                        <a:rPr lang="en-US" altLang="zh-TW" dirty="0"/>
                        <a:t> ASP.NET</a:t>
                      </a:r>
                      <a:r>
                        <a:rPr lang="zh-TW" altLang="en-US" dirty="0"/>
                        <a:t>隨機產生，並存在</a:t>
                      </a:r>
                      <a:r>
                        <a:rPr lang="en-US" altLang="zh-TW" dirty="0"/>
                        <a:t>Cookie</a:t>
                      </a:r>
                      <a:r>
                        <a:rPr lang="zh-TW" altLang="en-US" dirty="0"/>
                        <a:t>內，接著每個</a:t>
                      </a:r>
                      <a:r>
                        <a:rPr lang="en-US" altLang="zh-TW" dirty="0"/>
                        <a:t>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equest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都會包含著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SessionID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一起送出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41693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取得或著設定</a:t>
                      </a:r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的逾期時間，預設為</a:t>
                      </a: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分鐘，如果要修改此設定，</a:t>
                      </a:r>
                      <a:r>
                        <a:rPr lang="en-US" altLang="zh-TW" dirty="0"/>
                        <a:t>IIS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 err="1"/>
                        <a:t>Web.config</a:t>
                      </a:r>
                      <a:r>
                        <a:rPr lang="zh-TW" altLang="en-US" dirty="0"/>
                        <a:t>都要修改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35326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取得目前工作階段中，</a:t>
                      </a:r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變數的數量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835764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IsNewSession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取得目前的</a:t>
                      </a:r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是否為新建立的，結果為布林值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415227"/>
                  </a:ext>
                </a:extLst>
              </a:tr>
              <a:tr h="45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IsCookieless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取得值，指出</a:t>
                      </a:r>
                      <a:r>
                        <a:rPr lang="en-US" altLang="zh-TW" dirty="0" err="1"/>
                        <a:t>SessionID</a:t>
                      </a:r>
                      <a:r>
                        <a:rPr lang="zh-TW" altLang="en-US" dirty="0"/>
                        <a:t>是否存在於</a:t>
                      </a:r>
                      <a:r>
                        <a:rPr lang="en-US" altLang="zh-TW" dirty="0"/>
                        <a:t>Cookie</a:t>
                      </a:r>
                      <a:r>
                        <a:rPr lang="zh-TW" altLang="en-US" dirty="0"/>
                        <a:t>中或是</a:t>
                      </a:r>
                      <a:r>
                        <a:rPr lang="en-US" altLang="zh-TW" dirty="0"/>
                        <a:t>URL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36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636274"/>
            <a:ext cx="9905998" cy="819664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DEMO</a:t>
            </a:r>
            <a:endParaRPr lang="zh-TW" altLang="en-US" sz="4800" b="1" dirty="0">
              <a:solidFill>
                <a:schemeClr val="accent3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27B76DC-12AF-48C4-A208-42E06598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61" y="2193364"/>
            <a:ext cx="9538536" cy="385864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Session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物件來存取任意一個東西，測試他是否在其他網頁也能使用</a:t>
            </a:r>
            <a:endParaRPr lang="en-US" altLang="zh-TW" sz="2800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加入簡單的驗證機制，不能讓其他使用者透過網址就存取網頁裡面的內容</a:t>
            </a:r>
            <a:endParaRPr lang="en-US" altLang="zh-TW" sz="2800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把帳號密碼儲存在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SQL Server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裡面，利用</a:t>
            </a:r>
            <a:r>
              <a:rPr lang="en-US" altLang="zh-TW" sz="2800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zh-TW" altLang="en-US" sz="2800" dirty="0">
                <a:solidFill>
                  <a:srgbClr val="000000"/>
                </a:solidFill>
                <a:latin typeface="Open Sans"/>
              </a:rPr>
              <a:t>的資料來驗證帳號密碼</a:t>
            </a:r>
          </a:p>
        </p:txBody>
      </p:sp>
    </p:spTree>
    <p:extLst>
      <p:ext uri="{BB962C8B-B14F-4D97-AF65-F5344CB8AC3E}">
        <p14:creationId xmlns:p14="http://schemas.microsoft.com/office/powerpoint/2010/main" val="18754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601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利用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Session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物件來存取任意一個東西，測試他是否在其他網頁也能使用</a:t>
            </a:r>
            <a:br>
              <a:rPr lang="en-US" altLang="zh-TW" dirty="0">
                <a:solidFill>
                  <a:srgbClr val="000000"/>
                </a:solidFill>
                <a:latin typeface="Open Sans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3E19DC-0477-4B49-AD4C-C847D1EC8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41" y="2774874"/>
            <a:ext cx="6309360" cy="137922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DB1354-4E32-4EDE-B4D8-D4743028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41" y="5415334"/>
            <a:ext cx="4724400" cy="876300"/>
          </a:xfrm>
          <a:prstGeom prst="rect">
            <a:avLst/>
          </a:prstGeom>
        </p:spPr>
      </p:pic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FB4AA70-4736-4EC3-B4E7-EBDE53B8BDF2}"/>
              </a:ext>
            </a:extLst>
          </p:cNvPr>
          <p:cNvSpPr txBox="1">
            <a:spLocks/>
          </p:cNvSpPr>
          <p:nvPr/>
        </p:nvSpPr>
        <p:spPr>
          <a:xfrm>
            <a:off x="1640156" y="1493984"/>
            <a:ext cx="9933223" cy="1379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0000"/>
                </a:solidFill>
                <a:latin typeface="Open Sans"/>
              </a:rPr>
              <a:t>WebFrom1</a:t>
            </a:r>
            <a:r>
              <a:rPr lang="zh-TW" altLang="en-US" sz="2400" dirty="0">
                <a:solidFill>
                  <a:srgbClr val="FF0000"/>
                </a:solidFill>
                <a:latin typeface="Open Sans"/>
              </a:rPr>
              <a:t>裡面拉一個按鈕，按下按鈕後，利用</a:t>
            </a:r>
            <a:r>
              <a:rPr lang="en-US" altLang="zh-TW" sz="2400" dirty="0">
                <a:solidFill>
                  <a:srgbClr val="FF0000"/>
                </a:solidFill>
                <a:latin typeface="Open Sans"/>
              </a:rPr>
              <a:t>Session</a:t>
            </a:r>
            <a:r>
              <a:rPr lang="zh-TW" altLang="en-US" sz="2400" dirty="0">
                <a:solidFill>
                  <a:srgbClr val="FF0000"/>
                </a:solidFill>
                <a:latin typeface="Open Sans"/>
              </a:rPr>
              <a:t>存起來，並且跳轉到</a:t>
            </a:r>
            <a:r>
              <a:rPr lang="en-US" altLang="zh-TW" sz="2400" dirty="0">
                <a:solidFill>
                  <a:srgbClr val="FF0000"/>
                </a:solidFill>
                <a:latin typeface="Open Sans"/>
              </a:rPr>
              <a:t>WebFrom2</a:t>
            </a:r>
            <a:endParaRPr lang="zh-TW" altLang="en-US" sz="24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D769A010-E44A-4AEC-8184-330A3A7B57CB}"/>
              </a:ext>
            </a:extLst>
          </p:cNvPr>
          <p:cNvSpPr txBox="1">
            <a:spLocks/>
          </p:cNvSpPr>
          <p:nvPr/>
        </p:nvSpPr>
        <p:spPr>
          <a:xfrm>
            <a:off x="1640156" y="4710762"/>
            <a:ext cx="8786402" cy="4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WebFrom2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，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Page_Load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的時候讀取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Session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0687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87CE-567A-442E-BAF9-8C78065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1" y="636274"/>
            <a:ext cx="9905998" cy="819664"/>
          </a:xfrm>
        </p:spPr>
        <p:txBody>
          <a:bodyPr>
            <a:no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Open Sans"/>
              </a:rPr>
              <a:t>加入簡單的驗證機制，不能讓其他使用者透過網址就存取網頁裡面的內容</a:t>
            </a:r>
            <a:endParaRPr lang="en-US" altLang="zh-TW" sz="32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81F5CE-5F1B-4AAA-A0A7-65D59BE3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1" y="3429000"/>
            <a:ext cx="6484620" cy="2903220"/>
          </a:xfrm>
          <a:prstGeom prst="rect">
            <a:avLst/>
          </a:prstGeom>
        </p:spPr>
      </p:pic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238FF783-60E5-48AD-8647-A04227F2DECE}"/>
              </a:ext>
            </a:extLst>
          </p:cNvPr>
          <p:cNvSpPr txBox="1">
            <a:spLocks/>
          </p:cNvSpPr>
          <p:nvPr/>
        </p:nvSpPr>
        <p:spPr>
          <a:xfrm>
            <a:off x="1679361" y="1872854"/>
            <a:ext cx="9538536" cy="138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WebFrom1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裡面拉一個按鈕，按下按鈕後，先驗證帳號密碼是否輸入正確，正確的話才給你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Session[“</a:t>
            </a:r>
            <a:r>
              <a:rPr lang="en-US" altLang="zh-TW" sz="2800" dirty="0" err="1">
                <a:solidFill>
                  <a:srgbClr val="FF0000"/>
                </a:solidFill>
                <a:latin typeface="Open Sans"/>
              </a:rPr>
              <a:t>LoginOK</a:t>
            </a:r>
            <a:r>
              <a:rPr lang="en-US" altLang="zh-TW" sz="2800" dirty="0">
                <a:solidFill>
                  <a:srgbClr val="FF0000"/>
                </a:solidFill>
                <a:latin typeface="Open Sans"/>
              </a:rPr>
              <a:t>”] = “OK”</a:t>
            </a:r>
            <a:r>
              <a:rPr lang="zh-TW" altLang="en-US" sz="2800" dirty="0">
                <a:solidFill>
                  <a:srgbClr val="FF0000"/>
                </a:solidFill>
                <a:latin typeface="Open Sans"/>
              </a:rPr>
              <a:t>並且跳轉到下一個網頁，否則就是輸入錯誤</a:t>
            </a:r>
          </a:p>
        </p:txBody>
      </p:sp>
    </p:spTree>
    <p:extLst>
      <p:ext uri="{BB962C8B-B14F-4D97-AF65-F5344CB8AC3E}">
        <p14:creationId xmlns:p14="http://schemas.microsoft.com/office/powerpoint/2010/main" val="3815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1810</TotalTime>
  <Words>1402</Words>
  <Application>Microsoft Office PowerPoint</Application>
  <PresentationFormat>寬螢幕</PresentationFormat>
  <Paragraphs>129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Lato</vt:lpstr>
      <vt:lpstr>Open Sans</vt:lpstr>
      <vt:lpstr>微軟正黑體</vt:lpstr>
      <vt:lpstr>儷黑 pro</vt:lpstr>
      <vt:lpstr>Arial</vt:lpstr>
      <vt:lpstr>Calibri</vt:lpstr>
      <vt:lpstr>Century Gothic</vt:lpstr>
      <vt:lpstr>Wingdings 3</vt:lpstr>
      <vt:lpstr>絲縷</vt:lpstr>
      <vt:lpstr>網站儲存資料的物件</vt:lpstr>
      <vt:lpstr>為什麼要有Session？</vt:lpstr>
      <vt:lpstr>Session簡介</vt:lpstr>
      <vt:lpstr>Session簡單流程</vt:lpstr>
      <vt:lpstr>Session常用方法</vt:lpstr>
      <vt:lpstr>Session屬性介紹</vt:lpstr>
      <vt:lpstr>DEMO</vt:lpstr>
      <vt:lpstr>利用Session物件來存取任意一個東西，測試他是否在其他網頁也能使用 </vt:lpstr>
      <vt:lpstr>加入簡單的驗證機制，不能讓其他使用者透過網址就存取網頁裡面的內容</vt:lpstr>
      <vt:lpstr>PowerPoint 簡報</vt:lpstr>
      <vt:lpstr>把帳號密碼儲存在SQL Server裡面，利用SQL的資料來驗證帳號密碼 </vt:lpstr>
      <vt:lpstr>PowerPoint 簡報</vt:lpstr>
      <vt:lpstr>Application簡介</vt:lpstr>
      <vt:lpstr>Application方法介紹</vt:lpstr>
      <vt:lpstr>Application屬性介紹</vt:lpstr>
      <vt:lpstr>DEMO</vt:lpstr>
      <vt:lpstr>利用Application物件來存取任意一個東西，測試他是否在其他網頁也能使用 </vt:lpstr>
      <vt:lpstr>新增Page3，來竄改Application的內容 </vt:lpstr>
      <vt:lpstr>利用Application做一個簡單的網頁計數器  </vt:lpstr>
      <vt:lpstr>Session與Application的差別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網站儲存資料的物件</dc:title>
  <dc:creator>吳大帥</dc:creator>
  <cp:lastModifiedBy>吳大帥</cp:lastModifiedBy>
  <cp:revision>116</cp:revision>
  <dcterms:created xsi:type="dcterms:W3CDTF">2019-11-25T03:44:44Z</dcterms:created>
  <dcterms:modified xsi:type="dcterms:W3CDTF">2019-11-29T04:07:02Z</dcterms:modified>
</cp:coreProperties>
</file>