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2" r:id="rId10"/>
    <p:sldId id="270" r:id="rId11"/>
    <p:sldId id="271" r:id="rId12"/>
    <p:sldId id="273" r:id="rId13"/>
    <p:sldId id="274" r:id="rId14"/>
    <p:sldId id="263" r:id="rId15"/>
    <p:sldId id="264" r:id="rId16"/>
    <p:sldId id="265" r:id="rId17"/>
    <p:sldId id="266" r:id="rId18"/>
    <p:sldId id="267" r:id="rId19"/>
    <p:sldId id="268" r:id="rId20"/>
    <p:sldId id="275" r:id="rId21"/>
    <p:sldId id="279" r:id="rId22"/>
    <p:sldId id="276" r:id="rId23"/>
    <p:sldId id="280" r:id="rId24"/>
    <p:sldId id="281" r:id="rId25"/>
    <p:sldId id="277" r:id="rId26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–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15" d="100"/>
          <a:sy n="115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8620-82D7-20C2-194B-BF9DBAF57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02630-7C7B-1E4E-0A43-3F7338027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C491B-1E86-B8C5-6E4A-B93388E0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D374-7E10-1C44-8556-6D0E7DF32DE7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19F1C-8A81-8526-119C-B367D4E3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CE4DE-9BFF-8D58-DC65-4C387120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4954-725A-0F45-ABB8-E2A932AF2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07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0301-0FC4-AF1A-530B-37DD1AE1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E54A4-7609-C5A3-6587-163669D7D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A8502-EEAD-9855-1D4A-17AE1FDC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D374-7E10-1C44-8556-6D0E7DF32DE7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783BC-BD2C-3849-6FA3-6E566C6B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6C2FC-A317-2AFD-B7AB-2D71AF16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4954-725A-0F45-ABB8-E2A932AF2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42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678B0C-1922-687D-911B-8A7F5EEB3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6E7A0-9B21-5611-038D-DF4857996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7142B-E9B5-36F2-E2AD-28BA490E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D374-7E10-1C44-8556-6D0E7DF32DE7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F8ECE-9419-78E3-F656-DE411CE3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C4D89-0605-8869-059A-95244ADB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4954-725A-0F45-ABB8-E2A932AF2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85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2178B-0F09-0813-3FEC-5C9BFFFA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EFFB1-9C3E-FD3E-9728-DE4597A38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075F9-4795-090A-A3D2-08E16375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D374-7E10-1C44-8556-6D0E7DF32DE7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C9829-8183-2337-F557-32F7C5BC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F9E11-70D2-C9C9-8960-9DBE5E2DA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4954-725A-0F45-ABB8-E2A932AF2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60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3B00-444A-3E8C-A09B-818ACFB13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80318-6DF1-E50D-47C7-3ECA020CC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822E5-797D-050C-9342-F7D841D5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D374-7E10-1C44-8556-6D0E7DF32DE7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6A6F8-EE0A-19F9-941C-E4D1C077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60F0B-B673-6AD3-1B47-01309112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4954-725A-0F45-ABB8-E2A932AF2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04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D639-994D-B444-5F62-30E46695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6F090-ACA5-22A3-EC6C-9E0D1E2FA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11AF2-2E27-A400-AAF1-09EB3ED8C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EB3A5-B0EE-3DBF-D286-AE4FC4C6C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D374-7E10-1C44-8556-6D0E7DF32DE7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B7209-BB88-12AC-08B6-DA369B55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B48CF-EE74-BFD9-1ED7-7B3C8175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4954-725A-0F45-ABB8-E2A932AF2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22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0118-0947-082F-488C-8B0950B27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62698-70D8-5213-7392-E455E1F6E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B0C5F-1C64-0A57-1105-64A432BFE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E4F9E-E7FC-5F20-C80B-FFEFEFA91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BABCFC-0384-B167-C633-3FE1A8C7D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6B05B4-4B5A-B20B-A9DC-E9C728AD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D374-7E10-1C44-8556-6D0E7DF32DE7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869B4-D1CF-FC76-5C75-01943F4A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1D9F8-0FE5-5429-F423-3850221B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4954-725A-0F45-ABB8-E2A932AF2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16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E1D7E-21D9-A4CC-5D71-738D5AB3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28B26-9712-0607-7833-8C7AA652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D374-7E10-1C44-8556-6D0E7DF32DE7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F1B36-04FE-EED6-FC2C-7265BA0A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79256-DFAB-F134-CBAC-CFFE5904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4954-725A-0F45-ABB8-E2A932AF2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51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6990F-F470-FFE0-16D3-C7E6DD16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D374-7E10-1C44-8556-6D0E7DF32DE7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D94F0-5738-4C90-A202-02E9441C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4623F-7112-2DBD-9C5A-3998ED54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4954-725A-0F45-ABB8-E2A932AF2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3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C98E-22FF-C802-D85E-D0F4E6CA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0A9B7-22C8-8D63-4057-E03AF9AA0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FEC6B-394E-0344-51CD-4C273B010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65567-FAA5-C830-F1EE-09E5CFB4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D374-7E10-1C44-8556-6D0E7DF32DE7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95429-2AE4-33D6-816F-88EF1220E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B0B06-DE6E-7CB4-9388-17F11AB3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4954-725A-0F45-ABB8-E2A932AF2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6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40EF-230D-7DC6-864E-91E249FA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00248-0762-02F2-9EBB-1925510E5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7FD92-2E8A-A1C8-6BEA-DD4483B23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933A3-D67F-9575-F10E-686C5B50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D374-7E10-1C44-8556-6D0E7DF32DE7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855B2-7C9A-A364-7B06-62E9C217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7B961-FF45-177D-776A-00983F03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4954-725A-0F45-ABB8-E2A932AF2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74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E2B20-2BF0-B90A-81D8-3167E23E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1605E-09FA-EB35-3A79-D92083521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03573-56B1-B31F-D3FB-6283AA570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0D374-7E10-1C44-8556-6D0E7DF32DE7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9BD15-7EC2-FD30-944F-45E090B97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FF002-4936-7E23-F6AE-97324B9A1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D4954-725A-0F45-ABB8-E2A932AF2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62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manticscholar.org/paper/Recognizing-Facial-Expressions-Using-Deep-Learning-Savoiu-Wong/59b50e396e657627cc503a0747c5b84bd17c546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83wuw/facial_expression_recogni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C653-9EF8-58CE-2A05-E890DDBBE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Science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91427-C78C-3698-A66F-F68380F14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Facial Expression Recognition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0524324-471E-3F3A-6D7C-1BBC1849667E}"/>
              </a:ext>
            </a:extLst>
          </p:cNvPr>
          <p:cNvSpPr txBox="1">
            <a:spLocks/>
          </p:cNvSpPr>
          <p:nvPr/>
        </p:nvSpPr>
        <p:spPr>
          <a:xfrm>
            <a:off x="1524000" y="479946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Georgios Athanasiou</a:t>
            </a:r>
          </a:p>
          <a:p>
            <a:r>
              <a:rPr lang="en-GB" sz="1800" dirty="0"/>
              <a:t>06 September 2023</a:t>
            </a:r>
          </a:p>
        </p:txBody>
      </p:sp>
    </p:spTree>
    <p:extLst>
      <p:ext uri="{BB962C8B-B14F-4D97-AF65-F5344CB8AC3E}">
        <p14:creationId xmlns:p14="http://schemas.microsoft.com/office/powerpoint/2010/main" val="2480645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4D6-7776-694E-213B-6208B272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Approaches - Initial Training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AE600-4762-8F59-485A-11F36987C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731920"/>
            <a:ext cx="5040000" cy="26837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0BD5FE-E398-3B4A-AF89-BB0E947A6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771" y="2760954"/>
            <a:ext cx="5040000" cy="274908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0371F5-52D5-2D0A-79DC-8AE271B3BA65}"/>
              </a:ext>
            </a:extLst>
          </p:cNvPr>
          <p:cNvCxnSpPr/>
          <p:nvPr/>
        </p:nvCxnSpPr>
        <p:spPr>
          <a:xfrm>
            <a:off x="1944914" y="455748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117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4D6-7776-694E-213B-6208B272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Approaches - Initial Training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0371F5-52D5-2D0A-79DC-8AE271B3BA65}"/>
              </a:ext>
            </a:extLst>
          </p:cNvPr>
          <p:cNvCxnSpPr/>
          <p:nvPr/>
        </p:nvCxnSpPr>
        <p:spPr>
          <a:xfrm>
            <a:off x="1944914" y="455748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644CB026-2E90-B025-A328-93D6BFCF0733}"/>
              </a:ext>
            </a:extLst>
          </p:cNvPr>
          <p:cNvGrpSpPr/>
          <p:nvPr/>
        </p:nvGrpSpPr>
        <p:grpSpPr>
          <a:xfrm>
            <a:off x="838199" y="2731920"/>
            <a:ext cx="10573572" cy="3894297"/>
            <a:chOff x="838199" y="2731920"/>
            <a:chExt cx="10573572" cy="38942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4FAE600-4762-8F59-485A-11F36987C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2731920"/>
              <a:ext cx="5040000" cy="268370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30BD5FE-E398-3B4A-AF89-BB0E947A6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1771" y="2760954"/>
              <a:ext cx="5040000" cy="2749087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EE358C-9C7B-22BE-1297-5C8C0F794A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94973" y="3729097"/>
              <a:ext cx="812799" cy="812799"/>
            </a:xfrm>
            <a:prstGeom prst="ellipse">
              <a:avLst/>
            </a:prstGeom>
            <a:noFill/>
            <a:ln>
              <a:prstDash val="dash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1E7486-5BC1-2F7C-236F-0EAB632E5C28}"/>
                </a:ext>
              </a:extLst>
            </p:cNvPr>
            <p:cNvCxnSpPr>
              <a:stCxn id="12" idx="4"/>
            </p:cNvCxnSpPr>
            <p:nvPr/>
          </p:nvCxnSpPr>
          <p:spPr>
            <a:xfrm>
              <a:off x="1901373" y="4541896"/>
              <a:ext cx="537027" cy="14379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14383E-192E-AD1D-2FBA-4B8453318B58}"/>
                </a:ext>
              </a:extLst>
            </p:cNvPr>
            <p:cNvSpPr txBox="1"/>
            <p:nvPr/>
          </p:nvSpPr>
          <p:spPr>
            <a:xfrm>
              <a:off x="2438400" y="5979886"/>
              <a:ext cx="11607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overfitting</a:t>
              </a:r>
            </a:p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93127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2CAD-FBFA-0263-6C03-5FEB2568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Approaches - Background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C6972-FF05-8075-4A84-6929C411C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Kaggle competition</a:t>
            </a:r>
          </a:p>
          <a:p>
            <a:pPr lvl="1"/>
            <a:r>
              <a:rPr lang="en-GB" dirty="0"/>
              <a:t>top 10 scores around 65%</a:t>
            </a:r>
          </a:p>
          <a:p>
            <a:r>
              <a:rPr lang="en-GB" dirty="0"/>
              <a:t>Several different architectures in GitHub</a:t>
            </a:r>
          </a:p>
          <a:p>
            <a:r>
              <a:rPr lang="en-GB" dirty="0"/>
              <a:t>Best approach</a:t>
            </a:r>
            <a:r>
              <a:rPr lang="en-GB" baseline="30000" dirty="0"/>
              <a:t>2</a:t>
            </a:r>
            <a:endParaRPr lang="en-GB" dirty="0"/>
          </a:p>
          <a:p>
            <a:pPr lvl="1"/>
            <a:r>
              <a:rPr lang="en-GB" dirty="0"/>
              <a:t>Ensemble Resnet50 + Vgg16</a:t>
            </a:r>
          </a:p>
          <a:p>
            <a:pPr lvl="1"/>
            <a:r>
              <a:rPr lang="en-GB" dirty="0"/>
              <a:t>Score 67.2% on Kaggle dataset</a:t>
            </a:r>
          </a:p>
          <a:p>
            <a:pPr lvl="1"/>
            <a:r>
              <a:rPr lang="en-GB" dirty="0"/>
              <a:t>Score 78.3% on external datasets</a:t>
            </a:r>
          </a:p>
          <a:p>
            <a:r>
              <a:rPr lang="en-GB" dirty="0"/>
              <a:t>External datasets for transfer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67B22-68F7-6A31-5393-B588DB40BF37}"/>
              </a:ext>
            </a:extLst>
          </p:cNvPr>
          <p:cNvSpPr txBox="1"/>
          <p:nvPr/>
        </p:nvSpPr>
        <p:spPr>
          <a:xfrm>
            <a:off x="1040524" y="6448097"/>
            <a:ext cx="10039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aseline="30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GB" sz="12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https://www.semanticscholar.org/paper/Recognizing-Facial-Expressions-Using-Deep-Learning-Savoiu-Wong/59b50e396e657627cc503a0747c5b84bd17c5468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831561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0C5E-47F6-0EC5-477B-E8F1C1F5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Approaches - 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38ABA-35CB-B6F1-916E-9FB09CD2C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Modified architecture</a:t>
            </a:r>
          </a:p>
          <a:p>
            <a:r>
              <a:rPr lang="en-GB" dirty="0"/>
              <a:t>Data oversampling</a:t>
            </a:r>
          </a:p>
        </p:txBody>
      </p:sp>
    </p:spTree>
    <p:extLst>
      <p:ext uri="{BB962C8B-B14F-4D97-AF65-F5344CB8AC3E}">
        <p14:creationId xmlns:p14="http://schemas.microsoft.com/office/powerpoint/2010/main" val="4156753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264B-2B10-074B-32CA-F81AF300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Approaches - Data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F98B09-8AAE-6323-0953-E74C3951DD99}"/>
              </a:ext>
            </a:extLst>
          </p:cNvPr>
          <p:cNvGrpSpPr/>
          <p:nvPr/>
        </p:nvGrpSpPr>
        <p:grpSpPr>
          <a:xfrm>
            <a:off x="1030515" y="2612572"/>
            <a:ext cx="2880000" cy="2880000"/>
            <a:chOff x="1030515" y="2612572"/>
            <a:chExt cx="2880000" cy="2880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A6389C0-5DF9-3F66-80F2-2F26E1C126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0515" y="2612572"/>
              <a:ext cx="2880000" cy="28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118CAFF-0597-59D9-3A2D-88F50572A3BC}"/>
                </a:ext>
              </a:extLst>
            </p:cNvPr>
            <p:cNvSpPr>
              <a:spLocks/>
            </p:cNvSpPr>
            <p:nvPr/>
          </p:nvSpPr>
          <p:spPr>
            <a:xfrm>
              <a:off x="1567515" y="3260972"/>
              <a:ext cx="1044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angry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DF6795B-30BA-36DE-E4A4-1D05EAF5A98E}"/>
                </a:ext>
              </a:extLst>
            </p:cNvPr>
            <p:cNvSpPr>
              <a:spLocks/>
            </p:cNvSpPr>
            <p:nvPr/>
          </p:nvSpPr>
          <p:spPr>
            <a:xfrm>
              <a:off x="2115415" y="2784860"/>
              <a:ext cx="1044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sad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4E8B52-C713-61BD-45E2-C371AEB3B0F0}"/>
                </a:ext>
              </a:extLst>
            </p:cNvPr>
            <p:cNvSpPr>
              <a:spLocks/>
            </p:cNvSpPr>
            <p:nvPr/>
          </p:nvSpPr>
          <p:spPr>
            <a:xfrm>
              <a:off x="1331059" y="4550346"/>
              <a:ext cx="1044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fear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FEF189-4577-80AC-0F39-500F394928D5}"/>
                </a:ext>
              </a:extLst>
            </p:cNvPr>
            <p:cNvSpPr>
              <a:spLocks/>
            </p:cNvSpPr>
            <p:nvPr/>
          </p:nvSpPr>
          <p:spPr>
            <a:xfrm>
              <a:off x="2375059" y="4211029"/>
              <a:ext cx="1044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happy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A6FD994-9AFD-4910-DD69-EDAEE2175C4D}"/>
                </a:ext>
              </a:extLst>
            </p:cNvPr>
            <p:cNvSpPr>
              <a:spLocks/>
            </p:cNvSpPr>
            <p:nvPr/>
          </p:nvSpPr>
          <p:spPr>
            <a:xfrm>
              <a:off x="2110201" y="4947432"/>
              <a:ext cx="1044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disgust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1F391DA-33DC-7E90-7999-F838E731729C}"/>
                </a:ext>
              </a:extLst>
            </p:cNvPr>
            <p:cNvSpPr>
              <a:spLocks/>
            </p:cNvSpPr>
            <p:nvPr/>
          </p:nvSpPr>
          <p:spPr>
            <a:xfrm>
              <a:off x="1158501" y="3793260"/>
              <a:ext cx="1044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neutral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E12337A-080F-B1EF-C9A4-0A6FEB157805}"/>
                </a:ext>
              </a:extLst>
            </p:cNvPr>
            <p:cNvSpPr>
              <a:spLocks/>
            </p:cNvSpPr>
            <p:nvPr/>
          </p:nvSpPr>
          <p:spPr>
            <a:xfrm>
              <a:off x="2642016" y="3587456"/>
              <a:ext cx="1044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surprsd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1018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264B-2B10-074B-32CA-F81AF300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Approaches - Data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A6389C0-5DF9-3F66-80F2-2F26E1C126D9}"/>
              </a:ext>
            </a:extLst>
          </p:cNvPr>
          <p:cNvSpPr>
            <a:spLocks noChangeAspect="1"/>
          </p:cNvSpPr>
          <p:nvPr/>
        </p:nvSpPr>
        <p:spPr>
          <a:xfrm>
            <a:off x="1030515" y="2612572"/>
            <a:ext cx="2880000" cy="288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18CAFF-0597-59D9-3A2D-88F50572A3BC}"/>
              </a:ext>
            </a:extLst>
          </p:cNvPr>
          <p:cNvSpPr>
            <a:spLocks/>
          </p:cNvSpPr>
          <p:nvPr/>
        </p:nvSpPr>
        <p:spPr>
          <a:xfrm>
            <a:off x="1567515" y="3260972"/>
            <a:ext cx="1044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angry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F6795B-30BA-36DE-E4A4-1D05EAF5A98E}"/>
              </a:ext>
            </a:extLst>
          </p:cNvPr>
          <p:cNvSpPr>
            <a:spLocks/>
          </p:cNvSpPr>
          <p:nvPr/>
        </p:nvSpPr>
        <p:spPr>
          <a:xfrm>
            <a:off x="2115415" y="2784860"/>
            <a:ext cx="1044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sad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4E8B52-C713-61BD-45E2-C371AEB3B0F0}"/>
              </a:ext>
            </a:extLst>
          </p:cNvPr>
          <p:cNvSpPr>
            <a:spLocks/>
          </p:cNvSpPr>
          <p:nvPr/>
        </p:nvSpPr>
        <p:spPr>
          <a:xfrm>
            <a:off x="1331059" y="4550346"/>
            <a:ext cx="1044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fear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FEF189-4577-80AC-0F39-500F394928D5}"/>
              </a:ext>
            </a:extLst>
          </p:cNvPr>
          <p:cNvSpPr>
            <a:spLocks/>
          </p:cNvSpPr>
          <p:nvPr/>
        </p:nvSpPr>
        <p:spPr>
          <a:xfrm>
            <a:off x="2375059" y="4211029"/>
            <a:ext cx="1044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happy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6FD994-9AFD-4910-DD69-EDAEE2175C4D}"/>
              </a:ext>
            </a:extLst>
          </p:cNvPr>
          <p:cNvSpPr>
            <a:spLocks/>
          </p:cNvSpPr>
          <p:nvPr/>
        </p:nvSpPr>
        <p:spPr>
          <a:xfrm>
            <a:off x="2110201" y="4947432"/>
            <a:ext cx="1044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disgust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F391DA-33DC-7E90-7999-F838E731729C}"/>
              </a:ext>
            </a:extLst>
          </p:cNvPr>
          <p:cNvSpPr>
            <a:spLocks/>
          </p:cNvSpPr>
          <p:nvPr/>
        </p:nvSpPr>
        <p:spPr>
          <a:xfrm>
            <a:off x="1158501" y="3793260"/>
            <a:ext cx="1044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neutral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E12337A-080F-B1EF-C9A4-0A6FEB157805}"/>
              </a:ext>
            </a:extLst>
          </p:cNvPr>
          <p:cNvSpPr>
            <a:spLocks/>
          </p:cNvSpPr>
          <p:nvPr/>
        </p:nvSpPr>
        <p:spPr>
          <a:xfrm>
            <a:off x="2642016" y="3587456"/>
            <a:ext cx="1044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surprsd</a:t>
            </a:r>
          </a:p>
        </p:txBody>
      </p:sp>
    </p:spTree>
    <p:extLst>
      <p:ext uri="{BB962C8B-B14F-4D97-AF65-F5344CB8AC3E}">
        <p14:creationId xmlns:p14="http://schemas.microsoft.com/office/powerpoint/2010/main" val="895006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264B-2B10-074B-32CA-F81AF300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Approaches - Data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A6389C0-5DF9-3F66-80F2-2F26E1C126D9}"/>
              </a:ext>
            </a:extLst>
          </p:cNvPr>
          <p:cNvSpPr>
            <a:spLocks noChangeAspect="1"/>
          </p:cNvSpPr>
          <p:nvPr/>
        </p:nvSpPr>
        <p:spPr>
          <a:xfrm>
            <a:off x="1030515" y="2612572"/>
            <a:ext cx="2880000" cy="288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18CAFF-0597-59D9-3A2D-88F50572A3BC}"/>
              </a:ext>
            </a:extLst>
          </p:cNvPr>
          <p:cNvSpPr>
            <a:spLocks/>
          </p:cNvSpPr>
          <p:nvPr/>
        </p:nvSpPr>
        <p:spPr>
          <a:xfrm>
            <a:off x="1567515" y="3260972"/>
            <a:ext cx="1044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angry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F6795B-30BA-36DE-E4A4-1D05EAF5A98E}"/>
              </a:ext>
            </a:extLst>
          </p:cNvPr>
          <p:cNvSpPr>
            <a:spLocks/>
          </p:cNvSpPr>
          <p:nvPr/>
        </p:nvSpPr>
        <p:spPr>
          <a:xfrm>
            <a:off x="2115415" y="2784860"/>
            <a:ext cx="1044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sad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4E8B52-C713-61BD-45E2-C371AEB3B0F0}"/>
              </a:ext>
            </a:extLst>
          </p:cNvPr>
          <p:cNvSpPr>
            <a:spLocks/>
          </p:cNvSpPr>
          <p:nvPr/>
        </p:nvSpPr>
        <p:spPr>
          <a:xfrm>
            <a:off x="1331059" y="4550346"/>
            <a:ext cx="1044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fear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FEF189-4577-80AC-0F39-500F394928D5}"/>
              </a:ext>
            </a:extLst>
          </p:cNvPr>
          <p:cNvSpPr>
            <a:spLocks/>
          </p:cNvSpPr>
          <p:nvPr/>
        </p:nvSpPr>
        <p:spPr>
          <a:xfrm>
            <a:off x="2375059" y="4211029"/>
            <a:ext cx="1044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happy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6FD994-9AFD-4910-DD69-EDAEE2175C4D}"/>
              </a:ext>
            </a:extLst>
          </p:cNvPr>
          <p:cNvSpPr>
            <a:spLocks/>
          </p:cNvSpPr>
          <p:nvPr/>
        </p:nvSpPr>
        <p:spPr>
          <a:xfrm>
            <a:off x="2110201" y="4947432"/>
            <a:ext cx="1044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disgust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F391DA-33DC-7E90-7999-F838E731729C}"/>
              </a:ext>
            </a:extLst>
          </p:cNvPr>
          <p:cNvSpPr>
            <a:spLocks/>
          </p:cNvSpPr>
          <p:nvPr/>
        </p:nvSpPr>
        <p:spPr>
          <a:xfrm>
            <a:off x="1158501" y="3793260"/>
            <a:ext cx="1044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neutral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E12337A-080F-B1EF-C9A4-0A6FEB157805}"/>
              </a:ext>
            </a:extLst>
          </p:cNvPr>
          <p:cNvSpPr>
            <a:spLocks/>
          </p:cNvSpPr>
          <p:nvPr/>
        </p:nvSpPr>
        <p:spPr>
          <a:xfrm>
            <a:off x="2642016" y="3587456"/>
            <a:ext cx="1044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surprsd</a:t>
            </a:r>
          </a:p>
        </p:txBody>
      </p:sp>
    </p:spTree>
    <p:extLst>
      <p:ext uri="{BB962C8B-B14F-4D97-AF65-F5344CB8AC3E}">
        <p14:creationId xmlns:p14="http://schemas.microsoft.com/office/powerpoint/2010/main" val="3104171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264B-2B10-074B-32CA-F81AF300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Approaches - Data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A6389C0-5DF9-3F66-80F2-2F26E1C126D9}"/>
              </a:ext>
            </a:extLst>
          </p:cNvPr>
          <p:cNvSpPr>
            <a:spLocks noChangeAspect="1"/>
          </p:cNvSpPr>
          <p:nvPr/>
        </p:nvSpPr>
        <p:spPr>
          <a:xfrm>
            <a:off x="1030515" y="2612572"/>
            <a:ext cx="2880000" cy="288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18CAFF-0597-59D9-3A2D-88F50572A3BC}"/>
              </a:ext>
            </a:extLst>
          </p:cNvPr>
          <p:cNvSpPr>
            <a:spLocks/>
          </p:cNvSpPr>
          <p:nvPr/>
        </p:nvSpPr>
        <p:spPr>
          <a:xfrm>
            <a:off x="1567515" y="3260972"/>
            <a:ext cx="1044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angry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F6795B-30BA-36DE-E4A4-1D05EAF5A98E}"/>
              </a:ext>
            </a:extLst>
          </p:cNvPr>
          <p:cNvSpPr>
            <a:spLocks/>
          </p:cNvSpPr>
          <p:nvPr/>
        </p:nvSpPr>
        <p:spPr>
          <a:xfrm>
            <a:off x="2115415" y="2784860"/>
            <a:ext cx="1044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sad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4E8B52-C713-61BD-45E2-C371AEB3B0F0}"/>
              </a:ext>
            </a:extLst>
          </p:cNvPr>
          <p:cNvSpPr>
            <a:spLocks/>
          </p:cNvSpPr>
          <p:nvPr/>
        </p:nvSpPr>
        <p:spPr>
          <a:xfrm>
            <a:off x="1331059" y="4550346"/>
            <a:ext cx="1044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fear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FEF189-4577-80AC-0F39-500F394928D5}"/>
              </a:ext>
            </a:extLst>
          </p:cNvPr>
          <p:cNvSpPr>
            <a:spLocks/>
          </p:cNvSpPr>
          <p:nvPr/>
        </p:nvSpPr>
        <p:spPr>
          <a:xfrm>
            <a:off x="2375059" y="4211029"/>
            <a:ext cx="1044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happy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6FD994-9AFD-4910-DD69-EDAEE2175C4D}"/>
              </a:ext>
            </a:extLst>
          </p:cNvPr>
          <p:cNvSpPr>
            <a:spLocks/>
          </p:cNvSpPr>
          <p:nvPr/>
        </p:nvSpPr>
        <p:spPr>
          <a:xfrm>
            <a:off x="2110201" y="4947432"/>
            <a:ext cx="1044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disgust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F391DA-33DC-7E90-7999-F838E731729C}"/>
              </a:ext>
            </a:extLst>
          </p:cNvPr>
          <p:cNvSpPr>
            <a:spLocks/>
          </p:cNvSpPr>
          <p:nvPr/>
        </p:nvSpPr>
        <p:spPr>
          <a:xfrm>
            <a:off x="1158501" y="3793260"/>
            <a:ext cx="1044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neutral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E12337A-080F-B1EF-C9A4-0A6FEB157805}"/>
              </a:ext>
            </a:extLst>
          </p:cNvPr>
          <p:cNvSpPr>
            <a:spLocks/>
          </p:cNvSpPr>
          <p:nvPr/>
        </p:nvSpPr>
        <p:spPr>
          <a:xfrm>
            <a:off x="2642016" y="3587456"/>
            <a:ext cx="1044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surprsd</a:t>
            </a:r>
          </a:p>
        </p:txBody>
      </p:sp>
    </p:spTree>
    <p:extLst>
      <p:ext uri="{BB962C8B-B14F-4D97-AF65-F5344CB8AC3E}">
        <p14:creationId xmlns:p14="http://schemas.microsoft.com/office/powerpoint/2010/main" val="1447926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AD33FA2-0CC2-BDD0-6846-63E21B3BEE91}"/>
              </a:ext>
            </a:extLst>
          </p:cNvPr>
          <p:cNvSpPr>
            <a:spLocks noChangeAspect="1"/>
          </p:cNvSpPr>
          <p:nvPr/>
        </p:nvSpPr>
        <p:spPr>
          <a:xfrm>
            <a:off x="4542288" y="4408843"/>
            <a:ext cx="2160000" cy="21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3E1BB1-2002-4F49-F26E-BBE0DE4EFB8A}"/>
              </a:ext>
            </a:extLst>
          </p:cNvPr>
          <p:cNvSpPr>
            <a:spLocks noChangeAspect="1"/>
          </p:cNvSpPr>
          <p:nvPr/>
        </p:nvSpPr>
        <p:spPr>
          <a:xfrm>
            <a:off x="4542288" y="1532572"/>
            <a:ext cx="2160000" cy="21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0264B-2B10-074B-32CA-F81AF300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Approaches - Data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A6389C0-5DF9-3F66-80F2-2F26E1C126D9}"/>
              </a:ext>
            </a:extLst>
          </p:cNvPr>
          <p:cNvSpPr>
            <a:spLocks noChangeAspect="1"/>
          </p:cNvSpPr>
          <p:nvPr/>
        </p:nvSpPr>
        <p:spPr>
          <a:xfrm>
            <a:off x="1030515" y="2612572"/>
            <a:ext cx="2880000" cy="288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18CAFF-0597-59D9-3A2D-88F50572A3BC}"/>
              </a:ext>
            </a:extLst>
          </p:cNvPr>
          <p:cNvSpPr>
            <a:spLocks/>
          </p:cNvSpPr>
          <p:nvPr/>
        </p:nvSpPr>
        <p:spPr>
          <a:xfrm>
            <a:off x="4670271" y="2337071"/>
            <a:ext cx="1044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angry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F6795B-30BA-36DE-E4A4-1D05EAF5A98E}"/>
              </a:ext>
            </a:extLst>
          </p:cNvPr>
          <p:cNvSpPr>
            <a:spLocks/>
          </p:cNvSpPr>
          <p:nvPr/>
        </p:nvSpPr>
        <p:spPr>
          <a:xfrm>
            <a:off x="5100288" y="1701571"/>
            <a:ext cx="1044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sad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4E8B52-C713-61BD-45E2-C371AEB3B0F0}"/>
              </a:ext>
            </a:extLst>
          </p:cNvPr>
          <p:cNvSpPr>
            <a:spLocks/>
          </p:cNvSpPr>
          <p:nvPr/>
        </p:nvSpPr>
        <p:spPr>
          <a:xfrm>
            <a:off x="5337002" y="2869018"/>
            <a:ext cx="1044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fear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FEF189-4577-80AC-0F39-500F394928D5}"/>
              </a:ext>
            </a:extLst>
          </p:cNvPr>
          <p:cNvSpPr>
            <a:spLocks/>
          </p:cNvSpPr>
          <p:nvPr/>
        </p:nvSpPr>
        <p:spPr>
          <a:xfrm>
            <a:off x="5337002" y="5819707"/>
            <a:ext cx="1044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happy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6FD994-9AFD-4910-DD69-EDAEE2175C4D}"/>
              </a:ext>
            </a:extLst>
          </p:cNvPr>
          <p:cNvSpPr>
            <a:spLocks/>
          </p:cNvSpPr>
          <p:nvPr/>
        </p:nvSpPr>
        <p:spPr>
          <a:xfrm>
            <a:off x="2110201" y="4947432"/>
            <a:ext cx="1044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disgust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F391DA-33DC-7E90-7999-F838E731729C}"/>
              </a:ext>
            </a:extLst>
          </p:cNvPr>
          <p:cNvSpPr>
            <a:spLocks/>
          </p:cNvSpPr>
          <p:nvPr/>
        </p:nvSpPr>
        <p:spPr>
          <a:xfrm>
            <a:off x="5110445" y="4680019"/>
            <a:ext cx="1044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neutral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E12337A-080F-B1EF-C9A4-0A6FEB157805}"/>
              </a:ext>
            </a:extLst>
          </p:cNvPr>
          <p:cNvSpPr>
            <a:spLocks/>
          </p:cNvSpPr>
          <p:nvPr/>
        </p:nvSpPr>
        <p:spPr>
          <a:xfrm>
            <a:off x="4765559" y="5248920"/>
            <a:ext cx="1044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surprsd</a:t>
            </a:r>
          </a:p>
        </p:txBody>
      </p:sp>
    </p:spTree>
    <p:extLst>
      <p:ext uri="{BB962C8B-B14F-4D97-AF65-F5344CB8AC3E}">
        <p14:creationId xmlns:p14="http://schemas.microsoft.com/office/powerpoint/2010/main" val="252541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264B-2B10-074B-32CA-F81AF300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Approaches - Data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E7BB00-1122-5C59-089A-82755DA22455}"/>
              </a:ext>
            </a:extLst>
          </p:cNvPr>
          <p:cNvGrpSpPr/>
          <p:nvPr/>
        </p:nvGrpSpPr>
        <p:grpSpPr>
          <a:xfrm>
            <a:off x="1030515" y="1532572"/>
            <a:ext cx="10425769" cy="5036271"/>
            <a:chOff x="1030515" y="1532572"/>
            <a:chExt cx="10425769" cy="50362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AD33FA2-0CC2-BDD0-6846-63E21B3BEE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2288" y="4408843"/>
              <a:ext cx="2160000" cy="21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B3E1BB1-2002-4F49-F26E-BBE0DE4EFB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2288" y="1532572"/>
              <a:ext cx="2160000" cy="21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A6389C0-5DF9-3F66-80F2-2F26E1C126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0515" y="2612572"/>
              <a:ext cx="2880000" cy="28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118CAFF-0597-59D9-3A2D-88F50572A3BC}"/>
                </a:ext>
              </a:extLst>
            </p:cNvPr>
            <p:cNvSpPr>
              <a:spLocks/>
            </p:cNvSpPr>
            <p:nvPr/>
          </p:nvSpPr>
          <p:spPr>
            <a:xfrm>
              <a:off x="4670271" y="2337071"/>
              <a:ext cx="1044000" cy="360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angry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DF6795B-30BA-36DE-E4A4-1D05EAF5A98E}"/>
                </a:ext>
              </a:extLst>
            </p:cNvPr>
            <p:cNvSpPr>
              <a:spLocks/>
            </p:cNvSpPr>
            <p:nvPr/>
          </p:nvSpPr>
          <p:spPr>
            <a:xfrm>
              <a:off x="5100288" y="1701571"/>
              <a:ext cx="1044000" cy="360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sad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4E8B52-C713-61BD-45E2-C371AEB3B0F0}"/>
                </a:ext>
              </a:extLst>
            </p:cNvPr>
            <p:cNvSpPr>
              <a:spLocks/>
            </p:cNvSpPr>
            <p:nvPr/>
          </p:nvSpPr>
          <p:spPr>
            <a:xfrm>
              <a:off x="5337002" y="2869018"/>
              <a:ext cx="1044000" cy="360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fear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FEF189-4577-80AC-0F39-500F394928D5}"/>
                </a:ext>
              </a:extLst>
            </p:cNvPr>
            <p:cNvSpPr>
              <a:spLocks/>
            </p:cNvSpPr>
            <p:nvPr/>
          </p:nvSpPr>
          <p:spPr>
            <a:xfrm>
              <a:off x="5337002" y="5819707"/>
              <a:ext cx="1044000" cy="360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happy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A6FD994-9AFD-4910-DD69-EDAEE2175C4D}"/>
                </a:ext>
              </a:extLst>
            </p:cNvPr>
            <p:cNvSpPr>
              <a:spLocks/>
            </p:cNvSpPr>
            <p:nvPr/>
          </p:nvSpPr>
          <p:spPr>
            <a:xfrm>
              <a:off x="2110201" y="4947432"/>
              <a:ext cx="1044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disgust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1F391DA-33DC-7E90-7999-F838E731729C}"/>
                </a:ext>
              </a:extLst>
            </p:cNvPr>
            <p:cNvSpPr>
              <a:spLocks/>
            </p:cNvSpPr>
            <p:nvPr/>
          </p:nvSpPr>
          <p:spPr>
            <a:xfrm>
              <a:off x="5110445" y="4680019"/>
              <a:ext cx="1044000" cy="360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neutral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E12337A-080F-B1EF-C9A4-0A6FEB157805}"/>
                </a:ext>
              </a:extLst>
            </p:cNvPr>
            <p:cNvSpPr>
              <a:spLocks/>
            </p:cNvSpPr>
            <p:nvPr/>
          </p:nvSpPr>
          <p:spPr>
            <a:xfrm>
              <a:off x="4765559" y="5248920"/>
              <a:ext cx="1044000" cy="360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surprsd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063D4BA-61BF-432D-C58E-3866D064A45F}"/>
                </a:ext>
              </a:extLst>
            </p:cNvPr>
            <p:cNvCxnSpPr>
              <a:cxnSpLocks/>
            </p:cNvCxnSpPr>
            <p:nvPr/>
          </p:nvCxnSpPr>
          <p:spPr>
            <a:xfrm>
              <a:off x="8655269" y="2337071"/>
              <a:ext cx="0" cy="23429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8FC3993-B98A-C243-BA5B-C7119643F350}"/>
                </a:ext>
              </a:extLst>
            </p:cNvPr>
            <p:cNvCxnSpPr/>
            <p:nvPr/>
          </p:nvCxnSpPr>
          <p:spPr>
            <a:xfrm>
              <a:off x="8655269" y="3229018"/>
              <a:ext cx="9459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E71598D-A94B-1A78-46E5-8FA7EAE20551}"/>
                </a:ext>
              </a:extLst>
            </p:cNvPr>
            <p:cNvCxnSpPr/>
            <p:nvPr/>
          </p:nvCxnSpPr>
          <p:spPr>
            <a:xfrm>
              <a:off x="8655269" y="4671851"/>
              <a:ext cx="9459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2029252-A4B2-B2C5-8E6A-61381EA56D53}"/>
                </a:ext>
              </a:extLst>
            </p:cNvPr>
            <p:cNvSpPr/>
            <p:nvPr/>
          </p:nvSpPr>
          <p:spPr>
            <a:xfrm>
              <a:off x="9601200" y="3030477"/>
              <a:ext cx="882869" cy="3978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positive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3EA933-5FB7-5D25-A2AC-7A386CB3DE2A}"/>
                </a:ext>
              </a:extLst>
            </p:cNvPr>
            <p:cNvSpPr/>
            <p:nvPr/>
          </p:nvSpPr>
          <p:spPr>
            <a:xfrm>
              <a:off x="9601200" y="4454986"/>
              <a:ext cx="882869" cy="3978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negative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40413E1-F2D0-B936-CBEE-419A9A084AB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1613" y="3413342"/>
              <a:ext cx="0" cy="7960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C72235-A494-908F-CD50-33003252F270}"/>
                </a:ext>
              </a:extLst>
            </p:cNvPr>
            <p:cNvCxnSpPr>
              <a:cxnSpLocks/>
            </p:cNvCxnSpPr>
            <p:nvPr/>
          </p:nvCxnSpPr>
          <p:spPr>
            <a:xfrm>
              <a:off x="10011102" y="4860019"/>
              <a:ext cx="0" cy="7960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267C27A-0B5A-936E-11D7-EBBABBB672A9}"/>
                </a:ext>
              </a:extLst>
            </p:cNvPr>
            <p:cNvCxnSpPr>
              <a:cxnSpLocks/>
            </p:cNvCxnSpPr>
            <p:nvPr/>
          </p:nvCxnSpPr>
          <p:spPr>
            <a:xfrm>
              <a:off x="10021613" y="3613743"/>
              <a:ext cx="4624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001A37B-ED4A-4D3A-F58F-6219D36A929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1613" y="3914821"/>
              <a:ext cx="4624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BE3F69A-C793-DF7F-4365-038CB4EE580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868" y="4209393"/>
              <a:ext cx="4624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BF2F432-9601-E15B-8469-8F8518E00777}"/>
                </a:ext>
              </a:extLst>
            </p:cNvPr>
            <p:cNvCxnSpPr>
              <a:cxnSpLocks/>
            </p:cNvCxnSpPr>
            <p:nvPr/>
          </p:nvCxnSpPr>
          <p:spPr>
            <a:xfrm>
              <a:off x="10016353" y="5058922"/>
              <a:ext cx="4624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C70CE46-84BF-A87F-CAEA-068D58EF55C2}"/>
                </a:ext>
              </a:extLst>
            </p:cNvPr>
            <p:cNvCxnSpPr>
              <a:cxnSpLocks/>
            </p:cNvCxnSpPr>
            <p:nvPr/>
          </p:nvCxnSpPr>
          <p:spPr>
            <a:xfrm>
              <a:off x="10016353" y="5360000"/>
              <a:ext cx="4624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71EB2E2-3936-CAE6-7520-33570D06812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1608" y="5654572"/>
              <a:ext cx="4624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280427C-81B3-0BC3-475A-EC4695A9AF89}"/>
                </a:ext>
              </a:extLst>
            </p:cNvPr>
            <p:cNvSpPr/>
            <p:nvPr/>
          </p:nvSpPr>
          <p:spPr>
            <a:xfrm>
              <a:off x="10447277" y="3406688"/>
              <a:ext cx="882869" cy="3978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happy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215CED6-0C6D-C8E8-DBCA-9B32883D73D6}"/>
                </a:ext>
              </a:extLst>
            </p:cNvPr>
            <p:cNvSpPr/>
            <p:nvPr/>
          </p:nvSpPr>
          <p:spPr>
            <a:xfrm>
              <a:off x="10486697" y="3715896"/>
              <a:ext cx="882869" cy="3978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neutral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C77B38B-DA7B-1826-008B-6FB89764FEEF}"/>
                </a:ext>
              </a:extLst>
            </p:cNvPr>
            <p:cNvSpPr/>
            <p:nvPr/>
          </p:nvSpPr>
          <p:spPr>
            <a:xfrm>
              <a:off x="10573415" y="3999606"/>
              <a:ext cx="882869" cy="3978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surprised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59A3FA3-1EEC-CB76-4266-058CD960408B}"/>
                </a:ext>
              </a:extLst>
            </p:cNvPr>
            <p:cNvSpPr/>
            <p:nvPr/>
          </p:nvSpPr>
          <p:spPr>
            <a:xfrm>
              <a:off x="10473549" y="4836104"/>
              <a:ext cx="882869" cy="3978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angry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3892874-162E-7466-7432-7C0BD61037A8}"/>
                </a:ext>
              </a:extLst>
            </p:cNvPr>
            <p:cNvSpPr/>
            <p:nvPr/>
          </p:nvSpPr>
          <p:spPr>
            <a:xfrm>
              <a:off x="10402607" y="5129546"/>
              <a:ext cx="882869" cy="3978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sad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8CAABE6-1BA6-944B-7A52-BCC4383FA317}"/>
                </a:ext>
              </a:extLst>
            </p:cNvPr>
            <p:cNvSpPr/>
            <p:nvPr/>
          </p:nvSpPr>
          <p:spPr>
            <a:xfrm>
              <a:off x="10426261" y="5429022"/>
              <a:ext cx="882869" cy="3978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fear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458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8911-6488-9E34-E0EB-51F57F51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6675D-0431-A8E9-12D8-1D16EB4D0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Setup</a:t>
            </a:r>
          </a:p>
          <a:p>
            <a:r>
              <a:rPr lang="en-GB" dirty="0"/>
              <a:t>Data</a:t>
            </a:r>
          </a:p>
          <a:p>
            <a:r>
              <a:rPr lang="en-GB" dirty="0"/>
              <a:t>Modelling Approaches</a:t>
            </a:r>
          </a:p>
          <a:p>
            <a:r>
              <a:rPr lang="en-GB" dirty="0"/>
              <a:t>Results</a:t>
            </a:r>
          </a:p>
          <a:p>
            <a:r>
              <a:rPr lang="en-GB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88757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264B-2B10-074B-32CA-F81AF300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Approaches - Pipeline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953436A-5B65-D286-268E-826FFC003161}"/>
              </a:ext>
            </a:extLst>
          </p:cNvPr>
          <p:cNvGrpSpPr/>
          <p:nvPr/>
        </p:nvGrpSpPr>
        <p:grpSpPr>
          <a:xfrm>
            <a:off x="377617" y="1690688"/>
            <a:ext cx="9866781" cy="3715069"/>
            <a:chOff x="377617" y="1690688"/>
            <a:chExt cx="9866781" cy="3715069"/>
          </a:xfrm>
        </p:grpSpPr>
        <p:pic>
          <p:nvPicPr>
            <p:cNvPr id="16" name="Graphic 15" descr="Network diagram">
              <a:extLst>
                <a:ext uri="{FF2B5EF4-FFF2-40B4-BE49-F238E27FC236}">
                  <a16:creationId xmlns:a16="http://schemas.microsoft.com/office/drawing/2014/main" id="{1CC7047D-84C2-7F5B-51FB-FA179D3EC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75844" y="3299937"/>
              <a:ext cx="914400" cy="91440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53C98A5-A2B3-2DE7-93B9-106FF293E856}"/>
                </a:ext>
              </a:extLst>
            </p:cNvPr>
            <p:cNvGrpSpPr/>
            <p:nvPr/>
          </p:nvGrpSpPr>
          <p:grpSpPr>
            <a:xfrm>
              <a:off x="377617" y="3264965"/>
              <a:ext cx="1080000" cy="1080000"/>
              <a:chOff x="377617" y="3091543"/>
              <a:chExt cx="1080000" cy="108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89CA758-BBC9-DB20-1EDB-44884F28ED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617" y="3091543"/>
                <a:ext cx="1080000" cy="108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A6A35FA-34D9-CF53-50AF-221D482FC3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24323"/>
              <a:stretch/>
            </p:blipFill>
            <p:spPr>
              <a:xfrm>
                <a:off x="431748" y="3230654"/>
                <a:ext cx="990600" cy="884209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4F8338B-C4FD-99DC-07D2-29FF161B50E7}"/>
                </a:ext>
              </a:extLst>
            </p:cNvPr>
            <p:cNvSpPr txBox="1"/>
            <p:nvPr/>
          </p:nvSpPr>
          <p:spPr>
            <a:xfrm>
              <a:off x="1929916" y="2663777"/>
              <a:ext cx="60625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CNN</a:t>
              </a:r>
            </a:p>
          </p:txBody>
        </p:sp>
        <p:pic>
          <p:nvPicPr>
            <p:cNvPr id="23" name="Graphic 22" descr="Network diagram">
              <a:extLst>
                <a:ext uri="{FF2B5EF4-FFF2-40B4-BE49-F238E27FC236}">
                  <a16:creationId xmlns:a16="http://schemas.microsoft.com/office/drawing/2014/main" id="{5B9870FC-3AED-0E55-4801-2FBC57573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29648" y="2142820"/>
              <a:ext cx="914400" cy="9144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C0010A1-806F-29A8-52D8-4522B0D1E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87656" y="2060020"/>
              <a:ext cx="1171765" cy="10800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2313020-3952-E5FA-FCFC-428C3FFE1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73539" y="4220020"/>
              <a:ext cx="1200000" cy="1080000"/>
            </a:xfrm>
            <a:prstGeom prst="rect">
              <a:avLst/>
            </a:prstGeom>
          </p:spPr>
        </p:pic>
        <p:pic>
          <p:nvPicPr>
            <p:cNvPr id="26" name="Graphic 25" descr="Network diagram">
              <a:extLst>
                <a:ext uri="{FF2B5EF4-FFF2-40B4-BE49-F238E27FC236}">
                  <a16:creationId xmlns:a16="http://schemas.microsoft.com/office/drawing/2014/main" id="{7C808D95-595F-8F3A-C78C-A9DC373EE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89117" y="4302820"/>
              <a:ext cx="914400" cy="914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DD2403-7147-8803-E23D-49736B11ABEB}"/>
                </a:ext>
              </a:extLst>
            </p:cNvPr>
            <p:cNvSpPr txBox="1"/>
            <p:nvPr/>
          </p:nvSpPr>
          <p:spPr>
            <a:xfrm>
              <a:off x="6043189" y="1690688"/>
              <a:ext cx="60625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CNN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7580AC2-4122-529E-584E-FC0E69B5A64E}"/>
                </a:ext>
              </a:extLst>
            </p:cNvPr>
            <p:cNvSpPr txBox="1"/>
            <p:nvPr/>
          </p:nvSpPr>
          <p:spPr>
            <a:xfrm>
              <a:off x="6118433" y="3850688"/>
              <a:ext cx="60625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CNN</a:t>
              </a:r>
            </a:p>
          </p:txBody>
        </p: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7095C20C-61B4-2FCC-C938-B00980CE31D7}"/>
                </a:ext>
              </a:extLst>
            </p:cNvPr>
            <p:cNvCxnSpPr/>
            <p:nvPr/>
          </p:nvCxnSpPr>
          <p:spPr>
            <a:xfrm>
              <a:off x="2763412" y="3780786"/>
              <a:ext cx="1050630" cy="93016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8646904A-07FC-4349-E265-B66C92B5D6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8987" y="2695309"/>
              <a:ext cx="1080227" cy="1000798"/>
            </a:xfrm>
            <a:prstGeom prst="bentConnector3">
              <a:avLst>
                <a:gd name="adj1" fmla="val 4854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CF955AE-EFA4-111A-789F-B017A07BDB01}"/>
                </a:ext>
              </a:extLst>
            </p:cNvPr>
            <p:cNvCxnSpPr/>
            <p:nvPr/>
          </p:nvCxnSpPr>
          <p:spPr>
            <a:xfrm>
              <a:off x="7220605" y="2567199"/>
              <a:ext cx="8828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9277CC9-3504-36D9-79FF-54221EDEC0DC}"/>
                </a:ext>
              </a:extLst>
            </p:cNvPr>
            <p:cNvCxnSpPr/>
            <p:nvPr/>
          </p:nvCxnSpPr>
          <p:spPr>
            <a:xfrm>
              <a:off x="7236371" y="4721943"/>
              <a:ext cx="8828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Left Brace 39">
              <a:extLst>
                <a:ext uri="{FF2B5EF4-FFF2-40B4-BE49-F238E27FC236}">
                  <a16:creationId xmlns:a16="http://schemas.microsoft.com/office/drawing/2014/main" id="{9941D2DE-2670-5011-4B7E-A6E0A448CB92}"/>
                </a:ext>
              </a:extLst>
            </p:cNvPr>
            <p:cNvSpPr/>
            <p:nvPr/>
          </p:nvSpPr>
          <p:spPr>
            <a:xfrm>
              <a:off x="8702566" y="1875354"/>
              <a:ext cx="236482" cy="138961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6AAE7C07-A72B-2EA3-0BA3-C06256F2BFAD}"/>
                </a:ext>
              </a:extLst>
            </p:cNvPr>
            <p:cNvSpPr/>
            <p:nvPr/>
          </p:nvSpPr>
          <p:spPr>
            <a:xfrm>
              <a:off x="8702566" y="4016146"/>
              <a:ext cx="236482" cy="138961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D5F9891-2B30-FDB1-3B83-508E9CF44781}"/>
                </a:ext>
              </a:extLst>
            </p:cNvPr>
            <p:cNvSpPr txBox="1"/>
            <p:nvPr/>
          </p:nvSpPr>
          <p:spPr>
            <a:xfrm>
              <a:off x="9146261" y="1874611"/>
              <a:ext cx="711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angry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C2AD3CE-92ED-EFEB-C979-A02DD15F4FF9}"/>
                </a:ext>
              </a:extLst>
            </p:cNvPr>
            <p:cNvSpPr txBox="1"/>
            <p:nvPr/>
          </p:nvSpPr>
          <p:spPr>
            <a:xfrm>
              <a:off x="9175588" y="2366405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sad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094A13F-DFF3-E491-C3D0-D6D2D9D8BF5C}"/>
                </a:ext>
              </a:extLst>
            </p:cNvPr>
            <p:cNvSpPr txBox="1"/>
            <p:nvPr/>
          </p:nvSpPr>
          <p:spPr>
            <a:xfrm>
              <a:off x="9175588" y="2872554"/>
              <a:ext cx="555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fear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6DA63A0-838E-EC66-F1AD-7AC84C6AAF9D}"/>
                </a:ext>
              </a:extLst>
            </p:cNvPr>
            <p:cNvSpPr txBox="1"/>
            <p:nvPr/>
          </p:nvSpPr>
          <p:spPr>
            <a:xfrm>
              <a:off x="9156768" y="4029237"/>
              <a:ext cx="763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happy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4E4E44-037F-E93E-E04A-9871905EF4DF}"/>
                </a:ext>
              </a:extLst>
            </p:cNvPr>
            <p:cNvSpPr txBox="1"/>
            <p:nvPr/>
          </p:nvSpPr>
          <p:spPr>
            <a:xfrm>
              <a:off x="9186095" y="4521031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surprised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52F08E2-AEC8-5F63-1174-7C1055FB54AC}"/>
                </a:ext>
              </a:extLst>
            </p:cNvPr>
            <p:cNvSpPr txBox="1"/>
            <p:nvPr/>
          </p:nvSpPr>
          <p:spPr>
            <a:xfrm>
              <a:off x="9186095" y="5027180"/>
              <a:ext cx="859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neutral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400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264B-2B10-074B-32CA-F81AF300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Approaches - Pipeline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ED52EA-0C5A-A48E-D290-C8DE82948206}"/>
              </a:ext>
            </a:extLst>
          </p:cNvPr>
          <p:cNvGrpSpPr/>
          <p:nvPr/>
        </p:nvGrpSpPr>
        <p:grpSpPr>
          <a:xfrm>
            <a:off x="301620" y="1396347"/>
            <a:ext cx="10963331" cy="5273987"/>
            <a:chOff x="301620" y="1396347"/>
            <a:chExt cx="10963331" cy="52739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22F340B-D6EA-2DD1-A882-94926AD8A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</a:blip>
            <a:stretch>
              <a:fillRect/>
            </a:stretch>
          </p:blipFill>
          <p:spPr>
            <a:xfrm>
              <a:off x="301620" y="1396347"/>
              <a:ext cx="10963331" cy="4768877"/>
            </a:xfrm>
            <a:prstGeom prst="rect">
              <a:avLst/>
            </a:prstGeom>
            <a:noFill/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3B1971E-FDB1-5388-1B76-90C4B6D5FB58}"/>
                </a:ext>
              </a:extLst>
            </p:cNvPr>
            <p:cNvGrpSpPr/>
            <p:nvPr/>
          </p:nvGrpSpPr>
          <p:grpSpPr>
            <a:xfrm>
              <a:off x="548912" y="4029237"/>
              <a:ext cx="2104138" cy="2281097"/>
              <a:chOff x="548912" y="4029237"/>
              <a:chExt cx="2104138" cy="228109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E6D37BF5-9D23-AD46-ACF7-3E839D1F0E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7048" y="5598093"/>
                <a:ext cx="1331448" cy="712241"/>
              </a:xfrm>
              <a:prstGeom prst="rect">
                <a:avLst/>
              </a:prstGeom>
            </p:spPr>
          </p:pic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59D4DAB-76D9-6E4C-6B12-76EA55023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93521" y="4029237"/>
                <a:ext cx="359529" cy="137652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28236B-4992-3C61-A92A-1E00E0BE588C}"/>
                  </a:ext>
                </a:extLst>
              </p:cNvPr>
              <p:cNvSpPr txBox="1"/>
              <p:nvPr/>
            </p:nvSpPr>
            <p:spPr>
              <a:xfrm>
                <a:off x="548912" y="5115354"/>
                <a:ext cx="1621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85% on test set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4273CF0-E16F-4BD3-6138-62A569CE1AC4}"/>
                </a:ext>
              </a:extLst>
            </p:cNvPr>
            <p:cNvGrpSpPr/>
            <p:nvPr/>
          </p:nvGrpSpPr>
          <p:grpSpPr>
            <a:xfrm>
              <a:off x="4545832" y="4969105"/>
              <a:ext cx="2202113" cy="1701229"/>
              <a:chOff x="4545832" y="4969105"/>
              <a:chExt cx="2202113" cy="1701229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32F4D40-6CD7-08B1-2966-62EA8DBBB8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3538" y="5950334"/>
                <a:ext cx="1305192" cy="720000"/>
              </a:xfrm>
              <a:prstGeom prst="rect">
                <a:avLst/>
              </a:prstGeom>
            </p:spPr>
          </p:pic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D7702FC-6D90-76A2-01FD-3550753C86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22489" y="4969105"/>
                <a:ext cx="525456" cy="70024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3DCBFA-41E0-5CB4-A681-B16C2DFC0985}"/>
                  </a:ext>
                </a:extLst>
              </p:cNvPr>
              <p:cNvSpPr txBox="1"/>
              <p:nvPr/>
            </p:nvSpPr>
            <p:spPr>
              <a:xfrm>
                <a:off x="4545832" y="5444959"/>
                <a:ext cx="1621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90% on test set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4EF4AC-B99A-A2DB-1991-1D6F01FA2DB5}"/>
                </a:ext>
              </a:extLst>
            </p:cNvPr>
            <p:cNvGrpSpPr/>
            <p:nvPr/>
          </p:nvGrpSpPr>
          <p:grpSpPr>
            <a:xfrm>
              <a:off x="6875324" y="2646630"/>
              <a:ext cx="2174188" cy="4009590"/>
              <a:chOff x="6875324" y="2646630"/>
              <a:chExt cx="2174188" cy="4009590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EF55ABBF-7AA8-DFBD-4F73-3D9EEF485E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54413" y="5936220"/>
                <a:ext cx="1306047" cy="720000"/>
              </a:xfrm>
              <a:prstGeom prst="rect">
                <a:avLst/>
              </a:prstGeom>
            </p:spPr>
          </p:pic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207A80E-8FD2-1EAF-EADF-95FDA762E0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5324" y="2646630"/>
                <a:ext cx="455947" cy="302272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2A3037-3F5F-90A6-0C3A-24C207EA52BD}"/>
                  </a:ext>
                </a:extLst>
              </p:cNvPr>
              <p:cNvSpPr txBox="1"/>
              <p:nvPr/>
            </p:nvSpPr>
            <p:spPr>
              <a:xfrm>
                <a:off x="7428427" y="5462059"/>
                <a:ext cx="1621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70% on test set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3727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31B5-EA8D-8C65-5056-069F7B1C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C65313-9AD8-0281-C6A5-46078EB44104}"/>
              </a:ext>
            </a:extLst>
          </p:cNvPr>
          <p:cNvGrpSpPr/>
          <p:nvPr/>
        </p:nvGrpSpPr>
        <p:grpSpPr>
          <a:xfrm>
            <a:off x="543738" y="1478019"/>
            <a:ext cx="5229117" cy="4457152"/>
            <a:chOff x="543738" y="1478019"/>
            <a:chExt cx="5229117" cy="445715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43CDF0A-2E75-3E16-8EBD-2FAAF5205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738" y="1494264"/>
              <a:ext cx="1631571" cy="2160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A0A8400-8037-DD95-6391-938790A58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9746" y="1494264"/>
              <a:ext cx="1635409" cy="208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6F4F83B-75C6-DFA0-5541-73CE2B553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592" y="1478019"/>
              <a:ext cx="1633263" cy="2088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83A0366-4067-C3DF-EE05-4F0458BB1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0993" y="3847171"/>
              <a:ext cx="1614316" cy="2088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4386CFB-C2CC-AB64-27D3-50B59BEA9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72208" y="3836020"/>
              <a:ext cx="1602947" cy="2088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7FDF289-A882-75CB-5CDB-C55521750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39592" y="3824869"/>
              <a:ext cx="1616881" cy="20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7919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31B5-EA8D-8C65-5056-069F7B1C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3CDF0A-2E75-3E16-8EBD-2FAAF5205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38" y="1494264"/>
            <a:ext cx="1631571" cy="216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0A8400-8037-DD95-6391-938790A58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46" y="1494264"/>
            <a:ext cx="1635409" cy="208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F4F83B-75C6-DFA0-5541-73CE2B553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592" y="1478019"/>
            <a:ext cx="1633263" cy="208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3A0366-4067-C3DF-EE05-4F0458BB1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93" y="3847171"/>
            <a:ext cx="1614316" cy="208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386CFB-C2CC-AB64-27D3-50B59BEA98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2208" y="3836020"/>
            <a:ext cx="1602947" cy="208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FDF289-A882-75CB-5CDB-C555217507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9592" y="3824869"/>
            <a:ext cx="1616881" cy="2088000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53B06B4A-9DDA-4211-58D3-F424252C4DDA}"/>
              </a:ext>
            </a:extLst>
          </p:cNvPr>
          <p:cNvSpPr/>
          <p:nvPr/>
        </p:nvSpPr>
        <p:spPr>
          <a:xfrm>
            <a:off x="7058722" y="2051824"/>
            <a:ext cx="591015" cy="35237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21CD65CD-2D2D-C21D-32E4-F2748723C13E}"/>
              </a:ext>
            </a:extLst>
          </p:cNvPr>
          <p:cNvGraphicFramePr>
            <a:graphicFrameLocks noGrp="1"/>
          </p:cNvGraphicFramePr>
          <p:nvPr/>
        </p:nvGraphicFramePr>
        <p:xfrm>
          <a:off x="8038220" y="2129883"/>
          <a:ext cx="2767312" cy="3367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3656">
                  <a:extLst>
                    <a:ext uri="{9D8B030D-6E8A-4147-A177-3AD203B41FA5}">
                      <a16:colId xmlns:a16="http://schemas.microsoft.com/office/drawing/2014/main" val="3795021925"/>
                    </a:ext>
                  </a:extLst>
                </a:gridCol>
                <a:gridCol w="1383656">
                  <a:extLst>
                    <a:ext uri="{9D8B030D-6E8A-4147-A177-3AD203B41FA5}">
                      <a16:colId xmlns:a16="http://schemas.microsoft.com/office/drawing/2014/main" val="876886993"/>
                    </a:ext>
                  </a:extLst>
                </a:gridCol>
              </a:tblGrid>
              <a:tr h="561278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happy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83.99%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835032"/>
                  </a:ext>
                </a:extLst>
              </a:tr>
              <a:tr h="561278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surprise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75.81%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413177"/>
                  </a:ext>
                </a:extLst>
              </a:tr>
              <a:tr h="561278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neutral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58.72%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049516"/>
                  </a:ext>
                </a:extLst>
              </a:tr>
              <a:tr h="561278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angry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58.25%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020585"/>
                  </a:ext>
                </a:extLst>
              </a:tr>
              <a:tr h="561278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sad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59.26%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250652"/>
                  </a:ext>
                </a:extLst>
              </a:tr>
              <a:tr h="561278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fear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45.21%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145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543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31B5-EA8D-8C65-5056-069F7B1C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-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3CDF0A-2E75-3E16-8EBD-2FAAF5205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38" y="1494264"/>
            <a:ext cx="1631571" cy="216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0A8400-8037-DD95-6391-938790A58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46" y="1494264"/>
            <a:ext cx="1635409" cy="208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F4F83B-75C6-DFA0-5541-73CE2B553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592" y="1478019"/>
            <a:ext cx="1633263" cy="208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3A0366-4067-C3DF-EE05-4F0458BB1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93" y="3847171"/>
            <a:ext cx="1614316" cy="208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386CFB-C2CC-AB64-27D3-50B59BEA98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2208" y="3836020"/>
            <a:ext cx="1602947" cy="208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FDF289-A882-75CB-5CDB-C555217507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9592" y="3824869"/>
            <a:ext cx="1616881" cy="2088000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53B06B4A-9DDA-4211-58D3-F424252C4DDA}"/>
              </a:ext>
            </a:extLst>
          </p:cNvPr>
          <p:cNvSpPr/>
          <p:nvPr/>
        </p:nvSpPr>
        <p:spPr>
          <a:xfrm>
            <a:off x="6378502" y="2051824"/>
            <a:ext cx="591015" cy="35237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21CD65CD-2D2D-C21D-32E4-F2748723C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671699"/>
              </p:ext>
            </p:extLst>
          </p:nvPr>
        </p:nvGraphicFramePr>
        <p:xfrm>
          <a:off x="7358000" y="2129883"/>
          <a:ext cx="1908664" cy="3367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4332">
                  <a:extLst>
                    <a:ext uri="{9D8B030D-6E8A-4147-A177-3AD203B41FA5}">
                      <a16:colId xmlns:a16="http://schemas.microsoft.com/office/drawing/2014/main" val="3795021925"/>
                    </a:ext>
                  </a:extLst>
                </a:gridCol>
                <a:gridCol w="954332">
                  <a:extLst>
                    <a:ext uri="{9D8B030D-6E8A-4147-A177-3AD203B41FA5}">
                      <a16:colId xmlns:a16="http://schemas.microsoft.com/office/drawing/2014/main" val="876886993"/>
                    </a:ext>
                  </a:extLst>
                </a:gridCol>
              </a:tblGrid>
              <a:tr h="561278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happy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83.99%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835032"/>
                  </a:ext>
                </a:extLst>
              </a:tr>
              <a:tr h="561278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surprise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75.81%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413177"/>
                  </a:ext>
                </a:extLst>
              </a:tr>
              <a:tr h="561278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neutral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58.72%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049516"/>
                  </a:ext>
                </a:extLst>
              </a:tr>
              <a:tr h="561278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angry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58.25%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020585"/>
                  </a:ext>
                </a:extLst>
              </a:tr>
              <a:tr h="561278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sad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59.26%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250652"/>
                  </a:ext>
                </a:extLst>
              </a:tr>
              <a:tr h="561278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fear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45.21%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145381"/>
                  </a:ext>
                </a:extLst>
              </a:tr>
            </a:tbl>
          </a:graphicData>
        </a:graphic>
      </p:graphicFrame>
      <p:graphicFrame>
        <p:nvGraphicFramePr>
          <p:cNvPr id="4" name="Table 12">
            <a:extLst>
              <a:ext uri="{FF2B5EF4-FFF2-40B4-BE49-F238E27FC236}">
                <a16:creationId xmlns:a16="http://schemas.microsoft.com/office/drawing/2014/main" id="{15701751-0306-8123-9EA6-8EB6E735D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808723"/>
              </p:ext>
            </p:extLst>
          </p:nvPr>
        </p:nvGraphicFramePr>
        <p:xfrm>
          <a:off x="9445136" y="2129883"/>
          <a:ext cx="1908664" cy="3367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4332">
                  <a:extLst>
                    <a:ext uri="{9D8B030D-6E8A-4147-A177-3AD203B41FA5}">
                      <a16:colId xmlns:a16="http://schemas.microsoft.com/office/drawing/2014/main" val="3795021925"/>
                    </a:ext>
                  </a:extLst>
                </a:gridCol>
                <a:gridCol w="954332">
                  <a:extLst>
                    <a:ext uri="{9D8B030D-6E8A-4147-A177-3AD203B41FA5}">
                      <a16:colId xmlns:a16="http://schemas.microsoft.com/office/drawing/2014/main" val="876886993"/>
                    </a:ext>
                  </a:extLst>
                </a:gridCol>
              </a:tblGrid>
              <a:tr h="561278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happy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85.79%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835032"/>
                  </a:ext>
                </a:extLst>
              </a:tr>
              <a:tr h="561278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surprise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83.51%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413177"/>
                  </a:ext>
                </a:extLst>
              </a:tr>
              <a:tr h="561278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neutral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72.99%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049516"/>
                  </a:ext>
                </a:extLst>
              </a:tr>
              <a:tr h="561278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angry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56.78%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020585"/>
                  </a:ext>
                </a:extLst>
              </a:tr>
              <a:tr h="561278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sad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48.52%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250652"/>
                  </a:ext>
                </a:extLst>
              </a:tr>
              <a:tr h="561278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fear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42.19%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1453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EB61EE-80A6-36BB-B04B-E28873EC1724}"/>
              </a:ext>
            </a:extLst>
          </p:cNvPr>
          <p:cNvSpPr txBox="1"/>
          <p:nvPr/>
        </p:nvSpPr>
        <p:spPr>
          <a:xfrm>
            <a:off x="7391453" y="1574406"/>
            <a:ext cx="186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proposed method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D9AF38-A57C-1994-6A28-369AF47CC1A5}"/>
              </a:ext>
            </a:extLst>
          </p:cNvPr>
          <p:cNvSpPr txBox="1"/>
          <p:nvPr/>
        </p:nvSpPr>
        <p:spPr>
          <a:xfrm>
            <a:off x="9691389" y="1574406"/>
            <a:ext cx="1416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base method</a:t>
            </a:r>
          </a:p>
        </p:txBody>
      </p:sp>
    </p:spTree>
    <p:extLst>
      <p:ext uri="{BB962C8B-B14F-4D97-AF65-F5344CB8AC3E}">
        <p14:creationId xmlns:p14="http://schemas.microsoft.com/office/powerpoint/2010/main" val="3153613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31B5-EA8D-8C65-5056-069F7B1C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8EF72-370B-A055-D630-0E94CF1B7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Improvements</a:t>
            </a:r>
          </a:p>
          <a:p>
            <a:pPr lvl="1"/>
            <a:r>
              <a:rPr lang="en-GB" dirty="0"/>
              <a:t>Modifications in step-methodology</a:t>
            </a:r>
          </a:p>
          <a:p>
            <a:pPr lvl="1"/>
            <a:r>
              <a:rPr lang="en-GB" dirty="0"/>
              <a:t>Transfer learning</a:t>
            </a:r>
          </a:p>
          <a:p>
            <a:pPr lvl="1"/>
            <a:r>
              <a:rPr lang="en-GB" dirty="0"/>
              <a:t>GANs for more images of the smaller groups.</a:t>
            </a:r>
          </a:p>
          <a:p>
            <a:pPr lvl="1"/>
            <a:r>
              <a:rPr lang="en-GB" dirty="0"/>
              <a:t>Examine more efficient architectures</a:t>
            </a:r>
          </a:p>
          <a:p>
            <a:pPr lvl="1"/>
            <a:r>
              <a:rPr lang="en-GB" dirty="0"/>
              <a:t>Active learning with likelihood</a:t>
            </a:r>
          </a:p>
          <a:p>
            <a:pPr lvl="1"/>
            <a:r>
              <a:rPr lang="en-GB" dirty="0"/>
              <a:t>Detect </a:t>
            </a:r>
            <a:r>
              <a:rPr lang="en-GB" dirty="0" err="1"/>
              <a:t>RoIs</a:t>
            </a:r>
            <a:r>
              <a:rPr lang="en-GB" dirty="0"/>
              <a:t> within images and train over them</a:t>
            </a:r>
          </a:p>
          <a:p>
            <a:pPr lvl="2"/>
            <a:r>
              <a:rPr lang="en-GB" dirty="0"/>
              <a:t>eyebrows</a:t>
            </a:r>
          </a:p>
          <a:p>
            <a:pPr lvl="2"/>
            <a:r>
              <a:rPr lang="en-GB" dirty="0"/>
              <a:t>lips shape</a:t>
            </a:r>
          </a:p>
          <a:p>
            <a:pPr lvl="2"/>
            <a:r>
              <a:rPr lang="en-GB" dirty="0"/>
              <a:t>eyes</a:t>
            </a:r>
          </a:p>
          <a:p>
            <a:pPr lvl="2"/>
            <a:r>
              <a:rPr lang="en-GB" dirty="0"/>
              <a:t>hands touching face</a:t>
            </a:r>
          </a:p>
          <a:p>
            <a:pPr lvl="2"/>
            <a:r>
              <a:rPr lang="en-GB" dirty="0"/>
              <a:t>…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354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B852-2380-6E12-65E1-DF56192A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461EA-2620-D0AA-B364-4A437AF6C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Image classification problem</a:t>
            </a:r>
          </a:p>
          <a:p>
            <a:r>
              <a:rPr lang="en-GB" dirty="0"/>
              <a:t>Supervised learning problem</a:t>
            </a:r>
          </a:p>
        </p:txBody>
      </p:sp>
      <p:pic>
        <p:nvPicPr>
          <p:cNvPr id="3074" name="Picture 2" descr="Emotion Recognition via Facial Expression: Utilization of Numerous Feature  Descriptors in Different Machine Learning Algorithms | Semantic Scholar">
            <a:extLst>
              <a:ext uri="{FF2B5EF4-FFF2-40B4-BE49-F238E27FC236}">
                <a16:creationId xmlns:a16="http://schemas.microsoft.com/office/drawing/2014/main" id="{34B46A01-C444-D2B8-B668-E02CB99DCA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4"/>
          <a:stretch/>
        </p:blipFill>
        <p:spPr bwMode="auto">
          <a:xfrm>
            <a:off x="1262993" y="3260343"/>
            <a:ext cx="4155953" cy="291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5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000E2-58FA-977A-211E-DAE0B99C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B7BCA-1347-B429-4975-55CF44D7F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Environment</a:t>
            </a:r>
          </a:p>
          <a:p>
            <a:pPr lvl="1"/>
            <a:r>
              <a:rPr lang="en-GB" dirty="0"/>
              <a:t>Programming language: 	Python</a:t>
            </a:r>
          </a:p>
          <a:p>
            <a:pPr lvl="1"/>
            <a:r>
              <a:rPr lang="en-GB" dirty="0"/>
              <a:t>Libraries: 			NumPy, SciPy, PyTorch, TensorFlow, …</a:t>
            </a:r>
          </a:p>
          <a:p>
            <a:r>
              <a:rPr lang="en-GB" dirty="0"/>
              <a:t>GitHub Repository</a:t>
            </a:r>
          </a:p>
          <a:p>
            <a:pPr lvl="1"/>
            <a:r>
              <a:rPr lang="en-GB" dirty="0"/>
              <a:t>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https://github.com/ga83wuw/facial_expression_recognition</a:t>
            </a:r>
            <a:endParaRPr lang="en-GB" dirty="0"/>
          </a:p>
          <a:p>
            <a:pPr lvl="1"/>
            <a:r>
              <a:rPr lang="en-GB" dirty="0"/>
              <a:t>Files</a:t>
            </a:r>
          </a:p>
          <a:p>
            <a:pPr lvl="2"/>
            <a:r>
              <a:rPr lang="en-GB" dirty="0" err="1"/>
              <a:t>requirements.txt</a:t>
            </a:r>
            <a:endParaRPr lang="en-GB" dirty="0"/>
          </a:p>
          <a:p>
            <a:pPr lvl="2"/>
            <a:r>
              <a:rPr lang="en-GB" dirty="0"/>
              <a:t>notebooks</a:t>
            </a:r>
          </a:p>
          <a:p>
            <a:pPr lvl="2"/>
            <a:r>
              <a:rPr lang="en-GB" dirty="0"/>
              <a:t>source 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517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9E01-0E39-DE86-C164-2FF10876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F5632-29E0-F637-AF5D-20B6EC90B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FER-2013 Database</a:t>
            </a:r>
            <a:r>
              <a:rPr lang="en-GB" baseline="30000" dirty="0"/>
              <a:t>1</a:t>
            </a:r>
          </a:p>
          <a:p>
            <a:r>
              <a:rPr lang="en-GB" dirty="0"/>
              <a:t>Training set: </a:t>
            </a:r>
          </a:p>
          <a:p>
            <a:pPr lvl="1"/>
            <a:r>
              <a:rPr lang="en-GB" dirty="0"/>
              <a:t>size:		35,887</a:t>
            </a:r>
          </a:p>
          <a:p>
            <a:pPr lvl="1"/>
            <a:r>
              <a:rPr lang="en-GB" dirty="0"/>
              <a:t>image dims:	48x48x1</a:t>
            </a:r>
          </a:p>
          <a:p>
            <a:r>
              <a:rPr lang="en-GB" dirty="0"/>
              <a:t>Classes:</a:t>
            </a:r>
          </a:p>
          <a:p>
            <a:pPr lvl="1"/>
            <a:r>
              <a:rPr lang="en-GB" dirty="0"/>
              <a:t>angry</a:t>
            </a:r>
          </a:p>
          <a:p>
            <a:pPr lvl="1"/>
            <a:r>
              <a:rPr lang="en-GB" dirty="0"/>
              <a:t>fear</a:t>
            </a:r>
          </a:p>
          <a:p>
            <a:pPr lvl="1"/>
            <a:r>
              <a:rPr lang="en-GB" dirty="0"/>
              <a:t>disgust</a:t>
            </a:r>
          </a:p>
          <a:p>
            <a:pPr lvl="1"/>
            <a:r>
              <a:rPr lang="en-GB" dirty="0"/>
              <a:t>sad</a:t>
            </a:r>
          </a:p>
          <a:p>
            <a:pPr lvl="1"/>
            <a:r>
              <a:rPr lang="en-GB" dirty="0"/>
              <a:t>happy</a:t>
            </a:r>
          </a:p>
          <a:p>
            <a:pPr lvl="1"/>
            <a:r>
              <a:rPr lang="en-GB" dirty="0"/>
              <a:t>surprised</a:t>
            </a:r>
          </a:p>
          <a:p>
            <a:pPr lvl="1"/>
            <a:r>
              <a:rPr lang="en-GB" dirty="0"/>
              <a:t>neutral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DDF07-1158-FD96-A8F2-A29BA00B3F82}"/>
              </a:ext>
            </a:extLst>
          </p:cNvPr>
          <p:cNvSpPr txBox="1"/>
          <p:nvPr/>
        </p:nvSpPr>
        <p:spPr>
          <a:xfrm>
            <a:off x="838200" y="6311900"/>
            <a:ext cx="605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30000" dirty="0"/>
              <a:t>1</a:t>
            </a:r>
            <a:r>
              <a:rPr lang="en-GB" dirty="0"/>
              <a:t>https://</a:t>
            </a:r>
            <a:r>
              <a:rPr lang="en-GB" dirty="0" err="1"/>
              <a:t>www.kaggle.com</a:t>
            </a:r>
            <a:r>
              <a:rPr lang="en-GB" dirty="0"/>
              <a:t>/datasets/</a:t>
            </a:r>
            <a:r>
              <a:rPr lang="en-GB" dirty="0" err="1"/>
              <a:t>msambare</a:t>
            </a:r>
            <a:r>
              <a:rPr lang="en-GB" dirty="0"/>
              <a:t>/fer2013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A76907-2AB2-AF02-50D4-B50C964B2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771" y="3282074"/>
            <a:ext cx="7035800" cy="289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7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D072-AF86-26C0-6AE5-AAC0B084E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CF2BA-9B18-8810-0FFF-C50B0DB5B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Insights</a:t>
            </a:r>
          </a:p>
          <a:p>
            <a:pPr lvl="1"/>
            <a:r>
              <a:rPr lang="en-GB" dirty="0"/>
              <a:t>ambiguous cases</a:t>
            </a:r>
          </a:p>
          <a:p>
            <a:pPr lvl="1"/>
            <a:r>
              <a:rPr lang="en-GB" dirty="0"/>
              <a:t>cartoons</a:t>
            </a:r>
          </a:p>
          <a:p>
            <a:pPr lvl="1"/>
            <a:r>
              <a:rPr lang="en-GB" dirty="0"/>
              <a:t>pretty balanced</a:t>
            </a:r>
          </a:p>
          <a:p>
            <a:pPr lvl="1"/>
            <a:r>
              <a:rPr lang="en-GB" dirty="0"/>
              <a:t>‘disgust’ case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DE9669-8572-7BFD-BC41-94D9A38DF354}"/>
              </a:ext>
            </a:extLst>
          </p:cNvPr>
          <p:cNvGrpSpPr/>
          <p:nvPr/>
        </p:nvGrpSpPr>
        <p:grpSpPr>
          <a:xfrm>
            <a:off x="4704779" y="1190625"/>
            <a:ext cx="7018225" cy="1225550"/>
            <a:chOff x="4704779" y="1190625"/>
            <a:chExt cx="7018225" cy="12255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42398DA-513A-3986-FFDA-B9D751F1B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08028" y="1254125"/>
              <a:ext cx="965200" cy="1143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2C274C0-3D50-B289-BE31-9D76A7EA3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779" y="1228725"/>
              <a:ext cx="901700" cy="1155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D558795-43AD-314D-0A2F-82846ECD4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63289" y="1209675"/>
              <a:ext cx="1003300" cy="12065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FF89EDF-F032-B1FB-757A-E45E97598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80209" y="1190625"/>
              <a:ext cx="901700" cy="11938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8B8623C-601F-F156-2743-A333C225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9308" y="1228725"/>
              <a:ext cx="990600" cy="11684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E734362-5D37-98D8-D98E-C2614EB2B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98829" y="1228725"/>
              <a:ext cx="914400" cy="1168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05FDAF7-42A7-8C40-5522-B7B40264F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852149" y="1272930"/>
              <a:ext cx="870855" cy="1124195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D510C-733D-06F7-5DAB-58364329FE5A}"/>
              </a:ext>
            </a:extLst>
          </p:cNvPr>
          <p:cNvGrpSpPr/>
          <p:nvPr/>
        </p:nvGrpSpPr>
        <p:grpSpPr>
          <a:xfrm>
            <a:off x="3573232" y="3248025"/>
            <a:ext cx="8407469" cy="3076765"/>
            <a:chOff x="3573232" y="3248025"/>
            <a:chExt cx="8407469" cy="307676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C1AC2D5-AA83-0F27-25A5-4768EB5E4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73232" y="3248025"/>
              <a:ext cx="3631516" cy="307676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B13D072-1EA7-2BD9-3E13-A74568842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31059" y="3286125"/>
              <a:ext cx="4749642" cy="28766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790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CCB9-CED5-5C6A-A666-D5F0A9FC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9DE2-9043-AACE-6269-40418C34B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Tackle ‘disgust’ case</a:t>
            </a:r>
          </a:p>
          <a:p>
            <a:pPr lvl="1"/>
            <a:r>
              <a:rPr lang="en-GB" dirty="0"/>
              <a:t>Oversampling</a:t>
            </a:r>
          </a:p>
          <a:p>
            <a:pPr lvl="1"/>
            <a:r>
              <a:rPr lang="en-GB" dirty="0"/>
              <a:t>Undersampling</a:t>
            </a:r>
          </a:p>
          <a:p>
            <a:pPr lvl="1"/>
            <a:r>
              <a:rPr lang="en-GB" dirty="0"/>
              <a:t>Data Augmentation</a:t>
            </a:r>
          </a:p>
          <a:p>
            <a:pPr lvl="1"/>
            <a:r>
              <a:rPr lang="en-GB" dirty="0"/>
              <a:t>Weighted loss functions</a:t>
            </a:r>
          </a:p>
          <a:p>
            <a:pPr lvl="1"/>
            <a:r>
              <a:rPr lang="en-GB" dirty="0"/>
              <a:t>Evaluation metrics</a:t>
            </a:r>
          </a:p>
          <a:p>
            <a:pPr lvl="2"/>
            <a:r>
              <a:rPr lang="en-GB" dirty="0"/>
              <a:t>Accuracy</a:t>
            </a:r>
          </a:p>
          <a:p>
            <a:pPr lvl="2"/>
            <a:r>
              <a:rPr lang="en-GB" dirty="0"/>
              <a:t>Recall</a:t>
            </a:r>
          </a:p>
          <a:p>
            <a:pPr lvl="2"/>
            <a:r>
              <a:rPr lang="en-GB" dirty="0"/>
              <a:t>Precision</a:t>
            </a:r>
          </a:p>
          <a:p>
            <a:pPr lvl="2"/>
            <a:r>
              <a:rPr lang="en-GB" dirty="0"/>
              <a:t>F1-score</a:t>
            </a:r>
          </a:p>
          <a:p>
            <a:pPr lvl="1"/>
            <a:r>
              <a:rPr lang="en-GB" dirty="0"/>
              <a:t>Ensemble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ACDC7-ADC7-1A54-C8B4-9C484C8D3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657" y="3850821"/>
            <a:ext cx="1016000" cy="9271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2FF9755-BC04-86E5-9FE0-F5154D0F8EF5}"/>
              </a:ext>
            </a:extLst>
          </p:cNvPr>
          <p:cNvGrpSpPr/>
          <p:nvPr/>
        </p:nvGrpSpPr>
        <p:grpSpPr>
          <a:xfrm>
            <a:off x="5414377" y="4120128"/>
            <a:ext cx="2336250" cy="1555150"/>
            <a:chOff x="5530492" y="3850821"/>
            <a:chExt cx="2336250" cy="1555150"/>
          </a:xfrm>
        </p:grpSpPr>
        <p:pic>
          <p:nvPicPr>
            <p:cNvPr id="1026" name="Picture 2" descr="precision recall equations">
              <a:extLst>
                <a:ext uri="{FF2B5EF4-FFF2-40B4-BE49-F238E27FC236}">
                  <a16:creationId xmlns:a16="http://schemas.microsoft.com/office/drawing/2014/main" id="{97DCF1E6-9A06-0FC7-270E-70B15AE589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0492" y="3850821"/>
              <a:ext cx="1896167" cy="1162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f1 score equation">
              <a:extLst>
                <a:ext uri="{FF2B5EF4-FFF2-40B4-BE49-F238E27FC236}">
                  <a16:creationId xmlns:a16="http://schemas.microsoft.com/office/drawing/2014/main" id="{0AAE72D7-FBE0-FF88-6883-526A3FE6F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5915" y="4948549"/>
              <a:ext cx="2210827" cy="457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9941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CCB9-CED5-5C6A-A666-D5F0A9FC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9DE2-9043-AACE-6269-40418C34B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Tackle ‘disgust’ case</a:t>
            </a:r>
          </a:p>
          <a:p>
            <a:pPr lvl="1"/>
            <a:r>
              <a:rPr lang="en-GB" dirty="0"/>
              <a:t>Oversampling</a:t>
            </a:r>
          </a:p>
          <a:p>
            <a:pPr lvl="1"/>
            <a:r>
              <a:rPr lang="en-GB" strike="sngStrike" dirty="0"/>
              <a:t>Undersampling</a:t>
            </a:r>
          </a:p>
          <a:p>
            <a:pPr lvl="1"/>
            <a:r>
              <a:rPr lang="en-GB" dirty="0"/>
              <a:t>Data Augmentation</a:t>
            </a:r>
          </a:p>
          <a:p>
            <a:pPr lvl="1"/>
            <a:r>
              <a:rPr lang="en-GB" strike="sngStrike" dirty="0"/>
              <a:t>Weighted loss functions</a:t>
            </a:r>
          </a:p>
          <a:p>
            <a:pPr lvl="1"/>
            <a:r>
              <a:rPr lang="en-GB" dirty="0"/>
              <a:t>Evaluation metrics</a:t>
            </a:r>
          </a:p>
          <a:p>
            <a:pPr lvl="2"/>
            <a:r>
              <a:rPr lang="en-GB" dirty="0"/>
              <a:t>Accuracy</a:t>
            </a:r>
          </a:p>
          <a:p>
            <a:pPr lvl="2"/>
            <a:r>
              <a:rPr lang="en-GB" dirty="0"/>
              <a:t>Recall</a:t>
            </a:r>
          </a:p>
          <a:p>
            <a:pPr lvl="2"/>
            <a:r>
              <a:rPr lang="en-GB" dirty="0"/>
              <a:t>Precision</a:t>
            </a:r>
          </a:p>
          <a:p>
            <a:pPr lvl="2"/>
            <a:r>
              <a:rPr lang="en-GB" dirty="0"/>
              <a:t>F1-score</a:t>
            </a:r>
          </a:p>
          <a:p>
            <a:pPr lvl="1"/>
            <a:r>
              <a:rPr lang="en-GB" strike="sngStrike" dirty="0"/>
              <a:t>Ensemble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ACDC7-ADC7-1A54-C8B4-9C484C8D3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657" y="3850821"/>
            <a:ext cx="1016000" cy="9271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2FF9755-BC04-86E5-9FE0-F5154D0F8EF5}"/>
              </a:ext>
            </a:extLst>
          </p:cNvPr>
          <p:cNvGrpSpPr/>
          <p:nvPr/>
        </p:nvGrpSpPr>
        <p:grpSpPr>
          <a:xfrm>
            <a:off x="5414377" y="4120128"/>
            <a:ext cx="2336250" cy="1555150"/>
            <a:chOff x="5530492" y="3850821"/>
            <a:chExt cx="2336250" cy="1555150"/>
          </a:xfrm>
        </p:grpSpPr>
        <p:pic>
          <p:nvPicPr>
            <p:cNvPr id="1026" name="Picture 2" descr="precision recall equations">
              <a:extLst>
                <a:ext uri="{FF2B5EF4-FFF2-40B4-BE49-F238E27FC236}">
                  <a16:creationId xmlns:a16="http://schemas.microsoft.com/office/drawing/2014/main" id="{97DCF1E6-9A06-0FC7-270E-70B15AE589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0492" y="3850821"/>
              <a:ext cx="1896167" cy="1162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f1 score equation">
              <a:extLst>
                <a:ext uri="{FF2B5EF4-FFF2-40B4-BE49-F238E27FC236}">
                  <a16:creationId xmlns:a16="http://schemas.microsoft.com/office/drawing/2014/main" id="{0AAE72D7-FBE0-FF88-6883-526A3FE6F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5915" y="4948549"/>
              <a:ext cx="2210827" cy="457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195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4D6-7776-694E-213B-6208B272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Approaches - Initial Training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250806-F6EA-17F3-F0F3-B066A26310B5}"/>
              </a:ext>
            </a:extLst>
          </p:cNvPr>
          <p:cNvGrpSpPr/>
          <p:nvPr/>
        </p:nvGrpSpPr>
        <p:grpSpPr>
          <a:xfrm>
            <a:off x="377617" y="1529256"/>
            <a:ext cx="11525888" cy="4841345"/>
            <a:chOff x="377617" y="1529256"/>
            <a:chExt cx="11525888" cy="484134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40371F5-52D5-2D0A-79DC-8AE271B3BA65}"/>
                </a:ext>
              </a:extLst>
            </p:cNvPr>
            <p:cNvCxnSpPr/>
            <p:nvPr/>
          </p:nvCxnSpPr>
          <p:spPr>
            <a:xfrm>
              <a:off x="1103331" y="455748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A55736-7CCD-C1C3-61A5-081B8F3AE05A}"/>
                </a:ext>
              </a:extLst>
            </p:cNvPr>
            <p:cNvGrpSpPr/>
            <p:nvPr/>
          </p:nvGrpSpPr>
          <p:grpSpPr>
            <a:xfrm>
              <a:off x="2228189" y="2890543"/>
              <a:ext cx="1482000" cy="1482000"/>
              <a:chOff x="3708400" y="2551543"/>
              <a:chExt cx="1482000" cy="1482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00F02AC-9323-2C6A-4B08-E03E6BBFB0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08400" y="2551543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6484CE3-A1AD-81BE-ABA3-EB9A262CB8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60800" y="2703943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0ED2A3-719F-B4C2-FC57-D6816E3452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13200" y="2856343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B9D41-45F2-1C00-131D-48D2F1F30C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65600" y="3008743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43C4B0F-4F22-79E7-F827-9CF4EC65D4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18000" y="3161143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D068167-DB16-C0FF-15FA-765922E4CA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70400" y="3313543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F9E83BF-CD52-E9DD-B774-5E3A764ECF77}"/>
                </a:ext>
              </a:extLst>
            </p:cNvPr>
            <p:cNvGrpSpPr/>
            <p:nvPr/>
          </p:nvGrpSpPr>
          <p:grpSpPr>
            <a:xfrm>
              <a:off x="3773960" y="2894286"/>
              <a:ext cx="1482000" cy="1482000"/>
              <a:chOff x="3708400" y="2551543"/>
              <a:chExt cx="1482000" cy="1482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4376CAA-DF12-B0BF-AC91-D1112953E3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08400" y="2551543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C73A9CA-B5EE-5AA0-617D-2AB4F57325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60800" y="2703943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07400E1-6E05-8B96-1361-333414ED38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13200" y="2856343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1F258FC-152F-547A-EF0C-86C9B59734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65600" y="3008743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5D72463-5FDA-02BA-5802-8063AF7323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18000" y="3161143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75520DE-CE6B-A6C9-1E96-1D45C69533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70400" y="3313543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AAC98A4-51FF-D9DD-9E88-374A8467EEAA}"/>
                </a:ext>
              </a:extLst>
            </p:cNvPr>
            <p:cNvGrpSpPr/>
            <p:nvPr/>
          </p:nvGrpSpPr>
          <p:grpSpPr>
            <a:xfrm>
              <a:off x="5624531" y="2918143"/>
              <a:ext cx="1579200" cy="1579200"/>
              <a:chOff x="6760575" y="2890543"/>
              <a:chExt cx="1579200" cy="15792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839DA74-5C74-7444-1358-D4BB9E6361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60575" y="2890543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B6EFAD4-E196-B8D4-CDB5-017754ABD1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2975" y="3042943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210AD30-EDE5-1F60-944E-9BC4DB5A65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65375" y="3195343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4653FD0-1131-41D2-67CF-7C992551B4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17775" y="3347743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BC3E0A5-0247-BC02-29CA-0A9883E7BC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70175" y="3500143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D3E1F0-B461-5992-5830-431453F164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22575" y="3652543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B05E7A2-729C-8EA9-3708-69D904B623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74975" y="3804943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702119B-8B0A-DD0F-1E0F-CC4CC12E1B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27375" y="3957343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2838CE7-0953-B35C-4B53-01795AB698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79775" y="4109743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B7C40E7-04B0-4057-CDC1-0208128F2BA9}"/>
                </a:ext>
              </a:extLst>
            </p:cNvPr>
            <p:cNvGrpSpPr/>
            <p:nvPr/>
          </p:nvGrpSpPr>
          <p:grpSpPr>
            <a:xfrm>
              <a:off x="7260245" y="2929801"/>
              <a:ext cx="1579200" cy="1579200"/>
              <a:chOff x="6760575" y="2890543"/>
              <a:chExt cx="1579200" cy="15792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35A4F01-6CA7-9FA3-1E40-516410423C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60575" y="2890543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8733309-4618-DA77-810E-548C4A7FA7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2975" y="3042943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CBAFC25-492F-6826-7D67-9F024E1ECA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65375" y="3195343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E05C846-8ED8-4D98-CFAB-9859488D7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17775" y="3347743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511AA7E-6929-98A0-0420-7FE5D9A299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70175" y="3500143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1EB3BC8-BD68-FEE6-9D01-5929393E67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22575" y="3652543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6391ACA-1C4F-D78F-A797-EAC6E25188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74975" y="3804943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A820497-C236-5DCD-5636-EFA5327C7E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27375" y="3957343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EAE5C10-BC26-E632-7A65-4BADFE5C94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79775" y="4109743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94D721F-543C-C311-24B3-6E194B939B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40187" y="1529256"/>
              <a:ext cx="387486" cy="42045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45F80B3-701B-5D37-0475-45CBC5C4750A}"/>
                </a:ext>
              </a:extLst>
            </p:cNvPr>
            <p:cNvGrpSpPr/>
            <p:nvPr/>
          </p:nvGrpSpPr>
          <p:grpSpPr>
            <a:xfrm>
              <a:off x="10191879" y="2435448"/>
              <a:ext cx="387486" cy="2394857"/>
              <a:chOff x="9702799" y="2434114"/>
              <a:chExt cx="387486" cy="2394857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E9BB308-CAB7-F1D5-F6E5-0E3A57DCAF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02799" y="2434114"/>
                <a:ext cx="387486" cy="23948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844408C-6CCC-1BC3-5FA0-E7DB9A042C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05830" y="2578563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88D4F14-5EF5-B00D-B4DC-B07DA0BFF4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95658" y="2952943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6D1840A-3E5C-3446-FD71-EF0240384A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95658" y="3765685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0FF8655D-9B2F-C5F3-6246-B0A6F63122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95836" y="4151258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86CF828-3C6F-6E2D-0C57-CFB1CB94FA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05830" y="450900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330DF88-8599-6232-CD8E-FDCF1FCF93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98574" y="335220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D751DE5-2D71-D23E-3186-F9701C87E9D7}"/>
                </a:ext>
              </a:extLst>
            </p:cNvPr>
            <p:cNvGrpSpPr/>
            <p:nvPr/>
          </p:nvGrpSpPr>
          <p:grpSpPr>
            <a:xfrm>
              <a:off x="10803272" y="2436970"/>
              <a:ext cx="387486" cy="2394857"/>
              <a:chOff x="9702799" y="2434114"/>
              <a:chExt cx="387486" cy="2394857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6CB957E-99CC-916B-3481-E34FCF0A52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02799" y="2434114"/>
                <a:ext cx="387486" cy="23948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BA866E9-B5E0-F754-EE37-26EF30E0BF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05830" y="2578563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44EACFE-FC6F-2219-9942-F0EA585246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95658" y="2952943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69C651E-D696-B165-83F7-4DE63E4A9D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95658" y="3765685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9DA6392-7076-6A65-845E-E13EB67237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95836" y="4151258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85EF6674-A412-5956-B1A7-FB38036EC0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05830" y="450900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37208D3-9035-9BF6-5134-D6DD661AF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98574" y="335220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02856470-44B3-EE4B-6F8B-37AE58B1F693}"/>
                </a:ext>
              </a:extLst>
            </p:cNvPr>
            <p:cNvSpPr/>
            <p:nvPr/>
          </p:nvSpPr>
          <p:spPr>
            <a:xfrm>
              <a:off x="11464698" y="2295253"/>
              <a:ext cx="438807" cy="267258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DD60CD1-91B6-1392-8728-5C65D12688A6}"/>
                </a:ext>
              </a:extLst>
            </p:cNvPr>
            <p:cNvSpPr txBox="1"/>
            <p:nvPr/>
          </p:nvSpPr>
          <p:spPr>
            <a:xfrm>
              <a:off x="2380593" y="2033752"/>
              <a:ext cx="1755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2x Conv2d layers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1813488-27DF-7A72-F561-76152081830D}"/>
                </a:ext>
              </a:extLst>
            </p:cNvPr>
            <p:cNvSpPr txBox="1"/>
            <p:nvPr/>
          </p:nvSpPr>
          <p:spPr>
            <a:xfrm>
              <a:off x="5657549" y="2033752"/>
              <a:ext cx="1755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2x Conv2d layers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0CFAA37-390A-4D28-5EB2-FE0D615631DB}"/>
                </a:ext>
              </a:extLst>
            </p:cNvPr>
            <p:cNvSpPr txBox="1"/>
            <p:nvPr/>
          </p:nvSpPr>
          <p:spPr>
            <a:xfrm>
              <a:off x="3346132" y="4644667"/>
              <a:ext cx="13002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Batch Norm</a:t>
              </a:r>
            </a:p>
            <a:p>
              <a:r>
                <a:rPr lang="en-GB" dirty="0" err="1"/>
                <a:t>ReLU</a:t>
              </a:r>
              <a:endParaRPr lang="en-GB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6B5D8F-B1E0-8BB4-B6AB-1956B8AC5A37}"/>
                </a:ext>
              </a:extLst>
            </p:cNvPr>
            <p:cNvSpPr txBox="1"/>
            <p:nvPr/>
          </p:nvSpPr>
          <p:spPr>
            <a:xfrm>
              <a:off x="6718931" y="4600335"/>
              <a:ext cx="13002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Batch Norm</a:t>
              </a:r>
            </a:p>
            <a:p>
              <a:r>
                <a:rPr lang="en-GB" dirty="0" err="1"/>
                <a:t>ReLU</a:t>
              </a:r>
              <a:endParaRPr lang="en-GB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1F0266D-2887-33C6-97E9-D4F0DF60E6AD}"/>
                </a:ext>
              </a:extLst>
            </p:cNvPr>
            <p:cNvSpPr txBox="1"/>
            <p:nvPr/>
          </p:nvSpPr>
          <p:spPr>
            <a:xfrm>
              <a:off x="5037773" y="6001269"/>
              <a:ext cx="947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dropout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09E56D4-0867-7A4A-A864-36B93968A869}"/>
                </a:ext>
              </a:extLst>
            </p:cNvPr>
            <p:cNvSpPr txBox="1"/>
            <p:nvPr/>
          </p:nvSpPr>
          <p:spPr>
            <a:xfrm>
              <a:off x="8534645" y="5993293"/>
              <a:ext cx="947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dropout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631DA54-313A-CF68-8875-AD1124EE146D}"/>
                </a:ext>
              </a:extLst>
            </p:cNvPr>
            <p:cNvSpPr txBox="1"/>
            <p:nvPr/>
          </p:nvSpPr>
          <p:spPr>
            <a:xfrm>
              <a:off x="10864897" y="5993293"/>
              <a:ext cx="947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dropout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3D8B18A-E886-B976-C913-B58BF7904F9F}"/>
                </a:ext>
              </a:extLst>
            </p:cNvPr>
            <p:cNvCxnSpPr>
              <a:cxnSpLocks/>
            </p:cNvCxnSpPr>
            <p:nvPr/>
          </p:nvCxnSpPr>
          <p:spPr>
            <a:xfrm>
              <a:off x="5587745" y="4350201"/>
              <a:ext cx="0" cy="15412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09045EB-8D22-486B-28FD-2810B0C830E2}"/>
                </a:ext>
              </a:extLst>
            </p:cNvPr>
            <p:cNvCxnSpPr>
              <a:cxnSpLocks/>
            </p:cNvCxnSpPr>
            <p:nvPr/>
          </p:nvCxnSpPr>
          <p:spPr>
            <a:xfrm>
              <a:off x="9003607" y="4409334"/>
              <a:ext cx="0" cy="15412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1D68540-B11F-1E49-1F2F-0BB614A54A7F}"/>
                </a:ext>
              </a:extLst>
            </p:cNvPr>
            <p:cNvCxnSpPr>
              <a:cxnSpLocks/>
            </p:cNvCxnSpPr>
            <p:nvPr/>
          </p:nvCxnSpPr>
          <p:spPr>
            <a:xfrm>
              <a:off x="11353800" y="4452006"/>
              <a:ext cx="0" cy="15412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15BF04C-857D-BA89-2952-CD762E17D1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1339" y="4283294"/>
              <a:ext cx="9014" cy="2995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A8A3D5E-2953-9317-B9F6-C615812FFD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2148" y="4295535"/>
              <a:ext cx="9014" cy="2995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B070570-E0BE-856A-7543-A2FAF045DEF7}"/>
                </a:ext>
              </a:extLst>
            </p:cNvPr>
            <p:cNvSpPr txBox="1"/>
            <p:nvPr/>
          </p:nvSpPr>
          <p:spPr>
            <a:xfrm>
              <a:off x="4189197" y="5514338"/>
              <a:ext cx="13002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Batch Norm</a:t>
              </a:r>
            </a:p>
            <a:p>
              <a:r>
                <a:rPr lang="en-GB" dirty="0" err="1"/>
                <a:t>ReLU</a:t>
              </a:r>
              <a:endParaRPr lang="en-GB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283662A-09D0-4A7D-D8CD-C1B18C21F14B}"/>
                </a:ext>
              </a:extLst>
            </p:cNvPr>
            <p:cNvSpPr txBox="1"/>
            <p:nvPr/>
          </p:nvSpPr>
          <p:spPr>
            <a:xfrm>
              <a:off x="7643174" y="5468686"/>
              <a:ext cx="13002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Batch Norm</a:t>
              </a:r>
            </a:p>
            <a:p>
              <a:r>
                <a:rPr lang="en-GB" dirty="0" err="1"/>
                <a:t>ReLU</a:t>
              </a:r>
              <a:endParaRPr lang="en-GB" dirty="0"/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DFC1870-11D2-643D-70D9-8D63CE86EC53}"/>
                </a:ext>
              </a:extLst>
            </p:cNvPr>
            <p:cNvCxnSpPr/>
            <p:nvPr/>
          </p:nvCxnSpPr>
          <p:spPr>
            <a:xfrm>
              <a:off x="1671145" y="3631543"/>
              <a:ext cx="378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17DEEC02-D99B-25AC-9F41-50E23FBAFAF4}"/>
                </a:ext>
              </a:extLst>
            </p:cNvPr>
            <p:cNvCxnSpPr/>
            <p:nvPr/>
          </p:nvCxnSpPr>
          <p:spPr>
            <a:xfrm>
              <a:off x="5398559" y="3656558"/>
              <a:ext cx="378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3C9C015-CE27-74F6-C7B5-F092AD63565A}"/>
                </a:ext>
              </a:extLst>
            </p:cNvPr>
            <p:cNvCxnSpPr/>
            <p:nvPr/>
          </p:nvCxnSpPr>
          <p:spPr>
            <a:xfrm>
              <a:off x="8754216" y="3567001"/>
              <a:ext cx="378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6B3E8FB-87C1-9262-78DD-EB074FD195C6}"/>
                </a:ext>
              </a:extLst>
            </p:cNvPr>
            <p:cNvGrpSpPr/>
            <p:nvPr/>
          </p:nvGrpSpPr>
          <p:grpSpPr>
            <a:xfrm>
              <a:off x="377617" y="3091543"/>
              <a:ext cx="1080000" cy="1080000"/>
              <a:chOff x="377617" y="3091543"/>
              <a:chExt cx="1080000" cy="10800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DE9FCA9-AFBA-93F6-A51A-7EE36AEC28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617" y="3091543"/>
                <a:ext cx="1080000" cy="108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46BDA1B1-9078-C6F4-0A68-7BC7E8FE1B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24323"/>
              <a:stretch/>
            </p:blipFill>
            <p:spPr>
              <a:xfrm>
                <a:off x="431748" y="3230654"/>
                <a:ext cx="990600" cy="88420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90166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3694</TotalTime>
  <Words>470</Words>
  <Application>Microsoft Macintosh PowerPoint</Application>
  <PresentationFormat>Widescreen</PresentationFormat>
  <Paragraphs>222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Data Science Challenge</vt:lpstr>
      <vt:lpstr>Overview</vt:lpstr>
      <vt:lpstr>Introduction</vt:lpstr>
      <vt:lpstr>Setup</vt:lpstr>
      <vt:lpstr>Data</vt:lpstr>
      <vt:lpstr>Data</vt:lpstr>
      <vt:lpstr>Data</vt:lpstr>
      <vt:lpstr>Data</vt:lpstr>
      <vt:lpstr>Modelling Approaches - Initial Training</vt:lpstr>
      <vt:lpstr>Modelling Approaches - Initial Training</vt:lpstr>
      <vt:lpstr>Modelling Approaches - Initial Training</vt:lpstr>
      <vt:lpstr>Modelling Approaches - Background Research</vt:lpstr>
      <vt:lpstr>Modelling Approaches - Best model</vt:lpstr>
      <vt:lpstr>Modelling Approaches - Data</vt:lpstr>
      <vt:lpstr>Modelling Approaches - Data</vt:lpstr>
      <vt:lpstr>Modelling Approaches - Data</vt:lpstr>
      <vt:lpstr>Modelling Approaches - Data</vt:lpstr>
      <vt:lpstr>Modelling Approaches - Data</vt:lpstr>
      <vt:lpstr>Modelling Approaches - Data</vt:lpstr>
      <vt:lpstr>Modelling Approaches - Pipeline</vt:lpstr>
      <vt:lpstr>Modelling Approaches - Pipeline</vt:lpstr>
      <vt:lpstr>Results</vt:lpstr>
      <vt:lpstr>Results</vt:lpstr>
      <vt:lpstr>Results - Comparison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Challenge</dc:title>
  <dc:creator>Yorgos Athanasiou</dc:creator>
  <cp:lastModifiedBy>Yorgos Athanasiou</cp:lastModifiedBy>
  <cp:revision>18</cp:revision>
  <dcterms:created xsi:type="dcterms:W3CDTF">2023-09-02T17:33:24Z</dcterms:created>
  <dcterms:modified xsi:type="dcterms:W3CDTF">2023-09-05T17:44:57Z</dcterms:modified>
</cp:coreProperties>
</file>