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3"/>
  </p:notesMasterIdLst>
  <p:handoutMasterIdLst>
    <p:handoutMasterId r:id="rId34"/>
  </p:handoutMasterIdLst>
  <p:sldIdLst>
    <p:sldId id="355" r:id="rId7"/>
    <p:sldId id="370" r:id="rId8"/>
    <p:sldId id="392" r:id="rId9"/>
    <p:sldId id="411" r:id="rId10"/>
    <p:sldId id="371" r:id="rId11"/>
    <p:sldId id="372" r:id="rId12"/>
    <p:sldId id="373" r:id="rId13"/>
    <p:sldId id="394" r:id="rId14"/>
    <p:sldId id="396" r:id="rId15"/>
    <p:sldId id="375" r:id="rId16"/>
    <p:sldId id="376" r:id="rId17"/>
    <p:sldId id="397" r:id="rId18"/>
    <p:sldId id="398" r:id="rId19"/>
    <p:sldId id="399" r:id="rId20"/>
    <p:sldId id="400" r:id="rId21"/>
    <p:sldId id="403" r:id="rId22"/>
    <p:sldId id="404" r:id="rId23"/>
    <p:sldId id="401" r:id="rId24"/>
    <p:sldId id="402" r:id="rId25"/>
    <p:sldId id="405" r:id="rId26"/>
    <p:sldId id="406" r:id="rId27"/>
    <p:sldId id="407" r:id="rId28"/>
    <p:sldId id="408" r:id="rId29"/>
    <p:sldId id="409" r:id="rId30"/>
    <p:sldId id="410" r:id="rId31"/>
    <p:sldId id="412" r:id="rId32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 autoAdjust="0"/>
    <p:restoredTop sz="88283" autoAdjust="0"/>
  </p:normalViewPr>
  <p:slideViewPr>
    <p:cSldViewPr snapToGrid="0">
      <p:cViewPr varScale="1">
        <p:scale>
          <a:sx n="65" d="100"/>
          <a:sy n="65" d="100"/>
        </p:scale>
        <p:origin x="9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2018-01-11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Copyright © Infineon Technologies AG 2018. All rights reserved.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999CDE9-B6BD-4BFE-84EA-D8A0A7FA98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2018-01-11</a:t>
            </a:r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Copyright © Infineon Technologies AG 2018. All rights reserved.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9AEFFC-E686-4FB5-BDEE-EE989E6F7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78B9A-6CF6-4E98-B7C5-0B8F0045044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18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9FE5DA-7B85-44C4-8BAE-77EB48B511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97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Insert Communication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Explain BICM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Stand for bit interleaved coded modulation, which means that before any modulation is done the </a:t>
            </a:r>
            <a:r>
              <a:rPr lang="en-US" sz="2400" dirty="0" err="1" smtClean="0"/>
              <a:t>codeword</a:t>
            </a:r>
            <a:r>
              <a:rPr lang="en-US" sz="2400" dirty="0" smtClean="0"/>
              <a:t> is interleaved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Used in standard communication protocols (4G, </a:t>
            </a:r>
            <a:r>
              <a:rPr lang="en-US" sz="2400" dirty="0" err="1" smtClean="0"/>
              <a:t>WiMax</a:t>
            </a:r>
            <a:r>
              <a:rPr lang="en-US" sz="2400" dirty="0" smtClean="0"/>
              <a:t>,…)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57BD42-03BE-4529-80BD-4F0B1796B50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545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ACBA63-CD39-4394-A7F8-D7AA901BD04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784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EB9E98-F7B5-4E8E-839D-C8E8135C5CF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233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8E156-1387-418D-B961-3DBB991FC62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077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1FA8-0604-4901-B229-35B1C9AF3EF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942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err="1" smtClean="0"/>
              <a:t>Shortly</a:t>
            </a:r>
            <a:r>
              <a:rPr lang="de-DE" sz="1200" dirty="0" smtClean="0"/>
              <a:t> </a:t>
            </a:r>
            <a:r>
              <a:rPr lang="de-DE" sz="1200" dirty="0" err="1" smtClean="0"/>
              <a:t>explain</a:t>
            </a:r>
            <a:r>
              <a:rPr lang="de-DE" sz="1200" dirty="0" smtClean="0"/>
              <a:t> </a:t>
            </a:r>
            <a:r>
              <a:rPr lang="de-DE" sz="1200" dirty="0" err="1" smtClean="0"/>
              <a:t>results</a:t>
            </a:r>
            <a:endParaRPr lang="de-DE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5B909C-E7E1-407A-BB24-43BD0512E19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437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/>
              <a:t>What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FER? </a:t>
            </a:r>
            <a:r>
              <a:rPr lang="de-DE" sz="1200" dirty="0" err="1" smtClean="0"/>
              <a:t>Define</a:t>
            </a:r>
            <a:endParaRPr lang="de-DE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/>
              <a:t>Mention</a:t>
            </a:r>
            <a:r>
              <a:rPr lang="de-DE" sz="1200" dirty="0" smtClean="0"/>
              <a:t> LDPC </a:t>
            </a:r>
            <a:r>
              <a:rPr lang="de-DE" sz="1200" dirty="0" err="1" smtClean="0"/>
              <a:t>and</a:t>
            </a:r>
            <a:r>
              <a:rPr lang="de-DE" sz="1200" dirty="0" smtClean="0"/>
              <a:t> CML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/>
              <a:t>Hard-</a:t>
            </a:r>
            <a:r>
              <a:rPr lang="de-DE" sz="1200" dirty="0" err="1" smtClean="0"/>
              <a:t>decision</a:t>
            </a:r>
            <a:r>
              <a:rPr lang="de-DE" sz="1200" dirty="0" smtClean="0"/>
              <a:t> vs. Soft-</a:t>
            </a:r>
            <a:r>
              <a:rPr lang="de-DE" sz="1200" dirty="0" err="1" smtClean="0"/>
              <a:t>decisionl</a:t>
            </a:r>
            <a:endParaRPr lang="de-DE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0C515-4B9C-45CF-A3D6-048566BD5DD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30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chemeClr val="tx1"/>
                </a:solidFill>
                <a:latin typeface="Verdana"/>
              </a:defRPr>
            </a:lvl1pPr>
          </a:lstStyle>
          <a:p>
            <a:fld id="{5E1D0018-3AF9-4E7E-82D0-B27AE8E2C277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 (Schreibweise: 00. Januar 2015)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9B8F7703-FB74-4C46-A555-61BCB42BFE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smtClean="0"/>
              <a:t>Inhalt durch Klicken bearbeiten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9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182EC6BF-0D5F-4F94-A3D8-BC1360ADD56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Präsentationsmuster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kann auch als </a:t>
            </a:r>
            <a:r>
              <a:rPr lang="de-DE" noProof="0" dirty="0" err="1" smtClean="0"/>
              <a:t>Kapiteltrenner</a:t>
            </a:r>
            <a:r>
              <a:rPr lang="de-DE" noProof="0" dirty="0" smtClean="0"/>
              <a:t> verwendet werden</a:t>
            </a:r>
            <a:endParaRPr lang="de-DE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0CD41EC5-B41D-4358-9AA3-2314B80A7DE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Präsentationsmuster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kann auch als </a:t>
            </a:r>
            <a:r>
              <a:rPr lang="de-DE" noProof="0" dirty="0" err="1" smtClean="0"/>
              <a:t>Kapiteltrenner</a:t>
            </a:r>
            <a:r>
              <a:rPr lang="de-DE" noProof="0" dirty="0" smtClean="0"/>
              <a:t> verwendet werden</a:t>
            </a:r>
            <a:endParaRPr lang="de-DE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FEB054FA-D604-4550-92DC-8932CAF2C88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D2F4C9DA-B279-4DB1-8BA3-2252B840995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Titel der Präsentation durch Klicken bearbeiten</a:t>
            </a:r>
            <a:endParaRPr lang="de-DE" noProof="0" dirty="0"/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 (Schreibweise: 00. Januar 2015)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D24505EE-E502-4D6A-BC37-D611FBF4B96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 (Schreibweise: 00. Januar 2015)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059FEEDC-4702-454A-AB52-0F9454EC357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 (Schreibweise: 00. Januar 2015)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4F091A1C-A985-4BD1-9EE4-DFFD86A0E20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3A52A07E-840F-4B94-9102-1977150C4A4E}" type="slidenum">
              <a:rPr lang="en-US" smtClean="0"/>
              <a:pPr/>
              <a:t>‹Nr.›</a:t>
            </a:fld>
            <a:endParaRPr lang="en-US"/>
          </a:p>
        </p:txBody>
      </p:sp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sz="1600" noProof="0" dirty="0" smtClean="0"/>
              <a:t>Dritte Ebene</a:t>
            </a:r>
            <a:endParaRPr lang="de-DE" noProof="0" dirty="0" smtClean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 smtClean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F923B4F9-1393-4316-882A-49B777E5F63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sz="1600" noProof="0" dirty="0" smtClean="0"/>
              <a:t>Dritte Ebene</a:t>
            </a:r>
            <a:endParaRPr lang="de-DE" noProof="0" dirty="0" smtClean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sz="1600" noProof="0" dirty="0" smtClean="0"/>
              <a:t>Dritte Ebene</a:t>
            </a:r>
            <a:endParaRPr lang="de-DE" noProof="0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1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B8A77D40-8768-4AA8-8F0A-91A1716C404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 smtClean="0"/>
              <a:t>Inhalt durch Klicken bearbeiten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sz="1600" dirty="0" smtClean="0"/>
              <a:t>Dritte Ebene</a:t>
            </a:r>
            <a:endParaRPr lang="de-DE" dirty="0" smtClean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1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DD602B93-4004-4B0C-8920-4BCC64C5F461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 smtClean="0"/>
              <a:t>Inhalt durch Klicken bearbeiten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sz="1600" dirty="0" smtClean="0"/>
              <a:t>Dritte Ebene</a:t>
            </a:r>
            <a:endParaRPr lang="de-DE" dirty="0" smtClean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2508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chemeClr val="tx1"/>
                </a:solidFill>
                <a:latin typeface="Verdana"/>
              </a:defRPr>
            </a:lvl1pPr>
          </a:lstStyle>
          <a:p>
            <a:fld id="{ED71767F-DDA4-4C6A-B7A7-01CFC0B4CB8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83964" y="6473313"/>
            <a:ext cx="576072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3111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2508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E658D161-F6B5-4287-8C87-4DA4738EF59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83964" y="6473313"/>
            <a:ext cx="576072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3111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2508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17640ECC-6261-46DF-B6DE-3F9E4C359F1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83964" y="6473313"/>
            <a:ext cx="576072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 smtClean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 smtClean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 smtClean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 smtClean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3111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2508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D1F842B1-0F9A-410F-B525-F36C16D9DA4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283964" y="6473313"/>
            <a:ext cx="576072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11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2508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CF403181-CC34-4E35-8891-7234ECC3F987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3964" y="6473313"/>
            <a:ext cx="576072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3111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2508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8ABB74CE-BC15-47B4-9CA7-6B9F4ADD757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3964" y="6473313"/>
            <a:ext cx="576072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3111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Kevin Li</a:t>
            </a:r>
            <a:endParaRPr lang="de-DE" dirty="0"/>
          </a:p>
          <a:p>
            <a:r>
              <a:rPr lang="de-DE" dirty="0"/>
              <a:t>Technische Universität München</a:t>
            </a:r>
          </a:p>
          <a:p>
            <a:r>
              <a:rPr lang="de-DE" dirty="0" smtClean="0"/>
              <a:t>Elektro und Informationstechnik</a:t>
            </a:r>
            <a:endParaRPr lang="de-DE" dirty="0"/>
          </a:p>
          <a:p>
            <a:r>
              <a:rPr lang="de-DE" dirty="0"/>
              <a:t>Lehrstuhl für </a:t>
            </a:r>
            <a:r>
              <a:rPr lang="de-DE" dirty="0" smtClean="0"/>
              <a:t>Nachrichtentechnik</a:t>
            </a:r>
            <a:endParaRPr lang="de-DE" dirty="0"/>
          </a:p>
          <a:p>
            <a:r>
              <a:rPr lang="de-DE" dirty="0"/>
              <a:t>Ort, Datum (Schreibweise: 00. Januar 2015)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en-US" dirty="0" smtClean="0"/>
              <a:t>Bit-Interleaved Coded Modulation in Fading Rayleigh Channel</a:t>
            </a:r>
            <a:endParaRPr lang="en-US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205" y="1323132"/>
            <a:ext cx="4907241" cy="3680429"/>
          </a:xfrm>
        </p:spPr>
      </p:pic>
      <p:sp>
        <p:nvSpPr>
          <p:cNvPr id="6" name="Inhaltsplatzhalter 5"/>
          <p:cNvSpPr>
            <a:spLocks noGrp="1"/>
          </p:cNvSpPr>
          <p:nvPr>
            <p:ph idx="15"/>
          </p:nvPr>
        </p:nvSpPr>
        <p:spPr>
          <a:xfrm>
            <a:off x="4720768" y="1507355"/>
            <a:ext cx="4180910" cy="13557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All </a:t>
            </a:r>
            <a:r>
              <a:rPr lang="de-DE" sz="2400" dirty="0" err="1" smtClean="0"/>
              <a:t>three</a:t>
            </a:r>
            <a:r>
              <a:rPr lang="de-DE" sz="2400" dirty="0" smtClean="0"/>
              <a:t> </a:t>
            </a:r>
            <a:r>
              <a:rPr lang="de-DE" sz="2400" dirty="0" err="1" smtClean="0"/>
              <a:t>modulation</a:t>
            </a:r>
            <a:r>
              <a:rPr lang="de-DE" sz="2400" dirty="0" smtClean="0"/>
              <a:t> </a:t>
            </a:r>
            <a:r>
              <a:rPr lang="de-DE" sz="2400" dirty="0" err="1" smtClean="0"/>
              <a:t>schemes</a:t>
            </a:r>
            <a:r>
              <a:rPr lang="de-DE" sz="2400" dirty="0" smtClean="0"/>
              <a:t> </a:t>
            </a:r>
            <a:r>
              <a:rPr lang="de-DE" sz="2400" dirty="0" err="1" smtClean="0"/>
              <a:t>reaching</a:t>
            </a:r>
            <a:r>
              <a:rPr lang="de-DE" sz="2400" dirty="0" smtClean="0"/>
              <a:t> </a:t>
            </a:r>
            <a:r>
              <a:rPr lang="de-DE" sz="2400" dirty="0" err="1" smtClean="0"/>
              <a:t>expected</a:t>
            </a:r>
            <a:r>
              <a:rPr lang="de-DE" sz="2400" dirty="0" smtClean="0"/>
              <a:t> </a:t>
            </a:r>
            <a:r>
              <a:rPr lang="de-DE" sz="2400" dirty="0" err="1" smtClean="0"/>
              <a:t>bits</a:t>
            </a:r>
            <a:r>
              <a:rPr lang="de-DE" sz="2400" dirty="0" smtClean="0"/>
              <a:t> per </a:t>
            </a:r>
            <a:r>
              <a:rPr lang="de-DE" sz="2400" dirty="0" err="1" smtClean="0"/>
              <a:t>symbol</a:t>
            </a:r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2679" y="24757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 err="1" smtClean="0"/>
              <a:t>Results</a:t>
            </a:r>
            <a:r>
              <a:rPr sz="3000" dirty="0" smtClean="0"/>
              <a:t> </a:t>
            </a:r>
            <a:r>
              <a:rPr sz="3000" dirty="0" err="1" smtClean="0"/>
              <a:t>Capacity</a:t>
            </a:r>
            <a:r>
              <a:rPr sz="3000" dirty="0" smtClean="0"/>
              <a:t> for AWGN</a:t>
            </a:r>
            <a:endParaRPr lang="de-DE" sz="3000" dirty="0"/>
          </a:p>
        </p:txBody>
      </p:sp>
      <p:sp>
        <p:nvSpPr>
          <p:cNvPr id="7" name="Inhaltsplatzhalter 5"/>
          <p:cNvSpPr txBox="1">
            <a:spLocks/>
          </p:cNvSpPr>
          <p:nvPr/>
        </p:nvSpPr>
        <p:spPr>
          <a:xfrm>
            <a:off x="4720768" y="2997346"/>
            <a:ext cx="4180910" cy="96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three modulation schemes in boundary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17500" y="967709"/>
            <a:ext cx="8508999" cy="380749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 smtClean="0"/>
              <a:t>What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FER?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Frame </a:t>
            </a:r>
            <a:r>
              <a:rPr lang="de-DE" sz="2400" dirty="0" err="1"/>
              <a:t>error</a:t>
            </a:r>
            <a:r>
              <a:rPr lang="de-DE" sz="2400" dirty="0"/>
              <a:t> </a:t>
            </a:r>
            <a:r>
              <a:rPr lang="de-DE" sz="2400" dirty="0" smtClean="0"/>
              <a:t>rate: </a:t>
            </a:r>
            <a:r>
              <a:rPr lang="de-DE" sz="2400" dirty="0" err="1"/>
              <a:t>D</a:t>
            </a:r>
            <a:r>
              <a:rPr lang="de-DE" sz="2400" dirty="0" err="1" smtClean="0"/>
              <a:t>etermining</a:t>
            </a:r>
            <a:r>
              <a:rPr lang="de-DE" sz="2400" dirty="0" smtClean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 smtClean="0"/>
              <a:t>sucess</a:t>
            </a:r>
            <a:r>
              <a:rPr lang="de-DE" sz="2400" dirty="0" smtClean="0"/>
              <a:t> rate </a:t>
            </a:r>
            <a:r>
              <a:rPr lang="de-DE" sz="2400" dirty="0" err="1" smtClean="0"/>
              <a:t>over</a:t>
            </a:r>
            <a:r>
              <a:rPr lang="de-DE" sz="2400" dirty="0" smtClean="0"/>
              <a:t> </a:t>
            </a:r>
            <a:r>
              <a:rPr lang="de-DE" sz="2400" dirty="0" smtClean="0"/>
              <a:t>all </a:t>
            </a:r>
            <a:r>
              <a:rPr lang="de-DE" sz="2400" dirty="0" err="1" smtClean="0"/>
              <a:t>transmissions</a:t>
            </a:r>
            <a:endParaRPr lang="de-DE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Soft </a:t>
            </a:r>
            <a:r>
              <a:rPr lang="de-DE" sz="2400" dirty="0" err="1"/>
              <a:t>decision</a:t>
            </a:r>
            <a:r>
              <a:rPr lang="de-DE" sz="2400" dirty="0"/>
              <a:t> </a:t>
            </a:r>
            <a:r>
              <a:rPr lang="de-DE" sz="2400" dirty="0" err="1"/>
              <a:t>demapping</a:t>
            </a:r>
            <a:endParaRPr lang="de-DE" sz="2400" dirty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More </a:t>
            </a:r>
            <a:r>
              <a:rPr lang="de-DE" sz="2400" dirty="0" err="1"/>
              <a:t>precise</a:t>
            </a:r>
            <a:r>
              <a:rPr lang="de-DE" sz="2400" dirty="0"/>
              <a:t>/</a:t>
            </a:r>
            <a:r>
              <a:rPr lang="de-DE" sz="2400" dirty="0" err="1"/>
              <a:t>accurate</a:t>
            </a:r>
            <a:r>
              <a:rPr lang="de-DE" sz="2400" dirty="0"/>
              <a:t> </a:t>
            </a:r>
            <a:r>
              <a:rPr lang="de-DE" sz="2400" dirty="0" err="1" smtClean="0"/>
              <a:t>demapping</a:t>
            </a:r>
            <a:endParaRPr lang="de-DE" sz="2400" dirty="0" smtClean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More </a:t>
            </a:r>
            <a:r>
              <a:rPr lang="de-DE" sz="2400" dirty="0" err="1"/>
              <a:t>complex</a:t>
            </a:r>
            <a:r>
              <a:rPr lang="de-DE" sz="2400" dirty="0"/>
              <a:t> </a:t>
            </a:r>
            <a:r>
              <a:rPr lang="de-DE" sz="2400" dirty="0" err="1"/>
              <a:t>system</a:t>
            </a:r>
            <a:r>
              <a:rPr lang="de-DE" sz="2400" dirty="0"/>
              <a:t> </a:t>
            </a:r>
            <a:r>
              <a:rPr lang="de-DE" sz="2400" dirty="0" err="1"/>
              <a:t>overall</a:t>
            </a:r>
            <a:endParaRPr lang="de-DE" sz="2400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lvl="1" indent="0">
              <a:buNone/>
            </a:pPr>
            <a:endParaRPr lang="de-DE" sz="2400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17500" y="256915"/>
            <a:ext cx="8508999" cy="410369"/>
          </a:xfrm>
        </p:spPr>
        <p:txBody>
          <a:bodyPr/>
          <a:lstStyle/>
          <a:p>
            <a:r>
              <a:rPr lang="de-DE" dirty="0" smtClean="0"/>
              <a:t>Frame </a:t>
            </a:r>
            <a:r>
              <a:rPr lang="de-DE" dirty="0" err="1" smtClean="0"/>
              <a:t>error</a:t>
            </a:r>
            <a:r>
              <a:rPr lang="de-DE" dirty="0" smtClean="0"/>
              <a:t> Rate for AWGN Channel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8A77D40-8768-4AA8-8F0A-91A1716C404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202367" y="1645529"/>
            <a:ext cx="3636324" cy="32702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Log-</a:t>
            </a:r>
            <a:r>
              <a:rPr lang="de-DE" sz="2400" dirty="0" err="1" smtClean="0"/>
              <a:t>likelihood</a:t>
            </a:r>
            <a:r>
              <a:rPr lang="de-DE" sz="2400" dirty="0" smtClean="0"/>
              <a:t> </a:t>
            </a:r>
            <a:r>
              <a:rPr lang="de-DE" sz="2400" dirty="0" err="1" smtClean="0"/>
              <a:t>gives</a:t>
            </a:r>
            <a:r>
              <a:rPr lang="de-DE" sz="2400" dirty="0" smtClean="0"/>
              <a:t> </a:t>
            </a:r>
            <a:r>
              <a:rPr lang="de-DE" sz="2400" dirty="0" err="1" smtClean="0"/>
              <a:t>reliability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decision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Use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euclidian</a:t>
            </a:r>
            <a:r>
              <a:rPr lang="de-DE" sz="2400" dirty="0" smtClean="0"/>
              <a:t> </a:t>
            </a:r>
            <a:r>
              <a:rPr lang="de-DE" sz="2400" dirty="0" err="1" smtClean="0"/>
              <a:t>distance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2" y="1344776"/>
            <a:ext cx="4872675" cy="3871801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9692" y="280729"/>
            <a:ext cx="8508999" cy="410369"/>
          </a:xfrm>
        </p:spPr>
        <p:txBody>
          <a:bodyPr/>
          <a:lstStyle/>
          <a:p>
            <a:r>
              <a:rPr lang="de-DE" dirty="0" smtClean="0"/>
              <a:t>Log-</a:t>
            </a:r>
            <a:r>
              <a:rPr lang="de-DE" dirty="0" err="1" smtClean="0"/>
              <a:t>Likelihood</a:t>
            </a:r>
            <a:r>
              <a:rPr lang="de-DE" dirty="0" smtClean="0"/>
              <a:t> </a:t>
            </a:r>
            <a:r>
              <a:rPr lang="de-DE" dirty="0" err="1" smtClean="0"/>
              <a:t>ratio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527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8A77D40-8768-4AA8-8F0A-91A1716C404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29691" y="4254408"/>
            <a:ext cx="8508999" cy="4022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Four</a:t>
            </a:r>
            <a:r>
              <a:rPr lang="de-DE" sz="2400" dirty="0" smtClean="0"/>
              <a:t> FER </a:t>
            </a:r>
            <a:r>
              <a:rPr lang="de-DE" sz="2400" dirty="0" err="1" smtClean="0"/>
              <a:t>rates</a:t>
            </a:r>
            <a:r>
              <a:rPr lang="de-DE" sz="2400" dirty="0" smtClean="0"/>
              <a:t> </a:t>
            </a:r>
            <a:r>
              <a:rPr lang="de-DE" sz="2400" dirty="0" err="1" smtClean="0"/>
              <a:t>calculated</a:t>
            </a:r>
            <a:endParaRPr lang="de-DE" sz="2400" dirty="0" smtClean="0"/>
          </a:p>
          <a:p>
            <a:endParaRPr lang="de-DE" sz="24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9692" y="280729"/>
            <a:ext cx="8508999" cy="410369"/>
          </a:xfrm>
        </p:spPr>
        <p:txBody>
          <a:bodyPr/>
          <a:lstStyle/>
          <a:p>
            <a:r>
              <a:rPr lang="de-DE" dirty="0" smtClean="0"/>
              <a:t>Simulation </a:t>
            </a:r>
            <a:r>
              <a:rPr lang="de-DE" dirty="0" err="1" smtClean="0"/>
              <a:t>Results</a:t>
            </a:r>
            <a:endParaRPr lang="de-DE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19" y="706411"/>
            <a:ext cx="7344543" cy="3220367"/>
          </a:xfrm>
        </p:spPr>
      </p:pic>
      <p:cxnSp>
        <p:nvCxnSpPr>
          <p:cNvPr id="18" name="Gerade Verbindung mit Pfeil 17"/>
          <p:cNvCxnSpPr/>
          <p:nvPr/>
        </p:nvCxnSpPr>
        <p:spPr>
          <a:xfrm flipV="1">
            <a:off x="3780764" y="2508070"/>
            <a:ext cx="332170" cy="37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3"/>
          <p:cNvSpPr txBox="1">
            <a:spLocks/>
          </p:cNvSpPr>
          <p:nvPr/>
        </p:nvSpPr>
        <p:spPr>
          <a:xfrm>
            <a:off x="324090" y="4690534"/>
            <a:ext cx="8508999" cy="40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SNR </a:t>
            </a:r>
            <a:r>
              <a:rPr lang="de-DE" sz="2400" dirty="0" err="1" smtClean="0"/>
              <a:t>difference</a:t>
            </a:r>
            <a:r>
              <a:rPr lang="de-DE" sz="2400" dirty="0" smtClean="0"/>
              <a:t> </a:t>
            </a:r>
            <a:r>
              <a:rPr lang="de-DE" sz="2400" dirty="0" err="1" smtClean="0"/>
              <a:t>between</a:t>
            </a:r>
            <a:r>
              <a:rPr lang="de-DE" sz="2400" dirty="0" smtClean="0"/>
              <a:t> optimal </a:t>
            </a:r>
            <a:r>
              <a:rPr lang="de-DE" sz="2400" dirty="0" err="1" smtClean="0"/>
              <a:t>capacity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FER</a:t>
            </a:r>
            <a:endParaRPr lang="de-DE" sz="2400" dirty="0"/>
          </a:p>
        </p:txBody>
      </p:sp>
      <p:sp>
        <p:nvSpPr>
          <p:cNvPr id="24" name="Textplatzhalter 3"/>
          <p:cNvSpPr txBox="1">
            <a:spLocks/>
          </p:cNvSpPr>
          <p:nvPr/>
        </p:nvSpPr>
        <p:spPr>
          <a:xfrm>
            <a:off x="324089" y="5128730"/>
            <a:ext cx="8508999" cy="40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Higher </a:t>
            </a:r>
            <a:r>
              <a:rPr lang="de-DE" sz="2400" dirty="0" err="1" smtClean="0"/>
              <a:t>rates</a:t>
            </a:r>
            <a:r>
              <a:rPr lang="de-DE" sz="2400" dirty="0" smtClean="0"/>
              <a:t> </a:t>
            </a:r>
            <a:r>
              <a:rPr lang="de-DE" sz="2400" dirty="0" err="1" smtClean="0"/>
              <a:t>need</a:t>
            </a:r>
            <a:r>
              <a:rPr lang="de-DE" sz="2400" dirty="0" smtClean="0"/>
              <a:t> </a:t>
            </a:r>
            <a:r>
              <a:rPr lang="de-DE" sz="2400" dirty="0" err="1" smtClean="0"/>
              <a:t>less</a:t>
            </a:r>
            <a:r>
              <a:rPr lang="de-DE" sz="2400" dirty="0" smtClean="0"/>
              <a:t> SNR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achieve</a:t>
            </a:r>
            <a:r>
              <a:rPr lang="de-DE" sz="2400" dirty="0" smtClean="0"/>
              <a:t> </a:t>
            </a:r>
            <a:r>
              <a:rPr lang="de-DE" sz="2400" dirty="0" err="1" smtClean="0"/>
              <a:t>desired</a:t>
            </a:r>
            <a:r>
              <a:rPr lang="de-DE" sz="2400" dirty="0" smtClean="0"/>
              <a:t> FER</a:t>
            </a:r>
          </a:p>
          <a:p>
            <a:endParaRPr lang="de-DE" sz="2400" dirty="0"/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4643021" y="1806572"/>
            <a:ext cx="240706" cy="44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platzhalter 3"/>
          <p:cNvSpPr txBox="1">
            <a:spLocks/>
          </p:cNvSpPr>
          <p:nvPr/>
        </p:nvSpPr>
        <p:spPr>
          <a:xfrm>
            <a:off x="324088" y="5564856"/>
            <a:ext cx="8508999" cy="40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All </a:t>
            </a:r>
            <a:r>
              <a:rPr lang="de-DE" sz="2400" dirty="0" err="1" smtClean="0"/>
              <a:t>four</a:t>
            </a:r>
            <a:r>
              <a:rPr lang="de-DE" sz="2400" dirty="0" smtClean="0"/>
              <a:t> </a:t>
            </a:r>
            <a:r>
              <a:rPr lang="de-DE" sz="2400" dirty="0" err="1" smtClean="0"/>
              <a:t>rates</a:t>
            </a:r>
            <a:r>
              <a:rPr lang="de-DE" sz="2400" dirty="0" smtClean="0"/>
              <a:t> do not </a:t>
            </a:r>
            <a:r>
              <a:rPr lang="de-DE" sz="2400" dirty="0" err="1" smtClean="0"/>
              <a:t>exceed</a:t>
            </a:r>
            <a:r>
              <a:rPr lang="de-DE" sz="2400" dirty="0" smtClean="0"/>
              <a:t> optimal </a:t>
            </a:r>
            <a:r>
              <a:rPr lang="de-DE" sz="2400" dirty="0" err="1" smtClean="0"/>
              <a:t>capacity</a:t>
            </a:r>
            <a:r>
              <a:rPr lang="de-DE" sz="2400" dirty="0" smtClean="0"/>
              <a:t> </a:t>
            </a:r>
            <a:r>
              <a:rPr lang="de-DE" sz="2400" dirty="0" err="1" smtClean="0"/>
              <a:t>boundary</a:t>
            </a:r>
            <a:endParaRPr lang="de-DE" sz="2400" dirty="0" smtClean="0"/>
          </a:p>
          <a:p>
            <a:endParaRPr lang="de-DE" sz="2400" dirty="0"/>
          </a:p>
        </p:txBody>
      </p:sp>
      <p:sp>
        <p:nvSpPr>
          <p:cNvPr id="31" name="Textplatzhalter 3"/>
          <p:cNvSpPr txBox="1">
            <a:spLocks/>
          </p:cNvSpPr>
          <p:nvPr/>
        </p:nvSpPr>
        <p:spPr>
          <a:xfrm>
            <a:off x="3771927" y="2606869"/>
            <a:ext cx="682014" cy="28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C00000"/>
                </a:solidFill>
              </a:rPr>
              <a:t>2</a:t>
            </a:r>
            <a:r>
              <a:rPr lang="de-DE" dirty="0" smtClean="0">
                <a:solidFill>
                  <a:srgbClr val="C00000"/>
                </a:solidFill>
              </a:rPr>
              <a:t> dB</a:t>
            </a:r>
          </a:p>
          <a:p>
            <a:endParaRPr lang="de-DE" sz="2400" dirty="0"/>
          </a:p>
        </p:txBody>
      </p:sp>
      <p:sp>
        <p:nvSpPr>
          <p:cNvPr id="32" name="Textplatzhalter 3"/>
          <p:cNvSpPr txBox="1">
            <a:spLocks/>
          </p:cNvSpPr>
          <p:nvPr/>
        </p:nvSpPr>
        <p:spPr>
          <a:xfrm>
            <a:off x="5068491" y="1713688"/>
            <a:ext cx="682014" cy="28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rgbClr val="C00000"/>
                </a:solidFill>
              </a:rPr>
              <a:t>1.5 dB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3861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3" grpId="0"/>
      <p:bldP spid="24" grpId="0"/>
      <p:bldP spid="30" grpId="0" build="p"/>
      <p:bldP spid="31" grpId="0" build="p"/>
      <p:bldP spid="3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8A77D40-8768-4AA8-8F0A-91A1716C404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2" name="Inhaltsplatzhalter 21"/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6121"/>
            <a:ext cx="9011032" cy="2777192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46372" y="243220"/>
            <a:ext cx="8508999" cy="410369"/>
          </a:xfrm>
        </p:spPr>
        <p:txBody>
          <a:bodyPr/>
          <a:lstStyle/>
          <a:p>
            <a:r>
              <a:rPr lang="de-DE" dirty="0" smtClean="0"/>
              <a:t>Simulation </a:t>
            </a:r>
            <a:r>
              <a:rPr lang="de-DE" dirty="0" err="1" smtClean="0"/>
              <a:t>Results</a:t>
            </a:r>
            <a:endParaRPr lang="de-DE" dirty="0"/>
          </a:p>
        </p:txBody>
      </p:sp>
      <p:pic>
        <p:nvPicPr>
          <p:cNvPr id="29" name="Inhaltsplatzhalt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63386"/>
            <a:ext cx="8866785" cy="2732735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 flipV="1">
            <a:off x="3441129" y="2403566"/>
            <a:ext cx="826071" cy="37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4781006" y="1733008"/>
            <a:ext cx="507585" cy="87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3285812" y="5126254"/>
            <a:ext cx="1266092" cy="66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4931999" y="4428000"/>
            <a:ext cx="720000" cy="101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601641" y="2436990"/>
            <a:ext cx="682014" cy="281927"/>
          </a:xfrm>
        </p:spPr>
        <p:txBody>
          <a:bodyPr/>
          <a:lstStyle/>
          <a:p>
            <a:r>
              <a:rPr lang="de-DE" dirty="0" smtClean="0">
                <a:solidFill>
                  <a:srgbClr val="C00000"/>
                </a:solidFill>
              </a:rPr>
              <a:t>3 dB</a:t>
            </a:r>
          </a:p>
          <a:p>
            <a:endParaRPr lang="de-DE" sz="2400" dirty="0"/>
          </a:p>
        </p:txBody>
      </p:sp>
      <p:sp>
        <p:nvSpPr>
          <p:cNvPr id="44" name="Textplatzhalter 3"/>
          <p:cNvSpPr txBox="1">
            <a:spLocks/>
          </p:cNvSpPr>
          <p:nvPr/>
        </p:nvSpPr>
        <p:spPr>
          <a:xfrm>
            <a:off x="5416586" y="1619294"/>
            <a:ext cx="682014" cy="28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C00000"/>
                </a:solidFill>
              </a:rPr>
              <a:t>2</a:t>
            </a:r>
            <a:r>
              <a:rPr lang="de-DE" dirty="0" smtClean="0">
                <a:solidFill>
                  <a:srgbClr val="C00000"/>
                </a:solidFill>
              </a:rPr>
              <a:t> dB</a:t>
            </a:r>
          </a:p>
          <a:p>
            <a:endParaRPr lang="de-DE" sz="2400" dirty="0"/>
          </a:p>
        </p:txBody>
      </p:sp>
      <p:sp>
        <p:nvSpPr>
          <p:cNvPr id="45" name="Textplatzhalter 3"/>
          <p:cNvSpPr txBox="1">
            <a:spLocks/>
          </p:cNvSpPr>
          <p:nvPr/>
        </p:nvSpPr>
        <p:spPr>
          <a:xfrm>
            <a:off x="3604241" y="5209094"/>
            <a:ext cx="682014" cy="28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C00000"/>
                </a:solidFill>
              </a:rPr>
              <a:t>5</a:t>
            </a:r>
            <a:r>
              <a:rPr lang="de-DE" dirty="0" smtClean="0">
                <a:solidFill>
                  <a:srgbClr val="C00000"/>
                </a:solidFill>
              </a:rPr>
              <a:t> dB</a:t>
            </a:r>
          </a:p>
          <a:p>
            <a:endParaRPr lang="de-DE" sz="2400" dirty="0"/>
          </a:p>
        </p:txBody>
      </p:sp>
      <p:sp>
        <p:nvSpPr>
          <p:cNvPr id="46" name="Textplatzhalter 3"/>
          <p:cNvSpPr txBox="1">
            <a:spLocks/>
          </p:cNvSpPr>
          <p:nvPr/>
        </p:nvSpPr>
        <p:spPr>
          <a:xfrm>
            <a:off x="5799157" y="4349586"/>
            <a:ext cx="682014" cy="28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>
                <a:solidFill>
                  <a:srgbClr val="C00000"/>
                </a:solidFill>
              </a:rPr>
              <a:t>3 dB</a:t>
            </a:r>
          </a:p>
          <a:p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15108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4" grpId="0" build="p"/>
      <p:bldP spid="45" grpId="0" build="p"/>
      <p:bldP spid="4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/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81" y="419402"/>
            <a:ext cx="3551537" cy="1998769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602B93-4004-4B0C-8920-4BCC64C5F461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0945" y="2634198"/>
                <a:ext cx="8508999" cy="145289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 smtClean="0"/>
                  <a:t>Fading H </a:t>
                </a:r>
                <a:r>
                  <a:rPr lang="de-DE" sz="2400" dirty="0" err="1" smtClean="0"/>
                  <a:t>is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applied</a:t>
                </a:r>
                <a:r>
                  <a:rPr lang="de-DE" sz="2400" dirty="0"/>
                  <a:t>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message</a:t>
                </a:r>
                <a:r>
                  <a:rPr lang="de-DE" sz="2400" dirty="0" smtClean="0"/>
                  <a:t>:</a:t>
                </a:r>
              </a:p>
              <a:p>
                <a:pPr lvl="1" indent="0">
                  <a:buNone/>
                </a:pPr>
                <a:r>
                  <a:rPr lang="de-DE" sz="2400" dirty="0"/>
                  <a:t>	</a:t>
                </a:r>
                <a:r>
                  <a:rPr lang="de-DE" sz="2400" dirty="0" smtClean="0"/>
                  <a:t>		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𝐻𝑋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de-DE" sz="2400" dirty="0" smtClean="0"/>
              </a:p>
              <a:p>
                <a:pPr lvl="1" indent="0">
                  <a:buNone/>
                </a:pPr>
                <a:endParaRPr lang="de-DE" sz="2400" dirty="0"/>
              </a:p>
            </p:txBody>
          </p:sp>
        </mc:Choice>
        <mc:Fallback xmlns="">
          <p:sp>
            <p:nvSpPr>
              <p:cNvPr id="4" name="Text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0945" y="2634198"/>
                <a:ext cx="8508999" cy="1452890"/>
              </a:xfrm>
              <a:blipFill rotWithShape="0">
                <a:blip r:embed="rId3"/>
                <a:stretch>
                  <a:fillRect l="-2077" t="-5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7500" y="251384"/>
            <a:ext cx="8508999" cy="410369"/>
          </a:xfrm>
        </p:spPr>
        <p:txBody>
          <a:bodyPr/>
          <a:lstStyle/>
          <a:p>
            <a:r>
              <a:rPr lang="de-DE" dirty="0" smtClean="0"/>
              <a:t>Capacity in a Rayleigh Channel</a:t>
            </a:r>
            <a:endParaRPr lang="de-DE" dirty="0"/>
          </a:p>
        </p:txBody>
      </p:sp>
      <p:sp>
        <p:nvSpPr>
          <p:cNvPr id="15" name="Textplatzhalter 3"/>
          <p:cNvSpPr txBox="1">
            <a:spLocks/>
          </p:cNvSpPr>
          <p:nvPr/>
        </p:nvSpPr>
        <p:spPr>
          <a:xfrm>
            <a:off x="230946" y="5173851"/>
            <a:ext cx="8508999" cy="129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Two different receiver settings simulated: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Receiver CSI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Unknown fading coefficient</a:t>
            </a:r>
            <a:endParaRPr lang="en-US" sz="2200" dirty="0"/>
          </a:p>
          <a:p>
            <a:pPr lvl="1" indent="0">
              <a:buFont typeface="Arial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</a:p>
          <a:p>
            <a:pPr lvl="1" indent="0">
              <a:buFont typeface="Arial" charset="0"/>
              <a:buNone/>
            </a:pPr>
            <a:endParaRPr lang="en-US" sz="2400" dirty="0"/>
          </a:p>
        </p:txBody>
      </p:sp>
      <p:sp>
        <p:nvSpPr>
          <p:cNvPr id="16" name="Textplatzhalter 3"/>
          <p:cNvSpPr txBox="1">
            <a:spLocks/>
          </p:cNvSpPr>
          <p:nvPr/>
        </p:nvSpPr>
        <p:spPr>
          <a:xfrm>
            <a:off x="230945" y="3797675"/>
            <a:ext cx="8508999" cy="129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Block fading used: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Slow fading is applied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CDI is applied</a:t>
            </a:r>
            <a:endParaRPr lang="en-US" sz="2200" dirty="0"/>
          </a:p>
          <a:p>
            <a:pPr lvl="1" indent="0">
              <a:buFont typeface="Arial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</a:p>
          <a:p>
            <a:pPr lvl="1" indent="0"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794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602B93-4004-4B0C-8920-4BCC64C5F46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340296" y="1362877"/>
            <a:ext cx="4265103" cy="46963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Receiver CSI: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sz="2200" dirty="0" smtClean="0"/>
              <a:t>Division </a:t>
            </a:r>
            <a:r>
              <a:rPr lang="de-DE" sz="2200" dirty="0" err="1" smtClean="0"/>
              <a:t>by</a:t>
            </a:r>
            <a:r>
              <a:rPr lang="de-DE" sz="2200" dirty="0" smtClean="0"/>
              <a:t> </a:t>
            </a:r>
            <a:r>
              <a:rPr lang="de-DE" sz="2200" dirty="0" err="1" smtClean="0"/>
              <a:t>known</a:t>
            </a:r>
            <a:r>
              <a:rPr lang="de-DE" sz="2200" dirty="0" smtClean="0"/>
              <a:t> </a:t>
            </a:r>
            <a:r>
              <a:rPr lang="de-DE" sz="2200" dirty="0" err="1" smtClean="0"/>
              <a:t>fading</a:t>
            </a:r>
            <a:r>
              <a:rPr lang="de-DE" sz="2200" dirty="0" smtClean="0"/>
              <a:t> </a:t>
            </a:r>
            <a:r>
              <a:rPr lang="de-DE" sz="2200" dirty="0" err="1" smtClean="0"/>
              <a:t>coefficient</a:t>
            </a:r>
            <a:r>
              <a:rPr lang="de-DE" sz="22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Message </a:t>
            </a:r>
            <a:r>
              <a:rPr lang="de-DE" sz="2400" dirty="0" err="1" smtClean="0"/>
              <a:t>restored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scaled</a:t>
            </a:r>
            <a:r>
              <a:rPr lang="de-DE" sz="2400" dirty="0" smtClean="0"/>
              <a:t> </a:t>
            </a:r>
            <a:r>
              <a:rPr lang="de-DE" sz="2400" dirty="0" err="1" smtClean="0"/>
              <a:t>noise</a:t>
            </a:r>
            <a:r>
              <a:rPr lang="de-DE" sz="2400" dirty="0" smtClean="0"/>
              <a:t> </a:t>
            </a:r>
            <a:r>
              <a:rPr lang="de-DE" sz="2400" dirty="0" err="1" smtClean="0"/>
              <a:t>factor</a:t>
            </a:r>
            <a:r>
              <a:rPr lang="de-DE" sz="2400" dirty="0" smtClean="0"/>
              <a:t> </a:t>
            </a:r>
            <a:endParaRPr lang="de-DE" sz="2400" dirty="0"/>
          </a:p>
        </p:txBody>
      </p:sp>
      <p:pic>
        <p:nvPicPr>
          <p:cNvPr id="14" name="Inhaltsplatzhalter 13"/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88" y="2838191"/>
            <a:ext cx="1640962" cy="581901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40296" y="295004"/>
            <a:ext cx="8508999" cy="410369"/>
          </a:xfrm>
        </p:spPr>
        <p:txBody>
          <a:bodyPr/>
          <a:lstStyle/>
          <a:p>
            <a:r>
              <a:rPr lang="de-DE" dirty="0" smtClean="0"/>
              <a:t>Receiver CSI vs. </a:t>
            </a:r>
            <a:r>
              <a:rPr lang="de-DE" dirty="0" err="1" smtClean="0"/>
              <a:t>Estimated</a:t>
            </a:r>
            <a:r>
              <a:rPr lang="de-DE" dirty="0" smtClean="0"/>
              <a:t> Fading</a:t>
            </a:r>
            <a:endParaRPr lang="de-DE" dirty="0"/>
          </a:p>
        </p:txBody>
      </p:sp>
      <p:sp>
        <p:nvSpPr>
          <p:cNvPr id="19" name="Textplatzhalter 16"/>
          <p:cNvSpPr txBox="1">
            <a:spLocks/>
          </p:cNvSpPr>
          <p:nvPr/>
        </p:nvSpPr>
        <p:spPr>
          <a:xfrm>
            <a:off x="4584192" y="1362877"/>
            <a:ext cx="4265103" cy="46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Estimated</a:t>
            </a:r>
            <a:r>
              <a:rPr lang="de-DE" sz="2400" dirty="0" smtClean="0"/>
              <a:t> </a:t>
            </a:r>
            <a:r>
              <a:rPr lang="de-DE" sz="2400" dirty="0" err="1" smtClean="0"/>
              <a:t>fading</a:t>
            </a:r>
            <a:r>
              <a:rPr lang="de-DE" sz="2400" dirty="0" smtClean="0"/>
              <a:t>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sz="2200" dirty="0" err="1" smtClean="0"/>
              <a:t>Estimate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fading</a:t>
            </a:r>
            <a:r>
              <a:rPr lang="de-DE" sz="2200" dirty="0" smtClean="0"/>
              <a:t> </a:t>
            </a:r>
            <a:r>
              <a:rPr lang="de-DE" sz="2200" dirty="0" err="1" smtClean="0"/>
              <a:t>coefficient</a:t>
            </a:r>
            <a:r>
              <a:rPr lang="de-DE" sz="2200" dirty="0" smtClean="0"/>
              <a:t> </a:t>
            </a:r>
            <a:r>
              <a:rPr lang="de-DE" sz="2200" dirty="0" err="1" smtClean="0"/>
              <a:t>with</a:t>
            </a:r>
            <a:r>
              <a:rPr lang="de-DE" sz="2200" dirty="0" smtClean="0"/>
              <a:t> </a:t>
            </a:r>
            <a:r>
              <a:rPr lang="de-DE" sz="2200" dirty="0" err="1" smtClean="0"/>
              <a:t>pilot</a:t>
            </a:r>
            <a:r>
              <a:rPr lang="de-DE" sz="2200" dirty="0" smtClean="0"/>
              <a:t> </a:t>
            </a:r>
            <a:r>
              <a:rPr lang="de-DE" sz="2200" dirty="0" err="1" smtClean="0"/>
              <a:t>symbol</a:t>
            </a:r>
            <a:r>
              <a:rPr lang="de-DE" sz="2200" dirty="0" smtClean="0"/>
              <a:t>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703263" lvl="2" indent="-342900">
              <a:buFont typeface="Arial" panose="020B0604020202020204" pitchFamily="34" charset="0"/>
              <a:buChar char="•"/>
            </a:pPr>
            <a:endParaRPr lang="de-DE" sz="2200" dirty="0" smtClean="0"/>
          </a:p>
          <a:p>
            <a:pPr lvl="2" indent="0">
              <a:buNone/>
            </a:pPr>
            <a:endParaRPr lang="de-D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Division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message</a:t>
            </a:r>
            <a:r>
              <a:rPr lang="de-DE" sz="2400" dirty="0" smtClean="0"/>
              <a:t> </a:t>
            </a:r>
            <a:r>
              <a:rPr lang="de-DE" sz="2400" dirty="0" err="1" smtClean="0"/>
              <a:t>by</a:t>
            </a:r>
            <a:r>
              <a:rPr lang="de-DE" sz="2400" dirty="0" smtClean="0"/>
              <a:t> </a:t>
            </a:r>
            <a:r>
              <a:rPr lang="de-DE" sz="2400" dirty="0" err="1" smtClean="0"/>
              <a:t>estimated</a:t>
            </a:r>
            <a:r>
              <a:rPr lang="de-DE" sz="2400" dirty="0" smtClean="0"/>
              <a:t> </a:t>
            </a:r>
            <a:r>
              <a:rPr lang="de-DE" sz="2400" dirty="0" err="1" smtClean="0"/>
              <a:t>fading</a:t>
            </a:r>
            <a:r>
              <a:rPr lang="de-DE" sz="2400" dirty="0" smtClean="0"/>
              <a:t> </a:t>
            </a:r>
            <a:r>
              <a:rPr lang="de-DE" sz="2400" dirty="0" err="1" smtClean="0"/>
              <a:t>coefficient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pic>
        <p:nvPicPr>
          <p:cNvPr id="20" name="Inhaltsplatzhalt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269" y="2655008"/>
            <a:ext cx="2290976" cy="123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4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8A77D40-8768-4AA8-8F0A-91A1716C404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635" y="3980588"/>
            <a:ext cx="1819529" cy="981212"/>
          </a:xfrm>
        </p:spPr>
      </p:pic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19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/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620" y="694157"/>
            <a:ext cx="10231167" cy="3442361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602B93-4004-4B0C-8920-4BCC64C5F46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idx="14"/>
          </p:nvPr>
        </p:nvSpPr>
        <p:spPr>
          <a:xfrm>
            <a:off x="391090" y="4160263"/>
            <a:ext cx="8147808" cy="23130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Simulated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a </a:t>
            </a:r>
            <a:r>
              <a:rPr lang="de-DE" sz="2400" dirty="0" err="1" smtClean="0"/>
              <a:t>codeword</a:t>
            </a:r>
            <a:r>
              <a:rPr lang="de-DE" sz="2400" dirty="0" smtClean="0"/>
              <a:t> </a:t>
            </a:r>
            <a:r>
              <a:rPr lang="de-DE" sz="2400" dirty="0" err="1" smtClean="0"/>
              <a:t>being</a:t>
            </a:r>
            <a:r>
              <a:rPr lang="de-DE" sz="2400" dirty="0" smtClean="0"/>
              <a:t> </a:t>
            </a:r>
            <a:r>
              <a:rPr lang="de-DE" sz="2400" dirty="0" err="1" smtClean="0"/>
              <a:t>one</a:t>
            </a:r>
            <a:r>
              <a:rPr lang="de-DE" sz="2400" dirty="0" smtClean="0"/>
              <a:t> </a:t>
            </a:r>
            <a:r>
              <a:rPr lang="de-DE" sz="2400" dirty="0" err="1" smtClean="0"/>
              <a:t>whole</a:t>
            </a:r>
            <a:r>
              <a:rPr lang="de-DE" sz="2400" dirty="0" smtClean="0"/>
              <a:t>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Better</a:t>
            </a:r>
            <a:r>
              <a:rPr lang="de-DE" sz="2400" dirty="0" smtClean="0"/>
              <a:t> </a:t>
            </a:r>
            <a:r>
              <a:rPr lang="de-DE" sz="2400" dirty="0" err="1" smtClean="0"/>
              <a:t>performance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known</a:t>
            </a:r>
            <a:r>
              <a:rPr lang="de-DE" sz="2400" dirty="0" smtClean="0"/>
              <a:t> </a:t>
            </a:r>
            <a:r>
              <a:rPr lang="de-DE" sz="2400" dirty="0" err="1" smtClean="0"/>
              <a:t>fading</a:t>
            </a:r>
            <a:r>
              <a:rPr lang="de-DE" sz="2400" dirty="0" smtClean="0"/>
              <a:t> </a:t>
            </a:r>
            <a:r>
              <a:rPr lang="de-DE" sz="2400" dirty="0" err="1" smtClean="0"/>
              <a:t>coefficient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4 dB </a:t>
            </a:r>
            <a:r>
              <a:rPr lang="de-DE" sz="2400" dirty="0" err="1" smtClean="0"/>
              <a:t>improvement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unknown</a:t>
            </a:r>
            <a:r>
              <a:rPr lang="de-DE" sz="2400" dirty="0" smtClean="0"/>
              <a:t> </a:t>
            </a:r>
            <a:r>
              <a:rPr lang="de-DE" sz="2400" dirty="0" err="1" smtClean="0"/>
              <a:t>fading</a:t>
            </a:r>
            <a:endParaRPr lang="de-DE" sz="2400" dirty="0" smtClean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29927" y="260043"/>
            <a:ext cx="8508999" cy="410369"/>
          </a:xfrm>
        </p:spPr>
        <p:txBody>
          <a:bodyPr/>
          <a:lstStyle/>
          <a:p>
            <a:r>
              <a:rPr lang="de-DE" dirty="0" smtClean="0"/>
              <a:t>Receiver CSI vs. </a:t>
            </a:r>
            <a:r>
              <a:rPr lang="de-DE" dirty="0" err="1" smtClean="0"/>
              <a:t>Unknown</a:t>
            </a:r>
            <a:r>
              <a:rPr lang="de-DE" dirty="0" smtClean="0"/>
              <a:t> Channel</a:t>
            </a:r>
            <a:endParaRPr lang="de-DE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836670" y="2065020"/>
            <a:ext cx="571500" cy="38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1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23B4F9-1393-4316-882A-49B777E5F63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294" y="711756"/>
            <a:ext cx="9692588" cy="4097634"/>
          </a:xfrm>
        </p:spPr>
      </p:pic>
      <p:sp>
        <p:nvSpPr>
          <p:cNvPr id="5" name="Inhaltsplatzhalter 4"/>
          <p:cNvSpPr>
            <a:spLocks noGrp="1"/>
          </p:cNvSpPr>
          <p:nvPr>
            <p:ph idx="15"/>
          </p:nvPr>
        </p:nvSpPr>
        <p:spPr>
          <a:xfrm>
            <a:off x="568411" y="4809390"/>
            <a:ext cx="8259678" cy="164017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shorter</a:t>
            </a:r>
            <a:r>
              <a:rPr lang="de-DE" sz="2400" dirty="0" smtClean="0"/>
              <a:t> </a:t>
            </a:r>
            <a:r>
              <a:rPr lang="de-DE" sz="2400" dirty="0" err="1" smtClean="0"/>
              <a:t>blocklengths</a:t>
            </a:r>
            <a:r>
              <a:rPr lang="de-DE" sz="2400" dirty="0" smtClean="0"/>
              <a:t> </a:t>
            </a:r>
            <a:r>
              <a:rPr lang="de-DE" sz="2400" dirty="0" err="1" smtClean="0"/>
              <a:t>improvement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seen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high SNR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Overall </a:t>
            </a:r>
            <a:r>
              <a:rPr lang="de-DE" sz="2400" dirty="0" err="1" smtClean="0"/>
              <a:t>tradeoff</a:t>
            </a:r>
            <a:r>
              <a:rPr lang="de-DE" sz="2400" dirty="0" smtClean="0"/>
              <a:t> </a:t>
            </a:r>
            <a:r>
              <a:rPr lang="de-DE" sz="2400" dirty="0" err="1" smtClean="0"/>
              <a:t>between</a:t>
            </a:r>
            <a:r>
              <a:rPr lang="de-DE" sz="2400" dirty="0" smtClean="0"/>
              <a:t> FER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speed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transmission</a:t>
            </a:r>
            <a:endParaRPr lang="de-DE" sz="24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92679" y="277642"/>
            <a:ext cx="8508999" cy="410369"/>
          </a:xfrm>
        </p:spPr>
        <p:txBody>
          <a:bodyPr/>
          <a:lstStyle/>
          <a:p>
            <a:r>
              <a:rPr lang="de-DE" dirty="0" smtClean="0"/>
              <a:t>FER </a:t>
            </a:r>
            <a:r>
              <a:rPr lang="de-DE" dirty="0" err="1" smtClean="0"/>
              <a:t>for</a:t>
            </a:r>
            <a:r>
              <a:rPr lang="de-DE" dirty="0" smtClean="0"/>
              <a:t> different block </a:t>
            </a:r>
            <a:r>
              <a:rPr lang="de-DE" dirty="0" err="1" smtClean="0"/>
              <a:t>lengths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48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235502"/>
            <a:ext cx="8508999" cy="4699572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sz="2400" dirty="0" smtClean="0"/>
              <a:t>Communication Chain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400" dirty="0" smtClean="0"/>
              <a:t>Capacity in AWGN Channel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400" dirty="0" smtClean="0"/>
              <a:t>Frame Error Rate in AWGN Channel</a:t>
            </a:r>
            <a:endParaRPr sz="24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sz="2400" dirty="0" smtClean="0"/>
              <a:t>Frame Error Rate in Rayleigh Fading Channel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400" dirty="0" smtClean="0"/>
              <a:t>Validation of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/>
              <a:t>I</a:t>
            </a:r>
            <a:r>
              <a:rPr lang="de-DE" sz="2400" dirty="0" smtClean="0"/>
              <a:t>mplementation for Rayleigh Fading Channel</a:t>
            </a:r>
            <a:endParaRPr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25691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 smtClean="0"/>
              <a:t>Roadmap</a:t>
            </a:r>
            <a:endParaRPr lang="de-DE" sz="3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23B4F9-1393-4316-882A-49B777E5F63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863" y="1157034"/>
            <a:ext cx="9321863" cy="4617233"/>
          </a:xfrm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92679" y="266201"/>
            <a:ext cx="8508999" cy="410369"/>
          </a:xfrm>
        </p:spPr>
        <p:txBody>
          <a:bodyPr/>
          <a:lstStyle/>
          <a:p>
            <a:r>
              <a:rPr lang="de-DE" dirty="0" smtClean="0"/>
              <a:t>FER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blocklength</a:t>
            </a:r>
            <a:r>
              <a:rPr lang="de-DE" dirty="0" smtClean="0"/>
              <a:t> </a:t>
            </a:r>
            <a:r>
              <a:rPr lang="de-DE" dirty="0" err="1" smtClean="0"/>
              <a:t>equaling</a:t>
            </a:r>
            <a:r>
              <a:rPr lang="de-DE" dirty="0" smtClean="0"/>
              <a:t> T =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86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923B4F9-1393-4316-882A-49B777E5F63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71611" y="1067921"/>
            <a:ext cx="8508999" cy="49772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Validation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previous</a:t>
            </a:r>
            <a:r>
              <a:rPr lang="de-DE" sz="2400" dirty="0" smtClean="0"/>
              <a:t> </a:t>
            </a:r>
            <a:r>
              <a:rPr lang="de-DE" sz="2400" dirty="0" err="1" smtClean="0"/>
              <a:t>simulated</a:t>
            </a:r>
            <a:r>
              <a:rPr lang="de-DE" sz="2400" dirty="0" smtClean="0"/>
              <a:t> Rayleigh </a:t>
            </a:r>
            <a:r>
              <a:rPr lang="de-DE" sz="2400" dirty="0" err="1" smtClean="0"/>
              <a:t>fading</a:t>
            </a:r>
            <a:r>
              <a:rPr lang="de-DE" sz="2400" dirty="0" smtClean="0"/>
              <a:t> </a:t>
            </a:r>
            <a:r>
              <a:rPr lang="de-DE" sz="2400" dirty="0" err="1" smtClean="0"/>
              <a:t>channel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Simulation of Rayleigh fading channel: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Rayleigh with CSI can be seen as Gaussian with modified </a:t>
            </a:r>
            <a:r>
              <a:rPr lang="en-US" sz="2400" dirty="0" smtClean="0"/>
              <a:t>noise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Add Equation 6.1 and 6.2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endParaRPr lang="de-DE" sz="24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05308" y="280729"/>
            <a:ext cx="8508999" cy="410369"/>
          </a:xfrm>
        </p:spPr>
        <p:txBody>
          <a:bodyPr/>
          <a:lstStyle/>
          <a:p>
            <a:r>
              <a:rPr lang="de-DE" dirty="0" err="1" smtClean="0"/>
              <a:t>Simulated</a:t>
            </a:r>
            <a:r>
              <a:rPr lang="de-DE" dirty="0" smtClean="0"/>
              <a:t> Rayleigh FER </a:t>
            </a:r>
            <a:r>
              <a:rPr lang="de-DE" dirty="0" err="1" smtClean="0"/>
              <a:t>with</a:t>
            </a:r>
            <a:r>
              <a:rPr lang="de-DE" dirty="0" smtClean="0"/>
              <a:t> AWGN Channel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050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/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1" y="3386666"/>
            <a:ext cx="8768469" cy="3471333"/>
          </a:xfrm>
        </p:spPr>
      </p:pic>
      <p:pic>
        <p:nvPicPr>
          <p:cNvPr id="9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1" y="554976"/>
            <a:ext cx="8768469" cy="2950224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8A77D40-8768-4AA8-8F0A-91A1716C404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37623" y="266201"/>
            <a:ext cx="8508999" cy="410369"/>
          </a:xfrm>
        </p:spPr>
        <p:txBody>
          <a:bodyPr/>
          <a:lstStyle/>
          <a:p>
            <a:r>
              <a:rPr lang="de-DE" dirty="0" smtClean="0"/>
              <a:t>Simulation </a:t>
            </a:r>
            <a:r>
              <a:rPr lang="de-DE" dirty="0" err="1" smtClean="0"/>
              <a:t>Result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527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8A77D40-8768-4AA8-8F0A-91A1716C404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05308" y="872538"/>
            <a:ext cx="8508999" cy="5274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Error Floor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where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FER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decrease</a:t>
            </a:r>
            <a:r>
              <a:rPr lang="de-DE" sz="2400" dirty="0" smtClean="0"/>
              <a:t> in FER </a:t>
            </a:r>
            <a:r>
              <a:rPr lang="de-DE" sz="2400" dirty="0" err="1" smtClean="0"/>
              <a:t>slows</a:t>
            </a:r>
            <a:r>
              <a:rPr lang="de-DE" sz="2400" dirty="0" smtClean="0"/>
              <a:t> down, </a:t>
            </a:r>
            <a:r>
              <a:rPr lang="de-DE" sz="2400" dirty="0" err="1" smtClean="0"/>
              <a:t>breaking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„</a:t>
            </a:r>
            <a:r>
              <a:rPr lang="de-DE" sz="2400" dirty="0" err="1" smtClean="0"/>
              <a:t>waterfall</a:t>
            </a:r>
            <a:r>
              <a:rPr lang="de-DE" sz="2400" dirty="0" smtClean="0"/>
              <a:t>“ </a:t>
            </a:r>
            <a:r>
              <a:rPr lang="de-DE" sz="2400" dirty="0" err="1" smtClean="0"/>
              <a:t>characteristic</a:t>
            </a:r>
            <a:r>
              <a:rPr lang="de-DE" sz="2400" dirty="0" smtClean="0"/>
              <a:t> </a:t>
            </a:r>
            <a:r>
              <a:rPr lang="de-DE" sz="2400" dirty="0" err="1" smtClean="0"/>
              <a:t>curve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Seen </a:t>
            </a:r>
            <a:r>
              <a:rPr lang="de-DE" sz="2400" dirty="0" err="1" smtClean="0"/>
              <a:t>before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error</a:t>
            </a:r>
            <a:r>
              <a:rPr lang="de-DE" sz="2400" dirty="0" smtClean="0"/>
              <a:t> </a:t>
            </a:r>
            <a:r>
              <a:rPr lang="de-DE" sz="2400" dirty="0" err="1" smtClean="0"/>
              <a:t>floor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drastically</a:t>
            </a:r>
            <a:r>
              <a:rPr lang="de-DE" sz="2400" dirty="0" smtClean="0"/>
              <a:t> </a:t>
            </a:r>
            <a:r>
              <a:rPr lang="de-DE" sz="2400" dirty="0" err="1" smtClean="0"/>
              <a:t>increase</a:t>
            </a:r>
            <a:r>
              <a:rPr lang="de-DE" sz="2400" dirty="0" smtClean="0"/>
              <a:t>/</a:t>
            </a:r>
            <a:r>
              <a:rPr lang="de-DE" sz="2400" dirty="0" err="1" smtClean="0"/>
              <a:t>decrease</a:t>
            </a:r>
            <a:r>
              <a:rPr lang="de-DE" sz="2400" dirty="0" smtClean="0"/>
              <a:t> </a:t>
            </a:r>
            <a:r>
              <a:rPr lang="de-DE" sz="2400" dirty="0" err="1" smtClean="0"/>
              <a:t>performance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very</a:t>
            </a:r>
            <a:r>
              <a:rPr lang="de-DE" sz="2400" dirty="0" smtClean="0"/>
              <a:t> </a:t>
            </a:r>
            <a:r>
              <a:rPr lang="de-DE" sz="2400" dirty="0" err="1" smtClean="0"/>
              <a:t>low</a:t>
            </a:r>
            <a:r>
              <a:rPr lang="de-DE" sz="2400" dirty="0" smtClean="0"/>
              <a:t> </a:t>
            </a:r>
            <a:r>
              <a:rPr lang="de-DE" sz="2400" dirty="0" err="1" smtClean="0"/>
              <a:t>error</a:t>
            </a:r>
            <a:r>
              <a:rPr lang="de-DE" sz="2400" dirty="0" smtClean="0"/>
              <a:t> </a:t>
            </a:r>
            <a:r>
              <a:rPr lang="de-DE" sz="2400" dirty="0" err="1" smtClean="0"/>
              <a:t>floors</a:t>
            </a:r>
            <a:r>
              <a:rPr lang="de-DE" sz="2400" dirty="0" smtClean="0"/>
              <a:t> </a:t>
            </a:r>
            <a:r>
              <a:rPr lang="de-DE" sz="2400" dirty="0" err="1" smtClean="0"/>
              <a:t>increases</a:t>
            </a:r>
            <a:r>
              <a:rPr lang="de-DE" sz="2400" dirty="0" smtClean="0"/>
              <a:t> </a:t>
            </a:r>
            <a:r>
              <a:rPr lang="de-DE" sz="2400" dirty="0" err="1" smtClean="0"/>
              <a:t>computation</a:t>
            </a:r>
            <a:r>
              <a:rPr lang="de-DE" sz="2400" dirty="0" smtClean="0"/>
              <a:t> time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Longer</a:t>
            </a:r>
            <a:r>
              <a:rPr lang="de-DE" sz="2400" dirty="0" smtClean="0"/>
              <a:t> SNR </a:t>
            </a:r>
            <a:r>
              <a:rPr lang="de-DE" sz="2400" dirty="0" err="1" smtClean="0"/>
              <a:t>range</a:t>
            </a:r>
            <a:endParaRPr lang="de-DE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Higher </a:t>
            </a:r>
            <a:r>
              <a:rPr lang="de-DE" sz="2400" dirty="0" err="1" smtClean="0"/>
              <a:t>frame</a:t>
            </a:r>
            <a:r>
              <a:rPr lang="de-DE" sz="2400" dirty="0" smtClean="0"/>
              <a:t> </a:t>
            </a:r>
            <a:r>
              <a:rPr lang="de-DE" sz="2400" dirty="0" err="1" smtClean="0"/>
              <a:t>count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simulated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9692" y="280729"/>
            <a:ext cx="8508999" cy="410369"/>
          </a:xfrm>
        </p:spPr>
        <p:txBody>
          <a:bodyPr/>
          <a:lstStyle/>
          <a:p>
            <a:r>
              <a:rPr lang="de-DE" dirty="0" smtClean="0"/>
              <a:t>Error Floor </a:t>
            </a:r>
            <a:r>
              <a:rPr lang="de-DE" dirty="0" err="1" smtClean="0"/>
              <a:t>Calculation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903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8A77D40-8768-4AA8-8F0A-91A1716C404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19089" y="4270940"/>
            <a:ext cx="8508999" cy="19774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Left</a:t>
            </a:r>
            <a:r>
              <a:rPr lang="de-DE" sz="2400" dirty="0" smtClean="0"/>
              <a:t> </a:t>
            </a:r>
            <a:r>
              <a:rPr lang="de-DE" sz="2400" dirty="0" err="1" smtClean="0"/>
              <a:t>plot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10^5 </a:t>
            </a:r>
            <a:r>
              <a:rPr lang="de-DE" sz="2400" dirty="0" err="1" smtClean="0"/>
              <a:t>frames</a:t>
            </a:r>
            <a:r>
              <a:rPr lang="de-DE" sz="2400" dirty="0" smtClean="0"/>
              <a:t> 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Continouus</a:t>
            </a:r>
            <a:r>
              <a:rPr lang="de-DE" sz="2400" dirty="0" smtClean="0"/>
              <a:t> „</a:t>
            </a:r>
            <a:r>
              <a:rPr lang="de-DE" sz="2400" dirty="0" err="1" smtClean="0"/>
              <a:t>waterfall</a:t>
            </a:r>
            <a:r>
              <a:rPr lang="de-DE" sz="2400" dirty="0" smtClean="0"/>
              <a:t>“ </a:t>
            </a:r>
            <a:r>
              <a:rPr lang="de-DE" sz="2400" dirty="0" err="1" smtClean="0"/>
              <a:t>curve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Right</a:t>
            </a:r>
            <a:r>
              <a:rPr lang="de-DE" sz="2400" dirty="0" smtClean="0"/>
              <a:t> </a:t>
            </a:r>
            <a:r>
              <a:rPr lang="de-DE" sz="2400" dirty="0" err="1" smtClean="0"/>
              <a:t>plot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10^8 </a:t>
            </a:r>
            <a:r>
              <a:rPr lang="de-DE" sz="2400" dirty="0" err="1" smtClean="0"/>
              <a:t>frames</a:t>
            </a:r>
            <a:endParaRPr lang="de-DE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Break </a:t>
            </a:r>
            <a:r>
              <a:rPr lang="de-DE" sz="2400" dirty="0" err="1" smtClean="0"/>
              <a:t>of</a:t>
            </a:r>
            <a:r>
              <a:rPr lang="de-DE" sz="2400" dirty="0" smtClean="0"/>
              <a:t> „</a:t>
            </a:r>
            <a:r>
              <a:rPr lang="de-DE" sz="2400" dirty="0" err="1" smtClean="0"/>
              <a:t>waterfall</a:t>
            </a:r>
            <a:r>
              <a:rPr lang="de-DE" sz="2400" dirty="0" smtClean="0"/>
              <a:t>“ </a:t>
            </a:r>
            <a:r>
              <a:rPr lang="de-DE" sz="2400" dirty="0" err="1" smtClean="0"/>
              <a:t>curve</a:t>
            </a:r>
            <a:endParaRPr lang="de-DE" sz="24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89" y="285797"/>
            <a:ext cx="8508999" cy="410369"/>
          </a:xfrm>
        </p:spPr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Error Floor Simulation</a:t>
            </a: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" y="915500"/>
            <a:ext cx="4181475" cy="3136106"/>
          </a:xfrm>
          <a:prstGeom prst="rect">
            <a:avLst/>
          </a:prstGeom>
        </p:spPr>
      </p:pic>
      <p:pic>
        <p:nvPicPr>
          <p:cNvPr id="11" name="Inhaltsplatzhalter 10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098" y="870256"/>
            <a:ext cx="4241800" cy="3181350"/>
          </a:xfrm>
        </p:spPr>
      </p:pic>
    </p:spTree>
    <p:extLst>
      <p:ext uri="{BB962C8B-B14F-4D97-AF65-F5344CB8AC3E}">
        <p14:creationId xmlns:p14="http://schemas.microsoft.com/office/powerpoint/2010/main" val="255297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8A77D40-8768-4AA8-8F0A-91A1716C404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183623" y="1017121"/>
            <a:ext cx="8508999" cy="48587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A </a:t>
            </a:r>
            <a:r>
              <a:rPr lang="de-DE" sz="2400" dirty="0" err="1" smtClean="0"/>
              <a:t>summary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AWGN </a:t>
            </a:r>
            <a:r>
              <a:rPr lang="de-DE" sz="2400" dirty="0" err="1" smtClean="0"/>
              <a:t>and</a:t>
            </a:r>
            <a:r>
              <a:rPr lang="de-DE" sz="2400" dirty="0" smtClean="0"/>
              <a:t> Rayleigh </a:t>
            </a:r>
            <a:r>
              <a:rPr lang="de-DE" sz="2400" dirty="0" err="1" smtClean="0"/>
              <a:t>fading</a:t>
            </a:r>
            <a:r>
              <a:rPr lang="de-DE" sz="2400" dirty="0" smtClean="0"/>
              <a:t> </a:t>
            </a:r>
            <a:r>
              <a:rPr lang="de-DE" sz="2400" dirty="0" err="1" smtClean="0"/>
              <a:t>channel</a:t>
            </a:r>
            <a:r>
              <a:rPr lang="de-DE" sz="2400" dirty="0" smtClean="0"/>
              <a:t> in a BICM </a:t>
            </a:r>
            <a:r>
              <a:rPr lang="de-DE" sz="2400" dirty="0" err="1" smtClean="0"/>
              <a:t>communication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was </a:t>
            </a:r>
            <a:r>
              <a:rPr lang="de-DE" sz="2400" dirty="0" err="1" smtClean="0"/>
              <a:t>given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The </a:t>
            </a:r>
            <a:r>
              <a:rPr lang="de-DE" sz="2400" dirty="0" err="1" smtClean="0"/>
              <a:t>drastic</a:t>
            </a:r>
            <a:r>
              <a:rPr lang="de-DE" sz="2400" dirty="0" smtClean="0"/>
              <a:t> </a:t>
            </a:r>
            <a:r>
              <a:rPr lang="de-DE" sz="2400" dirty="0" err="1" smtClean="0"/>
              <a:t>difference</a:t>
            </a:r>
            <a:r>
              <a:rPr lang="de-DE" sz="2400" dirty="0" smtClean="0"/>
              <a:t> in </a:t>
            </a:r>
            <a:r>
              <a:rPr lang="de-DE" sz="2400" dirty="0" err="1" smtClean="0"/>
              <a:t>performace</a:t>
            </a:r>
            <a:r>
              <a:rPr lang="de-DE" sz="2400" dirty="0" smtClean="0"/>
              <a:t> </a:t>
            </a:r>
            <a:r>
              <a:rPr lang="de-DE" sz="2400" dirty="0" err="1" smtClean="0"/>
              <a:t>based</a:t>
            </a:r>
            <a:r>
              <a:rPr lang="de-DE" sz="2400" dirty="0" smtClean="0"/>
              <a:t> on FER </a:t>
            </a:r>
            <a:r>
              <a:rPr lang="de-DE" sz="2400" dirty="0" err="1" smtClean="0"/>
              <a:t>simulations</a:t>
            </a:r>
            <a:r>
              <a:rPr lang="de-DE" sz="2400" dirty="0" smtClean="0"/>
              <a:t> was </a:t>
            </a:r>
            <a:r>
              <a:rPr lang="de-DE" sz="2400" dirty="0" err="1" smtClean="0"/>
              <a:t>shown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Validation </a:t>
            </a:r>
            <a:r>
              <a:rPr lang="de-DE" sz="2400" dirty="0" err="1" smtClean="0"/>
              <a:t>of</a:t>
            </a:r>
            <a:r>
              <a:rPr lang="de-DE" sz="2400" dirty="0" smtClean="0"/>
              <a:t> FER </a:t>
            </a:r>
            <a:r>
              <a:rPr lang="de-DE" sz="2400" dirty="0" err="1" smtClean="0"/>
              <a:t>with</a:t>
            </a:r>
            <a:r>
              <a:rPr lang="de-DE" sz="2400" dirty="0" smtClean="0"/>
              <a:t> AWGN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error</a:t>
            </a:r>
            <a:r>
              <a:rPr lang="de-DE" sz="2400" dirty="0" smtClean="0"/>
              <a:t> </a:t>
            </a:r>
            <a:r>
              <a:rPr lang="de-DE" sz="2400" dirty="0" err="1" smtClean="0"/>
              <a:t>floor</a:t>
            </a:r>
            <a:r>
              <a:rPr lang="de-DE" sz="2400" dirty="0" smtClean="0"/>
              <a:t> in AWGN was </a:t>
            </a:r>
            <a:r>
              <a:rPr lang="de-DE" sz="2400" dirty="0" err="1" smtClean="0"/>
              <a:t>shown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Future Outlook: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Add </a:t>
            </a:r>
            <a:r>
              <a:rPr lang="de-DE" sz="2400" dirty="0" err="1" smtClean="0"/>
              <a:t>more</a:t>
            </a:r>
            <a:r>
              <a:rPr lang="de-DE" sz="2400" dirty="0" smtClean="0"/>
              <a:t> </a:t>
            </a:r>
            <a:r>
              <a:rPr lang="de-DE" sz="2400" dirty="0" err="1" smtClean="0"/>
              <a:t>channel</a:t>
            </a:r>
            <a:r>
              <a:rPr lang="de-DE" sz="2400" dirty="0" smtClean="0"/>
              <a:t> </a:t>
            </a:r>
            <a:r>
              <a:rPr lang="de-DE" sz="2400" dirty="0" err="1" smtClean="0"/>
              <a:t>models</a:t>
            </a:r>
            <a:r>
              <a:rPr lang="de-DE" sz="2400" dirty="0" smtClean="0"/>
              <a:t>, e.g., </a:t>
            </a:r>
            <a:r>
              <a:rPr lang="de-DE" sz="2400" dirty="0" err="1" smtClean="0"/>
              <a:t>Rician</a:t>
            </a:r>
            <a:r>
              <a:rPr lang="de-DE" sz="2400" dirty="0" smtClean="0"/>
              <a:t> </a:t>
            </a:r>
            <a:r>
              <a:rPr lang="de-DE" sz="2400" dirty="0" err="1" smtClean="0"/>
              <a:t>fading</a:t>
            </a:r>
            <a:endParaRPr lang="de-DE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Expanding</a:t>
            </a:r>
            <a:r>
              <a:rPr lang="de-DE" sz="2400" dirty="0" smtClean="0"/>
              <a:t> </a:t>
            </a:r>
            <a:r>
              <a:rPr lang="de-DE" sz="2400" dirty="0" err="1" smtClean="0"/>
              <a:t>single</a:t>
            </a:r>
            <a:r>
              <a:rPr lang="de-DE" sz="2400" dirty="0" smtClean="0"/>
              <a:t> </a:t>
            </a:r>
            <a:r>
              <a:rPr lang="de-DE" sz="2400" dirty="0" err="1" smtClean="0"/>
              <a:t>channel</a:t>
            </a:r>
            <a:r>
              <a:rPr lang="de-DE" sz="2400" dirty="0" smtClean="0"/>
              <a:t> </a:t>
            </a:r>
            <a:r>
              <a:rPr lang="de-DE" sz="2400" dirty="0" err="1" smtClean="0"/>
              <a:t>into</a:t>
            </a:r>
            <a:r>
              <a:rPr lang="de-DE" sz="2400" dirty="0" smtClean="0"/>
              <a:t> MIMO </a:t>
            </a:r>
            <a:r>
              <a:rPr lang="de-DE" sz="2400" dirty="0" err="1" smtClean="0"/>
              <a:t>system</a:t>
            </a:r>
            <a:endParaRPr lang="de-DE" sz="24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9692" y="280729"/>
            <a:ext cx="8508999" cy="410369"/>
          </a:xfrm>
        </p:spPr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550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A77D40-8768-4AA8-8F0A-91A1716C404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Inhaltsplatzhalter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80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042178"/>
            <a:ext cx="8508999" cy="4101288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7500" y="292596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sz="3200" dirty="0" smtClean="0"/>
              <a:t>Communication Chain</a:t>
            </a:r>
            <a:endParaRPr lang="de-DE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23B4F9-1393-4316-882A-49B777E5F63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4"/>
          </p:nvPr>
        </p:nvSpPr>
        <p:spPr>
          <a:xfrm>
            <a:off x="319091" y="1762188"/>
            <a:ext cx="4180910" cy="2318745"/>
          </a:xfrm>
        </p:spPr>
        <p:txBody>
          <a:bodyPr/>
          <a:lstStyle/>
          <a:p>
            <a:r>
              <a:rPr lang="de-DE" sz="2400" dirty="0" smtClean="0"/>
              <a:t>Encoder/Decoder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Used</a:t>
            </a:r>
            <a:r>
              <a:rPr lang="de-DE" sz="2400" dirty="0" smtClean="0"/>
              <a:t> </a:t>
            </a:r>
            <a:r>
              <a:rPr lang="en-US" sz="2400" dirty="0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error</a:t>
            </a:r>
            <a:r>
              <a:rPr lang="de-DE" sz="2400" dirty="0" smtClean="0"/>
              <a:t> </a:t>
            </a:r>
            <a:r>
              <a:rPr lang="de-DE" sz="2400" dirty="0" err="1" smtClean="0"/>
              <a:t>correction</a:t>
            </a:r>
            <a:endParaRPr lang="de-DE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WiMax</a:t>
            </a:r>
            <a:r>
              <a:rPr lang="de-DE" sz="2400" dirty="0" smtClean="0"/>
              <a:t> LDPC </a:t>
            </a:r>
            <a:r>
              <a:rPr lang="en-US" sz="2400" dirty="0" smtClean="0"/>
              <a:t>used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Different </a:t>
            </a:r>
            <a:r>
              <a:rPr lang="en-US" sz="2400" dirty="0" smtClean="0"/>
              <a:t>rates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classes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encoding</a:t>
            </a:r>
            <a:endParaRPr lang="de-DE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5" name="Inhaltsplatzhalter 4"/>
          <p:cNvSpPr>
            <a:spLocks noGrp="1"/>
          </p:cNvSpPr>
          <p:nvPr>
            <p:ph idx="15"/>
          </p:nvPr>
        </p:nvSpPr>
        <p:spPr>
          <a:xfrm>
            <a:off x="4647179" y="1762188"/>
            <a:ext cx="4180910" cy="2149412"/>
          </a:xfrm>
        </p:spPr>
        <p:txBody>
          <a:bodyPr/>
          <a:lstStyle/>
          <a:p>
            <a:r>
              <a:rPr lang="de-DE" sz="2400" dirty="0" err="1" smtClean="0"/>
              <a:t>Interleaver</a:t>
            </a:r>
            <a:r>
              <a:rPr lang="de-DE" sz="2400" dirty="0" smtClean="0"/>
              <a:t>/De-</a:t>
            </a:r>
            <a:r>
              <a:rPr lang="de-DE" sz="2400" dirty="0" err="1" smtClean="0"/>
              <a:t>Interleaver</a:t>
            </a:r>
            <a:endParaRPr lang="de-DE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Improve</a:t>
            </a:r>
            <a:r>
              <a:rPr lang="de-DE" sz="2400" dirty="0"/>
              <a:t> </a:t>
            </a:r>
            <a:r>
              <a:rPr lang="de-DE" sz="2400" dirty="0" err="1" smtClean="0"/>
              <a:t>communication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by</a:t>
            </a:r>
            <a:r>
              <a:rPr lang="de-DE" sz="2400" dirty="0" smtClean="0"/>
              <a:t> </a:t>
            </a:r>
            <a:r>
              <a:rPr lang="de-DE" sz="2400" dirty="0" err="1" smtClean="0"/>
              <a:t>preventing</a:t>
            </a:r>
            <a:r>
              <a:rPr lang="de-DE" sz="2400" dirty="0" smtClean="0"/>
              <a:t> </a:t>
            </a:r>
            <a:r>
              <a:rPr lang="de-DE" sz="2400" dirty="0" err="1" smtClean="0"/>
              <a:t>burst</a:t>
            </a:r>
            <a:r>
              <a:rPr lang="de-DE" sz="2400" dirty="0" smtClean="0"/>
              <a:t> </a:t>
            </a:r>
            <a:r>
              <a:rPr lang="de-DE" sz="2400" dirty="0" err="1" smtClean="0"/>
              <a:t>errors</a:t>
            </a:r>
            <a:endParaRPr lang="de-DE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Especially</a:t>
            </a:r>
            <a:r>
              <a:rPr lang="de-DE" sz="2400" dirty="0" smtClean="0"/>
              <a:t> </a:t>
            </a:r>
            <a:r>
              <a:rPr lang="de-DE" sz="2400" dirty="0" err="1" smtClean="0"/>
              <a:t>useful</a:t>
            </a:r>
            <a:r>
              <a:rPr lang="de-DE" sz="2400" dirty="0" smtClean="0"/>
              <a:t> in LDPC </a:t>
            </a:r>
            <a:r>
              <a:rPr lang="de-DE" sz="2400" dirty="0" err="1" smtClean="0"/>
              <a:t>codes</a:t>
            </a:r>
            <a:endParaRPr lang="de-DE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17500" y="283134"/>
            <a:ext cx="8508999" cy="410369"/>
          </a:xfrm>
        </p:spPr>
        <p:txBody>
          <a:bodyPr/>
          <a:lstStyle/>
          <a:p>
            <a:r>
              <a:rPr lang="de-DE" dirty="0" smtClean="0"/>
              <a:t>Communication Chain Blocks</a:t>
            </a:r>
            <a:endParaRPr lang="de-DE" dirty="0"/>
          </a:p>
        </p:txBody>
      </p:sp>
      <p:sp>
        <p:nvSpPr>
          <p:cNvPr id="7" name="Inhaltsplatzhalter 3"/>
          <p:cNvSpPr txBox="1">
            <a:spLocks/>
          </p:cNvSpPr>
          <p:nvPr/>
        </p:nvSpPr>
        <p:spPr>
          <a:xfrm>
            <a:off x="317500" y="4037156"/>
            <a:ext cx="8508999" cy="2820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Mapper/</a:t>
            </a:r>
            <a:r>
              <a:rPr lang="en-US" sz="2400" dirty="0" err="1" smtClean="0"/>
              <a:t>Demapper</a:t>
            </a:r>
            <a:endParaRPr lang="en-US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Modulation: Assigning </a:t>
            </a:r>
            <a:r>
              <a:rPr lang="en-US" sz="2400" dirty="0" err="1" smtClean="0"/>
              <a:t>codeword</a:t>
            </a:r>
            <a:r>
              <a:rPr lang="en-US" sz="2400" dirty="0" smtClean="0"/>
              <a:t> a corresponding symbol sequence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Classical modulation schemes: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M-PSK, M-FSK, M-AM and M-QAM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this thesis: QPSK, 16-QAM and 64-QAM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413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5" grpId="1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 smtClean="0"/>
              <a:t>Implementation for </a:t>
            </a:r>
            <a:r>
              <a:rPr sz="2400" dirty="0" err="1" smtClean="0"/>
              <a:t>stable</a:t>
            </a:r>
            <a:r>
              <a:rPr sz="2400" dirty="0" smtClean="0"/>
              <a:t>/</a:t>
            </a:r>
            <a:r>
              <a:rPr sz="2400" dirty="0" err="1" smtClean="0"/>
              <a:t>less</a:t>
            </a:r>
            <a:r>
              <a:rPr sz="2400" dirty="0" smtClean="0"/>
              <a:t> </a:t>
            </a:r>
            <a:r>
              <a:rPr sz="2400" dirty="0" err="1" smtClean="0"/>
              <a:t>error</a:t>
            </a:r>
            <a:r>
              <a:rPr sz="2400" dirty="0" smtClean="0"/>
              <a:t> </a:t>
            </a:r>
            <a:r>
              <a:rPr sz="2400" dirty="0" err="1" smtClean="0"/>
              <a:t>prone</a:t>
            </a:r>
            <a:r>
              <a:rPr sz="2400" dirty="0" smtClean="0"/>
              <a:t> </a:t>
            </a:r>
            <a:r>
              <a:rPr sz="2400" dirty="0" err="1" smtClean="0"/>
              <a:t>communication</a:t>
            </a:r>
            <a:endParaRPr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Many</a:t>
            </a:r>
            <a:r>
              <a:rPr lang="de-DE" sz="2400" dirty="0" smtClean="0"/>
              <a:t> </a:t>
            </a:r>
            <a:r>
              <a:rPr lang="de-DE" sz="2400" dirty="0" err="1" smtClean="0"/>
              <a:t>forms</a:t>
            </a:r>
            <a:r>
              <a:rPr lang="de-DE" sz="2400" dirty="0" smtClean="0"/>
              <a:t> of </a:t>
            </a:r>
            <a:r>
              <a:rPr lang="de-DE" sz="2400" dirty="0" err="1" smtClean="0"/>
              <a:t>encoder</a:t>
            </a:r>
            <a:r>
              <a:rPr lang="de-DE" sz="2400" dirty="0" smtClean="0"/>
              <a:t>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Linear block </a:t>
            </a:r>
            <a:r>
              <a:rPr lang="de-DE" sz="2400" dirty="0" err="1" smtClean="0"/>
              <a:t>code</a:t>
            </a:r>
            <a:endParaRPr lang="de-DE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Convolutional</a:t>
            </a:r>
            <a:r>
              <a:rPr lang="de-DE" sz="2400" dirty="0" smtClean="0"/>
              <a:t> </a:t>
            </a:r>
            <a:r>
              <a:rPr lang="de-DE" sz="2400" dirty="0" err="1" smtClean="0"/>
              <a:t>codes</a:t>
            </a:r>
            <a:endParaRPr lang="de-DE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Turbo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Further </a:t>
            </a:r>
            <a:r>
              <a:rPr lang="de-DE" sz="2400" dirty="0" err="1" smtClean="0"/>
              <a:t>look</a:t>
            </a:r>
            <a:r>
              <a:rPr lang="de-DE" sz="2400" dirty="0" smtClean="0"/>
              <a:t> </a:t>
            </a:r>
            <a:r>
              <a:rPr lang="de-DE" sz="2400" dirty="0" err="1" smtClean="0"/>
              <a:t>into</a:t>
            </a:r>
            <a:r>
              <a:rPr lang="de-DE" sz="2400" dirty="0" smtClean="0"/>
              <a:t> LDPC </a:t>
            </a:r>
            <a:r>
              <a:rPr lang="de-DE" sz="2400" dirty="0" err="1" smtClean="0"/>
              <a:t>codes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Especially</a:t>
            </a:r>
            <a:r>
              <a:rPr lang="de-DE" sz="2400" dirty="0" smtClean="0"/>
              <a:t> </a:t>
            </a:r>
            <a:r>
              <a:rPr lang="de-DE" sz="2400" dirty="0" err="1" smtClean="0"/>
              <a:t>WiMax</a:t>
            </a:r>
            <a:r>
              <a:rPr lang="de-DE" sz="2400" dirty="0" smtClean="0"/>
              <a:t> Encoding: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List </a:t>
            </a:r>
            <a:r>
              <a:rPr lang="de-DE" sz="2400" dirty="0" err="1" smtClean="0"/>
              <a:t>technial</a:t>
            </a:r>
            <a:r>
              <a:rPr lang="de-DE" sz="2400" dirty="0" smtClean="0"/>
              <a:t> </a:t>
            </a:r>
            <a:r>
              <a:rPr lang="de-DE" sz="2400" dirty="0" err="1" smtClean="0"/>
              <a:t>details</a:t>
            </a:r>
            <a:endParaRPr lang="de-DE" sz="2400" dirty="0" smtClean="0"/>
          </a:p>
          <a:p>
            <a:pPr lvl="1" indent="0">
              <a:buNone/>
            </a:pPr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 err="1" smtClean="0"/>
              <a:t>Endoder</a:t>
            </a:r>
            <a:r>
              <a:rPr sz="3000" dirty="0" smtClean="0"/>
              <a:t>/Decoder </a:t>
            </a:r>
            <a:endParaRPr lang="de-DE" sz="3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sz="2400" dirty="0" err="1" smtClean="0"/>
              <a:t>Interleaver</a:t>
            </a:r>
            <a:r>
              <a:rPr sz="2400" dirty="0" smtClean="0"/>
              <a:t> </a:t>
            </a:r>
            <a:r>
              <a:rPr sz="2400" dirty="0" err="1" smtClean="0"/>
              <a:t>used</a:t>
            </a:r>
            <a:r>
              <a:rPr sz="2400" dirty="0" smtClean="0"/>
              <a:t> to </a:t>
            </a:r>
            <a:r>
              <a:rPr sz="2400" dirty="0" err="1" smtClean="0"/>
              <a:t>improve</a:t>
            </a:r>
            <a:r>
              <a:rPr sz="2400" dirty="0" smtClean="0"/>
              <a:t> </a:t>
            </a:r>
            <a:r>
              <a:rPr sz="2400" dirty="0" err="1" smtClean="0"/>
              <a:t>communication</a:t>
            </a:r>
            <a:r>
              <a:rPr sz="2400" dirty="0" smtClean="0"/>
              <a:t> </a:t>
            </a:r>
            <a:r>
              <a:rPr sz="2400" dirty="0" err="1" smtClean="0"/>
              <a:t>chain</a:t>
            </a:r>
            <a:r>
              <a:rPr sz="2400" dirty="0" smtClean="0"/>
              <a:t> for </a:t>
            </a:r>
            <a:r>
              <a:rPr sz="2400" dirty="0" err="1" smtClean="0"/>
              <a:t>both</a:t>
            </a:r>
            <a:r>
              <a:rPr sz="2400" dirty="0" smtClean="0"/>
              <a:t> AWGN and Fading </a:t>
            </a:r>
            <a:r>
              <a:rPr sz="2400" dirty="0" err="1" smtClean="0"/>
              <a:t>channels</a:t>
            </a:r>
            <a:endParaRPr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Especially</a:t>
            </a:r>
            <a:r>
              <a:rPr lang="de-DE" sz="2400" dirty="0" smtClean="0"/>
              <a:t> </a:t>
            </a:r>
            <a:r>
              <a:rPr lang="de-DE" sz="2400" dirty="0" err="1" smtClean="0"/>
              <a:t>useful</a:t>
            </a:r>
            <a:r>
              <a:rPr lang="de-DE" sz="2400" dirty="0" smtClean="0"/>
              <a:t> for LDPC </a:t>
            </a:r>
            <a:r>
              <a:rPr lang="de-DE" sz="2400" dirty="0" err="1" smtClean="0"/>
              <a:t>codes</a:t>
            </a:r>
            <a:endParaRPr lang="de-DE" sz="2400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Distributing</a:t>
            </a:r>
            <a:r>
              <a:rPr lang="de-DE" sz="2400" dirty="0" smtClean="0"/>
              <a:t> </a:t>
            </a:r>
            <a:r>
              <a:rPr lang="de-DE" sz="2400" dirty="0" err="1" smtClean="0"/>
              <a:t>burst</a:t>
            </a:r>
            <a:r>
              <a:rPr lang="de-DE" sz="2400" dirty="0" smtClean="0"/>
              <a:t> </a:t>
            </a:r>
            <a:r>
              <a:rPr lang="de-DE" sz="2400" dirty="0" err="1" smtClean="0"/>
              <a:t>errors</a:t>
            </a:r>
            <a:r>
              <a:rPr lang="de-DE" sz="2400" dirty="0" smtClean="0"/>
              <a:t> </a:t>
            </a:r>
            <a:r>
              <a:rPr lang="de-DE" sz="2400" dirty="0" err="1" smtClean="0"/>
              <a:t>uniformly</a:t>
            </a:r>
            <a:r>
              <a:rPr lang="de-DE" sz="2400" dirty="0" smtClean="0"/>
              <a:t> </a:t>
            </a:r>
            <a:r>
              <a:rPr lang="de-DE" sz="2400" dirty="0" err="1" smtClean="0"/>
              <a:t>helps</a:t>
            </a:r>
            <a:r>
              <a:rPr lang="de-DE" sz="2400" dirty="0" smtClean="0"/>
              <a:t> </a:t>
            </a:r>
            <a:r>
              <a:rPr lang="de-DE" sz="2400" dirty="0" err="1" smtClean="0"/>
              <a:t>decoding</a:t>
            </a:r>
            <a:r>
              <a:rPr lang="de-DE" sz="2400" dirty="0" smtClean="0"/>
              <a:t> the </a:t>
            </a:r>
            <a:r>
              <a:rPr lang="de-DE" sz="2400" dirty="0" err="1" smtClean="0"/>
              <a:t>mesasage</a:t>
            </a:r>
            <a:r>
              <a:rPr lang="de-DE" sz="2400" dirty="0" smtClean="0"/>
              <a:t> </a:t>
            </a:r>
            <a:r>
              <a:rPr lang="de-DE" sz="2400" dirty="0" err="1" smtClean="0"/>
              <a:t>correctly</a:t>
            </a:r>
            <a:endParaRPr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 smtClean="0"/>
              <a:t>Bit </a:t>
            </a:r>
            <a:r>
              <a:rPr lang="de-DE" sz="3000" dirty="0" err="1" smtClean="0"/>
              <a:t>Interleaver</a:t>
            </a:r>
            <a:endParaRPr lang="de-DE" sz="3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C</a:t>
            </a:r>
            <a:r>
              <a:rPr sz="2400" dirty="0" err="1" smtClean="0"/>
              <a:t>reates</a:t>
            </a:r>
            <a:r>
              <a:rPr sz="2400" dirty="0" smtClean="0"/>
              <a:t> </a:t>
            </a:r>
            <a:r>
              <a:rPr sz="2400" dirty="0" err="1" smtClean="0"/>
              <a:t>symbol</a:t>
            </a:r>
            <a:r>
              <a:rPr sz="2400" dirty="0" smtClean="0"/>
              <a:t> </a:t>
            </a:r>
            <a:r>
              <a:rPr sz="2400" dirty="0" err="1" smtClean="0"/>
              <a:t>sequence</a:t>
            </a:r>
            <a:r>
              <a:rPr sz="2400" dirty="0" smtClean="0"/>
              <a:t> out of </a:t>
            </a:r>
            <a:r>
              <a:rPr sz="2400" dirty="0" err="1" smtClean="0"/>
              <a:t>codeword</a:t>
            </a:r>
            <a:endParaRPr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Different </a:t>
            </a:r>
            <a:r>
              <a:rPr lang="de-DE" sz="2400" dirty="0" err="1" smtClean="0"/>
              <a:t>constellations</a:t>
            </a:r>
            <a:r>
              <a:rPr lang="de-DE" sz="2400" dirty="0" smtClean="0"/>
              <a:t> </a:t>
            </a:r>
            <a:r>
              <a:rPr lang="de-DE" sz="2400" dirty="0" err="1" smtClean="0"/>
              <a:t>possible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Used </a:t>
            </a:r>
            <a:r>
              <a:rPr lang="de-DE" sz="2400" dirty="0" err="1" smtClean="0"/>
              <a:t>here</a:t>
            </a:r>
            <a:r>
              <a:rPr lang="de-DE" sz="2400" dirty="0" smtClean="0"/>
              <a:t>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QPSK, 16-QAM and 64-QAM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Explain</a:t>
            </a:r>
            <a:r>
              <a:rPr lang="de-DE" sz="2400" dirty="0" smtClean="0"/>
              <a:t> </a:t>
            </a:r>
            <a:r>
              <a:rPr lang="de-DE" sz="2400" dirty="0" err="1" smtClean="0"/>
              <a:t>those</a:t>
            </a:r>
            <a:r>
              <a:rPr lang="de-DE" sz="2400" dirty="0" smtClean="0"/>
              <a:t> </a:t>
            </a:r>
            <a:r>
              <a:rPr lang="de-DE" sz="2400" dirty="0" err="1" smtClean="0"/>
              <a:t>shortly</a:t>
            </a:r>
            <a:endParaRPr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Mapper/</a:t>
            </a:r>
            <a:r>
              <a:rPr dirty="0" err="1" smtClean="0"/>
              <a:t>Demapper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1165999"/>
            <a:ext cx="8509000" cy="4534401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89" y="271663"/>
            <a:ext cx="8508999" cy="410369"/>
          </a:xfrm>
        </p:spPr>
        <p:txBody>
          <a:bodyPr/>
          <a:lstStyle/>
          <a:p>
            <a:r>
              <a:rPr lang="de-DE" dirty="0" smtClean="0"/>
              <a:t>Channel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F091A1C-A985-4BD1-9EE4-DFFD86A0E2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7077" y="256914"/>
            <a:ext cx="8508999" cy="410369"/>
          </a:xfrm>
        </p:spPr>
        <p:txBody>
          <a:bodyPr/>
          <a:lstStyle/>
          <a:p>
            <a:r>
              <a:rPr lang="en-US" dirty="0" smtClean="0"/>
              <a:t>Capacity in AWGN Channel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2574036" y="1049081"/>
                <a:ext cx="4572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For complex AWGN capacity can be defined as: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D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⁡(1+</m:t>
                      </m:r>
                      <m:sSup>
                        <m:sSupPr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036" y="1049081"/>
                <a:ext cx="457200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733" t="-3553" b="-71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288036" y="2648285"/>
                <a:ext cx="4572000" cy="360900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For different </a:t>
                </a:r>
                <a:r>
                  <a:rPr lang="de-DE" sz="2800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modulation</a:t>
                </a:r>
                <a:r>
                  <a:rPr lang="de-DE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de-DE" sz="2800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schemes</a:t>
                </a:r>
                <a:r>
                  <a:rPr lang="de-DE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28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DE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de-DE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de-DE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de-DE" sz="2200" dirty="0">
                  <a:solidFill>
                    <a:schemeClr val="tx1"/>
                  </a:solidFill>
                </a:endParaRPr>
              </a:p>
              <a:p>
                <a:pPr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6" y="2648285"/>
                <a:ext cx="4572000" cy="3609001"/>
              </a:xfrm>
              <a:prstGeom prst="rect">
                <a:avLst/>
              </a:prstGeom>
              <a:blipFill rotWithShape="0">
                <a:blip r:embed="rId3"/>
                <a:stretch>
                  <a:fillRect l="-2400" t="-16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/>
              <p:cNvSpPr/>
              <p:nvPr/>
            </p:nvSpPr>
            <p:spPr>
              <a:xfrm>
                <a:off x="4283964" y="2741121"/>
                <a:ext cx="4886124" cy="1783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And use of Monte-Carlo-Simulation resulting in</a:t>
                </a:r>
              </a:p>
              <a:p>
                <a:pPr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DE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m:rPr>
                              <m:sty m:val="p"/>
                            </m:rPr>
                            <a:rPr lang="de-DE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de-DE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2200">
                          <a:solidFill>
                            <a:schemeClr val="tx1">
                              <a:alpha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sz="2200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4" y="2741121"/>
                <a:ext cx="4886124" cy="1783245"/>
              </a:xfrm>
              <a:prstGeom prst="rect">
                <a:avLst/>
              </a:prstGeom>
              <a:blipFill rotWithShape="0">
                <a:blip r:embed="rId4"/>
                <a:stretch>
                  <a:fillRect t="-23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42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1" grpId="0"/>
    </p:bldLst>
  </p:timing>
</p:sld>
</file>

<file path=ppt/theme/theme1.xml><?xml version="1.0" encoding="utf-8"?>
<a:theme xmlns:a="http://schemas.openxmlformats.org/drawingml/2006/main" name="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773</Words>
  <Application>Microsoft Office PowerPoint</Application>
  <PresentationFormat>Bildschirmpräsentation (4:3)</PresentationFormat>
  <Paragraphs>180</Paragraphs>
  <Slides>26</Slides>
  <Notes>9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26</vt:i4>
      </vt:variant>
    </vt:vector>
  </HeadingPairs>
  <TitlesOfParts>
    <vt:vector size="39" baseType="lpstr">
      <vt:lpstr>Arial</vt:lpstr>
      <vt:lpstr>Calibri</vt:lpstr>
      <vt:lpstr>Cambria Math</vt:lpstr>
      <vt:lpstr>Courier New</vt:lpstr>
      <vt:lpstr>Symbol</vt:lpstr>
      <vt:lpstr>Verdana</vt:lpstr>
      <vt:lpstr>Wingdings</vt:lpstr>
      <vt:lpstr>TUM_Praesentation_p_v1</vt:lpstr>
      <vt:lpstr>Titel 2</vt:lpstr>
      <vt:lpstr>Titel 3</vt:lpstr>
      <vt:lpstr>Inhalt</vt:lpstr>
      <vt:lpstr>Kapiteltrenner blau</vt:lpstr>
      <vt:lpstr>Kapiteltrenner schwarz</vt:lpstr>
      <vt:lpstr>Bit-Interleaved Coded Modulation in Fading Rayleigh Channel</vt:lpstr>
      <vt:lpstr>Roadmap</vt:lpstr>
      <vt:lpstr>Communication Chain</vt:lpstr>
      <vt:lpstr>Communication Chain Blocks</vt:lpstr>
      <vt:lpstr>Endoder/Decoder </vt:lpstr>
      <vt:lpstr>Bit Interleaver</vt:lpstr>
      <vt:lpstr>Mapper/Demapper</vt:lpstr>
      <vt:lpstr>Channel</vt:lpstr>
      <vt:lpstr>Capacity in AWGN Channel</vt:lpstr>
      <vt:lpstr>Results Capacity for AWGN</vt:lpstr>
      <vt:lpstr>Frame error Rate for AWGN Channel</vt:lpstr>
      <vt:lpstr>Log-Likelihood ratio</vt:lpstr>
      <vt:lpstr>Simulation Results</vt:lpstr>
      <vt:lpstr>Simulation Results</vt:lpstr>
      <vt:lpstr>Capacity in a Rayleigh Channel</vt:lpstr>
      <vt:lpstr>Receiver CSI vs. Estimated Fading</vt:lpstr>
      <vt:lpstr>PowerPoint-Präsentation</vt:lpstr>
      <vt:lpstr>Receiver CSI vs. Unknown Channel</vt:lpstr>
      <vt:lpstr>FER for different block lengths</vt:lpstr>
      <vt:lpstr>FER for blocklength equaling T = 2</vt:lpstr>
      <vt:lpstr>Simulated Rayleigh FER with AWGN Channel</vt:lpstr>
      <vt:lpstr>Simulation Result</vt:lpstr>
      <vt:lpstr>Error Floor Calculation</vt:lpstr>
      <vt:lpstr>Comparison for Error Floor Simulation</vt:lpstr>
      <vt:lpstr>Summary</vt:lpstr>
      <vt:lpstr>PowerPoint-Präsentation</vt:lpstr>
    </vt:vector>
  </TitlesOfParts>
  <Company>Infineon Technologies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Kevin (IFAG PMM RFS MM AE)</dc:creator>
  <cp:lastModifiedBy>Kevin Li</cp:lastModifiedBy>
  <cp:revision>43</cp:revision>
  <cp:lastPrinted>2015-07-30T14:04:45Z</cp:lastPrinted>
  <dcterms:created xsi:type="dcterms:W3CDTF">2018-01-11T10:14:50Z</dcterms:created>
  <dcterms:modified xsi:type="dcterms:W3CDTF">2018-01-15T09:06:54Z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</Properties>
</file>