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7" r:id="rId6"/>
    <p:sldId id="268" r:id="rId7"/>
    <p:sldId id="260" r:id="rId8"/>
    <p:sldId id="261" r:id="rId9"/>
    <p:sldId id="262" r:id="rId10"/>
    <p:sldId id="263" r:id="rId11"/>
    <p:sldId id="269" r:id="rId12"/>
    <p:sldId id="264"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ouq\Desktop\&#1603;&#1575;&#1578;&#1588;&#1576;\take_away_orde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ouq\Desktop\&#1603;&#1575;&#1578;&#1588;&#1576;\take_away_orde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ouq\Desktop\&#1603;&#1575;&#1578;&#1588;&#1576;\take_away_orde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ouq\Desktop\&#1603;&#1575;&#1578;&#1588;&#1576;\take_away_orde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ouq\Desktop\&#1603;&#1575;&#1578;&#1588;&#1576;\take_away_orde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ouq\Desktop\&#1603;&#1575;&#1578;&#1588;&#1576;\take_away_orde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ouq\Desktop\&#1603;&#1575;&#1578;&#1588;&#1576;\take_away_orders.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[take_away_orders.xlsx]count_id_per_period!PivotTable1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sz="1400" b="0" i="0" u="none" strike="noStrike" baseline="0"/>
              <a:t>عدد الفواتير حسب الفترات</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count_id_per_period!$B$3</c:f>
              <c:strCache>
                <c:ptCount val="1"/>
                <c:pt idx="0">
                  <c:v>Total</c:v>
                </c:pt>
              </c:strCache>
            </c:strRef>
          </c:tx>
          <c:spPr>
            <a:solidFill>
              <a:schemeClr val="accent5"/>
            </a:solidFill>
            <a:ln>
              <a:noFill/>
            </a:ln>
            <a:effectLst/>
          </c:spPr>
          <c:invertIfNegative val="0"/>
          <c:cat>
            <c:strRef>
              <c:f>count_id_per_period!$A$4:$A$7</c:f>
              <c:strCache>
                <c:ptCount val="3"/>
                <c:pt idx="0">
                  <c:v>صباحا</c:v>
                </c:pt>
                <c:pt idx="1">
                  <c:v>ظهرا</c:v>
                </c:pt>
                <c:pt idx="2">
                  <c:v>مساء</c:v>
                </c:pt>
              </c:strCache>
            </c:strRef>
          </c:cat>
          <c:val>
            <c:numRef>
              <c:f>count_id_per_period!$B$4:$B$7</c:f>
              <c:numCache>
                <c:formatCode>General</c:formatCode>
                <c:ptCount val="3"/>
                <c:pt idx="0">
                  <c:v>107</c:v>
                </c:pt>
                <c:pt idx="1">
                  <c:v>176</c:v>
                </c:pt>
                <c:pt idx="2">
                  <c:v>172</c:v>
                </c:pt>
              </c:numCache>
            </c:numRef>
          </c:val>
          <c:extLst>
            <c:ext xmlns:c16="http://schemas.microsoft.com/office/drawing/2014/chart" uri="{C3380CC4-5D6E-409C-BE32-E72D297353CC}">
              <c16:uniqueId val="{00000000-3888-49C2-AFF4-AF0A05C5F075}"/>
            </c:ext>
          </c:extLst>
        </c:ser>
        <c:dLbls>
          <c:showLegendKey val="0"/>
          <c:showVal val="0"/>
          <c:showCatName val="0"/>
          <c:showSerName val="0"/>
          <c:showPercent val="0"/>
          <c:showBubbleSize val="0"/>
        </c:dLbls>
        <c:gapWidth val="219"/>
        <c:overlap val="-27"/>
        <c:axId val="636817792"/>
        <c:axId val="636819232"/>
      </c:barChart>
      <c:catAx>
        <c:axId val="636817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6819232"/>
        <c:crosses val="autoZero"/>
        <c:auto val="1"/>
        <c:lblAlgn val="ctr"/>
        <c:lblOffset val="100"/>
        <c:noMultiLvlLbl val="0"/>
      </c:catAx>
      <c:valAx>
        <c:axId val="636819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68177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[take_away_orders.xlsx]period!PivotTable11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EG"/>
              <a:t>متوسط الفاتوره للفتره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period!$B$3</c:f>
              <c:strCache>
                <c:ptCount val="1"/>
                <c:pt idx="0">
                  <c:v>Total</c:v>
                </c:pt>
              </c:strCache>
            </c:strRef>
          </c:tx>
          <c:spPr>
            <a:solidFill>
              <a:schemeClr val="accent6"/>
            </a:solidFill>
            <a:ln>
              <a:noFill/>
            </a:ln>
            <a:effectLst/>
          </c:spPr>
          <c:invertIfNegative val="0"/>
          <c:cat>
            <c:strRef>
              <c:f>period!$A$4:$A$7</c:f>
              <c:strCache>
                <c:ptCount val="3"/>
                <c:pt idx="0">
                  <c:v>صباحا</c:v>
                </c:pt>
                <c:pt idx="1">
                  <c:v>ظهرا</c:v>
                </c:pt>
                <c:pt idx="2">
                  <c:v>مساء</c:v>
                </c:pt>
              </c:strCache>
            </c:strRef>
          </c:cat>
          <c:val>
            <c:numRef>
              <c:f>period!$B$4:$B$7</c:f>
              <c:numCache>
                <c:formatCode>_([$EGP]\ * #,##0.00_);_([$EGP]\ * \(#,##0.00\);_([$EGP]\ * "-"??_);_(@_)</c:formatCode>
                <c:ptCount val="3"/>
                <c:pt idx="0">
                  <c:v>61.626168224299064</c:v>
                </c:pt>
                <c:pt idx="1">
                  <c:v>64.772727272727266</c:v>
                </c:pt>
                <c:pt idx="2">
                  <c:v>71.837209302325576</c:v>
                </c:pt>
              </c:numCache>
            </c:numRef>
          </c:val>
          <c:extLst>
            <c:ext xmlns:c16="http://schemas.microsoft.com/office/drawing/2014/chart" uri="{C3380CC4-5D6E-409C-BE32-E72D297353CC}">
              <c16:uniqueId val="{00000000-EC83-4267-94A6-EBEEF8C44B43}"/>
            </c:ext>
          </c:extLst>
        </c:ser>
        <c:dLbls>
          <c:showLegendKey val="0"/>
          <c:showVal val="0"/>
          <c:showCatName val="0"/>
          <c:showSerName val="0"/>
          <c:showPercent val="0"/>
          <c:showBubbleSize val="0"/>
        </c:dLbls>
        <c:gapWidth val="219"/>
        <c:overlap val="-27"/>
        <c:axId val="539463880"/>
        <c:axId val="539463160"/>
      </c:barChart>
      <c:catAx>
        <c:axId val="5394638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EG" b="1"/>
                  <a:t>الفتره</a:t>
                </a:r>
                <a:endParaRPr lang="en-US"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463160"/>
        <c:crosses val="autoZero"/>
        <c:auto val="1"/>
        <c:lblAlgn val="ctr"/>
        <c:lblOffset val="100"/>
        <c:noMultiLvlLbl val="0"/>
      </c:catAx>
      <c:valAx>
        <c:axId val="539463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EG" b="1"/>
                  <a:t>متوسط الفاتوره</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EGP]\ * #,##0.00_);_([$EGP]\ * \(#,##0.00\);_([$EGP]\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463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[take_away_orders.xlsx]الفتره!PivotTable18</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EG"/>
              <a:t>اجمالي المبيعات للفتره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40000"/>
              <a:lumOff val="60000"/>
            </a:schemeClr>
          </a:solidFill>
          <a:ln>
            <a:noFill/>
          </a:ln>
          <a:effectLst/>
        </c:spPr>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lumMod val="40000"/>
              <a:lumOff val="60000"/>
            </a:schemeClr>
          </a:solidFill>
          <a:ln>
            <a:noFill/>
          </a:ln>
          <a:effectLst/>
        </c:spPr>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lumMod val="40000"/>
              <a:lumOff val="60000"/>
            </a:schemeClr>
          </a:solidFill>
          <a:ln>
            <a:noFill/>
          </a:ln>
          <a:effectLst/>
        </c:spPr>
      </c:pivotFmt>
    </c:pivotFmts>
    <c:plotArea>
      <c:layout/>
      <c:barChart>
        <c:barDir val="col"/>
        <c:grouping val="clustered"/>
        <c:varyColors val="0"/>
        <c:ser>
          <c:idx val="0"/>
          <c:order val="0"/>
          <c:tx>
            <c:strRef>
              <c:f>الفتره!$B$3</c:f>
              <c:strCache>
                <c:ptCount val="1"/>
                <c:pt idx="0">
                  <c:v>عدد الطلبات </c:v>
                </c:pt>
              </c:strCache>
            </c:strRef>
          </c:tx>
          <c:spPr>
            <a:solidFill>
              <a:schemeClr val="accent1"/>
            </a:solidFill>
            <a:ln>
              <a:noFill/>
            </a:ln>
            <a:effectLst/>
          </c:spPr>
          <c:invertIfNegative val="0"/>
          <c:cat>
            <c:strRef>
              <c:f>الفتره!$A$4:$A$7</c:f>
              <c:strCache>
                <c:ptCount val="3"/>
                <c:pt idx="0">
                  <c:v>صباحا</c:v>
                </c:pt>
                <c:pt idx="1">
                  <c:v>ظهرا</c:v>
                </c:pt>
                <c:pt idx="2">
                  <c:v>مساء</c:v>
                </c:pt>
              </c:strCache>
            </c:strRef>
          </c:cat>
          <c:val>
            <c:numRef>
              <c:f>الفتره!$B$4:$B$7</c:f>
              <c:numCache>
                <c:formatCode>General</c:formatCode>
                <c:ptCount val="3"/>
                <c:pt idx="0">
                  <c:v>107</c:v>
                </c:pt>
                <c:pt idx="1">
                  <c:v>176</c:v>
                </c:pt>
                <c:pt idx="2">
                  <c:v>172</c:v>
                </c:pt>
              </c:numCache>
            </c:numRef>
          </c:val>
          <c:extLst>
            <c:ext xmlns:c16="http://schemas.microsoft.com/office/drawing/2014/chart" uri="{C3380CC4-5D6E-409C-BE32-E72D297353CC}">
              <c16:uniqueId val="{00000000-DE84-42A6-8837-1D74FFB5A337}"/>
            </c:ext>
          </c:extLst>
        </c:ser>
        <c:ser>
          <c:idx val="1"/>
          <c:order val="1"/>
          <c:tx>
            <c:strRef>
              <c:f>الفتره!$C$3</c:f>
              <c:strCache>
                <c:ptCount val="1"/>
                <c:pt idx="0">
                  <c:v>اجمالي المبيعات</c:v>
                </c:pt>
              </c:strCache>
            </c:strRef>
          </c:tx>
          <c:spPr>
            <a:solidFill>
              <a:schemeClr val="accent2"/>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DE84-42A6-8837-1D74FFB5A337}"/>
              </c:ext>
            </c:extLst>
          </c:dPt>
          <c:cat>
            <c:strRef>
              <c:f>الفتره!$A$4:$A$7</c:f>
              <c:strCache>
                <c:ptCount val="3"/>
                <c:pt idx="0">
                  <c:v>صباحا</c:v>
                </c:pt>
                <c:pt idx="1">
                  <c:v>ظهرا</c:v>
                </c:pt>
                <c:pt idx="2">
                  <c:v>مساء</c:v>
                </c:pt>
              </c:strCache>
            </c:strRef>
          </c:cat>
          <c:val>
            <c:numRef>
              <c:f>الفتره!$C$4:$C$7</c:f>
              <c:numCache>
                <c:formatCode>_([$EGP]\ * #,##0_);_([$EGP]\ * \(#,##0\);_([$EGP]\ * "-"_);_(@_)</c:formatCode>
                <c:ptCount val="3"/>
                <c:pt idx="0">
                  <c:v>6594</c:v>
                </c:pt>
                <c:pt idx="1">
                  <c:v>11400</c:v>
                </c:pt>
                <c:pt idx="2">
                  <c:v>12356</c:v>
                </c:pt>
              </c:numCache>
            </c:numRef>
          </c:val>
          <c:extLst>
            <c:ext xmlns:c16="http://schemas.microsoft.com/office/drawing/2014/chart" uri="{C3380CC4-5D6E-409C-BE32-E72D297353CC}">
              <c16:uniqueId val="{00000003-DE84-42A6-8837-1D74FFB5A337}"/>
            </c:ext>
          </c:extLst>
        </c:ser>
        <c:dLbls>
          <c:showLegendKey val="0"/>
          <c:showVal val="0"/>
          <c:showCatName val="0"/>
          <c:showSerName val="0"/>
          <c:showPercent val="0"/>
          <c:showBubbleSize val="0"/>
        </c:dLbls>
        <c:gapWidth val="219"/>
        <c:overlap val="-27"/>
        <c:axId val="364925320"/>
        <c:axId val="364926400"/>
      </c:barChart>
      <c:catAx>
        <c:axId val="364925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926400"/>
        <c:crosses val="autoZero"/>
        <c:auto val="1"/>
        <c:lblAlgn val="ctr"/>
        <c:lblOffset val="100"/>
        <c:noMultiLvlLbl val="0"/>
      </c:catAx>
      <c:valAx>
        <c:axId val="364926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49253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[take_away_orders.xlsx]weekday!PivotTable12</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SA" sz="1400" b="1" i="0" u="none" strike="noStrike" baseline="0"/>
              <a:t>مقارنة أيام الأسبوع</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weekday!$B$3</c:f>
              <c:strCache>
                <c:ptCount val="1"/>
                <c:pt idx="0">
                  <c:v>Sum of TotalCost</c:v>
                </c:pt>
              </c:strCache>
            </c:strRef>
          </c:tx>
          <c:spPr>
            <a:solidFill>
              <a:schemeClr val="accent2"/>
            </a:solidFill>
            <a:ln>
              <a:noFill/>
            </a:ln>
            <a:effectLst/>
          </c:spPr>
          <c:invertIfNegative val="0"/>
          <c:cat>
            <c:strRef>
              <c:f>weekday!$A$4:$A$11</c:f>
              <c:strCache>
                <c:ptCount val="7"/>
                <c:pt idx="0">
                  <c:v>الأربعاء</c:v>
                </c:pt>
                <c:pt idx="1">
                  <c:v>الجمعة</c:v>
                </c:pt>
                <c:pt idx="2">
                  <c:v>الإثنين</c:v>
                </c:pt>
                <c:pt idx="3">
                  <c:v>الخميس</c:v>
                </c:pt>
                <c:pt idx="4">
                  <c:v>الثلاثاء</c:v>
                </c:pt>
                <c:pt idx="5">
                  <c:v>الأحد</c:v>
                </c:pt>
                <c:pt idx="6">
                  <c:v>السبت</c:v>
                </c:pt>
              </c:strCache>
            </c:strRef>
          </c:cat>
          <c:val>
            <c:numRef>
              <c:f>weekday!$B$4:$B$11</c:f>
              <c:numCache>
                <c:formatCode>_([$EGP]\ * #,##0_);_([$EGP]\ * \(#,##0\);_([$EGP]\ * "-"_);_(@_)</c:formatCode>
                <c:ptCount val="7"/>
                <c:pt idx="0">
                  <c:v>9367</c:v>
                </c:pt>
                <c:pt idx="1">
                  <c:v>8234</c:v>
                </c:pt>
                <c:pt idx="2">
                  <c:v>5400</c:v>
                </c:pt>
                <c:pt idx="3">
                  <c:v>3156</c:v>
                </c:pt>
                <c:pt idx="4">
                  <c:v>1535</c:v>
                </c:pt>
                <c:pt idx="5">
                  <c:v>1483</c:v>
                </c:pt>
                <c:pt idx="6">
                  <c:v>1175</c:v>
                </c:pt>
              </c:numCache>
            </c:numRef>
          </c:val>
          <c:extLst>
            <c:ext xmlns:c16="http://schemas.microsoft.com/office/drawing/2014/chart" uri="{C3380CC4-5D6E-409C-BE32-E72D297353CC}">
              <c16:uniqueId val="{00000000-03AE-43CD-82A4-2347E45FCDEC}"/>
            </c:ext>
          </c:extLst>
        </c:ser>
        <c:ser>
          <c:idx val="1"/>
          <c:order val="1"/>
          <c:tx>
            <c:strRef>
              <c:f>weekday!$C$3</c:f>
              <c:strCache>
                <c:ptCount val="1"/>
                <c:pt idx="0">
                  <c:v>Count of ID_shift</c:v>
                </c:pt>
              </c:strCache>
            </c:strRef>
          </c:tx>
          <c:spPr>
            <a:solidFill>
              <a:schemeClr val="accent4"/>
            </a:solidFill>
            <a:ln>
              <a:noFill/>
            </a:ln>
            <a:effectLst/>
          </c:spPr>
          <c:invertIfNegative val="0"/>
          <c:cat>
            <c:strRef>
              <c:f>weekday!$A$4:$A$11</c:f>
              <c:strCache>
                <c:ptCount val="7"/>
                <c:pt idx="0">
                  <c:v>الأربعاء</c:v>
                </c:pt>
                <c:pt idx="1">
                  <c:v>الجمعة</c:v>
                </c:pt>
                <c:pt idx="2">
                  <c:v>الإثنين</c:v>
                </c:pt>
                <c:pt idx="3">
                  <c:v>الخميس</c:v>
                </c:pt>
                <c:pt idx="4">
                  <c:v>الثلاثاء</c:v>
                </c:pt>
                <c:pt idx="5">
                  <c:v>الأحد</c:v>
                </c:pt>
                <c:pt idx="6">
                  <c:v>السبت</c:v>
                </c:pt>
              </c:strCache>
            </c:strRef>
          </c:cat>
          <c:val>
            <c:numRef>
              <c:f>weekday!$C$4:$C$11</c:f>
              <c:numCache>
                <c:formatCode>0</c:formatCode>
                <c:ptCount val="7"/>
                <c:pt idx="0">
                  <c:v>143</c:v>
                </c:pt>
                <c:pt idx="1">
                  <c:v>122</c:v>
                </c:pt>
                <c:pt idx="2">
                  <c:v>73</c:v>
                </c:pt>
                <c:pt idx="3">
                  <c:v>45</c:v>
                </c:pt>
                <c:pt idx="4">
                  <c:v>27</c:v>
                </c:pt>
                <c:pt idx="5">
                  <c:v>28</c:v>
                </c:pt>
                <c:pt idx="6">
                  <c:v>17</c:v>
                </c:pt>
              </c:numCache>
            </c:numRef>
          </c:val>
          <c:extLst>
            <c:ext xmlns:c16="http://schemas.microsoft.com/office/drawing/2014/chart" uri="{C3380CC4-5D6E-409C-BE32-E72D297353CC}">
              <c16:uniqueId val="{00000001-03AE-43CD-82A4-2347E45FCDEC}"/>
            </c:ext>
          </c:extLst>
        </c:ser>
        <c:dLbls>
          <c:showLegendKey val="0"/>
          <c:showVal val="0"/>
          <c:showCatName val="0"/>
          <c:showSerName val="0"/>
          <c:showPercent val="0"/>
          <c:showBubbleSize val="0"/>
        </c:dLbls>
        <c:gapWidth val="219"/>
        <c:overlap val="-27"/>
        <c:axId val="411996576"/>
        <c:axId val="412000896"/>
      </c:barChart>
      <c:catAx>
        <c:axId val="4119965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EG" b="1"/>
                  <a:t>اليوم</a:t>
                </a:r>
                <a:endParaRPr lang="en-US"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2000896"/>
        <c:crosses val="autoZero"/>
        <c:auto val="1"/>
        <c:lblAlgn val="ctr"/>
        <c:lblOffset val="100"/>
        <c:noMultiLvlLbl val="0"/>
      </c:catAx>
      <c:valAx>
        <c:axId val="412000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EG" b="1"/>
                  <a:t>اجمالي</a:t>
                </a:r>
                <a:r>
                  <a:rPr lang="ar-EG" b="1" baseline="0"/>
                  <a:t> المبيعات</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EGP]\ * #,##0_);_([$EGP]\ * \(#,##0\);_([$EGP]\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1996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[take_away_orders.xlsx]hours!PivotTable13</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EG" b="1"/>
              <a:t>المبيعات</a:t>
            </a:r>
            <a:r>
              <a:rPr lang="ar-EG" b="1" baseline="0"/>
              <a:t> حسب الساعه </a:t>
            </a:r>
            <a:r>
              <a:rPr lang="en-US" b="1"/>
              <a:t> </a:t>
            </a:r>
          </a:p>
        </c:rich>
      </c:tx>
      <c:overlay val="0"/>
      <c:spPr>
        <a:noFill/>
        <a:ln w="9525">
          <a:solidFill>
            <a:schemeClr val="accent1"/>
          </a:solid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hours!$B$3</c:f>
              <c:strCache>
                <c:ptCount val="1"/>
                <c:pt idx="0">
                  <c:v>Average of TotalCost</c:v>
                </c:pt>
              </c:strCache>
            </c:strRef>
          </c:tx>
          <c:spPr>
            <a:solidFill>
              <a:schemeClr val="accent5">
                <a:shade val="65000"/>
              </a:schemeClr>
            </a:solidFill>
            <a:ln>
              <a:noFill/>
            </a:ln>
            <a:effectLst/>
          </c:spPr>
          <c:invertIfNegative val="0"/>
          <c:cat>
            <c:strRef>
              <c:f>hours!$A$4:$A$25</c:f>
              <c:strCache>
                <c:ptCount val="21"/>
                <c:pt idx="0">
                  <c:v>4 PM</c:v>
                </c:pt>
                <c:pt idx="1">
                  <c:v>5 PM</c:v>
                </c:pt>
                <c:pt idx="2">
                  <c:v>6 PM</c:v>
                </c:pt>
                <c:pt idx="3">
                  <c:v>1 PM</c:v>
                </c:pt>
                <c:pt idx="4">
                  <c:v>2 PM</c:v>
                </c:pt>
                <c:pt idx="5">
                  <c:v>8 PM</c:v>
                </c:pt>
                <c:pt idx="6">
                  <c:v>10 PM</c:v>
                </c:pt>
                <c:pt idx="7">
                  <c:v>9 PM</c:v>
                </c:pt>
                <c:pt idx="8">
                  <c:v>3 PM</c:v>
                </c:pt>
                <c:pt idx="9">
                  <c:v>3 AM</c:v>
                </c:pt>
                <c:pt idx="10">
                  <c:v>12 PM</c:v>
                </c:pt>
                <c:pt idx="11">
                  <c:v>2 AM</c:v>
                </c:pt>
                <c:pt idx="12">
                  <c:v>7 AM</c:v>
                </c:pt>
                <c:pt idx="13">
                  <c:v>11 AM</c:v>
                </c:pt>
                <c:pt idx="14">
                  <c:v>12 AM</c:v>
                </c:pt>
                <c:pt idx="15">
                  <c:v>11 PM</c:v>
                </c:pt>
                <c:pt idx="16">
                  <c:v>1 AM</c:v>
                </c:pt>
                <c:pt idx="17">
                  <c:v>7 PM</c:v>
                </c:pt>
                <c:pt idx="18">
                  <c:v>9 AM</c:v>
                </c:pt>
                <c:pt idx="19">
                  <c:v>10 AM</c:v>
                </c:pt>
                <c:pt idx="20">
                  <c:v>6 AM</c:v>
                </c:pt>
              </c:strCache>
            </c:strRef>
          </c:cat>
          <c:val>
            <c:numRef>
              <c:f>hours!$B$4:$B$25</c:f>
              <c:numCache>
                <c:formatCode>_([$EGP]\ * #,##0.00_);_([$EGP]\ * \(#,##0.00\);_([$EGP]\ * "-"??_);_(@_)</c:formatCode>
                <c:ptCount val="21"/>
                <c:pt idx="0">
                  <c:v>69.084745762711862</c:v>
                </c:pt>
                <c:pt idx="1">
                  <c:v>69.901960784313729</c:v>
                </c:pt>
                <c:pt idx="2">
                  <c:v>85.8125</c:v>
                </c:pt>
                <c:pt idx="3">
                  <c:v>65.435897435897431</c:v>
                </c:pt>
                <c:pt idx="4">
                  <c:v>72.8</c:v>
                </c:pt>
                <c:pt idx="5">
                  <c:v>82.291666666666671</c:v>
                </c:pt>
                <c:pt idx="6">
                  <c:v>61.041666666666664</c:v>
                </c:pt>
                <c:pt idx="7">
                  <c:v>55</c:v>
                </c:pt>
                <c:pt idx="8">
                  <c:v>50.107142857142854</c:v>
                </c:pt>
                <c:pt idx="9">
                  <c:v>64.473684210526315</c:v>
                </c:pt>
                <c:pt idx="10">
                  <c:v>59.25</c:v>
                </c:pt>
                <c:pt idx="11">
                  <c:v>64.444444444444443</c:v>
                </c:pt>
                <c:pt idx="12">
                  <c:v>97.5</c:v>
                </c:pt>
                <c:pt idx="13">
                  <c:v>45.523809523809526</c:v>
                </c:pt>
                <c:pt idx="14">
                  <c:v>89.5</c:v>
                </c:pt>
                <c:pt idx="15">
                  <c:v>81.25</c:v>
                </c:pt>
                <c:pt idx="16">
                  <c:v>49.615384615384613</c:v>
                </c:pt>
                <c:pt idx="17">
                  <c:v>75</c:v>
                </c:pt>
                <c:pt idx="18">
                  <c:v>63.5</c:v>
                </c:pt>
                <c:pt idx="19">
                  <c:v>32.857142857142854</c:v>
                </c:pt>
                <c:pt idx="20">
                  <c:v>0</c:v>
                </c:pt>
              </c:numCache>
            </c:numRef>
          </c:val>
          <c:extLst>
            <c:ext xmlns:c16="http://schemas.microsoft.com/office/drawing/2014/chart" uri="{C3380CC4-5D6E-409C-BE32-E72D297353CC}">
              <c16:uniqueId val="{00000000-2004-46D5-8EDE-EC8BE6F7A43F}"/>
            </c:ext>
          </c:extLst>
        </c:ser>
        <c:ser>
          <c:idx val="1"/>
          <c:order val="1"/>
          <c:tx>
            <c:strRef>
              <c:f>hours!$C$3</c:f>
              <c:strCache>
                <c:ptCount val="1"/>
                <c:pt idx="0">
                  <c:v>Sum of TotalCost</c:v>
                </c:pt>
              </c:strCache>
            </c:strRef>
          </c:tx>
          <c:spPr>
            <a:solidFill>
              <a:schemeClr val="accent5"/>
            </a:solidFill>
            <a:ln>
              <a:noFill/>
            </a:ln>
            <a:effectLst/>
          </c:spPr>
          <c:invertIfNegative val="0"/>
          <c:cat>
            <c:strRef>
              <c:f>hours!$A$4:$A$25</c:f>
              <c:strCache>
                <c:ptCount val="21"/>
                <c:pt idx="0">
                  <c:v>4 PM</c:v>
                </c:pt>
                <c:pt idx="1">
                  <c:v>5 PM</c:v>
                </c:pt>
                <c:pt idx="2">
                  <c:v>6 PM</c:v>
                </c:pt>
                <c:pt idx="3">
                  <c:v>1 PM</c:v>
                </c:pt>
                <c:pt idx="4">
                  <c:v>2 PM</c:v>
                </c:pt>
                <c:pt idx="5">
                  <c:v>8 PM</c:v>
                </c:pt>
                <c:pt idx="6">
                  <c:v>10 PM</c:v>
                </c:pt>
                <c:pt idx="7">
                  <c:v>9 PM</c:v>
                </c:pt>
                <c:pt idx="8">
                  <c:v>3 PM</c:v>
                </c:pt>
                <c:pt idx="9">
                  <c:v>3 AM</c:v>
                </c:pt>
                <c:pt idx="10">
                  <c:v>12 PM</c:v>
                </c:pt>
                <c:pt idx="11">
                  <c:v>2 AM</c:v>
                </c:pt>
                <c:pt idx="12">
                  <c:v>7 AM</c:v>
                </c:pt>
                <c:pt idx="13">
                  <c:v>11 AM</c:v>
                </c:pt>
                <c:pt idx="14">
                  <c:v>12 AM</c:v>
                </c:pt>
                <c:pt idx="15">
                  <c:v>11 PM</c:v>
                </c:pt>
                <c:pt idx="16">
                  <c:v>1 AM</c:v>
                </c:pt>
                <c:pt idx="17">
                  <c:v>7 PM</c:v>
                </c:pt>
                <c:pt idx="18">
                  <c:v>9 AM</c:v>
                </c:pt>
                <c:pt idx="19">
                  <c:v>10 AM</c:v>
                </c:pt>
                <c:pt idx="20">
                  <c:v>6 AM</c:v>
                </c:pt>
              </c:strCache>
            </c:strRef>
          </c:cat>
          <c:val>
            <c:numRef>
              <c:f>hours!$C$4:$C$25</c:f>
              <c:numCache>
                <c:formatCode>_([$EGP]\ * #,##0_);_([$EGP]\ * \(#,##0\);_([$EGP]\ * "-"_);_(@_)</c:formatCode>
                <c:ptCount val="21"/>
                <c:pt idx="0">
                  <c:v>4076</c:v>
                </c:pt>
                <c:pt idx="1">
                  <c:v>3565</c:v>
                </c:pt>
                <c:pt idx="2">
                  <c:v>2746</c:v>
                </c:pt>
                <c:pt idx="3">
                  <c:v>2552</c:v>
                </c:pt>
                <c:pt idx="4">
                  <c:v>2184</c:v>
                </c:pt>
                <c:pt idx="5">
                  <c:v>1975</c:v>
                </c:pt>
                <c:pt idx="6">
                  <c:v>1465</c:v>
                </c:pt>
                <c:pt idx="7">
                  <c:v>1430</c:v>
                </c:pt>
                <c:pt idx="8">
                  <c:v>1403</c:v>
                </c:pt>
                <c:pt idx="9">
                  <c:v>1225</c:v>
                </c:pt>
                <c:pt idx="10">
                  <c:v>1185</c:v>
                </c:pt>
                <c:pt idx="11">
                  <c:v>1160</c:v>
                </c:pt>
                <c:pt idx="12">
                  <c:v>975</c:v>
                </c:pt>
                <c:pt idx="13">
                  <c:v>956</c:v>
                </c:pt>
                <c:pt idx="14">
                  <c:v>895</c:v>
                </c:pt>
                <c:pt idx="15">
                  <c:v>650</c:v>
                </c:pt>
                <c:pt idx="16">
                  <c:v>645</c:v>
                </c:pt>
                <c:pt idx="17">
                  <c:v>525</c:v>
                </c:pt>
                <c:pt idx="18">
                  <c:v>508</c:v>
                </c:pt>
                <c:pt idx="19">
                  <c:v>230</c:v>
                </c:pt>
                <c:pt idx="20">
                  <c:v>0</c:v>
                </c:pt>
              </c:numCache>
            </c:numRef>
          </c:val>
          <c:extLst>
            <c:ext xmlns:c16="http://schemas.microsoft.com/office/drawing/2014/chart" uri="{C3380CC4-5D6E-409C-BE32-E72D297353CC}">
              <c16:uniqueId val="{00000001-2004-46D5-8EDE-EC8BE6F7A43F}"/>
            </c:ext>
          </c:extLst>
        </c:ser>
        <c:ser>
          <c:idx val="2"/>
          <c:order val="2"/>
          <c:tx>
            <c:strRef>
              <c:f>hours!$D$3</c:f>
              <c:strCache>
                <c:ptCount val="1"/>
                <c:pt idx="0">
                  <c:v>Count of ID_shift</c:v>
                </c:pt>
              </c:strCache>
            </c:strRef>
          </c:tx>
          <c:spPr>
            <a:solidFill>
              <a:schemeClr val="accent5">
                <a:tint val="65000"/>
              </a:schemeClr>
            </a:solidFill>
            <a:ln>
              <a:noFill/>
            </a:ln>
            <a:effectLst/>
          </c:spPr>
          <c:invertIfNegative val="0"/>
          <c:cat>
            <c:strRef>
              <c:f>hours!$A$4:$A$25</c:f>
              <c:strCache>
                <c:ptCount val="21"/>
                <c:pt idx="0">
                  <c:v>4 PM</c:v>
                </c:pt>
                <c:pt idx="1">
                  <c:v>5 PM</c:v>
                </c:pt>
                <c:pt idx="2">
                  <c:v>6 PM</c:v>
                </c:pt>
                <c:pt idx="3">
                  <c:v>1 PM</c:v>
                </c:pt>
                <c:pt idx="4">
                  <c:v>2 PM</c:v>
                </c:pt>
                <c:pt idx="5">
                  <c:v>8 PM</c:v>
                </c:pt>
                <c:pt idx="6">
                  <c:v>10 PM</c:v>
                </c:pt>
                <c:pt idx="7">
                  <c:v>9 PM</c:v>
                </c:pt>
                <c:pt idx="8">
                  <c:v>3 PM</c:v>
                </c:pt>
                <c:pt idx="9">
                  <c:v>3 AM</c:v>
                </c:pt>
                <c:pt idx="10">
                  <c:v>12 PM</c:v>
                </c:pt>
                <c:pt idx="11">
                  <c:v>2 AM</c:v>
                </c:pt>
                <c:pt idx="12">
                  <c:v>7 AM</c:v>
                </c:pt>
                <c:pt idx="13">
                  <c:v>11 AM</c:v>
                </c:pt>
                <c:pt idx="14">
                  <c:v>12 AM</c:v>
                </c:pt>
                <c:pt idx="15">
                  <c:v>11 PM</c:v>
                </c:pt>
                <c:pt idx="16">
                  <c:v>1 AM</c:v>
                </c:pt>
                <c:pt idx="17">
                  <c:v>7 PM</c:v>
                </c:pt>
                <c:pt idx="18">
                  <c:v>9 AM</c:v>
                </c:pt>
                <c:pt idx="19">
                  <c:v>10 AM</c:v>
                </c:pt>
                <c:pt idx="20">
                  <c:v>6 AM</c:v>
                </c:pt>
              </c:strCache>
            </c:strRef>
          </c:cat>
          <c:val>
            <c:numRef>
              <c:f>hours!$D$4:$D$25</c:f>
              <c:numCache>
                <c:formatCode>General</c:formatCode>
                <c:ptCount val="21"/>
                <c:pt idx="0">
                  <c:v>59</c:v>
                </c:pt>
                <c:pt idx="1">
                  <c:v>51</c:v>
                </c:pt>
                <c:pt idx="2">
                  <c:v>32</c:v>
                </c:pt>
                <c:pt idx="3">
                  <c:v>39</c:v>
                </c:pt>
                <c:pt idx="4">
                  <c:v>30</c:v>
                </c:pt>
                <c:pt idx="5">
                  <c:v>24</c:v>
                </c:pt>
                <c:pt idx="6">
                  <c:v>24</c:v>
                </c:pt>
                <c:pt idx="7">
                  <c:v>26</c:v>
                </c:pt>
                <c:pt idx="8">
                  <c:v>28</c:v>
                </c:pt>
                <c:pt idx="9">
                  <c:v>19</c:v>
                </c:pt>
                <c:pt idx="10">
                  <c:v>20</c:v>
                </c:pt>
                <c:pt idx="11">
                  <c:v>18</c:v>
                </c:pt>
                <c:pt idx="12">
                  <c:v>10</c:v>
                </c:pt>
                <c:pt idx="13">
                  <c:v>21</c:v>
                </c:pt>
                <c:pt idx="14">
                  <c:v>10</c:v>
                </c:pt>
                <c:pt idx="15">
                  <c:v>8</c:v>
                </c:pt>
                <c:pt idx="16">
                  <c:v>13</c:v>
                </c:pt>
                <c:pt idx="17">
                  <c:v>7</c:v>
                </c:pt>
                <c:pt idx="18">
                  <c:v>8</c:v>
                </c:pt>
                <c:pt idx="19">
                  <c:v>7</c:v>
                </c:pt>
                <c:pt idx="20">
                  <c:v>1</c:v>
                </c:pt>
              </c:numCache>
            </c:numRef>
          </c:val>
          <c:extLst>
            <c:ext xmlns:c16="http://schemas.microsoft.com/office/drawing/2014/chart" uri="{C3380CC4-5D6E-409C-BE32-E72D297353CC}">
              <c16:uniqueId val="{00000002-2004-46D5-8EDE-EC8BE6F7A43F}"/>
            </c:ext>
          </c:extLst>
        </c:ser>
        <c:dLbls>
          <c:showLegendKey val="0"/>
          <c:showVal val="0"/>
          <c:showCatName val="0"/>
          <c:showSerName val="0"/>
          <c:showPercent val="0"/>
          <c:showBubbleSize val="0"/>
        </c:dLbls>
        <c:gapWidth val="219"/>
        <c:overlap val="-27"/>
        <c:axId val="631454824"/>
        <c:axId val="631453744"/>
      </c:barChart>
      <c:catAx>
        <c:axId val="6314548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EG" b="1"/>
                  <a:t>الساعه</a:t>
                </a:r>
                <a:endParaRPr lang="en-US" b="1"/>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453744"/>
        <c:crosses val="autoZero"/>
        <c:auto val="1"/>
        <c:lblAlgn val="ctr"/>
        <c:lblOffset val="100"/>
        <c:noMultiLvlLbl val="0"/>
      </c:catAx>
      <c:valAx>
        <c:axId val="631453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ar-EG" b="1"/>
                  <a:t>اجمابي المبيعات</a:t>
                </a:r>
                <a:endParaRPr lang="en-US"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EGP]\ * #,##0_);_([$EGP]\ * \(#,##0\);_([$EGP]\ *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31454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5875" cap="flat" cmpd="sng" algn="ctr">
      <a:solidFill>
        <a:schemeClr val="accent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[take_away_orders.xlsx]count_per_hour!PivotTable3</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EG" dirty="0"/>
              <a:t>متوسط الفاتوره للساعه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count_per_hour!$B$3</c:f>
              <c:strCache>
                <c:ptCount val="1"/>
                <c:pt idx="0">
                  <c:v>Total</c:v>
                </c:pt>
              </c:strCache>
            </c:strRef>
          </c:tx>
          <c:spPr>
            <a:solidFill>
              <a:schemeClr val="accent4"/>
            </a:solidFill>
            <a:ln>
              <a:noFill/>
            </a:ln>
            <a:effectLst/>
          </c:spPr>
          <c:invertIfNegative val="0"/>
          <c:cat>
            <c:strRef>
              <c:f>count_per_hour!$A$4:$A$25</c:f>
              <c:strCache>
                <c:ptCount val="21"/>
                <c:pt idx="0">
                  <c:v>1 AM</c:v>
                </c:pt>
                <c:pt idx="1">
                  <c:v>1 PM</c:v>
                </c:pt>
                <c:pt idx="2">
                  <c:v>10 AM</c:v>
                </c:pt>
                <c:pt idx="3">
                  <c:v>10 PM</c:v>
                </c:pt>
                <c:pt idx="4">
                  <c:v>11 AM</c:v>
                </c:pt>
                <c:pt idx="5">
                  <c:v>11 PM</c:v>
                </c:pt>
                <c:pt idx="6">
                  <c:v>12 AM</c:v>
                </c:pt>
                <c:pt idx="7">
                  <c:v>12 PM</c:v>
                </c:pt>
                <c:pt idx="8">
                  <c:v>2 AM</c:v>
                </c:pt>
                <c:pt idx="9">
                  <c:v>2 PM</c:v>
                </c:pt>
                <c:pt idx="10">
                  <c:v>3 AM</c:v>
                </c:pt>
                <c:pt idx="11">
                  <c:v>3 PM</c:v>
                </c:pt>
                <c:pt idx="12">
                  <c:v>4 PM</c:v>
                </c:pt>
                <c:pt idx="13">
                  <c:v>5 PM</c:v>
                </c:pt>
                <c:pt idx="14">
                  <c:v>6 AM</c:v>
                </c:pt>
                <c:pt idx="15">
                  <c:v>6 PM</c:v>
                </c:pt>
                <c:pt idx="16">
                  <c:v>7 AM</c:v>
                </c:pt>
                <c:pt idx="17">
                  <c:v>7 PM</c:v>
                </c:pt>
                <c:pt idx="18">
                  <c:v>8 PM</c:v>
                </c:pt>
                <c:pt idx="19">
                  <c:v>9 AM</c:v>
                </c:pt>
                <c:pt idx="20">
                  <c:v>9 PM</c:v>
                </c:pt>
              </c:strCache>
            </c:strRef>
          </c:cat>
          <c:val>
            <c:numRef>
              <c:f>count_per_hour!$B$4:$B$25</c:f>
              <c:numCache>
                <c:formatCode>_([$EGP]\ * #,##0.00_);_([$EGP]\ * \(#,##0.00\);_([$EGP]\ * "-"??_);_(@_)</c:formatCode>
                <c:ptCount val="21"/>
                <c:pt idx="0">
                  <c:v>49.615384615384613</c:v>
                </c:pt>
                <c:pt idx="1">
                  <c:v>65.435897435897431</c:v>
                </c:pt>
                <c:pt idx="2">
                  <c:v>32.857142857142854</c:v>
                </c:pt>
                <c:pt idx="3">
                  <c:v>61.041666666666664</c:v>
                </c:pt>
                <c:pt idx="4">
                  <c:v>45.523809523809526</c:v>
                </c:pt>
                <c:pt idx="5">
                  <c:v>81.25</c:v>
                </c:pt>
                <c:pt idx="6">
                  <c:v>89.5</c:v>
                </c:pt>
                <c:pt idx="7">
                  <c:v>59.25</c:v>
                </c:pt>
                <c:pt idx="8">
                  <c:v>64.444444444444443</c:v>
                </c:pt>
                <c:pt idx="9">
                  <c:v>72.8</c:v>
                </c:pt>
                <c:pt idx="10">
                  <c:v>64.473684210526315</c:v>
                </c:pt>
                <c:pt idx="11">
                  <c:v>50.107142857142854</c:v>
                </c:pt>
                <c:pt idx="12">
                  <c:v>69.084745762711862</c:v>
                </c:pt>
                <c:pt idx="13">
                  <c:v>69.901960784313729</c:v>
                </c:pt>
                <c:pt idx="14">
                  <c:v>0</c:v>
                </c:pt>
                <c:pt idx="15">
                  <c:v>85.8125</c:v>
                </c:pt>
                <c:pt idx="16">
                  <c:v>97.5</c:v>
                </c:pt>
                <c:pt idx="17">
                  <c:v>75</c:v>
                </c:pt>
                <c:pt idx="18">
                  <c:v>82.291666666666671</c:v>
                </c:pt>
                <c:pt idx="19">
                  <c:v>63.5</c:v>
                </c:pt>
                <c:pt idx="20">
                  <c:v>55</c:v>
                </c:pt>
              </c:numCache>
            </c:numRef>
          </c:val>
          <c:extLst>
            <c:ext xmlns:c16="http://schemas.microsoft.com/office/drawing/2014/chart" uri="{C3380CC4-5D6E-409C-BE32-E72D297353CC}">
              <c16:uniqueId val="{00000000-ADAC-4749-9EDC-C82DF204F380}"/>
            </c:ext>
          </c:extLst>
        </c:ser>
        <c:dLbls>
          <c:showLegendKey val="0"/>
          <c:showVal val="0"/>
          <c:showCatName val="0"/>
          <c:showSerName val="0"/>
          <c:showPercent val="0"/>
          <c:showBubbleSize val="0"/>
        </c:dLbls>
        <c:gapWidth val="219"/>
        <c:overlap val="-27"/>
        <c:axId val="536640456"/>
        <c:axId val="536639376"/>
      </c:barChart>
      <c:catAx>
        <c:axId val="536640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639376"/>
        <c:crosses val="autoZero"/>
        <c:auto val="1"/>
        <c:lblAlgn val="ctr"/>
        <c:lblOffset val="100"/>
        <c:noMultiLvlLbl val="0"/>
      </c:catAx>
      <c:valAx>
        <c:axId val="536639376"/>
        <c:scaling>
          <c:orientation val="minMax"/>
        </c:scaling>
        <c:delete val="0"/>
        <c:axPos val="l"/>
        <c:majorGridlines>
          <c:spPr>
            <a:ln w="9525" cap="flat" cmpd="sng" algn="ctr">
              <a:solidFill>
                <a:schemeClr val="tx1">
                  <a:lumMod val="15000"/>
                  <a:lumOff val="85000"/>
                </a:schemeClr>
              </a:solidFill>
              <a:round/>
            </a:ln>
            <a:effectLst/>
          </c:spPr>
        </c:majorGridlines>
        <c:numFmt formatCode="_([$EGP]\ * #,##0_);_([$EGP]\ * \(#,##0\);_([$EGP]\ *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6640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[take_away_orders.xlsx]total_per_day!PivotTable2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ar-EG"/>
              <a:t>اجمالي</a:t>
            </a:r>
            <a:r>
              <a:rPr lang="ar-EG" baseline="0"/>
              <a:t> المبيعات حسب اليوم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total_per_day!$B$3</c:f>
              <c:strCache>
                <c:ptCount val="1"/>
                <c:pt idx="0">
                  <c:v>Total</c:v>
                </c:pt>
              </c:strCache>
            </c:strRef>
          </c:tx>
          <c:spPr>
            <a:ln w="28575" cap="rnd">
              <a:solidFill>
                <a:schemeClr val="accent3">
                  <a:lumMod val="75000"/>
                </a:schemeClr>
              </a:solidFill>
              <a:round/>
            </a:ln>
            <a:effectLst/>
          </c:spPr>
          <c:marker>
            <c:symbol val="circle"/>
            <c:size val="5"/>
            <c:spPr>
              <a:solidFill>
                <a:schemeClr val="accent2">
                  <a:lumMod val="50000"/>
                </a:schemeClr>
              </a:solidFill>
              <a:ln w="38100">
                <a:solidFill>
                  <a:schemeClr val="accent1"/>
                </a:solidFill>
              </a:ln>
              <a:effectLst/>
            </c:spPr>
          </c:marker>
          <c:cat>
            <c:strRef>
              <c:f>total_per_day!$A$4:$A$31</c:f>
              <c:strCache>
                <c:ptCount val="27"/>
                <c:pt idx="0">
                  <c:v>2-Jun</c:v>
                </c:pt>
                <c:pt idx="1">
                  <c:v>3-Jun</c:v>
                </c:pt>
                <c:pt idx="2">
                  <c:v>4-Jun</c:v>
                </c:pt>
                <c:pt idx="3">
                  <c:v>5-Jun</c:v>
                </c:pt>
                <c:pt idx="4">
                  <c:v>6-Jun</c:v>
                </c:pt>
                <c:pt idx="5">
                  <c:v>7-Jun</c:v>
                </c:pt>
                <c:pt idx="6">
                  <c:v>8-Jun</c:v>
                </c:pt>
                <c:pt idx="7">
                  <c:v>9-Jun</c:v>
                </c:pt>
                <c:pt idx="8">
                  <c:v>10-Jun</c:v>
                </c:pt>
                <c:pt idx="9">
                  <c:v>11-Jun</c:v>
                </c:pt>
                <c:pt idx="10">
                  <c:v>12-Jun</c:v>
                </c:pt>
                <c:pt idx="11">
                  <c:v>13-Jun</c:v>
                </c:pt>
                <c:pt idx="12">
                  <c:v>14-Jun</c:v>
                </c:pt>
                <c:pt idx="13">
                  <c:v>15-Jun</c:v>
                </c:pt>
                <c:pt idx="14">
                  <c:v>21-Jun</c:v>
                </c:pt>
                <c:pt idx="15">
                  <c:v>22-Jun</c:v>
                </c:pt>
                <c:pt idx="16">
                  <c:v>25-Jun</c:v>
                </c:pt>
                <c:pt idx="17">
                  <c:v>27-Jun</c:v>
                </c:pt>
                <c:pt idx="18">
                  <c:v>28-Jun</c:v>
                </c:pt>
                <c:pt idx="19">
                  <c:v>30-Jun</c:v>
                </c:pt>
                <c:pt idx="20">
                  <c:v>1-Jul</c:v>
                </c:pt>
                <c:pt idx="21">
                  <c:v>2-Jul</c:v>
                </c:pt>
                <c:pt idx="22">
                  <c:v>3-Jul</c:v>
                </c:pt>
                <c:pt idx="23">
                  <c:v>4-Jul</c:v>
                </c:pt>
                <c:pt idx="24">
                  <c:v>6-Jul</c:v>
                </c:pt>
                <c:pt idx="25">
                  <c:v>7-Jul</c:v>
                </c:pt>
                <c:pt idx="26">
                  <c:v>8-Jul</c:v>
                </c:pt>
              </c:strCache>
            </c:strRef>
          </c:cat>
          <c:val>
            <c:numRef>
              <c:f>total_per_day!$B$4:$B$31</c:f>
              <c:numCache>
                <c:formatCode>_([$EGP]\ * #,##0.00_);_([$EGP]\ * \(#,##0.00\);_([$EGP]\ * "-"??_);_(@_)</c:formatCode>
                <c:ptCount val="27"/>
                <c:pt idx="0">
                  <c:v>1585</c:v>
                </c:pt>
                <c:pt idx="1">
                  <c:v>40</c:v>
                </c:pt>
                <c:pt idx="2">
                  <c:v>710</c:v>
                </c:pt>
                <c:pt idx="3">
                  <c:v>630</c:v>
                </c:pt>
                <c:pt idx="4">
                  <c:v>1355</c:v>
                </c:pt>
                <c:pt idx="5">
                  <c:v>460</c:v>
                </c:pt>
                <c:pt idx="6">
                  <c:v>228</c:v>
                </c:pt>
                <c:pt idx="7">
                  <c:v>243</c:v>
                </c:pt>
                <c:pt idx="8">
                  <c:v>615</c:v>
                </c:pt>
                <c:pt idx="9">
                  <c:v>220</c:v>
                </c:pt>
                <c:pt idx="10">
                  <c:v>1210</c:v>
                </c:pt>
                <c:pt idx="11">
                  <c:v>2345</c:v>
                </c:pt>
                <c:pt idx="12">
                  <c:v>380</c:v>
                </c:pt>
                <c:pt idx="13">
                  <c:v>20</c:v>
                </c:pt>
                <c:pt idx="14">
                  <c:v>50</c:v>
                </c:pt>
                <c:pt idx="15">
                  <c:v>345</c:v>
                </c:pt>
                <c:pt idx="16">
                  <c:v>505</c:v>
                </c:pt>
                <c:pt idx="17">
                  <c:v>2307</c:v>
                </c:pt>
                <c:pt idx="18">
                  <c:v>285</c:v>
                </c:pt>
                <c:pt idx="19">
                  <c:v>505</c:v>
                </c:pt>
                <c:pt idx="20">
                  <c:v>400</c:v>
                </c:pt>
                <c:pt idx="21">
                  <c:v>7932</c:v>
                </c:pt>
                <c:pt idx="22">
                  <c:v>1316</c:v>
                </c:pt>
                <c:pt idx="23">
                  <c:v>2227</c:v>
                </c:pt>
                <c:pt idx="24">
                  <c:v>890</c:v>
                </c:pt>
                <c:pt idx="25">
                  <c:v>3067</c:v>
                </c:pt>
                <c:pt idx="26">
                  <c:v>480</c:v>
                </c:pt>
              </c:numCache>
            </c:numRef>
          </c:val>
          <c:smooth val="0"/>
          <c:extLst>
            <c:ext xmlns:c16="http://schemas.microsoft.com/office/drawing/2014/chart" uri="{C3380CC4-5D6E-409C-BE32-E72D297353CC}">
              <c16:uniqueId val="{00000000-D563-4BDF-BF33-BA3849A8244F}"/>
            </c:ext>
          </c:extLst>
        </c:ser>
        <c:dLbls>
          <c:showLegendKey val="0"/>
          <c:showVal val="0"/>
          <c:showCatName val="0"/>
          <c:showSerName val="0"/>
          <c:showPercent val="0"/>
          <c:showBubbleSize val="0"/>
        </c:dLbls>
        <c:marker val="1"/>
        <c:smooth val="0"/>
        <c:axId val="132868296"/>
        <c:axId val="132867576"/>
      </c:lineChart>
      <c:catAx>
        <c:axId val="132868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867576"/>
        <c:crosses val="autoZero"/>
        <c:auto val="1"/>
        <c:lblAlgn val="ctr"/>
        <c:lblOffset val="100"/>
        <c:noMultiLvlLbl val="0"/>
      </c:catAx>
      <c:valAx>
        <c:axId val="132867576"/>
        <c:scaling>
          <c:orientation val="minMax"/>
          <c:max val="8000"/>
        </c:scaling>
        <c:delete val="0"/>
        <c:axPos val="l"/>
        <c:majorGridlines>
          <c:spPr>
            <a:ln w="9525" cap="flat" cmpd="sng" algn="ctr">
              <a:solidFill>
                <a:schemeClr val="tx1">
                  <a:lumMod val="15000"/>
                  <a:lumOff val="85000"/>
                </a:schemeClr>
              </a:solidFill>
              <a:round/>
            </a:ln>
            <a:effectLst/>
          </c:spPr>
        </c:majorGridlines>
        <c:numFmt formatCode="_([$EGP]\ * #,##0_);_([$EGP]\ * \(#,##0\);_([$EGP]\ * &quot;-&quot;_);_(@_)"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868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withinLinear" id="17">
  <a:schemeClr val="accent4"/>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26D41E-0EE5-4CF3-8528-8BA487F0DFE0}"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791BD583-9341-48AE-8708-404E78E125D3}">
      <dgm:prSet/>
      <dgm:spPr/>
      <dgm:t>
        <a:bodyPr/>
        <a:lstStyle/>
        <a:p>
          <a:r>
            <a:rPr lang="en-US" baseline="0"/>
            <a:t>- تحليل بيانات المبيعات اليومية</a:t>
          </a:r>
          <a:endParaRPr lang="en-US"/>
        </a:p>
      </dgm:t>
    </dgm:pt>
    <dgm:pt modelId="{3AFF285F-8877-4077-BE04-A8FEF27E27E7}" type="parTrans" cxnId="{7988E524-96A9-4F06-82F2-ADE3F2E52406}">
      <dgm:prSet/>
      <dgm:spPr/>
      <dgm:t>
        <a:bodyPr/>
        <a:lstStyle/>
        <a:p>
          <a:endParaRPr lang="en-US"/>
        </a:p>
      </dgm:t>
    </dgm:pt>
    <dgm:pt modelId="{575411FA-BC5B-4FFC-8465-3BB02F7D2CD2}" type="sibTrans" cxnId="{7988E524-96A9-4F06-82F2-ADE3F2E52406}">
      <dgm:prSet/>
      <dgm:spPr/>
      <dgm:t>
        <a:bodyPr/>
        <a:lstStyle/>
        <a:p>
          <a:endParaRPr lang="en-US"/>
        </a:p>
      </dgm:t>
    </dgm:pt>
    <dgm:pt modelId="{4B80498C-52B8-48D6-A6A3-D8301473A531}">
      <dgm:prSet/>
      <dgm:spPr/>
      <dgm:t>
        <a:bodyPr/>
        <a:lstStyle/>
        <a:p>
          <a:r>
            <a:rPr lang="en-US" baseline="0"/>
            <a:t>- هدف التحليل: فهم الأداء، تحديد الفرص، دعم اتخاذ القرار</a:t>
          </a:r>
          <a:endParaRPr lang="en-US"/>
        </a:p>
      </dgm:t>
    </dgm:pt>
    <dgm:pt modelId="{7C3443C9-0DF9-401B-856E-B58ABAC1763D}" type="parTrans" cxnId="{A1360B43-9BD4-4D43-B392-CCE9E562C57D}">
      <dgm:prSet/>
      <dgm:spPr/>
      <dgm:t>
        <a:bodyPr/>
        <a:lstStyle/>
        <a:p>
          <a:endParaRPr lang="en-US"/>
        </a:p>
      </dgm:t>
    </dgm:pt>
    <dgm:pt modelId="{0BC6C490-DF28-4D59-9144-4D794FFAF8B7}" type="sibTrans" cxnId="{A1360B43-9BD4-4D43-B392-CCE9E562C57D}">
      <dgm:prSet/>
      <dgm:spPr/>
      <dgm:t>
        <a:bodyPr/>
        <a:lstStyle/>
        <a:p>
          <a:endParaRPr lang="en-US"/>
        </a:p>
      </dgm:t>
    </dgm:pt>
    <dgm:pt modelId="{7B2F47E8-FB73-41A1-AA95-CBECB4825C71}">
      <dgm:prSet/>
      <dgm:spPr/>
      <dgm:t>
        <a:bodyPr/>
        <a:lstStyle/>
        <a:p>
          <a:r>
            <a:rPr lang="en-US" baseline="0"/>
            <a:t>- تم الاعتماد على: رقم الطلب، التاريخ والوقت، إجمالي الفاتورة</a:t>
          </a:r>
          <a:endParaRPr lang="en-US"/>
        </a:p>
      </dgm:t>
    </dgm:pt>
    <dgm:pt modelId="{4047A34B-B8A0-4E49-B24C-CBBC7ED79176}" type="parTrans" cxnId="{109B9CC2-8239-493F-8F96-849C70E13014}">
      <dgm:prSet/>
      <dgm:spPr/>
      <dgm:t>
        <a:bodyPr/>
        <a:lstStyle/>
        <a:p>
          <a:endParaRPr lang="en-US"/>
        </a:p>
      </dgm:t>
    </dgm:pt>
    <dgm:pt modelId="{7D0797D2-863D-41A4-A598-131FF282A107}" type="sibTrans" cxnId="{109B9CC2-8239-493F-8F96-849C70E13014}">
      <dgm:prSet/>
      <dgm:spPr/>
      <dgm:t>
        <a:bodyPr/>
        <a:lstStyle/>
        <a:p>
          <a:endParaRPr lang="en-US"/>
        </a:p>
      </dgm:t>
    </dgm:pt>
    <dgm:pt modelId="{1EC4482A-9782-4D08-BC54-AA757D9A9E53}" type="pres">
      <dgm:prSet presAssocID="{6626D41E-0EE5-4CF3-8528-8BA487F0DFE0}" presName="outerComposite" presStyleCnt="0">
        <dgm:presLayoutVars>
          <dgm:chMax val="5"/>
          <dgm:dir/>
          <dgm:resizeHandles val="exact"/>
        </dgm:presLayoutVars>
      </dgm:prSet>
      <dgm:spPr/>
    </dgm:pt>
    <dgm:pt modelId="{995574CF-537F-4A71-9E18-0A07D063C255}" type="pres">
      <dgm:prSet presAssocID="{6626D41E-0EE5-4CF3-8528-8BA487F0DFE0}" presName="dummyMaxCanvas" presStyleCnt="0">
        <dgm:presLayoutVars/>
      </dgm:prSet>
      <dgm:spPr/>
    </dgm:pt>
    <dgm:pt modelId="{AEA87D01-AE5F-49EC-A80C-2B19D0E8B8F6}" type="pres">
      <dgm:prSet presAssocID="{6626D41E-0EE5-4CF3-8528-8BA487F0DFE0}" presName="ThreeNodes_1" presStyleLbl="node1" presStyleIdx="0" presStyleCnt="3">
        <dgm:presLayoutVars>
          <dgm:bulletEnabled val="1"/>
        </dgm:presLayoutVars>
      </dgm:prSet>
      <dgm:spPr/>
    </dgm:pt>
    <dgm:pt modelId="{7523D9CC-1AF7-4577-A34E-9EACE4869942}" type="pres">
      <dgm:prSet presAssocID="{6626D41E-0EE5-4CF3-8528-8BA487F0DFE0}" presName="ThreeNodes_2" presStyleLbl="node1" presStyleIdx="1" presStyleCnt="3">
        <dgm:presLayoutVars>
          <dgm:bulletEnabled val="1"/>
        </dgm:presLayoutVars>
      </dgm:prSet>
      <dgm:spPr/>
    </dgm:pt>
    <dgm:pt modelId="{17290DB9-24B6-4B56-AF52-9201B48F70C2}" type="pres">
      <dgm:prSet presAssocID="{6626D41E-0EE5-4CF3-8528-8BA487F0DFE0}" presName="ThreeNodes_3" presStyleLbl="node1" presStyleIdx="2" presStyleCnt="3">
        <dgm:presLayoutVars>
          <dgm:bulletEnabled val="1"/>
        </dgm:presLayoutVars>
      </dgm:prSet>
      <dgm:spPr/>
    </dgm:pt>
    <dgm:pt modelId="{EE7B9D41-FB59-4A86-BDEE-B713AE108482}" type="pres">
      <dgm:prSet presAssocID="{6626D41E-0EE5-4CF3-8528-8BA487F0DFE0}" presName="ThreeConn_1-2" presStyleLbl="fgAccFollowNode1" presStyleIdx="0" presStyleCnt="2">
        <dgm:presLayoutVars>
          <dgm:bulletEnabled val="1"/>
        </dgm:presLayoutVars>
      </dgm:prSet>
      <dgm:spPr/>
    </dgm:pt>
    <dgm:pt modelId="{95089389-64E2-42DF-A849-384AD9CB339A}" type="pres">
      <dgm:prSet presAssocID="{6626D41E-0EE5-4CF3-8528-8BA487F0DFE0}" presName="ThreeConn_2-3" presStyleLbl="fgAccFollowNode1" presStyleIdx="1" presStyleCnt="2">
        <dgm:presLayoutVars>
          <dgm:bulletEnabled val="1"/>
        </dgm:presLayoutVars>
      </dgm:prSet>
      <dgm:spPr/>
    </dgm:pt>
    <dgm:pt modelId="{094C32FE-FB38-404D-89B4-2E96BBF45E34}" type="pres">
      <dgm:prSet presAssocID="{6626D41E-0EE5-4CF3-8528-8BA487F0DFE0}" presName="ThreeNodes_1_text" presStyleLbl="node1" presStyleIdx="2" presStyleCnt="3">
        <dgm:presLayoutVars>
          <dgm:bulletEnabled val="1"/>
        </dgm:presLayoutVars>
      </dgm:prSet>
      <dgm:spPr/>
    </dgm:pt>
    <dgm:pt modelId="{C5DDBE5C-D1DD-4189-BD97-BCDD51117498}" type="pres">
      <dgm:prSet presAssocID="{6626D41E-0EE5-4CF3-8528-8BA487F0DFE0}" presName="ThreeNodes_2_text" presStyleLbl="node1" presStyleIdx="2" presStyleCnt="3">
        <dgm:presLayoutVars>
          <dgm:bulletEnabled val="1"/>
        </dgm:presLayoutVars>
      </dgm:prSet>
      <dgm:spPr/>
    </dgm:pt>
    <dgm:pt modelId="{11929859-5C86-4262-8FD6-C79DB9D5889B}" type="pres">
      <dgm:prSet presAssocID="{6626D41E-0EE5-4CF3-8528-8BA487F0DFE0}" presName="ThreeNodes_3_text" presStyleLbl="node1" presStyleIdx="2" presStyleCnt="3">
        <dgm:presLayoutVars>
          <dgm:bulletEnabled val="1"/>
        </dgm:presLayoutVars>
      </dgm:prSet>
      <dgm:spPr/>
    </dgm:pt>
  </dgm:ptLst>
  <dgm:cxnLst>
    <dgm:cxn modelId="{0D922907-3559-46C8-AE7F-0D0AC7761F1F}" type="presOf" srcId="{791BD583-9341-48AE-8708-404E78E125D3}" destId="{094C32FE-FB38-404D-89B4-2E96BBF45E34}" srcOrd="1" destOrd="0" presId="urn:microsoft.com/office/officeart/2005/8/layout/vProcess5"/>
    <dgm:cxn modelId="{3EAF2B08-3A14-4C3C-8EAD-059120C0ACCD}" type="presOf" srcId="{6626D41E-0EE5-4CF3-8528-8BA487F0DFE0}" destId="{1EC4482A-9782-4D08-BC54-AA757D9A9E53}" srcOrd="0" destOrd="0" presId="urn:microsoft.com/office/officeart/2005/8/layout/vProcess5"/>
    <dgm:cxn modelId="{2112E21E-82D3-4D4A-87B0-75509E6F7025}" type="presOf" srcId="{575411FA-BC5B-4FFC-8465-3BB02F7D2CD2}" destId="{EE7B9D41-FB59-4A86-BDEE-B713AE108482}" srcOrd="0" destOrd="0" presId="urn:microsoft.com/office/officeart/2005/8/layout/vProcess5"/>
    <dgm:cxn modelId="{7988E524-96A9-4F06-82F2-ADE3F2E52406}" srcId="{6626D41E-0EE5-4CF3-8528-8BA487F0DFE0}" destId="{791BD583-9341-48AE-8708-404E78E125D3}" srcOrd="0" destOrd="0" parTransId="{3AFF285F-8877-4077-BE04-A8FEF27E27E7}" sibTransId="{575411FA-BC5B-4FFC-8465-3BB02F7D2CD2}"/>
    <dgm:cxn modelId="{1E86CB2C-B29B-44B0-8269-70A5F864EFC5}" type="presOf" srcId="{791BD583-9341-48AE-8708-404E78E125D3}" destId="{AEA87D01-AE5F-49EC-A80C-2B19D0E8B8F6}" srcOrd="0" destOrd="0" presId="urn:microsoft.com/office/officeart/2005/8/layout/vProcess5"/>
    <dgm:cxn modelId="{A1360B43-9BD4-4D43-B392-CCE9E562C57D}" srcId="{6626D41E-0EE5-4CF3-8528-8BA487F0DFE0}" destId="{4B80498C-52B8-48D6-A6A3-D8301473A531}" srcOrd="1" destOrd="0" parTransId="{7C3443C9-0DF9-401B-856E-B58ABAC1763D}" sibTransId="{0BC6C490-DF28-4D59-9144-4D794FFAF8B7}"/>
    <dgm:cxn modelId="{9ACF984B-B6A0-4F8A-8AAD-5F7167F09EFC}" type="presOf" srcId="{0BC6C490-DF28-4D59-9144-4D794FFAF8B7}" destId="{95089389-64E2-42DF-A849-384AD9CB339A}" srcOrd="0" destOrd="0" presId="urn:microsoft.com/office/officeart/2005/8/layout/vProcess5"/>
    <dgm:cxn modelId="{3BCD037C-6046-4B93-A3CB-2ECDACBEB972}" type="presOf" srcId="{7B2F47E8-FB73-41A1-AA95-CBECB4825C71}" destId="{11929859-5C86-4262-8FD6-C79DB9D5889B}" srcOrd="1" destOrd="0" presId="urn:microsoft.com/office/officeart/2005/8/layout/vProcess5"/>
    <dgm:cxn modelId="{9955119E-0477-4AD8-924F-AA46EA5B8D6E}" type="presOf" srcId="{4B80498C-52B8-48D6-A6A3-D8301473A531}" destId="{C5DDBE5C-D1DD-4189-BD97-BCDD51117498}" srcOrd="1" destOrd="0" presId="urn:microsoft.com/office/officeart/2005/8/layout/vProcess5"/>
    <dgm:cxn modelId="{109B9CC2-8239-493F-8F96-849C70E13014}" srcId="{6626D41E-0EE5-4CF3-8528-8BA487F0DFE0}" destId="{7B2F47E8-FB73-41A1-AA95-CBECB4825C71}" srcOrd="2" destOrd="0" parTransId="{4047A34B-B8A0-4E49-B24C-CBBC7ED79176}" sibTransId="{7D0797D2-863D-41A4-A598-131FF282A107}"/>
    <dgm:cxn modelId="{9555C7D1-7070-4F5B-86D2-371C639BA12B}" type="presOf" srcId="{7B2F47E8-FB73-41A1-AA95-CBECB4825C71}" destId="{17290DB9-24B6-4B56-AF52-9201B48F70C2}" srcOrd="0" destOrd="0" presId="urn:microsoft.com/office/officeart/2005/8/layout/vProcess5"/>
    <dgm:cxn modelId="{B53F45E2-DE36-4100-9010-04AD142A4675}" type="presOf" srcId="{4B80498C-52B8-48D6-A6A3-D8301473A531}" destId="{7523D9CC-1AF7-4577-A34E-9EACE4869942}" srcOrd="0" destOrd="0" presId="urn:microsoft.com/office/officeart/2005/8/layout/vProcess5"/>
    <dgm:cxn modelId="{8211C7A6-4F81-4D8C-9FE2-7DF97457AC6B}" type="presParOf" srcId="{1EC4482A-9782-4D08-BC54-AA757D9A9E53}" destId="{995574CF-537F-4A71-9E18-0A07D063C255}" srcOrd="0" destOrd="0" presId="urn:microsoft.com/office/officeart/2005/8/layout/vProcess5"/>
    <dgm:cxn modelId="{2898C9E0-FB72-49E9-AA6B-31CFAF58070E}" type="presParOf" srcId="{1EC4482A-9782-4D08-BC54-AA757D9A9E53}" destId="{AEA87D01-AE5F-49EC-A80C-2B19D0E8B8F6}" srcOrd="1" destOrd="0" presId="urn:microsoft.com/office/officeart/2005/8/layout/vProcess5"/>
    <dgm:cxn modelId="{D69A801C-37FB-414D-A5A9-58D8E584F4EC}" type="presParOf" srcId="{1EC4482A-9782-4D08-BC54-AA757D9A9E53}" destId="{7523D9CC-1AF7-4577-A34E-9EACE4869942}" srcOrd="2" destOrd="0" presId="urn:microsoft.com/office/officeart/2005/8/layout/vProcess5"/>
    <dgm:cxn modelId="{D29BB2C9-C341-4709-A472-A7B6E5BD92E4}" type="presParOf" srcId="{1EC4482A-9782-4D08-BC54-AA757D9A9E53}" destId="{17290DB9-24B6-4B56-AF52-9201B48F70C2}" srcOrd="3" destOrd="0" presId="urn:microsoft.com/office/officeart/2005/8/layout/vProcess5"/>
    <dgm:cxn modelId="{2DD59A2A-3426-4334-8B8A-1170D41CB411}" type="presParOf" srcId="{1EC4482A-9782-4D08-BC54-AA757D9A9E53}" destId="{EE7B9D41-FB59-4A86-BDEE-B713AE108482}" srcOrd="4" destOrd="0" presId="urn:microsoft.com/office/officeart/2005/8/layout/vProcess5"/>
    <dgm:cxn modelId="{BF5EDC69-DF10-4A10-820E-E823392012C1}" type="presParOf" srcId="{1EC4482A-9782-4D08-BC54-AA757D9A9E53}" destId="{95089389-64E2-42DF-A849-384AD9CB339A}" srcOrd="5" destOrd="0" presId="urn:microsoft.com/office/officeart/2005/8/layout/vProcess5"/>
    <dgm:cxn modelId="{D7123B5C-A2D0-4C74-8DFB-C914F470C211}" type="presParOf" srcId="{1EC4482A-9782-4D08-BC54-AA757D9A9E53}" destId="{094C32FE-FB38-404D-89B4-2E96BBF45E34}" srcOrd="6" destOrd="0" presId="urn:microsoft.com/office/officeart/2005/8/layout/vProcess5"/>
    <dgm:cxn modelId="{B9EF2178-7F02-4310-A71F-B24FB7BDAEA1}" type="presParOf" srcId="{1EC4482A-9782-4D08-BC54-AA757D9A9E53}" destId="{C5DDBE5C-D1DD-4189-BD97-BCDD51117498}" srcOrd="7" destOrd="0" presId="urn:microsoft.com/office/officeart/2005/8/layout/vProcess5"/>
    <dgm:cxn modelId="{F047D519-A3A6-4150-B8E3-0FBDAED500F7}" type="presParOf" srcId="{1EC4482A-9782-4D08-BC54-AA757D9A9E53}" destId="{11929859-5C86-4262-8FD6-C79DB9D5889B}"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CE46C-6834-44D5-AD83-DED90F04DDAA}"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6F353396-2B7C-44E4-B6EE-32A567D2D5D3}">
      <dgm:prSet/>
      <dgm:spPr/>
      <dgm:t>
        <a:bodyPr/>
        <a:lstStyle/>
        <a:p>
          <a:pPr algn="r"/>
          <a:r>
            <a:rPr lang="en-US" baseline="0" dirty="0"/>
            <a:t>455عدد </a:t>
          </a:r>
          <a:r>
            <a:rPr lang="en-US" baseline="0" dirty="0" err="1"/>
            <a:t>الفواتير</a:t>
          </a:r>
          <a:r>
            <a:rPr lang="en-US" baseline="0" dirty="0"/>
            <a:t> </a:t>
          </a:r>
          <a:endParaRPr lang="en-US" dirty="0"/>
        </a:p>
      </dgm:t>
    </dgm:pt>
    <dgm:pt modelId="{200843AD-D0C0-471E-89F8-BDD2B957018E}" type="parTrans" cxnId="{008EA976-D00B-4B85-9A7F-E821CFB184F2}">
      <dgm:prSet/>
      <dgm:spPr/>
      <dgm:t>
        <a:bodyPr/>
        <a:lstStyle/>
        <a:p>
          <a:endParaRPr lang="en-US"/>
        </a:p>
      </dgm:t>
    </dgm:pt>
    <dgm:pt modelId="{8B88D698-3760-4369-B2FE-F0F47025EC53}" type="sibTrans" cxnId="{008EA976-D00B-4B85-9A7F-E821CFB184F2}">
      <dgm:prSet/>
      <dgm:spPr/>
      <dgm:t>
        <a:bodyPr/>
        <a:lstStyle/>
        <a:p>
          <a:endParaRPr lang="en-US"/>
        </a:p>
      </dgm:t>
    </dgm:pt>
    <dgm:pt modelId="{2AFA44BB-84FF-40EE-97C6-F1AB37529C19}">
      <dgm:prSet/>
      <dgm:spPr/>
      <dgm:t>
        <a:bodyPr/>
        <a:lstStyle/>
        <a:p>
          <a:pPr algn="r"/>
          <a:r>
            <a:rPr lang="ar-EG" baseline="0" dirty="0"/>
            <a:t>(من 2/6 الي 8/7)</a:t>
          </a:r>
          <a:r>
            <a:rPr lang="en-US" baseline="0" dirty="0"/>
            <a:t>27عدد </a:t>
          </a:r>
          <a:r>
            <a:rPr lang="en-US" baseline="0" dirty="0" err="1"/>
            <a:t>الأيام</a:t>
          </a:r>
          <a:r>
            <a:rPr lang="en-US" baseline="0" dirty="0"/>
            <a:t> </a:t>
          </a:r>
          <a:endParaRPr lang="en-US" dirty="0"/>
        </a:p>
      </dgm:t>
    </dgm:pt>
    <dgm:pt modelId="{85B01367-F897-476D-A036-EE31CF4271AA}" type="parTrans" cxnId="{3D589CC5-6FD6-4DF5-822E-D4B17BBBD10B}">
      <dgm:prSet/>
      <dgm:spPr/>
      <dgm:t>
        <a:bodyPr/>
        <a:lstStyle/>
        <a:p>
          <a:endParaRPr lang="en-US"/>
        </a:p>
      </dgm:t>
    </dgm:pt>
    <dgm:pt modelId="{7395A1E5-EDF2-4E2F-A564-9721679C283C}" type="sibTrans" cxnId="{3D589CC5-6FD6-4DF5-822E-D4B17BBBD10B}">
      <dgm:prSet/>
      <dgm:spPr/>
      <dgm:t>
        <a:bodyPr/>
        <a:lstStyle/>
        <a:p>
          <a:endParaRPr lang="en-US"/>
        </a:p>
      </dgm:t>
    </dgm:pt>
    <dgm:pt modelId="{6C59CBAE-B256-4F8F-B2AF-7FA0F2A43139}">
      <dgm:prSet/>
      <dgm:spPr/>
      <dgm:t>
        <a:bodyPr/>
        <a:lstStyle/>
        <a:p>
          <a:pPr algn="r"/>
          <a:r>
            <a:rPr lang="ar-EG" baseline="0" dirty="0"/>
            <a:t> ج</a:t>
          </a:r>
          <a:r>
            <a:rPr lang="en-US" baseline="0" dirty="0"/>
            <a:t>30.350إجمالي </a:t>
          </a:r>
          <a:r>
            <a:rPr lang="en-US" baseline="0" dirty="0" err="1"/>
            <a:t>المبيعات</a:t>
          </a:r>
          <a:r>
            <a:rPr lang="en-US" baseline="0" dirty="0"/>
            <a:t> </a:t>
          </a:r>
          <a:endParaRPr lang="en-US" dirty="0"/>
        </a:p>
      </dgm:t>
    </dgm:pt>
    <dgm:pt modelId="{9053EC81-AFA9-4382-9E3F-00C6645272FF}" type="parTrans" cxnId="{1A9BE7E9-ED91-45FD-9E37-9E5D7A6C7FF1}">
      <dgm:prSet/>
      <dgm:spPr/>
      <dgm:t>
        <a:bodyPr/>
        <a:lstStyle/>
        <a:p>
          <a:endParaRPr lang="en-US"/>
        </a:p>
      </dgm:t>
    </dgm:pt>
    <dgm:pt modelId="{6172777F-BCD1-40A9-B33D-5C4C294B8426}" type="sibTrans" cxnId="{1A9BE7E9-ED91-45FD-9E37-9E5D7A6C7FF1}">
      <dgm:prSet/>
      <dgm:spPr/>
      <dgm:t>
        <a:bodyPr/>
        <a:lstStyle/>
        <a:p>
          <a:endParaRPr lang="en-US"/>
        </a:p>
      </dgm:t>
    </dgm:pt>
    <dgm:pt modelId="{B40D4E80-A6D9-46C8-BBE8-A22C7CC7DE9A}">
      <dgm:prSet/>
      <dgm:spPr/>
      <dgm:t>
        <a:bodyPr/>
        <a:lstStyle/>
        <a:p>
          <a:pPr algn="r"/>
          <a:r>
            <a:rPr lang="ar-EG" baseline="0" dirty="0"/>
            <a:t> ج</a:t>
          </a:r>
          <a:r>
            <a:rPr lang="en-US" baseline="0" dirty="0"/>
            <a:t>66.70متوسط </a:t>
          </a:r>
          <a:r>
            <a:rPr lang="en-US" baseline="0" dirty="0" err="1"/>
            <a:t>قيمة</a:t>
          </a:r>
          <a:r>
            <a:rPr lang="en-US" baseline="0" dirty="0"/>
            <a:t> </a:t>
          </a:r>
          <a:r>
            <a:rPr lang="en-US" baseline="0" dirty="0" err="1"/>
            <a:t>الطلب</a:t>
          </a:r>
          <a:r>
            <a:rPr lang="en-US" baseline="0" dirty="0"/>
            <a:t> </a:t>
          </a:r>
          <a:endParaRPr lang="en-US" dirty="0"/>
        </a:p>
      </dgm:t>
    </dgm:pt>
    <dgm:pt modelId="{97938CAC-0F3F-4630-9C46-062D0D532F56}" type="parTrans" cxnId="{B9C1B86B-2445-4ABF-82F7-A803631B423C}">
      <dgm:prSet/>
      <dgm:spPr/>
      <dgm:t>
        <a:bodyPr/>
        <a:lstStyle/>
        <a:p>
          <a:endParaRPr lang="en-US"/>
        </a:p>
      </dgm:t>
    </dgm:pt>
    <dgm:pt modelId="{5269E1CB-DF47-4DAE-BF88-0A5B46DFEFA5}" type="sibTrans" cxnId="{B9C1B86B-2445-4ABF-82F7-A803631B423C}">
      <dgm:prSet/>
      <dgm:spPr/>
      <dgm:t>
        <a:bodyPr/>
        <a:lstStyle/>
        <a:p>
          <a:endParaRPr lang="en-US"/>
        </a:p>
      </dgm:t>
    </dgm:pt>
    <dgm:pt modelId="{4309183B-557B-4C2A-A61B-D02D6911DB49}" type="pres">
      <dgm:prSet presAssocID="{250CE46C-6834-44D5-AD83-DED90F04DDAA}" presName="linear" presStyleCnt="0">
        <dgm:presLayoutVars>
          <dgm:animLvl val="lvl"/>
          <dgm:resizeHandles val="exact"/>
        </dgm:presLayoutVars>
      </dgm:prSet>
      <dgm:spPr/>
    </dgm:pt>
    <dgm:pt modelId="{E5DBD9F3-0FA4-4EE7-8C73-BDE8B84F608B}" type="pres">
      <dgm:prSet presAssocID="{6F353396-2B7C-44E4-B6EE-32A567D2D5D3}" presName="parentText" presStyleLbl="node1" presStyleIdx="0" presStyleCnt="4">
        <dgm:presLayoutVars>
          <dgm:chMax val="0"/>
          <dgm:bulletEnabled val="1"/>
        </dgm:presLayoutVars>
      </dgm:prSet>
      <dgm:spPr/>
    </dgm:pt>
    <dgm:pt modelId="{D7629F3C-3196-470B-A0AE-056875158394}" type="pres">
      <dgm:prSet presAssocID="{8B88D698-3760-4369-B2FE-F0F47025EC53}" presName="spacer" presStyleCnt="0"/>
      <dgm:spPr/>
    </dgm:pt>
    <dgm:pt modelId="{49F332DB-A664-4A94-989A-6896A41DE58F}" type="pres">
      <dgm:prSet presAssocID="{2AFA44BB-84FF-40EE-97C6-F1AB37529C19}" presName="parentText" presStyleLbl="node1" presStyleIdx="1" presStyleCnt="4">
        <dgm:presLayoutVars>
          <dgm:chMax val="0"/>
          <dgm:bulletEnabled val="1"/>
        </dgm:presLayoutVars>
      </dgm:prSet>
      <dgm:spPr/>
    </dgm:pt>
    <dgm:pt modelId="{BF8B6C06-760F-4A75-9A82-61D84DA7049E}" type="pres">
      <dgm:prSet presAssocID="{7395A1E5-EDF2-4E2F-A564-9721679C283C}" presName="spacer" presStyleCnt="0"/>
      <dgm:spPr/>
    </dgm:pt>
    <dgm:pt modelId="{28271A10-BA90-4186-A5DB-5312619199C2}" type="pres">
      <dgm:prSet presAssocID="{6C59CBAE-B256-4F8F-B2AF-7FA0F2A43139}" presName="parentText" presStyleLbl="node1" presStyleIdx="2" presStyleCnt="4">
        <dgm:presLayoutVars>
          <dgm:chMax val="0"/>
          <dgm:bulletEnabled val="1"/>
        </dgm:presLayoutVars>
      </dgm:prSet>
      <dgm:spPr/>
    </dgm:pt>
    <dgm:pt modelId="{A8D914B1-28E0-412E-97ED-77956C6137FE}" type="pres">
      <dgm:prSet presAssocID="{6172777F-BCD1-40A9-B33D-5C4C294B8426}" presName="spacer" presStyleCnt="0"/>
      <dgm:spPr/>
    </dgm:pt>
    <dgm:pt modelId="{5032AF63-F460-4323-8FBA-FB7DFE15F3EA}" type="pres">
      <dgm:prSet presAssocID="{B40D4E80-A6D9-46C8-BBE8-A22C7CC7DE9A}" presName="parentText" presStyleLbl="node1" presStyleIdx="3" presStyleCnt="4" custLinFactNeighborX="1500" custLinFactNeighborY="7933">
        <dgm:presLayoutVars>
          <dgm:chMax val="0"/>
          <dgm:bulletEnabled val="1"/>
        </dgm:presLayoutVars>
      </dgm:prSet>
      <dgm:spPr/>
    </dgm:pt>
  </dgm:ptLst>
  <dgm:cxnLst>
    <dgm:cxn modelId="{70901312-1EB7-4AA7-B363-F2B7BC2CABF2}" type="presOf" srcId="{6C59CBAE-B256-4F8F-B2AF-7FA0F2A43139}" destId="{28271A10-BA90-4186-A5DB-5312619199C2}" srcOrd="0" destOrd="0" presId="urn:microsoft.com/office/officeart/2005/8/layout/vList2"/>
    <dgm:cxn modelId="{B2DC122B-0C1F-4006-BC8B-854618A168E6}" type="presOf" srcId="{2AFA44BB-84FF-40EE-97C6-F1AB37529C19}" destId="{49F332DB-A664-4A94-989A-6896A41DE58F}" srcOrd="0" destOrd="0" presId="urn:microsoft.com/office/officeart/2005/8/layout/vList2"/>
    <dgm:cxn modelId="{E2A6123D-44D0-45B0-ABBC-EBBDC01A1D69}" type="presOf" srcId="{6F353396-2B7C-44E4-B6EE-32A567D2D5D3}" destId="{E5DBD9F3-0FA4-4EE7-8C73-BDE8B84F608B}" srcOrd="0" destOrd="0" presId="urn:microsoft.com/office/officeart/2005/8/layout/vList2"/>
    <dgm:cxn modelId="{B9C1B86B-2445-4ABF-82F7-A803631B423C}" srcId="{250CE46C-6834-44D5-AD83-DED90F04DDAA}" destId="{B40D4E80-A6D9-46C8-BBE8-A22C7CC7DE9A}" srcOrd="3" destOrd="0" parTransId="{97938CAC-0F3F-4630-9C46-062D0D532F56}" sibTransId="{5269E1CB-DF47-4DAE-BF88-0A5B46DFEFA5}"/>
    <dgm:cxn modelId="{008EA976-D00B-4B85-9A7F-E821CFB184F2}" srcId="{250CE46C-6834-44D5-AD83-DED90F04DDAA}" destId="{6F353396-2B7C-44E4-B6EE-32A567D2D5D3}" srcOrd="0" destOrd="0" parTransId="{200843AD-D0C0-471E-89F8-BDD2B957018E}" sibTransId="{8B88D698-3760-4369-B2FE-F0F47025EC53}"/>
    <dgm:cxn modelId="{E321507F-E043-4278-920B-D1D0369FE66C}" type="presOf" srcId="{250CE46C-6834-44D5-AD83-DED90F04DDAA}" destId="{4309183B-557B-4C2A-A61B-D02D6911DB49}" srcOrd="0" destOrd="0" presId="urn:microsoft.com/office/officeart/2005/8/layout/vList2"/>
    <dgm:cxn modelId="{3D589CC5-6FD6-4DF5-822E-D4B17BBBD10B}" srcId="{250CE46C-6834-44D5-AD83-DED90F04DDAA}" destId="{2AFA44BB-84FF-40EE-97C6-F1AB37529C19}" srcOrd="1" destOrd="0" parTransId="{85B01367-F897-476D-A036-EE31CF4271AA}" sibTransId="{7395A1E5-EDF2-4E2F-A564-9721679C283C}"/>
    <dgm:cxn modelId="{33A395E3-8CA7-4645-A9C2-2C7F8498FCE4}" type="presOf" srcId="{B40D4E80-A6D9-46C8-BBE8-A22C7CC7DE9A}" destId="{5032AF63-F460-4323-8FBA-FB7DFE15F3EA}" srcOrd="0" destOrd="0" presId="urn:microsoft.com/office/officeart/2005/8/layout/vList2"/>
    <dgm:cxn modelId="{1A9BE7E9-ED91-45FD-9E37-9E5D7A6C7FF1}" srcId="{250CE46C-6834-44D5-AD83-DED90F04DDAA}" destId="{6C59CBAE-B256-4F8F-B2AF-7FA0F2A43139}" srcOrd="2" destOrd="0" parTransId="{9053EC81-AFA9-4382-9E3F-00C6645272FF}" sibTransId="{6172777F-BCD1-40A9-B33D-5C4C294B8426}"/>
    <dgm:cxn modelId="{C6EAC17D-DD2F-4B96-AE81-8A38007CD894}" type="presParOf" srcId="{4309183B-557B-4C2A-A61B-D02D6911DB49}" destId="{E5DBD9F3-0FA4-4EE7-8C73-BDE8B84F608B}" srcOrd="0" destOrd="0" presId="urn:microsoft.com/office/officeart/2005/8/layout/vList2"/>
    <dgm:cxn modelId="{41F9AD1E-02E9-4FA6-AD42-BAABFCDF4641}" type="presParOf" srcId="{4309183B-557B-4C2A-A61B-D02D6911DB49}" destId="{D7629F3C-3196-470B-A0AE-056875158394}" srcOrd="1" destOrd="0" presId="urn:microsoft.com/office/officeart/2005/8/layout/vList2"/>
    <dgm:cxn modelId="{27AFB501-194F-4140-A996-D723303FA2EB}" type="presParOf" srcId="{4309183B-557B-4C2A-A61B-D02D6911DB49}" destId="{49F332DB-A664-4A94-989A-6896A41DE58F}" srcOrd="2" destOrd="0" presId="urn:microsoft.com/office/officeart/2005/8/layout/vList2"/>
    <dgm:cxn modelId="{045E3029-4B82-4A52-9C00-1D70C94EC6FE}" type="presParOf" srcId="{4309183B-557B-4C2A-A61B-D02D6911DB49}" destId="{BF8B6C06-760F-4A75-9A82-61D84DA7049E}" srcOrd="3" destOrd="0" presId="urn:microsoft.com/office/officeart/2005/8/layout/vList2"/>
    <dgm:cxn modelId="{59E1EE5F-863E-4816-9CAA-72FD86AFA42E}" type="presParOf" srcId="{4309183B-557B-4C2A-A61B-D02D6911DB49}" destId="{28271A10-BA90-4186-A5DB-5312619199C2}" srcOrd="4" destOrd="0" presId="urn:microsoft.com/office/officeart/2005/8/layout/vList2"/>
    <dgm:cxn modelId="{9D7F18A2-1BF3-47A2-B4AB-332DD0164A2D}" type="presParOf" srcId="{4309183B-557B-4C2A-A61B-D02D6911DB49}" destId="{A8D914B1-28E0-412E-97ED-77956C6137FE}" srcOrd="5" destOrd="0" presId="urn:microsoft.com/office/officeart/2005/8/layout/vList2"/>
    <dgm:cxn modelId="{0933BCEA-6986-4A87-ABF6-44B8591C397E}" type="presParOf" srcId="{4309183B-557B-4C2A-A61B-D02D6911DB49}" destId="{5032AF63-F460-4323-8FBA-FB7DFE15F3EA}"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87D01-AE5F-49EC-A80C-2B19D0E8B8F6}">
      <dsp:nvSpPr>
        <dsp:cNvPr id="0" name=""/>
        <dsp:cNvSpPr/>
      </dsp:nvSpPr>
      <dsp:spPr>
        <a:xfrm>
          <a:off x="0" y="0"/>
          <a:ext cx="6284596" cy="1260443"/>
        </a:xfrm>
        <a:prstGeom prst="roundRect">
          <a:avLst>
            <a:gd name="adj" fmla="val 10000"/>
          </a:avLst>
        </a:prstGeom>
        <a:solidFill>
          <a:schemeClr val="accent2">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baseline="0"/>
            <a:t>- تحليل بيانات المبيعات اليومية</a:t>
          </a:r>
          <a:endParaRPr lang="en-US" sz="3300" kern="1200"/>
        </a:p>
      </dsp:txBody>
      <dsp:txXfrm>
        <a:off x="36917" y="36917"/>
        <a:ext cx="4924480" cy="1186609"/>
      </dsp:txXfrm>
    </dsp:sp>
    <dsp:sp modelId="{7523D9CC-1AF7-4577-A34E-9EACE4869942}">
      <dsp:nvSpPr>
        <dsp:cNvPr id="0" name=""/>
        <dsp:cNvSpPr/>
      </dsp:nvSpPr>
      <dsp:spPr>
        <a:xfrm>
          <a:off x="554523" y="1470517"/>
          <a:ext cx="6284596" cy="1260443"/>
        </a:xfrm>
        <a:prstGeom prst="roundRect">
          <a:avLst>
            <a:gd name="adj" fmla="val 10000"/>
          </a:avLst>
        </a:prstGeom>
        <a:solidFill>
          <a:schemeClr val="accent2">
            <a:hueOff val="-3712334"/>
            <a:satOff val="1211"/>
            <a:lumOff val="-107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baseline="0"/>
            <a:t>- هدف التحليل: فهم الأداء، تحديد الفرص، دعم اتخاذ القرار</a:t>
          </a:r>
          <a:endParaRPr lang="en-US" sz="3300" kern="1200"/>
        </a:p>
      </dsp:txBody>
      <dsp:txXfrm>
        <a:off x="591440" y="1507434"/>
        <a:ext cx="4836951" cy="1186609"/>
      </dsp:txXfrm>
    </dsp:sp>
    <dsp:sp modelId="{17290DB9-24B6-4B56-AF52-9201B48F70C2}">
      <dsp:nvSpPr>
        <dsp:cNvPr id="0" name=""/>
        <dsp:cNvSpPr/>
      </dsp:nvSpPr>
      <dsp:spPr>
        <a:xfrm>
          <a:off x="1109046" y="2941034"/>
          <a:ext cx="6284596" cy="1260443"/>
        </a:xfrm>
        <a:prstGeom prst="roundRect">
          <a:avLst>
            <a:gd name="adj" fmla="val 10000"/>
          </a:avLst>
        </a:prstGeom>
        <a:solidFill>
          <a:schemeClr val="accent2">
            <a:hueOff val="-7424668"/>
            <a:satOff val="2422"/>
            <a:lumOff val="-21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baseline="0"/>
            <a:t>- تم الاعتماد على: رقم الطلب، التاريخ والوقت، إجمالي الفاتورة</a:t>
          </a:r>
          <a:endParaRPr lang="en-US" sz="3300" kern="1200"/>
        </a:p>
      </dsp:txBody>
      <dsp:txXfrm>
        <a:off x="1145963" y="2977951"/>
        <a:ext cx="4836951" cy="1186609"/>
      </dsp:txXfrm>
    </dsp:sp>
    <dsp:sp modelId="{EE7B9D41-FB59-4A86-BDEE-B713AE108482}">
      <dsp:nvSpPr>
        <dsp:cNvPr id="0" name=""/>
        <dsp:cNvSpPr/>
      </dsp:nvSpPr>
      <dsp:spPr>
        <a:xfrm>
          <a:off x="5465308" y="955836"/>
          <a:ext cx="819288" cy="819288"/>
        </a:xfrm>
        <a:prstGeom prst="downArrow">
          <a:avLst>
            <a:gd name="adj1" fmla="val 55000"/>
            <a:gd name="adj2" fmla="val 45000"/>
          </a:avLst>
        </a:prstGeom>
        <a:solidFill>
          <a:schemeClr val="accent2">
            <a:tint val="40000"/>
            <a:alpha val="90000"/>
            <a:hueOff val="0"/>
            <a:satOff val="0"/>
            <a:lumOff val="0"/>
            <a:alphaOff val="0"/>
          </a:schemeClr>
        </a:solidFill>
        <a:ln w="1397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49648" y="955836"/>
        <a:ext cx="450608" cy="616514"/>
      </dsp:txXfrm>
    </dsp:sp>
    <dsp:sp modelId="{95089389-64E2-42DF-A849-384AD9CB339A}">
      <dsp:nvSpPr>
        <dsp:cNvPr id="0" name=""/>
        <dsp:cNvSpPr/>
      </dsp:nvSpPr>
      <dsp:spPr>
        <a:xfrm>
          <a:off x="6019831" y="2417950"/>
          <a:ext cx="819288" cy="819288"/>
        </a:xfrm>
        <a:prstGeom prst="downArrow">
          <a:avLst>
            <a:gd name="adj1" fmla="val 55000"/>
            <a:gd name="adj2" fmla="val 45000"/>
          </a:avLst>
        </a:prstGeom>
        <a:solidFill>
          <a:schemeClr val="accent2">
            <a:tint val="40000"/>
            <a:alpha val="90000"/>
            <a:hueOff val="-7408615"/>
            <a:satOff val="1581"/>
            <a:lumOff val="-519"/>
            <a:alphaOff val="0"/>
          </a:schemeClr>
        </a:solidFill>
        <a:ln w="13970" cap="flat" cmpd="sng" algn="ctr">
          <a:solidFill>
            <a:schemeClr val="accent2">
              <a:tint val="40000"/>
              <a:alpha val="90000"/>
              <a:hueOff val="-7408615"/>
              <a:satOff val="1581"/>
              <a:lumOff val="-51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204171" y="2417950"/>
        <a:ext cx="450608" cy="616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DBD9F3-0FA4-4EE7-8C73-BDE8B84F608B}">
      <dsp:nvSpPr>
        <dsp:cNvPr id="0" name=""/>
        <dsp:cNvSpPr/>
      </dsp:nvSpPr>
      <dsp:spPr>
        <a:xfrm>
          <a:off x="0" y="9138"/>
          <a:ext cx="7393643" cy="959400"/>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r" defTabSz="1778000">
            <a:lnSpc>
              <a:spcPct val="90000"/>
            </a:lnSpc>
            <a:spcBef>
              <a:spcPct val="0"/>
            </a:spcBef>
            <a:spcAft>
              <a:spcPct val="35000"/>
            </a:spcAft>
            <a:buNone/>
          </a:pPr>
          <a:r>
            <a:rPr lang="en-US" sz="4000" kern="1200" baseline="0" dirty="0"/>
            <a:t>455عدد </a:t>
          </a:r>
          <a:r>
            <a:rPr lang="en-US" sz="4000" kern="1200" baseline="0" dirty="0" err="1"/>
            <a:t>الفواتير</a:t>
          </a:r>
          <a:r>
            <a:rPr lang="en-US" sz="4000" kern="1200" baseline="0" dirty="0"/>
            <a:t> </a:t>
          </a:r>
          <a:endParaRPr lang="en-US" sz="4000" kern="1200" dirty="0"/>
        </a:p>
      </dsp:txBody>
      <dsp:txXfrm>
        <a:off x="46834" y="55972"/>
        <a:ext cx="7299975" cy="865732"/>
      </dsp:txXfrm>
    </dsp:sp>
    <dsp:sp modelId="{49F332DB-A664-4A94-989A-6896A41DE58F}">
      <dsp:nvSpPr>
        <dsp:cNvPr id="0" name=""/>
        <dsp:cNvSpPr/>
      </dsp:nvSpPr>
      <dsp:spPr>
        <a:xfrm>
          <a:off x="0" y="1083738"/>
          <a:ext cx="7393643" cy="959400"/>
        </a:xfrm>
        <a:prstGeom prst="roundRect">
          <a:avLst/>
        </a:prstGeom>
        <a:solidFill>
          <a:schemeClr val="accent5">
            <a:hueOff val="-6356385"/>
            <a:satOff val="1676"/>
            <a:lumOff val="85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r" defTabSz="1778000">
            <a:lnSpc>
              <a:spcPct val="90000"/>
            </a:lnSpc>
            <a:spcBef>
              <a:spcPct val="0"/>
            </a:spcBef>
            <a:spcAft>
              <a:spcPct val="35000"/>
            </a:spcAft>
            <a:buNone/>
          </a:pPr>
          <a:r>
            <a:rPr lang="ar-EG" sz="4000" kern="1200" baseline="0" dirty="0"/>
            <a:t>(من 2/6 الي 8/7)</a:t>
          </a:r>
          <a:r>
            <a:rPr lang="en-US" sz="4000" kern="1200" baseline="0" dirty="0"/>
            <a:t>27عدد </a:t>
          </a:r>
          <a:r>
            <a:rPr lang="en-US" sz="4000" kern="1200" baseline="0" dirty="0" err="1"/>
            <a:t>الأيام</a:t>
          </a:r>
          <a:r>
            <a:rPr lang="en-US" sz="4000" kern="1200" baseline="0" dirty="0"/>
            <a:t> </a:t>
          </a:r>
          <a:endParaRPr lang="en-US" sz="4000" kern="1200" dirty="0"/>
        </a:p>
      </dsp:txBody>
      <dsp:txXfrm>
        <a:off x="46834" y="1130572"/>
        <a:ext cx="7299975" cy="865732"/>
      </dsp:txXfrm>
    </dsp:sp>
    <dsp:sp modelId="{28271A10-BA90-4186-A5DB-5312619199C2}">
      <dsp:nvSpPr>
        <dsp:cNvPr id="0" name=""/>
        <dsp:cNvSpPr/>
      </dsp:nvSpPr>
      <dsp:spPr>
        <a:xfrm>
          <a:off x="0" y="2158339"/>
          <a:ext cx="7393643" cy="959400"/>
        </a:xfrm>
        <a:prstGeom prst="roundRect">
          <a:avLst/>
        </a:prstGeom>
        <a:solidFill>
          <a:schemeClr val="accent5">
            <a:hueOff val="-12712771"/>
            <a:satOff val="3353"/>
            <a:lumOff val="169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r" defTabSz="1778000">
            <a:lnSpc>
              <a:spcPct val="90000"/>
            </a:lnSpc>
            <a:spcBef>
              <a:spcPct val="0"/>
            </a:spcBef>
            <a:spcAft>
              <a:spcPct val="35000"/>
            </a:spcAft>
            <a:buNone/>
          </a:pPr>
          <a:r>
            <a:rPr lang="ar-EG" sz="4000" kern="1200" baseline="0" dirty="0"/>
            <a:t> ج</a:t>
          </a:r>
          <a:r>
            <a:rPr lang="en-US" sz="4000" kern="1200" baseline="0" dirty="0"/>
            <a:t>30.350إجمالي </a:t>
          </a:r>
          <a:r>
            <a:rPr lang="en-US" sz="4000" kern="1200" baseline="0" dirty="0" err="1"/>
            <a:t>المبيعات</a:t>
          </a:r>
          <a:r>
            <a:rPr lang="en-US" sz="4000" kern="1200" baseline="0" dirty="0"/>
            <a:t> </a:t>
          </a:r>
          <a:endParaRPr lang="en-US" sz="4000" kern="1200" dirty="0"/>
        </a:p>
      </dsp:txBody>
      <dsp:txXfrm>
        <a:off x="46834" y="2205173"/>
        <a:ext cx="7299975" cy="865732"/>
      </dsp:txXfrm>
    </dsp:sp>
    <dsp:sp modelId="{5032AF63-F460-4323-8FBA-FB7DFE15F3EA}">
      <dsp:nvSpPr>
        <dsp:cNvPr id="0" name=""/>
        <dsp:cNvSpPr/>
      </dsp:nvSpPr>
      <dsp:spPr>
        <a:xfrm>
          <a:off x="0" y="3242077"/>
          <a:ext cx="7393643" cy="959400"/>
        </a:xfrm>
        <a:prstGeom prst="roundRect">
          <a:avLst/>
        </a:prstGeom>
        <a:solidFill>
          <a:schemeClr val="accent5">
            <a:hueOff val="-19069156"/>
            <a:satOff val="5029"/>
            <a:lumOff val="2549"/>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r" defTabSz="1778000">
            <a:lnSpc>
              <a:spcPct val="90000"/>
            </a:lnSpc>
            <a:spcBef>
              <a:spcPct val="0"/>
            </a:spcBef>
            <a:spcAft>
              <a:spcPct val="35000"/>
            </a:spcAft>
            <a:buNone/>
          </a:pPr>
          <a:r>
            <a:rPr lang="ar-EG" sz="4000" kern="1200" baseline="0" dirty="0"/>
            <a:t> ج</a:t>
          </a:r>
          <a:r>
            <a:rPr lang="en-US" sz="4000" kern="1200" baseline="0" dirty="0"/>
            <a:t>66.70متوسط </a:t>
          </a:r>
          <a:r>
            <a:rPr lang="en-US" sz="4000" kern="1200" baseline="0" dirty="0" err="1"/>
            <a:t>قيمة</a:t>
          </a:r>
          <a:r>
            <a:rPr lang="en-US" sz="4000" kern="1200" baseline="0" dirty="0"/>
            <a:t> </a:t>
          </a:r>
          <a:r>
            <a:rPr lang="en-US" sz="4000" kern="1200" baseline="0" dirty="0" err="1"/>
            <a:t>الطلب</a:t>
          </a:r>
          <a:r>
            <a:rPr lang="en-US" sz="4000" kern="1200" baseline="0" dirty="0"/>
            <a:t> </a:t>
          </a:r>
          <a:endParaRPr lang="en-US" sz="4000" kern="1200" dirty="0"/>
        </a:p>
      </dsp:txBody>
      <dsp:txXfrm>
        <a:off x="46834" y="3288911"/>
        <a:ext cx="7299975" cy="86573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fld id="{5BCAD085-E8A6-8845-BD4E-CB4CCA059FC4}" type="datetimeFigureOut">
              <a:rPr lang="en-US" smtClean="0"/>
              <a:t>7/10/2025</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endParaRPr lang="en-US"/>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932159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094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5959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246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9022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864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286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077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178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257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1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7/10/2025</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772190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EFFE664-A3F2-4977-A6E3-C38CF57A16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4213" y="0"/>
            <a:ext cx="5465417"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490722" y="931862"/>
            <a:ext cx="4719828" cy="5087938"/>
          </a:xfrm>
        </p:spPr>
        <p:txBody>
          <a:bodyPr anchor="ctr">
            <a:normAutofit/>
          </a:bodyPr>
          <a:lstStyle/>
          <a:p>
            <a:r>
              <a:rPr lang="ar-SA" sz="3100" dirty="0">
                <a:solidFill>
                  <a:schemeClr val="bg1">
                    <a:lumMod val="85000"/>
                    <a:lumOff val="15000"/>
                  </a:schemeClr>
                </a:solidFill>
              </a:rPr>
              <a:t>تقرير تحليل بيانات المبيعات</a:t>
            </a:r>
            <a:r>
              <a:rPr lang="ar-EG" sz="3100" dirty="0">
                <a:solidFill>
                  <a:schemeClr val="bg1">
                    <a:lumMod val="85000"/>
                    <a:lumOff val="15000"/>
                  </a:schemeClr>
                </a:solidFill>
              </a:rPr>
              <a:t> لكاتشب </a:t>
            </a:r>
            <a:endParaRPr lang="ar-SA" sz="3100" dirty="0">
              <a:solidFill>
                <a:schemeClr val="bg1">
                  <a:lumMod val="85000"/>
                  <a:lumOff val="15000"/>
                </a:schemeClr>
              </a:solidFill>
            </a:endParaRPr>
          </a:p>
        </p:txBody>
      </p:sp>
      <p:sp>
        <p:nvSpPr>
          <p:cNvPr id="10" name="Rectangle 9">
            <a:extLst>
              <a:ext uri="{FF2B5EF4-FFF2-40B4-BE49-F238E27FC236}">
                <a16:creationId xmlns:a16="http://schemas.microsoft.com/office/drawing/2014/main" id="{C85C471A-7EB8-45A1-901F-B4BBC499F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12"/>
            <a:ext cx="3044309" cy="6860812"/>
          </a:xfrm>
          <a:prstGeom prst="rect">
            <a:avLst/>
          </a:prstGeom>
          <a:solidFill>
            <a:srgbClr val="2929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58254" y="931862"/>
            <a:ext cx="2272352" cy="5087938"/>
          </a:xfrm>
          <a:noFill/>
        </p:spPr>
        <p:txBody>
          <a:bodyPr anchor="ctr">
            <a:normAutofit/>
          </a:bodyPr>
          <a:lstStyle/>
          <a:p>
            <a:pPr algn="r"/>
            <a:r>
              <a:rPr lang="ar-SA" sz="3100" dirty="0">
                <a:solidFill>
                  <a:srgbClr val="FFFFFF"/>
                </a:solidFill>
              </a:rPr>
              <a:t>الفترة:</a:t>
            </a:r>
            <a:endParaRPr lang="ar-EG" sz="3100" dirty="0">
              <a:solidFill>
                <a:srgbClr val="FFFFFF"/>
              </a:solidFill>
            </a:endParaRPr>
          </a:p>
          <a:p>
            <a:pPr algn="r"/>
            <a:r>
              <a:rPr lang="ar-SA" sz="3100" dirty="0">
                <a:solidFill>
                  <a:srgbClr val="FFFFFF"/>
                </a:solidFill>
              </a:rPr>
              <a:t> 2 يونيو</a:t>
            </a:r>
            <a:endParaRPr lang="ar-EG" sz="3100" dirty="0">
              <a:solidFill>
                <a:srgbClr val="FFFFFF"/>
              </a:solidFill>
            </a:endParaRPr>
          </a:p>
          <a:p>
            <a:pPr algn="r"/>
            <a:r>
              <a:rPr lang="ar-SA" sz="3100" dirty="0">
                <a:solidFill>
                  <a:srgbClr val="FFFFFF"/>
                </a:solidFill>
              </a:rPr>
              <a:t> – 8 يوليو 2025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9006" y="640079"/>
            <a:ext cx="2306877" cy="1366141"/>
          </a:xfrm>
        </p:spPr>
        <p:txBody>
          <a:bodyPr>
            <a:normAutofit/>
          </a:bodyPr>
          <a:lstStyle/>
          <a:p>
            <a:r>
              <a:rPr lang="ar-EG" sz="2400" dirty="0"/>
              <a:t>اجمالي المبيعات لليوم علي مدار الشهر </a:t>
            </a:r>
          </a:p>
        </p:txBody>
      </p:sp>
      <p:sp>
        <p:nvSpPr>
          <p:cNvPr id="3" name="Content Placeholder 2"/>
          <p:cNvSpPr>
            <a:spLocks noGrp="1"/>
          </p:cNvSpPr>
          <p:nvPr>
            <p:ph idx="1"/>
          </p:nvPr>
        </p:nvSpPr>
        <p:spPr>
          <a:xfrm>
            <a:off x="5909006" y="2325157"/>
            <a:ext cx="2306877" cy="3854979"/>
          </a:xfrm>
        </p:spPr>
        <p:txBody>
          <a:bodyPr>
            <a:normAutofit/>
          </a:bodyPr>
          <a:lstStyle/>
          <a:p>
            <a:pPr algn="r" rtl="1"/>
            <a:r>
              <a:rPr lang="ar-EG" sz="1400" dirty="0"/>
              <a:t>يوجد لدينا فقط </a:t>
            </a:r>
            <a:r>
              <a:rPr lang="ar-EG" sz="1400" b="1" dirty="0"/>
              <a:t>5 ايام </a:t>
            </a:r>
            <a:r>
              <a:rPr lang="ar-EG" sz="1400" dirty="0"/>
              <a:t>لديها مبيعات اعلي من </a:t>
            </a:r>
            <a:r>
              <a:rPr lang="ar-EG" sz="1400" b="1" dirty="0"/>
              <a:t>2000 جنيه </a:t>
            </a:r>
          </a:p>
          <a:p>
            <a:pPr algn="r" rtl="1"/>
            <a:r>
              <a:rPr lang="ar-EG" sz="1400" dirty="0"/>
              <a:t>ايضا </a:t>
            </a:r>
            <a:r>
              <a:rPr lang="ar-EG" sz="1400" b="1" dirty="0"/>
              <a:t>18 يوم </a:t>
            </a:r>
            <a:r>
              <a:rPr lang="ar-EG" sz="1400" dirty="0"/>
              <a:t>لديهم مبيعات اقل من </a:t>
            </a:r>
            <a:r>
              <a:rPr lang="ar-EG" sz="1400" b="1" dirty="0"/>
              <a:t>1000 جنيه </a:t>
            </a:r>
          </a:p>
          <a:p>
            <a:pPr algn="r" rtl="1"/>
            <a:r>
              <a:rPr lang="ar-SA" sz="1400" b="1" dirty="0"/>
              <a:t>أعلى الأيام من حيث المبيعات</a:t>
            </a:r>
            <a:r>
              <a:rPr lang="ar-EG" sz="1400" b="1" dirty="0"/>
              <a:t>                     </a:t>
            </a:r>
            <a:r>
              <a:rPr lang="en-US" sz="1400" b="1" dirty="0"/>
              <a:t>2-Jul</a:t>
            </a:r>
            <a:r>
              <a:rPr lang="ar-EG" sz="1400" b="1" dirty="0"/>
              <a:t> : 7932 جنيه</a:t>
            </a:r>
            <a:endParaRPr lang="ar-SA" sz="1400" b="1" dirty="0"/>
          </a:p>
        </p:txBody>
      </p:sp>
      <p:graphicFrame>
        <p:nvGraphicFramePr>
          <p:cNvPr id="4" name="Chart 3">
            <a:extLst>
              <a:ext uri="{FF2B5EF4-FFF2-40B4-BE49-F238E27FC236}">
                <a16:creationId xmlns:a16="http://schemas.microsoft.com/office/drawing/2014/main" id="{3AB4AD74-8D1A-1E27-4C71-FBEC91B23E00}"/>
              </a:ext>
            </a:extLst>
          </p:cNvPr>
          <p:cNvGraphicFramePr>
            <a:graphicFrameLocks/>
          </p:cNvGraphicFramePr>
          <p:nvPr>
            <p:extLst>
              <p:ext uri="{D42A27DB-BD31-4B8C-83A1-F6EECF244321}">
                <p14:modId xmlns:p14="http://schemas.microsoft.com/office/powerpoint/2010/main" val="1613378232"/>
              </p:ext>
            </p:extLst>
          </p:nvPr>
        </p:nvGraphicFramePr>
        <p:xfrm>
          <a:off x="475498" y="640080"/>
          <a:ext cx="5195255" cy="558810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9FF1-E17A-5ED4-383F-6DC607D1C4E0}"/>
              </a:ext>
            </a:extLst>
          </p:cNvPr>
          <p:cNvSpPr>
            <a:spLocks noGrp="1"/>
          </p:cNvSpPr>
          <p:nvPr>
            <p:ph type="title"/>
          </p:nvPr>
        </p:nvSpPr>
        <p:spPr>
          <a:xfrm>
            <a:off x="5909006" y="640079"/>
            <a:ext cx="2306877" cy="1366141"/>
          </a:xfrm>
        </p:spPr>
        <p:txBody>
          <a:bodyPr>
            <a:normAutofit/>
          </a:bodyPr>
          <a:lstStyle/>
          <a:p>
            <a:r>
              <a:rPr lang="ar-EG" sz="2800" dirty="0"/>
              <a:t>اجمالي الاحصائيات لليوم </a:t>
            </a:r>
            <a:endParaRPr lang="en-US" sz="2800" dirty="0"/>
          </a:p>
        </p:txBody>
      </p:sp>
      <p:sp>
        <p:nvSpPr>
          <p:cNvPr id="9" name="Content Placeholder 8">
            <a:extLst>
              <a:ext uri="{FF2B5EF4-FFF2-40B4-BE49-F238E27FC236}">
                <a16:creationId xmlns:a16="http://schemas.microsoft.com/office/drawing/2014/main" id="{243D43FE-55C3-FAF5-11DD-D88E7A866B81}"/>
              </a:ext>
            </a:extLst>
          </p:cNvPr>
          <p:cNvSpPr>
            <a:spLocks noGrp="1"/>
          </p:cNvSpPr>
          <p:nvPr>
            <p:ph idx="1"/>
          </p:nvPr>
        </p:nvSpPr>
        <p:spPr>
          <a:xfrm>
            <a:off x="5909006" y="2325157"/>
            <a:ext cx="2306877" cy="3854979"/>
          </a:xfrm>
        </p:spPr>
        <p:txBody>
          <a:bodyPr>
            <a:normAutofit/>
          </a:bodyPr>
          <a:lstStyle/>
          <a:p>
            <a:pPr algn="r" rtl="1"/>
            <a:r>
              <a:rPr lang="ar-SA" b="1" dirty="0"/>
              <a:t>متوسط المبيعات اليومية؟</a:t>
            </a:r>
            <a:r>
              <a:rPr lang="ar-SA" sz="1400" dirty="0"/>
              <a:t> </a:t>
            </a:r>
            <a:endParaRPr lang="ar-EG" sz="1400" dirty="0"/>
          </a:p>
          <a:p>
            <a:pPr algn="r" rtl="1"/>
            <a:r>
              <a:rPr lang="ar-SA" b="1" dirty="0"/>
              <a:t>عدد الطلبات في اليوم؟</a:t>
            </a:r>
            <a:r>
              <a:rPr lang="ar-SA" sz="1400" dirty="0"/>
              <a:t> </a:t>
            </a:r>
            <a:endParaRPr lang="ar-EG" sz="1400" dirty="0"/>
          </a:p>
          <a:p>
            <a:pPr algn="r" rtl="1"/>
            <a:r>
              <a:rPr lang="ar-SA" b="1" dirty="0"/>
              <a:t>الإجمالي اليومي؟</a:t>
            </a:r>
            <a:r>
              <a:rPr lang="ar-SA" sz="1400" dirty="0"/>
              <a:t> </a:t>
            </a:r>
            <a:endParaRPr lang="ar-EG" sz="1400" dirty="0"/>
          </a:p>
          <a:p>
            <a:pPr algn="r" rtl="1"/>
            <a:endParaRPr lang="en-US" sz="1400" dirty="0"/>
          </a:p>
        </p:txBody>
      </p:sp>
      <p:graphicFrame>
        <p:nvGraphicFramePr>
          <p:cNvPr id="7" name="Content Placeholder 3">
            <a:extLst>
              <a:ext uri="{FF2B5EF4-FFF2-40B4-BE49-F238E27FC236}">
                <a16:creationId xmlns:a16="http://schemas.microsoft.com/office/drawing/2014/main" id="{5D63F767-7321-0945-AF8A-ECA8F5D6F4E7}"/>
              </a:ext>
            </a:extLst>
          </p:cNvPr>
          <p:cNvGraphicFramePr>
            <a:graphicFrameLocks/>
          </p:cNvGraphicFramePr>
          <p:nvPr/>
        </p:nvGraphicFramePr>
        <p:xfrm>
          <a:off x="789630" y="640080"/>
          <a:ext cx="4566993" cy="5706944"/>
        </p:xfrm>
        <a:graphic>
          <a:graphicData uri="http://schemas.openxmlformats.org/drawingml/2006/table">
            <a:tbl>
              <a:tblPr firstRow="1" bandRow="1">
                <a:tableStyleId>{5C22544A-7EE6-4342-B048-85BDC9FD1C3A}</a:tableStyleId>
              </a:tblPr>
              <a:tblGrid>
                <a:gridCol w="821468">
                  <a:extLst>
                    <a:ext uri="{9D8B030D-6E8A-4147-A177-3AD203B41FA5}">
                      <a16:colId xmlns:a16="http://schemas.microsoft.com/office/drawing/2014/main" val="3808079230"/>
                    </a:ext>
                  </a:extLst>
                </a:gridCol>
                <a:gridCol w="1416721">
                  <a:extLst>
                    <a:ext uri="{9D8B030D-6E8A-4147-A177-3AD203B41FA5}">
                      <a16:colId xmlns:a16="http://schemas.microsoft.com/office/drawing/2014/main" val="3190256586"/>
                    </a:ext>
                  </a:extLst>
                </a:gridCol>
                <a:gridCol w="1210491">
                  <a:extLst>
                    <a:ext uri="{9D8B030D-6E8A-4147-A177-3AD203B41FA5}">
                      <a16:colId xmlns:a16="http://schemas.microsoft.com/office/drawing/2014/main" val="3583736327"/>
                    </a:ext>
                  </a:extLst>
                </a:gridCol>
                <a:gridCol w="1118313">
                  <a:extLst>
                    <a:ext uri="{9D8B030D-6E8A-4147-A177-3AD203B41FA5}">
                      <a16:colId xmlns:a16="http://schemas.microsoft.com/office/drawing/2014/main" val="2903457251"/>
                    </a:ext>
                  </a:extLst>
                </a:gridCol>
              </a:tblGrid>
              <a:tr h="192694">
                <a:tc>
                  <a:txBody>
                    <a:bodyPr/>
                    <a:lstStyle/>
                    <a:p>
                      <a:pPr algn="l" fontAlgn="b">
                        <a:buNone/>
                      </a:pPr>
                      <a:r>
                        <a:rPr lang="en-US" sz="1000" u="none" strike="noStrike">
                          <a:effectLst/>
                        </a:rPr>
                        <a:t>Day</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Average of TotalCost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Sum of TotalCost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Count of ID_shift</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4013577554"/>
                  </a:ext>
                </a:extLst>
              </a:tr>
              <a:tr h="192694">
                <a:tc>
                  <a:txBody>
                    <a:bodyPr/>
                    <a:lstStyle/>
                    <a:p>
                      <a:pPr algn="l" fontAlgn="b">
                        <a:buNone/>
                      </a:pPr>
                      <a:r>
                        <a:rPr lang="en-US" sz="1000" u="none" strike="noStrike">
                          <a:effectLst/>
                        </a:rPr>
                        <a:t>2-Jul</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66.10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7,932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120</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859769722"/>
                  </a:ext>
                </a:extLst>
              </a:tr>
              <a:tr h="192694">
                <a:tc>
                  <a:txBody>
                    <a:bodyPr/>
                    <a:lstStyle/>
                    <a:p>
                      <a:pPr algn="l" fontAlgn="b">
                        <a:buNone/>
                      </a:pPr>
                      <a:r>
                        <a:rPr lang="en-US" sz="1000" u="none" strike="noStrike">
                          <a:effectLst/>
                        </a:rPr>
                        <a:t>7-Jul</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76.68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3,067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40</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3175458362"/>
                  </a:ext>
                </a:extLst>
              </a:tr>
              <a:tr h="192694">
                <a:tc>
                  <a:txBody>
                    <a:bodyPr/>
                    <a:lstStyle/>
                    <a:p>
                      <a:pPr algn="l" fontAlgn="b">
                        <a:buNone/>
                      </a:pPr>
                      <a:r>
                        <a:rPr lang="en-US" sz="1000" u="none" strike="noStrike">
                          <a:effectLst/>
                        </a:rPr>
                        <a:t>13-Jun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71.06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2,345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33</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2884770021"/>
                  </a:ext>
                </a:extLst>
              </a:tr>
              <a:tr h="192694">
                <a:tc>
                  <a:txBody>
                    <a:bodyPr/>
                    <a:lstStyle/>
                    <a:p>
                      <a:pPr algn="l" fontAlgn="b">
                        <a:buNone/>
                      </a:pPr>
                      <a:r>
                        <a:rPr lang="en-US" sz="1000" u="none" strike="noStrike">
                          <a:effectLst/>
                        </a:rPr>
                        <a:t>27-Jun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60.71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2,307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38</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833490374"/>
                  </a:ext>
                </a:extLst>
              </a:tr>
              <a:tr h="192694">
                <a:tc>
                  <a:txBody>
                    <a:bodyPr/>
                    <a:lstStyle/>
                    <a:p>
                      <a:pPr algn="l" fontAlgn="b">
                        <a:buNone/>
                      </a:pPr>
                      <a:r>
                        <a:rPr lang="en-US" sz="1000" u="none" strike="noStrike">
                          <a:effectLst/>
                        </a:rPr>
                        <a:t>4-Jul</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67.48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2,227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33</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3064147128"/>
                  </a:ext>
                </a:extLst>
              </a:tr>
              <a:tr h="192694">
                <a:tc>
                  <a:txBody>
                    <a:bodyPr/>
                    <a:lstStyle/>
                    <a:p>
                      <a:pPr algn="l" fontAlgn="b">
                        <a:buNone/>
                      </a:pPr>
                      <a:r>
                        <a:rPr lang="en-US" sz="1000" u="none" strike="noStrike">
                          <a:effectLst/>
                        </a:rPr>
                        <a:t>2-Jun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93.24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1,585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17</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2108307172"/>
                  </a:ext>
                </a:extLst>
              </a:tr>
              <a:tr h="192694">
                <a:tc>
                  <a:txBody>
                    <a:bodyPr/>
                    <a:lstStyle/>
                    <a:p>
                      <a:pPr algn="l" fontAlgn="b">
                        <a:buNone/>
                      </a:pPr>
                      <a:r>
                        <a:rPr lang="en-US" sz="1000" u="none" strike="noStrike">
                          <a:effectLst/>
                        </a:rPr>
                        <a:t>6-Jun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75.28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1,355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18</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2281756741"/>
                  </a:ext>
                </a:extLst>
              </a:tr>
              <a:tr h="192694">
                <a:tc>
                  <a:txBody>
                    <a:bodyPr/>
                    <a:lstStyle/>
                    <a:p>
                      <a:pPr algn="l" fontAlgn="b">
                        <a:buNone/>
                      </a:pPr>
                      <a:r>
                        <a:rPr lang="en-US" sz="1000" u="none" strike="noStrike">
                          <a:effectLst/>
                        </a:rPr>
                        <a:t>3-Jul</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52.64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1,316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25</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2916177971"/>
                  </a:ext>
                </a:extLst>
              </a:tr>
              <a:tr h="192694">
                <a:tc>
                  <a:txBody>
                    <a:bodyPr/>
                    <a:lstStyle/>
                    <a:p>
                      <a:pPr algn="l" fontAlgn="b">
                        <a:buNone/>
                      </a:pPr>
                      <a:r>
                        <a:rPr lang="en-US" sz="1000" u="none" strike="noStrike">
                          <a:effectLst/>
                        </a:rPr>
                        <a:t>12-Jun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110.00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1,210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11</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3517220710"/>
                  </a:ext>
                </a:extLst>
              </a:tr>
              <a:tr h="192694">
                <a:tc>
                  <a:txBody>
                    <a:bodyPr/>
                    <a:lstStyle/>
                    <a:p>
                      <a:pPr algn="l" fontAlgn="b">
                        <a:buNone/>
                      </a:pPr>
                      <a:r>
                        <a:rPr lang="en-US" sz="1000" u="none" strike="noStrike">
                          <a:effectLst/>
                        </a:rPr>
                        <a:t>6-Jul</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55.63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890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16</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066315014"/>
                  </a:ext>
                </a:extLst>
              </a:tr>
              <a:tr h="192694">
                <a:tc>
                  <a:txBody>
                    <a:bodyPr/>
                    <a:lstStyle/>
                    <a:p>
                      <a:pPr algn="l" fontAlgn="b">
                        <a:buNone/>
                      </a:pPr>
                      <a:r>
                        <a:rPr lang="en-US" sz="1000" u="none" strike="noStrike">
                          <a:effectLst/>
                        </a:rPr>
                        <a:t>4-Jun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50.71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710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14</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3919559268"/>
                  </a:ext>
                </a:extLst>
              </a:tr>
              <a:tr h="192694">
                <a:tc>
                  <a:txBody>
                    <a:bodyPr/>
                    <a:lstStyle/>
                    <a:p>
                      <a:pPr algn="l" fontAlgn="b">
                        <a:buNone/>
                      </a:pPr>
                      <a:r>
                        <a:rPr lang="en-US" sz="1000" u="none" strike="noStrike">
                          <a:effectLst/>
                        </a:rPr>
                        <a:t>5-Jun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70.00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630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412735620"/>
                  </a:ext>
                </a:extLst>
              </a:tr>
              <a:tr h="192694">
                <a:tc>
                  <a:txBody>
                    <a:bodyPr/>
                    <a:lstStyle/>
                    <a:p>
                      <a:pPr algn="l" fontAlgn="b">
                        <a:buNone/>
                      </a:pPr>
                      <a:r>
                        <a:rPr lang="en-US" sz="1000" u="none" strike="noStrike">
                          <a:effectLst/>
                        </a:rPr>
                        <a:t>10-Jun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68.33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615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9</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291524691"/>
                  </a:ext>
                </a:extLst>
              </a:tr>
              <a:tr h="192694">
                <a:tc>
                  <a:txBody>
                    <a:bodyPr/>
                    <a:lstStyle/>
                    <a:p>
                      <a:pPr algn="l" fontAlgn="b">
                        <a:buNone/>
                      </a:pPr>
                      <a:r>
                        <a:rPr lang="en-US" sz="1000" u="none" strike="noStrike">
                          <a:effectLst/>
                        </a:rPr>
                        <a:t>25-Jun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84.17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505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6</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3933482329"/>
                  </a:ext>
                </a:extLst>
              </a:tr>
              <a:tr h="192694">
                <a:tc>
                  <a:txBody>
                    <a:bodyPr/>
                    <a:lstStyle/>
                    <a:p>
                      <a:pPr algn="l" fontAlgn="b">
                        <a:buNone/>
                      </a:pPr>
                      <a:r>
                        <a:rPr lang="en-US" sz="1000" u="none" strike="noStrike">
                          <a:effectLst/>
                        </a:rPr>
                        <a:t>30-Jun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50.50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505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10</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572326599"/>
                  </a:ext>
                </a:extLst>
              </a:tr>
              <a:tr h="192694">
                <a:tc>
                  <a:txBody>
                    <a:bodyPr/>
                    <a:lstStyle/>
                    <a:p>
                      <a:pPr algn="l" fontAlgn="b">
                        <a:buNone/>
                      </a:pPr>
                      <a:r>
                        <a:rPr lang="en-US" sz="1000" u="none" strike="noStrike">
                          <a:effectLst/>
                        </a:rPr>
                        <a:t>8-Jul</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43.64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480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11</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2646067744"/>
                  </a:ext>
                </a:extLst>
              </a:tr>
              <a:tr h="192694">
                <a:tc>
                  <a:txBody>
                    <a:bodyPr/>
                    <a:lstStyle/>
                    <a:p>
                      <a:pPr algn="l" fontAlgn="b">
                        <a:buNone/>
                      </a:pPr>
                      <a:r>
                        <a:rPr lang="en-US" sz="1000" u="none" strike="noStrike">
                          <a:effectLst/>
                        </a:rPr>
                        <a:t>7-Jun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115.00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460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546530026"/>
                  </a:ext>
                </a:extLst>
              </a:tr>
              <a:tr h="192694">
                <a:tc>
                  <a:txBody>
                    <a:bodyPr/>
                    <a:lstStyle/>
                    <a:p>
                      <a:pPr algn="l" fontAlgn="b">
                        <a:buNone/>
                      </a:pPr>
                      <a:r>
                        <a:rPr lang="en-US" sz="1000" u="none" strike="noStrike">
                          <a:effectLst/>
                        </a:rPr>
                        <a:t>1-Jul</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80.00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400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3682415871"/>
                  </a:ext>
                </a:extLst>
              </a:tr>
              <a:tr h="192694">
                <a:tc>
                  <a:txBody>
                    <a:bodyPr/>
                    <a:lstStyle/>
                    <a:p>
                      <a:pPr algn="l" fontAlgn="b">
                        <a:buNone/>
                      </a:pPr>
                      <a:r>
                        <a:rPr lang="en-US" sz="1000" u="none" strike="noStrike">
                          <a:effectLst/>
                        </a:rPr>
                        <a:t>14-Jun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54.29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380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7</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2666936856"/>
                  </a:ext>
                </a:extLst>
              </a:tr>
              <a:tr h="192694">
                <a:tc>
                  <a:txBody>
                    <a:bodyPr/>
                    <a:lstStyle/>
                    <a:p>
                      <a:pPr algn="l" fontAlgn="b">
                        <a:buNone/>
                      </a:pPr>
                      <a:r>
                        <a:rPr lang="en-US" sz="1000" u="none" strike="noStrike">
                          <a:effectLst/>
                        </a:rPr>
                        <a:t>22-Jun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86.25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345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4</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509848795"/>
                  </a:ext>
                </a:extLst>
              </a:tr>
              <a:tr h="192694">
                <a:tc>
                  <a:txBody>
                    <a:bodyPr/>
                    <a:lstStyle/>
                    <a:p>
                      <a:pPr algn="l" fontAlgn="b">
                        <a:buNone/>
                      </a:pPr>
                      <a:r>
                        <a:rPr lang="en-US" sz="1000" u="none" strike="noStrike">
                          <a:effectLst/>
                        </a:rPr>
                        <a:t>28-Jun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57.00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285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5</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147783398"/>
                  </a:ext>
                </a:extLst>
              </a:tr>
              <a:tr h="192694">
                <a:tc>
                  <a:txBody>
                    <a:bodyPr/>
                    <a:lstStyle/>
                    <a:p>
                      <a:pPr algn="l" fontAlgn="b">
                        <a:buNone/>
                      </a:pPr>
                      <a:r>
                        <a:rPr lang="en-US" sz="1000" u="none" strike="noStrike">
                          <a:effectLst/>
                        </a:rPr>
                        <a:t>9-Jun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40.50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243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6</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2246272613"/>
                  </a:ext>
                </a:extLst>
              </a:tr>
              <a:tr h="192694">
                <a:tc>
                  <a:txBody>
                    <a:bodyPr/>
                    <a:lstStyle/>
                    <a:p>
                      <a:pPr algn="l" fontAlgn="b">
                        <a:buNone/>
                      </a:pPr>
                      <a:r>
                        <a:rPr lang="en-US" sz="1000" u="none" strike="noStrike">
                          <a:effectLst/>
                        </a:rPr>
                        <a:t>8-Jun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32.57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228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7</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456802942"/>
                  </a:ext>
                </a:extLst>
              </a:tr>
              <a:tr h="192694">
                <a:tc>
                  <a:txBody>
                    <a:bodyPr/>
                    <a:lstStyle/>
                    <a:p>
                      <a:pPr algn="l" fontAlgn="b">
                        <a:buNone/>
                      </a:pPr>
                      <a:r>
                        <a:rPr lang="en-US" sz="1000" u="none" strike="noStrike">
                          <a:effectLst/>
                        </a:rPr>
                        <a:t>11-Jun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73.33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220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3</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2471005048"/>
                  </a:ext>
                </a:extLst>
              </a:tr>
              <a:tr h="192694">
                <a:tc>
                  <a:txBody>
                    <a:bodyPr/>
                    <a:lstStyle/>
                    <a:p>
                      <a:pPr algn="l" fontAlgn="b">
                        <a:buNone/>
                      </a:pPr>
                      <a:r>
                        <a:rPr lang="en-US" sz="1000" u="none" strike="noStrike">
                          <a:effectLst/>
                        </a:rPr>
                        <a:t>21-Jun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50.00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50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3415543733"/>
                  </a:ext>
                </a:extLst>
              </a:tr>
              <a:tr h="192694">
                <a:tc>
                  <a:txBody>
                    <a:bodyPr/>
                    <a:lstStyle/>
                    <a:p>
                      <a:pPr algn="l" fontAlgn="b">
                        <a:buNone/>
                      </a:pPr>
                      <a:r>
                        <a:rPr lang="en-US" sz="1000" u="none" strike="noStrike">
                          <a:effectLst/>
                        </a:rPr>
                        <a:t>3-Jun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20.00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40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2</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3222639426"/>
                  </a:ext>
                </a:extLst>
              </a:tr>
              <a:tr h="192694">
                <a:tc>
                  <a:txBody>
                    <a:bodyPr/>
                    <a:lstStyle/>
                    <a:p>
                      <a:pPr algn="l" fontAlgn="b">
                        <a:buNone/>
                      </a:pPr>
                      <a:r>
                        <a:rPr lang="en-US" sz="1000" u="none" strike="noStrike">
                          <a:effectLst/>
                        </a:rPr>
                        <a:t>15-Jun</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20.00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20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a:effectLst/>
                        </a:rPr>
                        <a:t>1</a:t>
                      </a:r>
                      <a:endParaRPr lang="en-US" sz="1000" b="1" i="0" u="none" strike="noStrike">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804752672"/>
                  </a:ext>
                </a:extLst>
              </a:tr>
              <a:tr h="192694">
                <a:tc>
                  <a:txBody>
                    <a:bodyPr/>
                    <a:lstStyle/>
                    <a:p>
                      <a:pPr algn="l" fontAlgn="b">
                        <a:buNone/>
                      </a:pPr>
                      <a:r>
                        <a:rPr lang="en-US" sz="1000" u="none" strike="noStrike">
                          <a:effectLst/>
                        </a:rPr>
                        <a:t>Grand Total</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66.70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l" fontAlgn="b">
                        <a:buNone/>
                      </a:pPr>
                      <a:r>
                        <a:rPr lang="en-US" sz="1000" u="none" strike="noStrike">
                          <a:effectLst/>
                        </a:rPr>
                        <a:t> EGP           30,350 </a:t>
                      </a:r>
                      <a:endParaRPr lang="en-US" sz="1000" b="1" i="0" u="none" strike="noStrike">
                        <a:solidFill>
                          <a:srgbClr val="000000"/>
                        </a:solidFill>
                        <a:effectLst/>
                        <a:latin typeface="Arial" panose="020B0604020202020204" pitchFamily="34" charset="0"/>
                      </a:endParaRPr>
                    </a:p>
                  </a:txBody>
                  <a:tcPr marL="6712" marR="6712" marT="6712" marB="0" anchor="b"/>
                </a:tc>
                <a:tc>
                  <a:txBody>
                    <a:bodyPr/>
                    <a:lstStyle/>
                    <a:p>
                      <a:pPr algn="r" fontAlgn="b">
                        <a:buNone/>
                      </a:pPr>
                      <a:r>
                        <a:rPr lang="en-US" sz="1000" u="none" strike="noStrike" dirty="0">
                          <a:effectLst/>
                        </a:rPr>
                        <a:t>455</a:t>
                      </a:r>
                      <a:endParaRPr lang="en-US" sz="1000" b="1" i="0" u="none" strike="noStrike" dirty="0">
                        <a:solidFill>
                          <a:srgbClr val="000000"/>
                        </a:solidFill>
                        <a:effectLst/>
                        <a:latin typeface="Arial" panose="020B0604020202020204" pitchFamily="34" charset="0"/>
                      </a:endParaRPr>
                    </a:p>
                  </a:txBody>
                  <a:tcPr marL="6712" marR="6712" marT="6712" marB="0" anchor="b"/>
                </a:tc>
                <a:extLst>
                  <a:ext uri="{0D108BD9-81ED-4DB2-BD59-A6C34878D82A}">
                    <a16:rowId xmlns:a16="http://schemas.microsoft.com/office/drawing/2014/main" val="1238806947"/>
                  </a:ext>
                </a:extLst>
              </a:tr>
            </a:tbl>
          </a:graphicData>
        </a:graphic>
      </p:graphicFrame>
    </p:spTree>
    <p:extLst>
      <p:ext uri="{BB962C8B-B14F-4D97-AF65-F5344CB8AC3E}">
        <p14:creationId xmlns:p14="http://schemas.microsoft.com/office/powerpoint/2010/main" val="205502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260" y="471075"/>
            <a:ext cx="7269480" cy="813498"/>
          </a:xfrm>
        </p:spPr>
        <p:txBody>
          <a:bodyPr/>
          <a:lstStyle/>
          <a:p>
            <a:pPr algn="ctr"/>
            <a:r>
              <a:rPr dirty="0" err="1"/>
              <a:t>ملخص</a:t>
            </a:r>
            <a:r>
              <a:rPr dirty="0"/>
              <a:t> </a:t>
            </a:r>
            <a:r>
              <a:rPr dirty="0" err="1"/>
              <a:t>التحليل</a:t>
            </a:r>
            <a:endParaRPr dirty="0"/>
          </a:p>
        </p:txBody>
      </p:sp>
      <p:sp>
        <p:nvSpPr>
          <p:cNvPr id="3" name="Content Placeholder 2"/>
          <p:cNvSpPr>
            <a:spLocks noGrp="1"/>
          </p:cNvSpPr>
          <p:nvPr>
            <p:ph idx="1"/>
          </p:nvPr>
        </p:nvSpPr>
        <p:spPr>
          <a:xfrm>
            <a:off x="682752" y="1475232"/>
            <a:ext cx="7156704" cy="4704906"/>
          </a:xfrm>
        </p:spPr>
        <p:txBody>
          <a:bodyPr>
            <a:normAutofit fontScale="92500"/>
          </a:bodyPr>
          <a:lstStyle/>
          <a:p>
            <a:pPr algn="r" rtl="1">
              <a:buFont typeface="Wingdings" panose="05000000000000000000" pitchFamily="2" charset="2"/>
              <a:buChar char="q"/>
            </a:pPr>
            <a:r>
              <a:rPr dirty="0"/>
              <a:t>- </a:t>
            </a:r>
            <a:r>
              <a:rPr dirty="0" err="1"/>
              <a:t>أقوى</a:t>
            </a:r>
            <a:r>
              <a:rPr dirty="0"/>
              <a:t> </a:t>
            </a:r>
            <a:r>
              <a:rPr dirty="0" err="1"/>
              <a:t>الفترات</a:t>
            </a:r>
            <a:r>
              <a:rPr dirty="0"/>
              <a:t>: </a:t>
            </a:r>
            <a:r>
              <a:rPr dirty="0" err="1"/>
              <a:t>الظهر</a:t>
            </a:r>
            <a:r>
              <a:rPr lang="ar-EG" dirty="0"/>
              <a:t>و المساء </a:t>
            </a:r>
            <a:endParaRPr dirty="0"/>
          </a:p>
          <a:p>
            <a:pPr algn="r" rtl="1">
              <a:buFont typeface="Wingdings" panose="05000000000000000000" pitchFamily="2" charset="2"/>
              <a:buChar char="q"/>
            </a:pPr>
            <a:r>
              <a:rPr lang="ar-EG" dirty="0"/>
              <a:t>اقوي الايام : الاربعاء و الجمعه </a:t>
            </a:r>
          </a:p>
          <a:p>
            <a:pPr algn="r" rtl="1">
              <a:buFont typeface="Wingdings" panose="05000000000000000000" pitchFamily="2" charset="2"/>
              <a:buChar char="q"/>
            </a:pPr>
            <a:r>
              <a:rPr lang="ar-EG" dirty="0"/>
              <a:t>ساعات الذروه : من 1 ظهرا الي 6 مساءا</a:t>
            </a:r>
          </a:p>
          <a:p>
            <a:pPr algn="r" rtl="1">
              <a:buFont typeface="Wingdings" panose="05000000000000000000" pitchFamily="2" charset="2"/>
              <a:buChar char="q"/>
            </a:pPr>
            <a:r>
              <a:rPr lang="ar-EG" dirty="0"/>
              <a:t>علي الرغم من تساوي عدد الفواتير للفتره المسائيه والظهر, الا ان متوسط قيمه الفاتوره في المساء اعلي من الظهر (هذا يدل علي ان الفتره المسائيه قيمه الفاتوره للفرد اعلي في السعر من الظهر )              </a:t>
            </a:r>
          </a:p>
          <a:p>
            <a:pPr marL="0" indent="0" algn="r" rtl="1">
              <a:buNone/>
            </a:pPr>
            <a:r>
              <a:rPr lang="ar-EG" dirty="0"/>
              <a:t>مثال بسيط : 10 طلبات للفترتين لكن اجمالي سعر الفتره الاولي 100 (طلبات اكتر سعر اقل), بينما اجمالي سعر الفتره الثانيه 200 (طلبات اقل سعر اعلي)</a:t>
            </a:r>
          </a:p>
          <a:p>
            <a:pPr marL="0" indent="0" algn="r" rtl="1">
              <a:buNone/>
            </a:pPr>
            <a:endParaRPr lang="ar-EG" dirty="0"/>
          </a:p>
          <a:p>
            <a:pPr algn="r" rtl="1">
              <a:buFont typeface="Wingdings" panose="05000000000000000000" pitchFamily="2" charset="2"/>
              <a:buChar char="q"/>
            </a:pPr>
            <a:endParaRPr lang="ar-EG" dirty="0"/>
          </a:p>
          <a:p>
            <a:pPr algn="r" rtl="1">
              <a:buFont typeface="Wingdings" panose="05000000000000000000" pitchFamily="2" charset="2"/>
              <a:buChar char="q"/>
            </a:pPr>
            <a:endParaRPr lang="ar-EG" dirty="0"/>
          </a:p>
          <a:p>
            <a:pPr marL="0" indent="0" algn="r" rtl="1">
              <a:buNone/>
            </a:pPr>
            <a:r>
              <a:rPr lang="ar-EG" dirty="0"/>
              <a:t> </a:t>
            </a:r>
          </a:p>
          <a:p>
            <a:pPr algn="r" rtl="1">
              <a:buFont typeface="Wingdings" panose="05000000000000000000" pitchFamily="2" charset="2"/>
              <a:buChar char="q"/>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938784"/>
          </a:xfrm>
        </p:spPr>
        <p:txBody>
          <a:bodyPr/>
          <a:lstStyle/>
          <a:p>
            <a:pPr algn="ctr"/>
            <a:r>
              <a:rPr dirty="0" err="1"/>
              <a:t>التوصيات</a:t>
            </a:r>
            <a:endParaRPr dirty="0"/>
          </a:p>
        </p:txBody>
      </p:sp>
      <p:sp>
        <p:nvSpPr>
          <p:cNvPr id="3" name="Content Placeholder 2"/>
          <p:cNvSpPr>
            <a:spLocks noGrp="1"/>
          </p:cNvSpPr>
          <p:nvPr>
            <p:ph idx="1"/>
          </p:nvPr>
        </p:nvSpPr>
        <p:spPr/>
        <p:txBody>
          <a:bodyPr>
            <a:normAutofit fontScale="92500" lnSpcReduction="10000"/>
          </a:bodyPr>
          <a:lstStyle/>
          <a:p>
            <a:pPr algn="r" rtl="1"/>
            <a:r>
              <a:rPr lang="ar-EG" dirty="0"/>
              <a:t>بالنسبه </a:t>
            </a:r>
            <a:r>
              <a:rPr lang="ar-EG" b="1" dirty="0"/>
              <a:t>للفتره</a:t>
            </a:r>
            <a:r>
              <a:rPr lang="ar-EG" dirty="0"/>
              <a:t> :</a:t>
            </a:r>
            <a:br>
              <a:rPr lang="ar-EG" dirty="0"/>
            </a:br>
            <a:r>
              <a:rPr lang="ar-EG" dirty="0"/>
              <a:t>استهداف الفتره الصباحيه بنسبه اكبر من حيث (انشاء عروض علي المنيو , عمل تخفيضات ...)</a:t>
            </a:r>
          </a:p>
          <a:p>
            <a:pPr algn="r" rtl="1"/>
            <a:r>
              <a:rPr lang="ar-EG" dirty="0"/>
              <a:t>بالنسبه </a:t>
            </a:r>
            <a:r>
              <a:rPr lang="ar-EG" b="1" dirty="0"/>
              <a:t>للساعه</a:t>
            </a:r>
            <a:r>
              <a:rPr lang="ar-EG" dirty="0"/>
              <a:t> علي مدار اليوم :</a:t>
            </a:r>
            <a:br>
              <a:rPr lang="ar-EG" dirty="0"/>
            </a:br>
            <a:r>
              <a:rPr lang="ar-EG" dirty="0"/>
              <a:t>التركيز علي ساعات الركود واستهدافها بعروض لساعات معينه لتنشيط الاقبال في هذه الساعه .</a:t>
            </a:r>
            <a:br>
              <a:rPr lang="ar-EG" dirty="0"/>
            </a:br>
            <a:r>
              <a:rPr lang="ar-EG" dirty="0"/>
              <a:t>تحديد ساعات الذروه والركود لاعاده توزيع العماله في الورديه لتقليل التكلفه</a:t>
            </a:r>
          </a:p>
          <a:p>
            <a:pPr algn="r" rtl="1"/>
            <a:r>
              <a:rPr lang="ar-EG" dirty="0"/>
              <a:t>بالنسبه </a:t>
            </a:r>
            <a:r>
              <a:rPr lang="ar-EG" b="1" dirty="0"/>
              <a:t>لايام الاسبوع </a:t>
            </a:r>
            <a:r>
              <a:rPr lang="ar-EG" dirty="0"/>
              <a:t> :</a:t>
            </a:r>
            <a:br>
              <a:rPr lang="ar-EG" dirty="0"/>
            </a:br>
            <a:r>
              <a:rPr lang="ar-EG" dirty="0"/>
              <a:t>التركيز اكثر علي </a:t>
            </a:r>
            <a:r>
              <a:rPr lang="ar-EG" b="1" dirty="0"/>
              <a:t>ايام</a:t>
            </a:r>
            <a:r>
              <a:rPr lang="ar-EG" dirty="0"/>
              <a:t> </a:t>
            </a:r>
            <a:r>
              <a:rPr lang="ar-EG" b="1" dirty="0"/>
              <a:t>الركود</a:t>
            </a:r>
            <a:r>
              <a:rPr lang="ar-EG" dirty="0"/>
              <a:t> وقله الاقبال علي المطعم عن طريق انشاء (تخفيضات علي مدار اليوم لتحسين الاقبال وزياده مبيعات هذا اليوم , عمل عروض طول اليوم ,دعايه واعلانات و منشورات علي الانترنت لهذه الايام)</a:t>
            </a:r>
            <a:br>
              <a:rPr lang="ar-EG" dirty="0"/>
            </a:br>
            <a:br>
              <a:rPr lang="ar-EG" dirty="0"/>
            </a:br>
            <a:r>
              <a:rPr lang="ar-EG" dirty="0"/>
              <a:t> </a:t>
            </a:r>
            <a:br>
              <a:rPr lang="ar-EG" dirty="0"/>
            </a:b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656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6403" y="365760"/>
            <a:ext cx="7393787" cy="1325562"/>
          </a:xfrm>
        </p:spPr>
        <p:txBody>
          <a:bodyPr>
            <a:normAutofit/>
          </a:bodyPr>
          <a:lstStyle/>
          <a:p>
            <a:r>
              <a:rPr lang="ar-SA"/>
              <a:t>مقدمة</a:t>
            </a:r>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2793"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7A135928-CDEC-C1C8-979C-1F545EBC2605}"/>
              </a:ext>
            </a:extLst>
          </p:cNvPr>
          <p:cNvGraphicFramePr>
            <a:graphicFrameLocks noGrp="1"/>
          </p:cNvGraphicFramePr>
          <p:nvPr>
            <p:ph idx="1"/>
            <p:extLst>
              <p:ext uri="{D42A27DB-BD31-4B8C-83A1-F6EECF244321}">
                <p14:modId xmlns:p14="http://schemas.microsoft.com/office/powerpoint/2010/main" val="1165547083"/>
              </p:ext>
            </p:extLst>
          </p:nvPr>
        </p:nvGraphicFramePr>
        <p:xfrm>
          <a:off x="946547" y="2013055"/>
          <a:ext cx="7393643"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6248C8-0720-48AB-91BA-5F530BB41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656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6403" y="365760"/>
            <a:ext cx="7393787" cy="1325562"/>
          </a:xfrm>
        </p:spPr>
        <p:txBody>
          <a:bodyPr>
            <a:normAutofit/>
          </a:bodyPr>
          <a:lstStyle/>
          <a:p>
            <a:r>
              <a:rPr lang="ar-SA"/>
              <a:t>نظرة عامة على البيانات</a:t>
            </a:r>
            <a:endParaRPr lang="ar-SA" dirty="0"/>
          </a:p>
        </p:txBody>
      </p:sp>
      <p:sp>
        <p:nvSpPr>
          <p:cNvPr id="11" name="Rectangle 10">
            <a:extLst>
              <a:ext uri="{FF2B5EF4-FFF2-40B4-BE49-F238E27FC236}">
                <a16:creationId xmlns:a16="http://schemas.microsoft.com/office/drawing/2014/main" id="{523BEDA7-D0B8-4802-8168-92452653B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858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D2EFF34B-7B1A-4F9D-8CEE-A40962BC7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22793"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F3733179-8D21-900E-7F94-74CBA2F9AD07}"/>
              </a:ext>
            </a:extLst>
          </p:cNvPr>
          <p:cNvGraphicFramePr>
            <a:graphicFrameLocks noGrp="1"/>
          </p:cNvGraphicFramePr>
          <p:nvPr>
            <p:ph idx="1"/>
            <p:extLst>
              <p:ext uri="{D42A27DB-BD31-4B8C-83A1-F6EECF244321}">
                <p14:modId xmlns:p14="http://schemas.microsoft.com/office/powerpoint/2010/main" val="2156534770"/>
              </p:ext>
            </p:extLst>
          </p:nvPr>
        </p:nvGraphicFramePr>
        <p:xfrm>
          <a:off x="946547" y="2013055"/>
          <a:ext cx="7393643" cy="42014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46404" y="365760"/>
            <a:ext cx="7269480" cy="1325562"/>
          </a:xfrm>
        </p:spPr>
        <p:txBody>
          <a:bodyPr>
            <a:normAutofit/>
          </a:bodyPr>
          <a:lstStyle/>
          <a:p>
            <a:pPr algn="ctr"/>
            <a:r>
              <a:rPr dirty="0" err="1"/>
              <a:t>تحليل</a:t>
            </a:r>
            <a:r>
              <a:rPr dirty="0"/>
              <a:t> </a:t>
            </a:r>
            <a:r>
              <a:rPr dirty="0" err="1"/>
              <a:t>حسب</a:t>
            </a:r>
            <a:r>
              <a:rPr dirty="0"/>
              <a:t> </a:t>
            </a:r>
            <a:r>
              <a:rPr dirty="0" err="1"/>
              <a:t>فترات</a:t>
            </a:r>
            <a:r>
              <a:rPr dirty="0"/>
              <a:t> </a:t>
            </a:r>
            <a:r>
              <a:rPr dirty="0" err="1"/>
              <a:t>اليوم</a:t>
            </a:r>
            <a:endParaRPr dirty="0"/>
          </a:p>
        </p:txBody>
      </p:sp>
      <p:sp>
        <p:nvSpPr>
          <p:cNvPr id="3" name="Content Placeholder 2"/>
          <p:cNvSpPr>
            <a:spLocks noGrp="1"/>
          </p:cNvSpPr>
          <p:nvPr>
            <p:ph idx="1"/>
          </p:nvPr>
        </p:nvSpPr>
        <p:spPr>
          <a:xfrm>
            <a:off x="946404" y="1933575"/>
            <a:ext cx="3301131" cy="4246562"/>
          </a:xfrm>
        </p:spPr>
        <p:txBody>
          <a:bodyPr>
            <a:normAutofit/>
          </a:bodyPr>
          <a:lstStyle/>
          <a:p>
            <a:pPr marL="0" indent="0" algn="r">
              <a:buNone/>
            </a:pPr>
            <a:r>
              <a:rPr lang="ar-EG" dirty="0"/>
              <a:t>عدد فواتير الفتره الصباحيه 107</a:t>
            </a:r>
          </a:p>
          <a:p>
            <a:pPr marL="0" indent="0" algn="r">
              <a:buNone/>
            </a:pPr>
            <a:r>
              <a:rPr lang="ar-EG" dirty="0"/>
              <a:t>عدد فواتير الفتره الظهر 176 </a:t>
            </a:r>
          </a:p>
          <a:p>
            <a:pPr marL="0" indent="0" algn="r">
              <a:buNone/>
            </a:pPr>
            <a:r>
              <a:rPr lang="ar-EG" dirty="0"/>
              <a:t>عدد فواتير المساء 172 </a:t>
            </a:r>
          </a:p>
          <a:p>
            <a:pPr marL="0" indent="0" algn="r">
              <a:buNone/>
            </a:pPr>
            <a:r>
              <a:rPr lang="ar-EG" dirty="0"/>
              <a:t>الغرض :</a:t>
            </a:r>
          </a:p>
          <a:p>
            <a:pPr marL="0" indent="0" algn="r">
              <a:buNone/>
            </a:pPr>
            <a:r>
              <a:rPr lang="ar-EG" dirty="0"/>
              <a:t>فهم حجم الاقبال علي المطعم خلال فترات اليوم </a:t>
            </a:r>
          </a:p>
          <a:p>
            <a:pPr marL="0" indent="0" algn="r">
              <a:buNone/>
            </a:pPr>
            <a:r>
              <a:rPr lang="ar-EG" dirty="0"/>
              <a:t>حلول :</a:t>
            </a:r>
          </a:p>
          <a:p>
            <a:pPr marL="0" indent="0" algn="r">
              <a:buNone/>
            </a:pPr>
            <a:r>
              <a:rPr lang="ar-EG" dirty="0"/>
              <a:t>الفتره الصباحيه فتره ركود </a:t>
            </a:r>
            <a:br>
              <a:rPr lang="ar-EG" dirty="0"/>
            </a:br>
            <a:r>
              <a:rPr lang="ar-EG" dirty="0"/>
              <a:t>اعاده توزيع الموظفين </a:t>
            </a:r>
          </a:p>
        </p:txBody>
      </p:sp>
      <p:graphicFrame>
        <p:nvGraphicFramePr>
          <p:cNvPr id="4" name="Chart 3">
            <a:extLst>
              <a:ext uri="{FF2B5EF4-FFF2-40B4-BE49-F238E27FC236}">
                <a16:creationId xmlns:a16="http://schemas.microsoft.com/office/drawing/2014/main" id="{84EAF52F-AAEA-15CB-EED4-974A4A078FF8}"/>
              </a:ext>
            </a:extLst>
          </p:cNvPr>
          <p:cNvGraphicFramePr>
            <a:graphicFrameLocks/>
          </p:cNvGraphicFramePr>
          <p:nvPr>
            <p:extLst>
              <p:ext uri="{D42A27DB-BD31-4B8C-83A1-F6EECF244321}">
                <p14:modId xmlns:p14="http://schemas.microsoft.com/office/powerpoint/2010/main" val="2012932336"/>
              </p:ext>
            </p:extLst>
          </p:nvPr>
        </p:nvGraphicFramePr>
        <p:xfrm>
          <a:off x="4571999" y="1933575"/>
          <a:ext cx="3605465" cy="36398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5E8867-9483-98D6-AEDD-74F293A00B93}"/>
              </a:ext>
            </a:extLst>
          </p:cNvPr>
          <p:cNvSpPr>
            <a:spLocks noGrp="1"/>
          </p:cNvSpPr>
          <p:nvPr>
            <p:ph idx="1"/>
          </p:nvPr>
        </p:nvSpPr>
        <p:spPr>
          <a:xfrm>
            <a:off x="5909006" y="640081"/>
            <a:ext cx="2306877" cy="5540056"/>
          </a:xfrm>
        </p:spPr>
        <p:txBody>
          <a:bodyPr>
            <a:normAutofit/>
          </a:bodyPr>
          <a:lstStyle/>
          <a:p>
            <a:pPr algn="r" rtl="1"/>
            <a:endParaRPr lang="ar-EG" sz="1400" dirty="0"/>
          </a:p>
          <a:p>
            <a:pPr algn="r" rtl="1"/>
            <a:r>
              <a:rPr lang="ar-EG" sz="1400" dirty="0"/>
              <a:t>نلاحظ ان اعلي متوسط لقيمه الفاتوره هي </a:t>
            </a:r>
          </a:p>
          <a:p>
            <a:pPr algn="r" rtl="1"/>
            <a:r>
              <a:rPr lang="ar-EG" sz="1400" dirty="0"/>
              <a:t>الفتره المسائيه !!</a:t>
            </a:r>
          </a:p>
          <a:p>
            <a:pPr algn="r" rtl="1"/>
            <a:r>
              <a:rPr lang="ar-EG" sz="1400" dirty="0"/>
              <a:t>علي الرغم من تساوي عدد الفواتير مع فتره الظهر </a:t>
            </a:r>
          </a:p>
          <a:p>
            <a:pPr algn="r" rtl="1"/>
            <a:r>
              <a:rPr lang="ar-EG" sz="1400" dirty="0"/>
              <a:t>فما السبب؟</a:t>
            </a:r>
          </a:p>
          <a:p>
            <a:pPr algn="r" rtl="1"/>
            <a:endParaRPr lang="ar-EG" sz="1400" dirty="0"/>
          </a:p>
        </p:txBody>
      </p:sp>
      <p:graphicFrame>
        <p:nvGraphicFramePr>
          <p:cNvPr id="4" name="Chart 3">
            <a:extLst>
              <a:ext uri="{FF2B5EF4-FFF2-40B4-BE49-F238E27FC236}">
                <a16:creationId xmlns:a16="http://schemas.microsoft.com/office/drawing/2014/main" id="{211851E6-C6EA-A6EC-2128-BADCF82CB815}"/>
              </a:ext>
            </a:extLst>
          </p:cNvPr>
          <p:cNvGraphicFramePr>
            <a:graphicFrameLocks/>
          </p:cNvGraphicFramePr>
          <p:nvPr>
            <p:extLst>
              <p:ext uri="{D42A27DB-BD31-4B8C-83A1-F6EECF244321}">
                <p14:modId xmlns:p14="http://schemas.microsoft.com/office/powerpoint/2010/main" val="2454083678"/>
              </p:ext>
            </p:extLst>
          </p:nvPr>
        </p:nvGraphicFramePr>
        <p:xfrm>
          <a:off x="475498" y="640080"/>
          <a:ext cx="5195255" cy="5588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962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6E0253-397C-B848-0431-985B7A359E7A}"/>
              </a:ext>
            </a:extLst>
          </p:cNvPr>
          <p:cNvSpPr>
            <a:spLocks noGrp="1"/>
          </p:cNvSpPr>
          <p:nvPr>
            <p:ph idx="1"/>
          </p:nvPr>
        </p:nvSpPr>
        <p:spPr>
          <a:xfrm>
            <a:off x="5909006" y="640081"/>
            <a:ext cx="2306877" cy="5540056"/>
          </a:xfrm>
        </p:spPr>
        <p:txBody>
          <a:bodyPr>
            <a:normAutofit/>
          </a:bodyPr>
          <a:lstStyle/>
          <a:p>
            <a:pPr marL="0" indent="0" algn="r">
              <a:buNone/>
            </a:pPr>
            <a:r>
              <a:rPr lang="ar-EG" sz="1400" dirty="0"/>
              <a:t>اجمالي مبيعات كل فتره بالنسبه للشهر </a:t>
            </a:r>
          </a:p>
          <a:p>
            <a:pPr marL="0" indent="0" algn="r">
              <a:buNone/>
            </a:pPr>
            <a:r>
              <a:rPr lang="ar-EG" sz="1400" dirty="0"/>
              <a:t>متوسط اجمالي المبيعات للفترات هو   </a:t>
            </a:r>
            <a:r>
              <a:rPr lang="ar-EG" sz="1400" b="1" dirty="0">
                <a:highlight>
                  <a:srgbClr val="FFFF00"/>
                </a:highlight>
              </a:rPr>
              <a:t>10.110</a:t>
            </a:r>
            <a:r>
              <a:rPr lang="ar-EG" sz="1400" dirty="0"/>
              <a:t>    </a:t>
            </a:r>
            <a:br>
              <a:rPr lang="ar-EG" sz="1400" dirty="0"/>
            </a:br>
            <a:endParaRPr lang="ar-EG" sz="1400" dirty="0"/>
          </a:p>
          <a:p>
            <a:pPr marL="0" indent="0" algn="r">
              <a:buNone/>
            </a:pPr>
            <a:r>
              <a:rPr lang="ar-EG" sz="1400" dirty="0"/>
              <a:t>الفتره </a:t>
            </a:r>
            <a:r>
              <a:rPr lang="ar-EG" sz="1400" b="1" dirty="0"/>
              <a:t>الصباحيه</a:t>
            </a:r>
            <a:r>
              <a:rPr lang="ar-EG" sz="1400" dirty="0"/>
              <a:t> اقل من المتوسط وهذا غير طبيعي تريد تحسين </a:t>
            </a:r>
          </a:p>
          <a:p>
            <a:pPr marL="0" indent="0" algn="r">
              <a:buNone/>
            </a:pPr>
            <a:endParaRPr lang="en-US" sz="1400" dirty="0"/>
          </a:p>
        </p:txBody>
      </p:sp>
      <p:graphicFrame>
        <p:nvGraphicFramePr>
          <p:cNvPr id="4" name="Chart 3">
            <a:extLst>
              <a:ext uri="{FF2B5EF4-FFF2-40B4-BE49-F238E27FC236}">
                <a16:creationId xmlns:a16="http://schemas.microsoft.com/office/drawing/2014/main" id="{8037C379-BB15-38B6-6F1D-309798EFCC16}"/>
              </a:ext>
            </a:extLst>
          </p:cNvPr>
          <p:cNvGraphicFramePr>
            <a:graphicFrameLocks/>
          </p:cNvGraphicFramePr>
          <p:nvPr>
            <p:extLst>
              <p:ext uri="{D42A27DB-BD31-4B8C-83A1-F6EECF244321}">
                <p14:modId xmlns:p14="http://schemas.microsoft.com/office/powerpoint/2010/main" val="599372201"/>
              </p:ext>
            </p:extLst>
          </p:nvPr>
        </p:nvGraphicFramePr>
        <p:xfrm>
          <a:off x="475498" y="640080"/>
          <a:ext cx="5195255" cy="558810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4568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97914" y="445007"/>
            <a:ext cx="5948171" cy="749809"/>
          </a:xfrm>
        </p:spPr>
        <p:txBody>
          <a:bodyPr>
            <a:normAutofit/>
          </a:bodyPr>
          <a:lstStyle/>
          <a:p>
            <a:pPr algn="ctr"/>
            <a:r>
              <a:rPr lang="ar-SA" sz="2800" dirty="0"/>
              <a:t>المبيعات حسب أيام الأسبوع</a:t>
            </a:r>
          </a:p>
        </p:txBody>
      </p:sp>
      <p:sp>
        <p:nvSpPr>
          <p:cNvPr id="3" name="Content Placeholder 2"/>
          <p:cNvSpPr>
            <a:spLocks noGrp="1"/>
          </p:cNvSpPr>
          <p:nvPr>
            <p:ph idx="1"/>
          </p:nvPr>
        </p:nvSpPr>
        <p:spPr>
          <a:xfrm>
            <a:off x="5909006" y="1389889"/>
            <a:ext cx="2306877" cy="4790248"/>
          </a:xfrm>
        </p:spPr>
        <p:txBody>
          <a:bodyPr>
            <a:normAutofit/>
          </a:bodyPr>
          <a:lstStyle/>
          <a:p>
            <a:pPr algn="r" rtl="1"/>
            <a:r>
              <a:rPr lang="ar-EG" sz="1400" b="1" dirty="0">
                <a:solidFill>
                  <a:srgbClr val="0070C0"/>
                </a:solidFill>
              </a:rPr>
              <a:t>هل في فرق بين الاجازه والايام العاديه؟</a:t>
            </a:r>
          </a:p>
          <a:p>
            <a:pPr algn="r" rtl="1"/>
            <a:r>
              <a:rPr lang="ar-EG" sz="1400" dirty="0"/>
              <a:t>نلاحظ ان </a:t>
            </a:r>
            <a:r>
              <a:rPr lang="ar-EG" sz="1400" b="1" dirty="0"/>
              <a:t>الاربعاء</a:t>
            </a:r>
            <a:r>
              <a:rPr lang="ar-EG" sz="1400" dirty="0"/>
              <a:t> حاصل علي اعلي اجمالي مبيعات </a:t>
            </a:r>
          </a:p>
          <a:p>
            <a:pPr algn="r" rtl="1"/>
            <a:r>
              <a:rPr lang="ar-EG" sz="1400" dirty="0"/>
              <a:t>المركز الثاني </a:t>
            </a:r>
            <a:r>
              <a:rPr lang="ar-EG" sz="1400" b="1" dirty="0"/>
              <a:t>الجمعه</a:t>
            </a:r>
            <a:r>
              <a:rPr lang="ar-EG" sz="1400" dirty="0"/>
              <a:t> </a:t>
            </a:r>
          </a:p>
          <a:p>
            <a:pPr algn="r" rtl="1"/>
            <a:r>
              <a:rPr lang="ar-SA" sz="1400" dirty="0"/>
              <a:t>- يوم </a:t>
            </a:r>
            <a:r>
              <a:rPr lang="ar-EG" sz="1400" b="1" dirty="0"/>
              <a:t>السبت</a:t>
            </a:r>
            <a:r>
              <a:rPr lang="ar-EG" sz="1400" dirty="0"/>
              <a:t> و </a:t>
            </a:r>
            <a:r>
              <a:rPr lang="ar-EG" sz="1400" b="1" dirty="0"/>
              <a:t>الاحد</a:t>
            </a:r>
            <a:r>
              <a:rPr lang="ar-EG" sz="1400" dirty="0"/>
              <a:t> و </a:t>
            </a:r>
            <a:r>
              <a:rPr lang="ar-EG" sz="1400" b="1" dirty="0"/>
              <a:t>الثلاثاء</a:t>
            </a:r>
            <a:r>
              <a:rPr lang="ar-SA" sz="1400" dirty="0"/>
              <a:t> هو الأضعف</a:t>
            </a:r>
            <a:r>
              <a:rPr lang="ar-EG" sz="1400" dirty="0"/>
              <a:t> في المبيعات </a:t>
            </a:r>
            <a:endParaRPr lang="ar-SA" sz="1400" dirty="0"/>
          </a:p>
          <a:p>
            <a:pPr algn="r" rtl="1"/>
            <a:r>
              <a:rPr lang="ar-SA" sz="1400" dirty="0"/>
              <a:t>- التوصية: حملة عروض يوم </a:t>
            </a:r>
            <a:r>
              <a:rPr lang="ar-EG" sz="1400" b="1" dirty="0"/>
              <a:t>السبت</a:t>
            </a:r>
            <a:r>
              <a:rPr lang="ar-EG" sz="1400" dirty="0"/>
              <a:t> و </a:t>
            </a:r>
            <a:r>
              <a:rPr lang="ar-EG" sz="1400" b="1" dirty="0"/>
              <a:t>الاحد</a:t>
            </a:r>
            <a:r>
              <a:rPr lang="ar-EG" sz="1400" dirty="0"/>
              <a:t> و </a:t>
            </a:r>
            <a:r>
              <a:rPr lang="ar-EG" sz="1400" b="1" dirty="0"/>
              <a:t>الثلاثاء</a:t>
            </a:r>
            <a:r>
              <a:rPr lang="ar-SA" sz="1400" dirty="0"/>
              <a:t> </a:t>
            </a:r>
            <a:endParaRPr lang="ar-EG" sz="1400" dirty="0"/>
          </a:p>
          <a:p>
            <a:pPr algn="r" rtl="1"/>
            <a:r>
              <a:rPr lang="ar-EG" sz="1400" dirty="0"/>
              <a:t>عمل تخفيضات لتنشيط الايام دي </a:t>
            </a:r>
            <a:endParaRPr lang="ar-SA" sz="1400" dirty="0"/>
          </a:p>
          <a:p>
            <a:endParaRPr lang="ar-SA" sz="1400" dirty="0"/>
          </a:p>
        </p:txBody>
      </p:sp>
      <p:graphicFrame>
        <p:nvGraphicFramePr>
          <p:cNvPr id="4" name="Chart 3">
            <a:extLst>
              <a:ext uri="{FF2B5EF4-FFF2-40B4-BE49-F238E27FC236}">
                <a16:creationId xmlns:a16="http://schemas.microsoft.com/office/drawing/2014/main" id="{7F04DCC6-4C5E-CBDD-BC36-5FAFEDAFC513}"/>
              </a:ext>
            </a:extLst>
          </p:cNvPr>
          <p:cNvGraphicFramePr>
            <a:graphicFrameLocks/>
          </p:cNvGraphicFramePr>
          <p:nvPr>
            <p:extLst>
              <p:ext uri="{D42A27DB-BD31-4B8C-83A1-F6EECF244321}">
                <p14:modId xmlns:p14="http://schemas.microsoft.com/office/powerpoint/2010/main" val="921548020"/>
              </p:ext>
            </p:extLst>
          </p:nvPr>
        </p:nvGraphicFramePr>
        <p:xfrm>
          <a:off x="475498" y="1389888"/>
          <a:ext cx="5195255" cy="502310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2640" y="390142"/>
            <a:ext cx="4998720" cy="798577"/>
          </a:xfrm>
        </p:spPr>
        <p:txBody>
          <a:bodyPr>
            <a:normAutofit/>
          </a:bodyPr>
          <a:lstStyle/>
          <a:p>
            <a:pPr algn="ctr"/>
            <a:r>
              <a:rPr lang="ar-SA" sz="2800" dirty="0"/>
              <a:t>الطلب حسب الساعة</a:t>
            </a:r>
          </a:p>
        </p:txBody>
      </p:sp>
      <p:sp>
        <p:nvSpPr>
          <p:cNvPr id="3" name="Content Placeholder 2"/>
          <p:cNvSpPr>
            <a:spLocks noGrp="1"/>
          </p:cNvSpPr>
          <p:nvPr>
            <p:ph idx="1"/>
          </p:nvPr>
        </p:nvSpPr>
        <p:spPr>
          <a:xfrm>
            <a:off x="414549" y="5940551"/>
            <a:ext cx="7810250" cy="798578"/>
          </a:xfrm>
        </p:spPr>
        <p:txBody>
          <a:bodyPr>
            <a:normAutofit fontScale="92500" lnSpcReduction="20000"/>
          </a:bodyPr>
          <a:lstStyle/>
          <a:p>
            <a:pPr algn="r" rtl="1"/>
            <a:r>
              <a:rPr lang="ar-SA" sz="1400" dirty="0"/>
              <a:t>- </a:t>
            </a:r>
            <a:r>
              <a:rPr lang="ar-EG" sz="1400" dirty="0"/>
              <a:t> فتره </a:t>
            </a:r>
            <a:r>
              <a:rPr lang="ar-SA" sz="1400" dirty="0"/>
              <a:t>الذروة</a:t>
            </a:r>
            <a:r>
              <a:rPr lang="ar-EG" sz="1400" dirty="0"/>
              <a:t>(</a:t>
            </a:r>
            <a:r>
              <a:rPr lang="ar-SA" sz="1400" dirty="0"/>
              <a:t> من </a:t>
            </a:r>
            <a:r>
              <a:rPr lang="ar-EG" sz="1400" dirty="0"/>
              <a:t>1</a:t>
            </a:r>
            <a:r>
              <a:rPr lang="ar-SA" sz="1400" dirty="0"/>
              <a:t> ظهرًا إلى </a:t>
            </a:r>
            <a:r>
              <a:rPr lang="ar-EG" sz="1400" dirty="0"/>
              <a:t>6</a:t>
            </a:r>
            <a:r>
              <a:rPr lang="ar-SA" sz="1400" dirty="0"/>
              <a:t> مساءً</a:t>
            </a:r>
            <a:r>
              <a:rPr lang="ar-EG" sz="1400" dirty="0"/>
              <a:t> ) /  ( من 8 م الي 10 م )</a:t>
            </a:r>
            <a:endParaRPr lang="ar-SA" sz="1400" dirty="0"/>
          </a:p>
          <a:p>
            <a:pPr algn="r" rtl="1"/>
            <a:r>
              <a:rPr lang="ar-SA" sz="1400" dirty="0"/>
              <a:t>- </a:t>
            </a:r>
            <a:r>
              <a:rPr lang="ar-EG" sz="1400" dirty="0"/>
              <a:t>فتره ركود بين 9 ص الي 11 ص / 1 ص </a:t>
            </a:r>
            <a:br>
              <a:rPr lang="ar-EG" sz="1400" dirty="0"/>
            </a:br>
            <a:endParaRPr lang="ar-SA" sz="1400" dirty="0"/>
          </a:p>
        </p:txBody>
      </p:sp>
      <p:graphicFrame>
        <p:nvGraphicFramePr>
          <p:cNvPr id="4" name="Chart 3">
            <a:extLst>
              <a:ext uri="{FF2B5EF4-FFF2-40B4-BE49-F238E27FC236}">
                <a16:creationId xmlns:a16="http://schemas.microsoft.com/office/drawing/2014/main" id="{538A6960-F090-C1A5-22D0-A0743A27FC99}"/>
              </a:ext>
            </a:extLst>
          </p:cNvPr>
          <p:cNvGraphicFramePr>
            <a:graphicFrameLocks/>
          </p:cNvGraphicFramePr>
          <p:nvPr>
            <p:extLst>
              <p:ext uri="{D42A27DB-BD31-4B8C-83A1-F6EECF244321}">
                <p14:modId xmlns:p14="http://schemas.microsoft.com/office/powerpoint/2010/main" val="2361382660"/>
              </p:ext>
            </p:extLst>
          </p:nvPr>
        </p:nvGraphicFramePr>
        <p:xfrm>
          <a:off x="414548" y="1304544"/>
          <a:ext cx="7749300" cy="438912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9006" y="640081"/>
            <a:ext cx="2306877" cy="5540056"/>
          </a:xfrm>
        </p:spPr>
        <p:txBody>
          <a:bodyPr>
            <a:normAutofit/>
          </a:bodyPr>
          <a:lstStyle/>
          <a:p>
            <a:pPr algn="r" rtl="1"/>
            <a:r>
              <a:rPr lang="ar-SA" sz="1400" dirty="0"/>
              <a:t>متوسط المبيعات بالنسبه للساعه علي مدار اليوم </a:t>
            </a:r>
            <a:endParaRPr lang="ar-EG" sz="1400" dirty="0"/>
          </a:p>
          <a:p>
            <a:pPr algn="r" rtl="1"/>
            <a:r>
              <a:rPr lang="ar-SA" sz="1400" dirty="0"/>
              <a:t>تحسين المبيعات في الاوقات الاقل من</a:t>
            </a:r>
            <a:r>
              <a:rPr lang="ar-EG" sz="1400" dirty="0"/>
              <a:t>         </a:t>
            </a:r>
            <a:r>
              <a:rPr lang="ar-SA" sz="1400" dirty="0"/>
              <a:t> </a:t>
            </a:r>
            <a:r>
              <a:rPr lang="ar-SA" sz="1400" b="1" dirty="0"/>
              <a:t>66</a:t>
            </a:r>
            <a:r>
              <a:rPr lang="ar-EG" sz="1400" b="1" dirty="0"/>
              <a:t> (المتوسط)</a:t>
            </a:r>
            <a:r>
              <a:rPr lang="ar-SA" sz="1400" dirty="0"/>
              <a:t> من خلال تقديم حلول</a:t>
            </a:r>
            <a:r>
              <a:rPr lang="ar-EG" sz="1400" dirty="0"/>
              <a:t> </a:t>
            </a:r>
            <a:endParaRPr lang="en-US" sz="1400" dirty="0"/>
          </a:p>
        </p:txBody>
      </p:sp>
      <p:graphicFrame>
        <p:nvGraphicFramePr>
          <p:cNvPr id="4" name="Chart 3">
            <a:extLst>
              <a:ext uri="{FF2B5EF4-FFF2-40B4-BE49-F238E27FC236}">
                <a16:creationId xmlns:a16="http://schemas.microsoft.com/office/drawing/2014/main" id="{A13DFF47-BB22-999A-8F48-C0A5E9DE692D}"/>
              </a:ext>
            </a:extLst>
          </p:cNvPr>
          <p:cNvGraphicFramePr>
            <a:graphicFrameLocks/>
          </p:cNvGraphicFramePr>
          <p:nvPr>
            <p:extLst>
              <p:ext uri="{D42A27DB-BD31-4B8C-83A1-F6EECF244321}">
                <p14:modId xmlns:p14="http://schemas.microsoft.com/office/powerpoint/2010/main" val="1524587354"/>
              </p:ext>
            </p:extLst>
          </p:nvPr>
        </p:nvGraphicFramePr>
        <p:xfrm>
          <a:off x="475498" y="640080"/>
          <a:ext cx="5433508" cy="558810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1158</TotalTime>
  <Words>772</Words>
  <Application>Microsoft Office PowerPoint</Application>
  <PresentationFormat>On-screen Show (4:3)</PresentationFormat>
  <Paragraphs>192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Schoolbook</vt:lpstr>
      <vt:lpstr>Wingdings</vt:lpstr>
      <vt:lpstr>Wingdings 2</vt:lpstr>
      <vt:lpstr>View</vt:lpstr>
      <vt:lpstr>تقرير تحليل بيانات المبيعات لكاتشب </vt:lpstr>
      <vt:lpstr>مقدمة</vt:lpstr>
      <vt:lpstr>نظرة عامة على البيانات</vt:lpstr>
      <vt:lpstr>تحليل حسب فترات اليوم</vt:lpstr>
      <vt:lpstr>PowerPoint Presentation</vt:lpstr>
      <vt:lpstr>PowerPoint Presentation</vt:lpstr>
      <vt:lpstr>المبيعات حسب أيام الأسبوع</vt:lpstr>
      <vt:lpstr>الطلب حسب الساعة</vt:lpstr>
      <vt:lpstr>PowerPoint Presentation</vt:lpstr>
      <vt:lpstr>اجمالي المبيعات لليوم علي مدار الشهر </vt:lpstr>
      <vt:lpstr>اجمالي الاحصائيات لليوم </vt:lpstr>
      <vt:lpstr>ملخص التحليل</vt:lpstr>
      <vt:lpstr>التوصيات</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Gaser Ashraf</cp:lastModifiedBy>
  <cp:revision>4</cp:revision>
  <dcterms:created xsi:type="dcterms:W3CDTF">2013-01-27T09:14:16Z</dcterms:created>
  <dcterms:modified xsi:type="dcterms:W3CDTF">2025-07-11T12:10:42Z</dcterms:modified>
  <cp:category/>
</cp:coreProperties>
</file>