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512" r:id="rId2"/>
    <p:sldId id="522" r:id="rId3"/>
    <p:sldId id="552" r:id="rId4"/>
    <p:sldId id="558" r:id="rId5"/>
    <p:sldId id="557" r:id="rId6"/>
    <p:sldId id="545" r:id="rId7"/>
    <p:sldId id="547" r:id="rId8"/>
    <p:sldId id="546" r:id="rId9"/>
    <p:sldId id="553" r:id="rId10"/>
    <p:sldId id="559" r:id="rId11"/>
    <p:sldId id="554" r:id="rId12"/>
    <p:sldId id="548" r:id="rId13"/>
    <p:sldId id="555" r:id="rId14"/>
    <p:sldId id="556" r:id="rId15"/>
  </p:sldIdLst>
  <p:sldSz cx="12192000" cy="6858000"/>
  <p:notesSz cx="6858000" cy="9144000"/>
  <p:embeddedFontLst>
    <p:embeddedFont>
      <p:font typeface="KoPub돋움체 Bold" pitchFamily="2" charset="-127"/>
      <p:bold r:id="rId17"/>
    </p:embeddedFont>
    <p:embeddedFont>
      <p:font typeface="맑은 고딕" panose="020B0503020000020004" pitchFamily="34" charset="-127"/>
      <p:regular r:id="rId18"/>
      <p:bold r:id="rId19"/>
    </p:embeddedFont>
    <p:embeddedFont>
      <p:font typeface="Cambria Math" panose="02040503050406030204" pitchFamily="18" charset="0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0C8"/>
    <a:srgbClr val="404257"/>
    <a:srgbClr val="FF6699"/>
    <a:srgbClr val="2C2E3C"/>
    <a:srgbClr val="D86E9C"/>
    <a:srgbClr val="63C1C1"/>
    <a:srgbClr val="88725B"/>
    <a:srgbClr val="0D2950"/>
    <a:srgbClr val="AF9B87"/>
    <a:srgbClr val="8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69" autoAdjust="0"/>
    <p:restoredTop sz="94574" autoAdjust="0"/>
  </p:normalViewPr>
  <p:slideViewPr>
    <p:cSldViewPr snapToGrid="0">
      <p:cViewPr varScale="1">
        <p:scale>
          <a:sx n="123" d="100"/>
          <a:sy n="123" d="100"/>
        </p:scale>
        <p:origin x="20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0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nkyoung/Downloads/drive-download-20220811T000257Z-001/online_so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nkyoung/Downloads/online_recom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nkyoung/Downloads/online_recom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nkyoung/Downloads/online_recom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nkyoung/Downloads/online_recom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nkyoung/Downloads/drive-download-20220811T000257Z-001/online_so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nkyoung/Downloads/drive-download-20220811T000257Z-001/online_so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nkyoung/Downloads/drive-download-20220811T000257Z-001/online_so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nkyoung/Downloads/drive-download-20220811T000257Z-001/online_so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nkyoung/Downloads/online_recom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nkyoung/Downloads/online_recom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nkyoung/Downloads/online_recom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nkyoung/Downloads/online_recom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[online_sol.xlsx]Sheet1!피벗 테이블11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구매 금액 비중</a:t>
            </a:r>
          </a:p>
        </c:rich>
      </c:tx>
      <c:layout>
        <c:manualLayout>
          <c:xMode val="edge"/>
          <c:yMode val="edge"/>
          <c:x val="0.57158333333333333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KR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KR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KR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3"/>
        <c:spPr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KR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KR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KR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KR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KR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KR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KR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KR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KR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KR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KR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KR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Sheet1!$Y$1</c:f>
              <c:strCache>
                <c:ptCount val="1"/>
                <c:pt idx="0">
                  <c:v>요약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6EE-FB44-AFF7-C8EF512BCA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6EE-FB44-AFF7-C8EF512BCA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6EE-FB44-AFF7-C8EF512BCA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6EE-FB44-AFF7-C8EF512BCA5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B6EE-FB44-AFF7-C8EF512BCA5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B6EE-FB44-AFF7-C8EF512BCA5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B6EE-FB44-AFF7-C8EF512BCA5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B6EE-FB44-AFF7-C8EF512BCA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Sheet1!$X$2:$X$6</c:f>
              <c:strCache>
                <c:ptCount val="4"/>
                <c:pt idx="0">
                  <c:v>VIP</c:v>
                </c:pt>
                <c:pt idx="1">
                  <c:v>G3</c:v>
                </c:pt>
                <c:pt idx="2">
                  <c:v>G2</c:v>
                </c:pt>
                <c:pt idx="3">
                  <c:v>G1</c:v>
                </c:pt>
              </c:strCache>
            </c:strRef>
          </c:cat>
          <c:val>
            <c:numRef>
              <c:f>Sheet1!$Y$2:$Y$6</c:f>
              <c:numCache>
                <c:formatCode>_(* #,##0_);_(* \(#,##0\);_(* "-"_);_(@_)</c:formatCode>
                <c:ptCount val="4"/>
                <c:pt idx="0">
                  <c:v>79499526508</c:v>
                </c:pt>
                <c:pt idx="1">
                  <c:v>14811185876</c:v>
                </c:pt>
                <c:pt idx="2">
                  <c:v>6104430211</c:v>
                </c:pt>
                <c:pt idx="3">
                  <c:v>1290925602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6EE-FB44-AFF7-C8EF512BCA5D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[online_recom.xlsx]G2!피벗 테이블16</c:name>
    <c:fmtId val="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ore-KR" sz="1800" b="1" i="0" cap="all" baseline="0">
                <a:effectLst/>
              </a:rPr>
              <a:t>G2 - 1</a:t>
            </a:r>
            <a:r>
              <a:rPr lang="ko-KR" altLang="ko-Kore-KR" sz="1800" b="1" i="0" cap="all" baseline="0">
                <a:effectLst/>
              </a:rPr>
              <a:t>번째 추천 카</a:t>
            </a:r>
            <a:r>
              <a:rPr lang="ko-KR" altLang="en-US" sz="1800" b="1" i="0" cap="all" baseline="0">
                <a:effectLst/>
              </a:rPr>
              <a:t>테</a:t>
            </a:r>
            <a:r>
              <a:rPr lang="ko-KR" altLang="ko-Kore-KR" sz="1800" b="1" i="0" cap="all" baseline="0">
                <a:effectLst/>
              </a:rPr>
              <a:t>고리 </a:t>
            </a:r>
            <a:endParaRPr lang="ko-Kore-KR" altLang="ko-Kore-KR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'G2'!$BL$1</c:f>
              <c:strCache>
                <c:ptCount val="1"/>
                <c:pt idx="0">
                  <c:v>요약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'G2'!$BK$2:$BK$11</c:f>
              <c:strCache>
                <c:ptCount val="9"/>
                <c:pt idx="0">
                  <c:v>냉장/세탁가전</c:v>
                </c:pt>
                <c:pt idx="1">
                  <c:v>컴퓨터</c:v>
                </c:pt>
                <c:pt idx="2">
                  <c:v>여성의류</c:v>
                </c:pt>
                <c:pt idx="3">
                  <c:v>스포츠패션</c:v>
                </c:pt>
                <c:pt idx="4">
                  <c:v>생활/주방가전</c:v>
                </c:pt>
                <c:pt idx="5">
                  <c:v>계절가전</c:v>
                </c:pt>
                <c:pt idx="6">
                  <c:v>상품권</c:v>
                </c:pt>
                <c:pt idx="7">
                  <c:v>모바일</c:v>
                </c:pt>
                <c:pt idx="8">
                  <c:v>영상/음향가전</c:v>
                </c:pt>
              </c:strCache>
            </c:strRef>
          </c:cat>
          <c:val>
            <c:numRef>
              <c:f>'G2'!$BL$2:$BL$11</c:f>
              <c:numCache>
                <c:formatCode>General</c:formatCode>
                <c:ptCount val="9"/>
                <c:pt idx="0">
                  <c:v>4382</c:v>
                </c:pt>
                <c:pt idx="1">
                  <c:v>728</c:v>
                </c:pt>
                <c:pt idx="2">
                  <c:v>689</c:v>
                </c:pt>
                <c:pt idx="3">
                  <c:v>322</c:v>
                </c:pt>
                <c:pt idx="4">
                  <c:v>241</c:v>
                </c:pt>
                <c:pt idx="5">
                  <c:v>227</c:v>
                </c:pt>
                <c:pt idx="6">
                  <c:v>56</c:v>
                </c:pt>
                <c:pt idx="7">
                  <c:v>43</c:v>
                </c:pt>
                <c:pt idx="8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94-154B-AB28-A24989552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4828943"/>
        <c:axId val="363401103"/>
      </c:barChart>
      <c:catAx>
        <c:axId val="1748289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363401103"/>
        <c:crosses val="autoZero"/>
        <c:auto val="1"/>
        <c:lblAlgn val="ctr"/>
        <c:lblOffset val="100"/>
        <c:noMultiLvlLbl val="0"/>
      </c:catAx>
      <c:valAx>
        <c:axId val="363401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174828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[online_recom.xlsx]G2!피벗 테이블17</c:name>
    <c:fmtId val="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ore-KR" sz="1800" b="1" i="0" cap="all" baseline="0">
                <a:effectLst/>
              </a:rPr>
              <a:t>G2 - </a:t>
            </a:r>
            <a:r>
              <a:rPr lang="en-US" altLang="ko-KR" sz="1800" b="1" i="0" cap="all" baseline="0">
                <a:effectLst/>
              </a:rPr>
              <a:t>2</a:t>
            </a:r>
            <a:r>
              <a:rPr lang="ko-KR" altLang="ko-Kore-KR" sz="1800" b="1" i="0" cap="all" baseline="0">
                <a:effectLst/>
              </a:rPr>
              <a:t>번째 추천 카</a:t>
            </a:r>
            <a:r>
              <a:rPr lang="ko-KR" altLang="en-US" sz="1800" b="1" i="0" cap="all" baseline="0">
                <a:effectLst/>
              </a:rPr>
              <a:t>테</a:t>
            </a:r>
            <a:r>
              <a:rPr lang="ko-KR" altLang="ko-Kore-KR" sz="1800" b="1" i="0" cap="all" baseline="0">
                <a:effectLst/>
              </a:rPr>
              <a:t>고리 </a:t>
            </a:r>
            <a:endParaRPr lang="ko-Kore-KR" altLang="ko-Kore-KR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'G2'!$BO$1</c:f>
              <c:strCache>
                <c:ptCount val="1"/>
                <c:pt idx="0">
                  <c:v>요약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'G2'!$BN$2:$BN$13</c:f>
              <c:strCache>
                <c:ptCount val="11"/>
                <c:pt idx="0">
                  <c:v>생활/주방가전</c:v>
                </c:pt>
                <c:pt idx="1">
                  <c:v>컴퓨터</c:v>
                </c:pt>
                <c:pt idx="2">
                  <c:v>여성의류</c:v>
                </c:pt>
                <c:pt idx="3">
                  <c:v>영상/음향가전</c:v>
                </c:pt>
                <c:pt idx="4">
                  <c:v>스포츠패션</c:v>
                </c:pt>
                <c:pt idx="5">
                  <c:v>계절가전</c:v>
                </c:pt>
                <c:pt idx="6">
                  <c:v>모바일</c:v>
                </c:pt>
                <c:pt idx="7">
                  <c:v>상품권</c:v>
                </c:pt>
                <c:pt idx="8">
                  <c:v>냉장/세탁가전</c:v>
                </c:pt>
                <c:pt idx="9">
                  <c:v>담배</c:v>
                </c:pt>
                <c:pt idx="10">
                  <c:v>패션잡화</c:v>
                </c:pt>
              </c:strCache>
            </c:strRef>
          </c:cat>
          <c:val>
            <c:numRef>
              <c:f>'G2'!$BO$2:$BO$13</c:f>
              <c:numCache>
                <c:formatCode>General</c:formatCode>
                <c:ptCount val="11"/>
                <c:pt idx="0">
                  <c:v>2175</c:v>
                </c:pt>
                <c:pt idx="1">
                  <c:v>1620</c:v>
                </c:pt>
                <c:pt idx="2">
                  <c:v>1084</c:v>
                </c:pt>
                <c:pt idx="3">
                  <c:v>834</c:v>
                </c:pt>
                <c:pt idx="4">
                  <c:v>518</c:v>
                </c:pt>
                <c:pt idx="5">
                  <c:v>236</c:v>
                </c:pt>
                <c:pt idx="6">
                  <c:v>181</c:v>
                </c:pt>
                <c:pt idx="7">
                  <c:v>59</c:v>
                </c:pt>
                <c:pt idx="8">
                  <c:v>15</c:v>
                </c:pt>
                <c:pt idx="9">
                  <c:v>6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F3-204E-A43C-AE47D14C2D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4828943"/>
        <c:axId val="363401103"/>
      </c:barChart>
      <c:catAx>
        <c:axId val="1748289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363401103"/>
        <c:crosses val="autoZero"/>
        <c:auto val="1"/>
        <c:lblAlgn val="ctr"/>
        <c:lblOffset val="100"/>
        <c:noMultiLvlLbl val="0"/>
      </c:catAx>
      <c:valAx>
        <c:axId val="363401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174828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[online_recom.xlsx]G1!피벗 테이블18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ore-KR" sz="1800" b="1" i="0" cap="all" baseline="0">
                <a:effectLst/>
              </a:rPr>
              <a:t>G1 - 1</a:t>
            </a:r>
            <a:r>
              <a:rPr lang="ko-KR" altLang="ko-Kore-KR" sz="1800" b="1" i="0" cap="all" baseline="0">
                <a:effectLst/>
              </a:rPr>
              <a:t>번째 추천 카</a:t>
            </a:r>
            <a:r>
              <a:rPr lang="ko-KR" altLang="en-US" sz="1800" b="1" i="0" cap="all" baseline="0">
                <a:effectLst/>
              </a:rPr>
              <a:t>테</a:t>
            </a:r>
            <a:r>
              <a:rPr lang="ko-KR" altLang="ko-Kore-KR" sz="1800" b="1" i="0" cap="all" baseline="0">
                <a:effectLst/>
              </a:rPr>
              <a:t>고리 </a:t>
            </a:r>
            <a:endParaRPr lang="ko-Kore-KR" altLang="ko-Kore-KR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'G1'!$BL$1</c:f>
              <c:strCache>
                <c:ptCount val="1"/>
                <c:pt idx="0">
                  <c:v>요약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'G1'!$BK$2:$BK$12</c:f>
              <c:strCache>
                <c:ptCount val="10"/>
                <c:pt idx="0">
                  <c:v>냉장/세탁가전</c:v>
                </c:pt>
                <c:pt idx="1">
                  <c:v>영상/음향가전</c:v>
                </c:pt>
                <c:pt idx="2">
                  <c:v>가구</c:v>
                </c:pt>
                <c:pt idx="3">
                  <c:v>구기/필드스포츠</c:v>
                </c:pt>
                <c:pt idx="4">
                  <c:v>계절가전</c:v>
                </c:pt>
                <c:pt idx="5">
                  <c:v>유아식품</c:v>
                </c:pt>
                <c:pt idx="6">
                  <c:v>스포츠패션</c:v>
                </c:pt>
                <c:pt idx="7">
                  <c:v>시즌스포츠</c:v>
                </c:pt>
                <c:pt idx="8">
                  <c:v>생활/주방가전</c:v>
                </c:pt>
                <c:pt idx="9">
                  <c:v>모바일</c:v>
                </c:pt>
              </c:strCache>
            </c:strRef>
          </c:cat>
          <c:val>
            <c:numRef>
              <c:f>'G1'!$BL$2:$BL$12</c:f>
              <c:numCache>
                <c:formatCode>General</c:formatCode>
                <c:ptCount val="10"/>
                <c:pt idx="0">
                  <c:v>4942</c:v>
                </c:pt>
                <c:pt idx="1">
                  <c:v>757</c:v>
                </c:pt>
                <c:pt idx="2">
                  <c:v>615</c:v>
                </c:pt>
                <c:pt idx="3">
                  <c:v>306</c:v>
                </c:pt>
                <c:pt idx="4">
                  <c:v>83</c:v>
                </c:pt>
                <c:pt idx="5">
                  <c:v>13</c:v>
                </c:pt>
                <c:pt idx="6">
                  <c:v>5</c:v>
                </c:pt>
                <c:pt idx="7">
                  <c:v>4</c:v>
                </c:pt>
                <c:pt idx="8">
                  <c:v>4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BF-CB40-9291-9022E3F96D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4828943"/>
        <c:axId val="363401103"/>
      </c:barChart>
      <c:catAx>
        <c:axId val="1748289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363401103"/>
        <c:crosses val="autoZero"/>
        <c:auto val="1"/>
        <c:lblAlgn val="ctr"/>
        <c:lblOffset val="100"/>
        <c:noMultiLvlLbl val="0"/>
      </c:catAx>
      <c:valAx>
        <c:axId val="363401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174828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[online_recom.xlsx]G1!피벗 테이블19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ore-KR" sz="1800" b="1" i="0" cap="all" baseline="0">
                <a:effectLst/>
              </a:rPr>
              <a:t>G1 - </a:t>
            </a:r>
            <a:r>
              <a:rPr lang="en-US" altLang="ko-KR" sz="1800" b="1" i="0" cap="all" baseline="0">
                <a:effectLst/>
              </a:rPr>
              <a:t>2</a:t>
            </a:r>
            <a:r>
              <a:rPr lang="ko-KR" altLang="ko-Kore-KR" sz="1800" b="1" i="0" cap="all" baseline="0">
                <a:effectLst/>
              </a:rPr>
              <a:t>번째 추천 카</a:t>
            </a:r>
            <a:r>
              <a:rPr lang="ko-KR" altLang="en-US" sz="1800" b="1" i="0" cap="all" baseline="0">
                <a:effectLst/>
              </a:rPr>
              <a:t>테</a:t>
            </a:r>
            <a:r>
              <a:rPr lang="ko-KR" altLang="ko-Kore-KR" sz="1800" b="1" i="0" cap="all" baseline="0">
                <a:effectLst/>
              </a:rPr>
              <a:t>고리 </a:t>
            </a:r>
            <a:endParaRPr lang="ko-Kore-KR" altLang="ko-Kore-KR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'G1'!$BO$1</c:f>
              <c:strCache>
                <c:ptCount val="1"/>
                <c:pt idx="0">
                  <c:v>요약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'G1'!$BN$2:$BN$14</c:f>
              <c:strCache>
                <c:ptCount val="12"/>
                <c:pt idx="0">
                  <c:v>가구</c:v>
                </c:pt>
                <c:pt idx="1">
                  <c:v>영상/음향가전</c:v>
                </c:pt>
                <c:pt idx="2">
                  <c:v>헬스/피트니스</c:v>
                </c:pt>
                <c:pt idx="3">
                  <c:v>구기/필드스포츠</c:v>
                </c:pt>
                <c:pt idx="4">
                  <c:v>계절가전</c:v>
                </c:pt>
                <c:pt idx="5">
                  <c:v>시즌스포츠</c:v>
                </c:pt>
                <c:pt idx="6">
                  <c:v>스포츠패션</c:v>
                </c:pt>
                <c:pt idx="7">
                  <c:v>냉장/세탁가전</c:v>
                </c:pt>
                <c:pt idx="8">
                  <c:v>유아식품</c:v>
                </c:pt>
                <c:pt idx="9">
                  <c:v>생활/주방가전</c:v>
                </c:pt>
                <c:pt idx="10">
                  <c:v>여행/레저서비스</c:v>
                </c:pt>
                <c:pt idx="11">
                  <c:v>아웃도어/레저</c:v>
                </c:pt>
              </c:strCache>
            </c:strRef>
          </c:cat>
          <c:val>
            <c:numRef>
              <c:f>'G1'!$BO$2:$BO$14</c:f>
              <c:numCache>
                <c:formatCode>General</c:formatCode>
                <c:ptCount val="12"/>
                <c:pt idx="0">
                  <c:v>2760</c:v>
                </c:pt>
                <c:pt idx="1">
                  <c:v>1775</c:v>
                </c:pt>
                <c:pt idx="2">
                  <c:v>710</c:v>
                </c:pt>
                <c:pt idx="3">
                  <c:v>645</c:v>
                </c:pt>
                <c:pt idx="4">
                  <c:v>543</c:v>
                </c:pt>
                <c:pt idx="5">
                  <c:v>111</c:v>
                </c:pt>
                <c:pt idx="6">
                  <c:v>59</c:v>
                </c:pt>
                <c:pt idx="7">
                  <c:v>58</c:v>
                </c:pt>
                <c:pt idx="8">
                  <c:v>39</c:v>
                </c:pt>
                <c:pt idx="9">
                  <c:v>14</c:v>
                </c:pt>
                <c:pt idx="10">
                  <c:v>11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97-9542-A263-2D9EAC0BCB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4828943"/>
        <c:axId val="363401103"/>
      </c:barChart>
      <c:catAx>
        <c:axId val="1748289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363401103"/>
        <c:crosses val="autoZero"/>
        <c:auto val="1"/>
        <c:lblAlgn val="ctr"/>
        <c:lblOffset val="100"/>
        <c:noMultiLvlLbl val="0"/>
      </c:catAx>
      <c:valAx>
        <c:axId val="363401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174828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VIP </a:t>
            </a:r>
            <a:endParaRPr lang="ko-KR" dirty="0"/>
          </a:p>
        </c:rich>
      </c:tx>
      <c:layout>
        <c:manualLayout>
          <c:xMode val="edge"/>
          <c:yMode val="edge"/>
          <c:x val="0.69497900262467194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3B3-6841-8058-DBF5B177683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3B3-6841-8058-DBF5B177683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3B3-6841-8058-DBF5B177683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3B3-6841-8058-DBF5B177683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3B3-6841-8058-DBF5B177683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3B3-6841-8058-DBF5B177683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33B3-6841-8058-DBF5B177683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33B3-6841-8058-DBF5B177683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33B3-6841-8058-DBF5B177683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33B3-6841-8058-DBF5B177683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33B3-6841-8058-DBF5B177683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33B3-6841-8058-DBF5B177683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33B3-6841-8058-DBF5B177683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33B3-6841-8058-DBF5B177683C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33B3-6841-8058-DBF5B177683C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575063613231552"/>
                      <c:h val="0.149746725207736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33B3-6841-8058-DBF5B177683C}"/>
                </c:ext>
              </c:extLst>
            </c:dLbl>
            <c:dLbl>
              <c:idx val="6"/>
              <c:layout>
                <c:manualLayout>
                  <c:x val="-0.1806615776081425"/>
                  <c:y val="0.1059907834101382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3B3-6841-8058-DBF5B177683C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33B3-6841-8058-DBF5B177683C}"/>
                </c:ext>
              </c:extLst>
            </c:dLbl>
            <c:dLbl>
              <c:idx val="8"/>
              <c:layout>
                <c:manualLayout>
                  <c:x val="-0.30407124681933845"/>
                  <c:y val="-7.842628542399941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3B3-6841-8058-DBF5B177683C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33B3-6841-8058-DBF5B177683C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Sheet2!$B$4:$B$13</c:f>
              <c:strCache>
                <c:ptCount val="10"/>
                <c:pt idx="0">
                  <c:v>패션잡화</c:v>
                </c:pt>
                <c:pt idx="1">
                  <c:v>여성의류</c:v>
                </c:pt>
                <c:pt idx="2">
                  <c:v>냉장/세탁가전</c:v>
                </c:pt>
                <c:pt idx="3">
                  <c:v>스포츠패션</c:v>
                </c:pt>
                <c:pt idx="4">
                  <c:v>가구</c:v>
                </c:pt>
                <c:pt idx="5">
                  <c:v>남성의류</c:v>
                </c:pt>
                <c:pt idx="6">
                  <c:v>영상/음향가전</c:v>
                </c:pt>
                <c:pt idx="7">
                  <c:v>화장품/뷰티케어</c:v>
                </c:pt>
                <c:pt idx="8">
                  <c:v>축산물</c:v>
                </c:pt>
                <c:pt idx="9">
                  <c:v>컴퓨터</c:v>
                </c:pt>
              </c:strCache>
            </c:strRef>
          </c:cat>
          <c:val>
            <c:numRef>
              <c:f>Sheet2!$D$4:$D$13</c:f>
              <c:numCache>
                <c:formatCode>_(* #,##0_);_(* \(#,##0\);_(* "-"_);_(@_)</c:formatCode>
                <c:ptCount val="10"/>
                <c:pt idx="0">
                  <c:v>17211399446</c:v>
                </c:pt>
                <c:pt idx="1">
                  <c:v>6452014430</c:v>
                </c:pt>
                <c:pt idx="2">
                  <c:v>2858997020</c:v>
                </c:pt>
                <c:pt idx="3">
                  <c:v>1670774240</c:v>
                </c:pt>
                <c:pt idx="4">
                  <c:v>1631558910</c:v>
                </c:pt>
                <c:pt idx="5">
                  <c:v>1556569670</c:v>
                </c:pt>
                <c:pt idx="6" formatCode="General">
                  <c:v>1082710638</c:v>
                </c:pt>
                <c:pt idx="7">
                  <c:v>854134250</c:v>
                </c:pt>
                <c:pt idx="8">
                  <c:v>609479539</c:v>
                </c:pt>
                <c:pt idx="9" formatCode="General">
                  <c:v>434744830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3B3-6841-8058-DBF5B177683C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G3</a:t>
            </a:r>
            <a:endParaRPr lang="ko-KR" dirty="0"/>
          </a:p>
        </c:rich>
      </c:tx>
      <c:layout>
        <c:manualLayout>
          <c:xMode val="edge"/>
          <c:yMode val="edge"/>
          <c:x val="0.69497900262467194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0A5-9D45-87C0-8A3C9576FD5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0A5-9D45-87C0-8A3C9576FD5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0A5-9D45-87C0-8A3C9576FD5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0A5-9D45-87C0-8A3C9576FD5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0A5-9D45-87C0-8A3C9576FD5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0A5-9D45-87C0-8A3C9576FD5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0A5-9D45-87C0-8A3C9576FD5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00A5-9D45-87C0-8A3C9576FD5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00A5-9D45-87C0-8A3C9576FD5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00A5-9D45-87C0-8A3C9576FD5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00A5-9D45-87C0-8A3C9576FD5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00A5-9D45-87C0-8A3C9576FD5A}"/>
                </c:ext>
              </c:extLst>
            </c:dLbl>
            <c:dLbl>
              <c:idx val="2"/>
              <c:layout>
                <c:manualLayout>
                  <c:x val="9.4147582697201013E-2"/>
                  <c:y val="-9.132420091324368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0A5-9D45-87C0-8A3C9576FD5A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00A5-9D45-87C0-8A3C9576FD5A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00A5-9D45-87C0-8A3C9576FD5A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00A5-9D45-87C0-8A3C9576FD5A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00A5-9D45-87C0-8A3C9576FD5A}"/>
                </c:ext>
              </c:extLst>
            </c:dLbl>
            <c:dLbl>
              <c:idx val="7"/>
              <c:layout>
                <c:manualLayout>
                  <c:x val="6.9974554707379122E-2"/>
                  <c:y val="-5.963302752293578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745547073791347"/>
                      <c:h val="0.250547945205479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00A5-9D45-87C0-8A3C9576FD5A}"/>
                </c:ext>
              </c:extLst>
            </c:dLbl>
            <c:dLbl>
              <c:idx val="8"/>
              <c:layout>
                <c:manualLayout>
                  <c:x val="-0.23027989821882952"/>
                  <c:y val="-1.395246827023335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0A5-9D45-87C0-8A3C9576FD5A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00A5-9D45-87C0-8A3C9576FD5A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Sheet2!$H$4:$H$13</c:f>
              <c:strCache>
                <c:ptCount val="10"/>
                <c:pt idx="0">
                  <c:v>패션잡화</c:v>
                </c:pt>
                <c:pt idx="1">
                  <c:v>여성의류</c:v>
                </c:pt>
                <c:pt idx="2">
                  <c:v>스포츠패션</c:v>
                </c:pt>
                <c:pt idx="3">
                  <c:v>남성의류</c:v>
                </c:pt>
                <c:pt idx="4">
                  <c:v>축산물</c:v>
                </c:pt>
                <c:pt idx="5">
                  <c:v>기타(비상품)</c:v>
                </c:pt>
                <c:pt idx="6">
                  <c:v>컴퓨터</c:v>
                </c:pt>
                <c:pt idx="7">
                  <c:v>화장품/뷰티케어</c:v>
                </c:pt>
                <c:pt idx="8">
                  <c:v>과일</c:v>
                </c:pt>
                <c:pt idx="9">
                  <c:v>모바일</c:v>
                </c:pt>
              </c:strCache>
            </c:strRef>
          </c:cat>
          <c:val>
            <c:numRef>
              <c:f>Sheet2!$J$4:$J$13</c:f>
              <c:numCache>
                <c:formatCode>_(* #,##0_);_(* \(#,##0\);_(* "-"_);_(@_)</c:formatCode>
                <c:ptCount val="10"/>
                <c:pt idx="0">
                  <c:v>751667009</c:v>
                </c:pt>
                <c:pt idx="1">
                  <c:v>682454460</c:v>
                </c:pt>
                <c:pt idx="2">
                  <c:v>651121620</c:v>
                </c:pt>
                <c:pt idx="3">
                  <c:v>440815790</c:v>
                </c:pt>
                <c:pt idx="4">
                  <c:v>263833401</c:v>
                </c:pt>
                <c:pt idx="5">
                  <c:v>233921320</c:v>
                </c:pt>
                <c:pt idx="6" formatCode="General">
                  <c:v>188338990</c:v>
                </c:pt>
                <c:pt idx="7">
                  <c:v>180809910</c:v>
                </c:pt>
                <c:pt idx="8">
                  <c:v>146595653</c:v>
                </c:pt>
                <c:pt idx="9" formatCode="General">
                  <c:v>134105600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0A5-9D45-87C0-8A3C9576FD5A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G2</a:t>
            </a:r>
            <a:endParaRPr lang="ko-KR" dirty="0"/>
          </a:p>
        </c:rich>
      </c:tx>
      <c:layout>
        <c:manualLayout>
          <c:xMode val="edge"/>
          <c:yMode val="edge"/>
          <c:x val="0.69497900262467194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CCB-6749-A640-31589363F5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CCB-6749-A640-31589363F5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CCB-6749-A640-31589363F5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CCB-6749-A640-31589363F5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CCB-6749-A640-31589363F5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CCB-6749-A640-31589363F5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6CCB-6749-A640-31589363F5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6CCB-6749-A640-31589363F5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6CCB-6749-A640-31589363F5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6CCB-6749-A640-31589363F5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6CCB-6749-A640-31589363F5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6CCB-6749-A640-31589363F5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6CCB-6749-A640-31589363F5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6CCB-6749-A640-31589363F5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6CCB-6749-A640-31589363F5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6CCB-6749-A640-31589363F5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6CCB-6749-A640-31589363F54F}"/>
                </c:ext>
              </c:extLst>
            </c:dLbl>
            <c:dLbl>
              <c:idx val="7"/>
              <c:layout>
                <c:manualLayout>
                  <c:x val="4.5801526717557252E-2"/>
                  <c:y val="-5.963302752293578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CCB-6749-A640-31589363F54F}"/>
                </c:ext>
              </c:extLst>
            </c:dLbl>
            <c:dLbl>
              <c:idx val="8"/>
              <c:layout>
                <c:manualLayout>
                  <c:x val="-0.14376590330788802"/>
                  <c:y val="-1.851851851851852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491094147582696"/>
                      <c:h val="0.250547945205479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6CCB-6749-A640-31589363F54F}"/>
                </c:ext>
              </c:extLst>
            </c:dLbl>
            <c:dLbl>
              <c:idx val="9"/>
              <c:layout>
                <c:manualLayout>
                  <c:x val="6.6157760814249358E-2"/>
                  <c:y val="-5.022831050228310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CCB-6749-A640-31589363F54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Sheet2!$N$4:$N$13</c:f>
              <c:strCache>
                <c:ptCount val="10"/>
                <c:pt idx="0">
                  <c:v>스포츠패션</c:v>
                </c:pt>
                <c:pt idx="1">
                  <c:v>여성의류</c:v>
                </c:pt>
                <c:pt idx="2">
                  <c:v>패션잡화</c:v>
                </c:pt>
                <c:pt idx="3">
                  <c:v>남성의류</c:v>
                </c:pt>
                <c:pt idx="4">
                  <c:v>기타(비상품)</c:v>
                </c:pt>
                <c:pt idx="5">
                  <c:v>축산물</c:v>
                </c:pt>
                <c:pt idx="6">
                  <c:v>주류</c:v>
                </c:pt>
                <c:pt idx="7">
                  <c:v>과일</c:v>
                </c:pt>
                <c:pt idx="8">
                  <c:v>화장품/뷰티케어</c:v>
                </c:pt>
                <c:pt idx="9">
                  <c:v>유아동의류</c:v>
                </c:pt>
              </c:strCache>
            </c:strRef>
          </c:cat>
          <c:val>
            <c:numRef>
              <c:f>Sheet2!$P$4:$P$13</c:f>
              <c:numCache>
                <c:formatCode>_(* #,##0_);_(* \(#,##0\);_(* "-"_);_(@_)</c:formatCode>
                <c:ptCount val="10"/>
                <c:pt idx="0">
                  <c:v>283649280</c:v>
                </c:pt>
                <c:pt idx="1">
                  <c:v>251870560</c:v>
                </c:pt>
                <c:pt idx="2">
                  <c:v>220100860</c:v>
                </c:pt>
                <c:pt idx="3">
                  <c:v>194922590</c:v>
                </c:pt>
                <c:pt idx="4">
                  <c:v>123202480</c:v>
                </c:pt>
                <c:pt idx="5">
                  <c:v>115142351</c:v>
                </c:pt>
                <c:pt idx="6">
                  <c:v>70194330</c:v>
                </c:pt>
                <c:pt idx="7">
                  <c:v>70131987</c:v>
                </c:pt>
                <c:pt idx="8">
                  <c:v>67016300</c:v>
                </c:pt>
                <c:pt idx="9" formatCode="General">
                  <c:v>56429990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CCB-6749-A640-31589363F54F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G2</a:t>
            </a:r>
            <a:endParaRPr lang="ko-KR" dirty="0"/>
          </a:p>
        </c:rich>
      </c:tx>
      <c:layout>
        <c:manualLayout>
          <c:xMode val="edge"/>
          <c:yMode val="edge"/>
          <c:x val="0.69497900262467194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9F3-F74B-A4A4-14D256D717F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9F3-F74B-A4A4-14D256D717F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9F3-F74B-A4A4-14D256D717F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9F3-F74B-A4A4-14D256D717F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9F3-F74B-A4A4-14D256D717F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9F3-F74B-A4A4-14D256D717F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9F3-F74B-A4A4-14D256D717F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9F3-F74B-A4A4-14D256D717F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9F3-F74B-A4A4-14D256D717F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9F3-F74B-A4A4-14D256D717F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89F3-F74B-A4A4-14D256D717F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89F3-F74B-A4A4-14D256D717F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89F3-F74B-A4A4-14D256D717F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89F3-F74B-A4A4-14D256D717F5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89F3-F74B-A4A4-14D256D717F5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89F3-F74B-A4A4-14D256D717F5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89F3-F74B-A4A4-14D256D717F5}"/>
                </c:ext>
              </c:extLst>
            </c:dLbl>
            <c:dLbl>
              <c:idx val="7"/>
              <c:layout>
                <c:manualLayout>
                  <c:x val="4.5801526717557252E-2"/>
                  <c:y val="-5.963302752293578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9F3-F74B-A4A4-14D256D717F5}"/>
                </c:ext>
              </c:extLst>
            </c:dLbl>
            <c:dLbl>
              <c:idx val="8"/>
              <c:layout>
                <c:manualLayout>
                  <c:x val="-0.14631043256997456"/>
                  <c:y val="-1.851851851851852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982188295165395"/>
                      <c:h val="0.250547945205479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89F3-F74B-A4A4-14D256D717F5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89F3-F74B-A4A4-14D256D717F5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Sheet2!$T$4:$T$13</c:f>
              <c:strCache>
                <c:ptCount val="10"/>
                <c:pt idx="0">
                  <c:v>스포츠패션</c:v>
                </c:pt>
                <c:pt idx="1">
                  <c:v>패션잡화</c:v>
                </c:pt>
                <c:pt idx="2">
                  <c:v>여성의류</c:v>
                </c:pt>
                <c:pt idx="3">
                  <c:v>남성의류</c:v>
                </c:pt>
                <c:pt idx="4">
                  <c:v>생활/주방가전</c:v>
                </c:pt>
                <c:pt idx="5">
                  <c:v>테넌트/음식점</c:v>
                </c:pt>
                <c:pt idx="6">
                  <c:v>담배</c:v>
                </c:pt>
                <c:pt idx="7">
                  <c:v>축산물</c:v>
                </c:pt>
                <c:pt idx="8">
                  <c:v>화장품/뷰티케어</c:v>
                </c:pt>
                <c:pt idx="9">
                  <c:v>기타(비상품)</c:v>
                </c:pt>
              </c:strCache>
            </c:strRef>
          </c:cat>
          <c:val>
            <c:numRef>
              <c:f>Sheet2!$V$4:$V$13</c:f>
              <c:numCache>
                <c:formatCode>_(* #,##0_);_(* \(#,##0\);_(* "-"_);_(@_)</c:formatCode>
                <c:ptCount val="10"/>
                <c:pt idx="0">
                  <c:v>60777070</c:v>
                </c:pt>
                <c:pt idx="1">
                  <c:v>56577360</c:v>
                </c:pt>
                <c:pt idx="2">
                  <c:v>47561220</c:v>
                </c:pt>
                <c:pt idx="3">
                  <c:v>44313700</c:v>
                </c:pt>
                <c:pt idx="4" formatCode="General">
                  <c:v>32293310</c:v>
                </c:pt>
                <c:pt idx="5">
                  <c:v>31258720</c:v>
                </c:pt>
                <c:pt idx="6">
                  <c:v>30009104</c:v>
                </c:pt>
                <c:pt idx="7">
                  <c:v>27913685</c:v>
                </c:pt>
                <c:pt idx="8" formatCode="General">
                  <c:v>27154420</c:v>
                </c:pt>
                <c:pt idx="9" formatCode="General">
                  <c:v>27022270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9F3-F74B-A4A4-14D256D717F5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ore-KR" sz="1800" b="1" i="0" cap="all" baseline="0">
                <a:effectLst/>
              </a:rPr>
              <a:t>VIP - 1</a:t>
            </a:r>
            <a:r>
              <a:rPr lang="ko-KR" altLang="ko-Kore-KR" sz="1800" b="1" i="0" cap="all" baseline="0">
                <a:effectLst/>
              </a:rPr>
              <a:t>번째 추천 카</a:t>
            </a:r>
            <a:r>
              <a:rPr lang="ko-KR" altLang="en-US" sz="1800" b="1" i="0" cap="all" baseline="0">
                <a:effectLst/>
              </a:rPr>
              <a:t>테</a:t>
            </a:r>
            <a:r>
              <a:rPr lang="ko-KR" altLang="ko-Kore-KR" sz="1800" b="1" i="0" cap="all" baseline="0">
                <a:effectLst/>
              </a:rPr>
              <a:t>고리 </a:t>
            </a:r>
            <a:endParaRPr lang="ko-Kore-KR" altLang="ko-Kore-KR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online_VIP_ori!$BK$13:$BK$16</c:f>
              <c:strCache>
                <c:ptCount val="4"/>
                <c:pt idx="0">
                  <c:v>냉장/세탁가전</c:v>
                </c:pt>
                <c:pt idx="1">
                  <c:v>패션잡화</c:v>
                </c:pt>
                <c:pt idx="2">
                  <c:v>계절가전</c:v>
                </c:pt>
                <c:pt idx="3">
                  <c:v>모바일</c:v>
                </c:pt>
              </c:strCache>
            </c:strRef>
          </c:cat>
          <c:val>
            <c:numRef>
              <c:f>online_VIP_ori!$BL$13:$BL$16</c:f>
              <c:numCache>
                <c:formatCode>General</c:formatCode>
                <c:ptCount val="4"/>
                <c:pt idx="0">
                  <c:v>4754</c:v>
                </c:pt>
                <c:pt idx="1">
                  <c:v>1958</c:v>
                </c:pt>
                <c:pt idx="2">
                  <c:v>11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95-9C42-8DE0-852E11022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4828943"/>
        <c:axId val="363401103"/>
      </c:barChart>
      <c:catAx>
        <c:axId val="1748289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363401103"/>
        <c:crosses val="autoZero"/>
        <c:auto val="1"/>
        <c:lblAlgn val="ctr"/>
        <c:lblOffset val="100"/>
        <c:noMultiLvlLbl val="0"/>
      </c:catAx>
      <c:valAx>
        <c:axId val="363401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174828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ore-KR" sz="1800" b="1" i="0" cap="all" baseline="0">
                <a:effectLst/>
              </a:rPr>
              <a:t>VIP - </a:t>
            </a:r>
            <a:r>
              <a:rPr lang="en-US" altLang="ko-KR" sz="1800" b="1" i="0" cap="all" baseline="0">
                <a:effectLst/>
              </a:rPr>
              <a:t>2</a:t>
            </a:r>
            <a:r>
              <a:rPr lang="ko-KR" altLang="ko-Kore-KR" sz="1800" b="1" i="0" cap="all" baseline="0">
                <a:effectLst/>
              </a:rPr>
              <a:t>번째 추천 카</a:t>
            </a:r>
            <a:r>
              <a:rPr lang="ko-KR" altLang="en-US" sz="1800" b="1" i="0" cap="all" baseline="0">
                <a:effectLst/>
              </a:rPr>
              <a:t>테</a:t>
            </a:r>
            <a:r>
              <a:rPr lang="ko-KR" altLang="ko-Kore-KR" sz="1800" b="1" i="0" cap="all" baseline="0">
                <a:effectLst/>
              </a:rPr>
              <a:t>고리 </a:t>
            </a:r>
            <a:endParaRPr lang="ko-Kore-KR" altLang="ko-Kore-KR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online_VIP_ori!$BN$13:$BN$20</c:f>
              <c:strCache>
                <c:ptCount val="8"/>
                <c:pt idx="0">
                  <c:v>계절가전</c:v>
                </c:pt>
                <c:pt idx="1">
                  <c:v>냉장/세탁가전</c:v>
                </c:pt>
                <c:pt idx="2">
                  <c:v>패션잡화</c:v>
                </c:pt>
                <c:pt idx="3">
                  <c:v>화장품/뷰티케어</c:v>
                </c:pt>
                <c:pt idx="4">
                  <c:v>컴퓨터</c:v>
                </c:pt>
                <c:pt idx="5">
                  <c:v>모바일</c:v>
                </c:pt>
                <c:pt idx="6">
                  <c:v>대용식</c:v>
                </c:pt>
                <c:pt idx="7">
                  <c:v>가구</c:v>
                </c:pt>
              </c:strCache>
            </c:strRef>
          </c:cat>
          <c:val>
            <c:numRef>
              <c:f>online_VIP_ori!$BO$13:$BO$20</c:f>
              <c:numCache>
                <c:formatCode>General</c:formatCode>
                <c:ptCount val="8"/>
                <c:pt idx="0">
                  <c:v>3436</c:v>
                </c:pt>
                <c:pt idx="1">
                  <c:v>1307</c:v>
                </c:pt>
                <c:pt idx="2">
                  <c:v>1240</c:v>
                </c:pt>
                <c:pt idx="3">
                  <c:v>662</c:v>
                </c:pt>
                <c:pt idx="4">
                  <c:v>59</c:v>
                </c:pt>
                <c:pt idx="5">
                  <c:v>22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90-3A4E-AC83-E0B5E2ACA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4828943"/>
        <c:axId val="363401103"/>
      </c:barChart>
      <c:catAx>
        <c:axId val="1748289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363401103"/>
        <c:crosses val="autoZero"/>
        <c:auto val="1"/>
        <c:lblAlgn val="ctr"/>
        <c:lblOffset val="100"/>
        <c:noMultiLvlLbl val="0"/>
      </c:catAx>
      <c:valAx>
        <c:axId val="363401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174828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[online_recom.xlsx]G3!피벗 테이블14</c:name>
    <c:fmtId val="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ore-KR" sz="1800" b="1" i="0" cap="all" baseline="0">
                <a:effectLst/>
              </a:rPr>
              <a:t>G3 - 1</a:t>
            </a:r>
            <a:r>
              <a:rPr lang="ko-KR" altLang="ko-Kore-KR" sz="1800" b="1" i="0" cap="all" baseline="0">
                <a:effectLst/>
              </a:rPr>
              <a:t>번째 추천 카</a:t>
            </a:r>
            <a:r>
              <a:rPr lang="ko-KR" altLang="en-US" sz="1800" b="1" i="0" cap="all" baseline="0">
                <a:effectLst/>
              </a:rPr>
              <a:t>테</a:t>
            </a:r>
            <a:r>
              <a:rPr lang="ko-KR" altLang="ko-Kore-KR" sz="1800" b="1" i="0" cap="all" baseline="0">
                <a:effectLst/>
              </a:rPr>
              <a:t>고리 </a:t>
            </a:r>
            <a:endParaRPr lang="ko-Kore-KR" altLang="ko-Kore-KR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'G3'!$BL$1</c:f>
              <c:strCache>
                <c:ptCount val="1"/>
                <c:pt idx="0">
                  <c:v>요약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'G3'!$BK$2:$BK$6</c:f>
              <c:strCache>
                <c:ptCount val="4"/>
                <c:pt idx="0">
                  <c:v>냉장/세탁가전</c:v>
                </c:pt>
                <c:pt idx="1">
                  <c:v>컴퓨터</c:v>
                </c:pt>
                <c:pt idx="2">
                  <c:v>생활/주방가전</c:v>
                </c:pt>
                <c:pt idx="3">
                  <c:v>모바일</c:v>
                </c:pt>
              </c:strCache>
            </c:strRef>
          </c:cat>
          <c:val>
            <c:numRef>
              <c:f>'G3'!$BL$2:$BL$6</c:f>
              <c:numCache>
                <c:formatCode>General</c:formatCode>
                <c:ptCount val="4"/>
                <c:pt idx="0">
                  <c:v>6646</c:v>
                </c:pt>
                <c:pt idx="1">
                  <c:v>78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20-6B4D-9C5B-1D103B60D8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4828943"/>
        <c:axId val="363401103"/>
      </c:barChart>
      <c:catAx>
        <c:axId val="1748289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363401103"/>
        <c:crosses val="autoZero"/>
        <c:auto val="1"/>
        <c:lblAlgn val="ctr"/>
        <c:lblOffset val="100"/>
        <c:noMultiLvlLbl val="0"/>
      </c:catAx>
      <c:valAx>
        <c:axId val="363401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174828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[online_recom.xlsx]G3!피벗 테이블15</c:name>
    <c:fmtId val="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ore-KR" sz="1800" b="1" i="0" cap="all" baseline="0">
                <a:effectLst/>
              </a:rPr>
              <a:t>G3 - </a:t>
            </a:r>
            <a:r>
              <a:rPr lang="en-US" altLang="ko-KR" sz="1800" b="1" i="0" cap="all" baseline="0">
                <a:effectLst/>
              </a:rPr>
              <a:t>2</a:t>
            </a:r>
            <a:r>
              <a:rPr lang="ko-KR" altLang="ko-Kore-KR" sz="1800" b="1" i="0" cap="all" baseline="0">
                <a:effectLst/>
              </a:rPr>
              <a:t>번째 추천 카</a:t>
            </a:r>
            <a:r>
              <a:rPr lang="ko-KR" altLang="en-US" sz="1800" b="1" i="0" cap="all" baseline="0">
                <a:effectLst/>
              </a:rPr>
              <a:t>테</a:t>
            </a:r>
            <a:r>
              <a:rPr lang="ko-KR" altLang="ko-Kore-KR" sz="1800" b="1" i="0" cap="all" baseline="0">
                <a:effectLst/>
              </a:rPr>
              <a:t>고리 </a:t>
            </a:r>
            <a:endParaRPr lang="ko-Kore-KR" altLang="ko-Kore-KR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'G3'!$BO$1</c:f>
              <c:strCache>
                <c:ptCount val="1"/>
                <c:pt idx="0">
                  <c:v>요약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'G3'!$BN$2:$BN$8</c:f>
              <c:strCache>
                <c:ptCount val="6"/>
                <c:pt idx="0">
                  <c:v>컴퓨터</c:v>
                </c:pt>
                <c:pt idx="1">
                  <c:v>스포츠패션</c:v>
                </c:pt>
                <c:pt idx="2">
                  <c:v>생활/주방가전</c:v>
                </c:pt>
                <c:pt idx="3">
                  <c:v>모바일</c:v>
                </c:pt>
                <c:pt idx="4">
                  <c:v>냉장/세탁가전</c:v>
                </c:pt>
                <c:pt idx="5">
                  <c:v>계절가전</c:v>
                </c:pt>
              </c:strCache>
            </c:strRef>
          </c:cat>
          <c:val>
            <c:numRef>
              <c:f>'G3'!$BO$2:$BO$8</c:f>
              <c:numCache>
                <c:formatCode>General</c:formatCode>
                <c:ptCount val="6"/>
                <c:pt idx="0">
                  <c:v>5255</c:v>
                </c:pt>
                <c:pt idx="1">
                  <c:v>671</c:v>
                </c:pt>
                <c:pt idx="2">
                  <c:v>422</c:v>
                </c:pt>
                <c:pt idx="3">
                  <c:v>349</c:v>
                </c:pt>
                <c:pt idx="4">
                  <c:v>31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91-F94A-A97F-967F94DF1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4828943"/>
        <c:axId val="363401103"/>
      </c:barChart>
      <c:catAx>
        <c:axId val="1748289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363401103"/>
        <c:crosses val="autoZero"/>
        <c:auto val="1"/>
        <c:lblAlgn val="ctr"/>
        <c:lblOffset val="100"/>
        <c:noMultiLvlLbl val="0"/>
      </c:catAx>
      <c:valAx>
        <c:axId val="363401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174828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CE1B9-BE10-4421-BFFB-5097925E59B5}" type="datetimeFigureOut">
              <a:rPr lang="ko-KR" altLang="en-US" smtClean="0"/>
              <a:t>2022. 8. 12.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1DE67-328E-4E19-83AB-1FC31FFA3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2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2022. 8. 12.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2022. 8. 12.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2022. 8. 12.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2022. 8. 12.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2022. 8. 12.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2022. 8. 12.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2022. 8. 12.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2022. 8. 12.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2022. 8. 12.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2022. 8. 12.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2022. 8. 12.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2022. 8. 12.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69326" y="1998576"/>
            <a:ext cx="805334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gradFill flip="none" rotWithShape="1">
                  <a:gsLst>
                    <a:gs pos="50000">
                      <a:prstClr val="white">
                        <a:lumMod val="95000"/>
                      </a:prstClr>
                    </a:gs>
                    <a:gs pos="50000">
                      <a:srgbClr val="404257"/>
                    </a:gs>
                  </a:gsLst>
                  <a:lin ang="0" scaled="1"/>
                  <a:tileRect/>
                </a:gradFill>
                <a:latin typeface="+mj-ea"/>
                <a:ea typeface="+mj-ea"/>
              </a:rPr>
              <a:t>롯데 예측모델을 통한 개인화 마케팅</a:t>
            </a:r>
            <a:r>
              <a:rPr lang="en-US" altLang="ko-KR" sz="3200" b="1" dirty="0">
                <a:gradFill flip="none" rotWithShape="1">
                  <a:gsLst>
                    <a:gs pos="50000">
                      <a:prstClr val="white">
                        <a:lumMod val="95000"/>
                      </a:prstClr>
                    </a:gs>
                    <a:gs pos="50000">
                      <a:srgbClr val="404257"/>
                    </a:gs>
                  </a:gsLst>
                  <a:lin ang="0" scaled="1"/>
                  <a:tileRect/>
                </a:gradFill>
                <a:latin typeface="+mj-ea"/>
                <a:ea typeface="+mj-ea"/>
              </a:rPr>
              <a:t>(</a:t>
            </a:r>
            <a:r>
              <a:rPr lang="ko-KR" altLang="en-US" sz="3200" b="1" dirty="0">
                <a:gradFill flip="none" rotWithShape="1">
                  <a:gsLst>
                    <a:gs pos="50000">
                      <a:prstClr val="white">
                        <a:lumMod val="95000"/>
                      </a:prstClr>
                    </a:gs>
                    <a:gs pos="50000">
                      <a:srgbClr val="404257"/>
                    </a:gs>
                  </a:gsLst>
                  <a:lin ang="0" scaled="1"/>
                  <a:tileRect/>
                </a:gradFill>
                <a:latin typeface="+mj-ea"/>
                <a:ea typeface="+mj-ea"/>
              </a:rPr>
              <a:t>가제</a:t>
            </a:r>
            <a:r>
              <a:rPr lang="en-US" altLang="ko-KR" sz="3200" b="1" dirty="0">
                <a:gradFill flip="none" rotWithShape="1">
                  <a:gsLst>
                    <a:gs pos="50000">
                      <a:prstClr val="white">
                        <a:lumMod val="95000"/>
                      </a:prstClr>
                    </a:gs>
                    <a:gs pos="50000">
                      <a:srgbClr val="404257"/>
                    </a:gs>
                  </a:gsLst>
                  <a:lin ang="0" scaled="1"/>
                  <a:tileRect/>
                </a:gradFill>
                <a:latin typeface="+mj-ea"/>
                <a:ea typeface="+mj-ea"/>
              </a:rPr>
              <a:t>)</a:t>
            </a:r>
          </a:p>
          <a:p>
            <a:pPr algn="ctr"/>
            <a:endParaRPr lang="en-US" altLang="ko-KR" sz="3200" b="1" dirty="0">
              <a:gradFill flip="none" rotWithShape="1">
                <a:gsLst>
                  <a:gs pos="50000">
                    <a:prstClr val="white">
                      <a:lumMod val="95000"/>
                    </a:prstClr>
                  </a:gs>
                  <a:gs pos="50000">
                    <a:srgbClr val="404257"/>
                  </a:gs>
                </a:gsLst>
                <a:lin ang="0" scaled="1"/>
                <a:tileRect/>
              </a:gradFill>
              <a:latin typeface="+mj-ea"/>
              <a:ea typeface="+mj-ea"/>
            </a:endParaRPr>
          </a:p>
          <a:p>
            <a:pPr algn="ctr"/>
            <a:endParaRPr lang="en-US" altLang="ko-KR" sz="3200" b="1" dirty="0">
              <a:gradFill flip="none" rotWithShape="1">
                <a:gsLst>
                  <a:gs pos="50000">
                    <a:prstClr val="white">
                      <a:lumMod val="95000"/>
                    </a:prstClr>
                  </a:gs>
                  <a:gs pos="50000">
                    <a:srgbClr val="404257"/>
                  </a:gs>
                </a:gsLst>
                <a:lin ang="0" scaled="1"/>
                <a:tileRect/>
              </a:gradFill>
              <a:latin typeface="+mj-ea"/>
              <a:ea typeface="+mj-ea"/>
            </a:endParaRPr>
          </a:p>
          <a:p>
            <a:pPr algn="ctr"/>
            <a:r>
              <a:rPr lang="ko-KR" altLang="en-US" b="1" dirty="0" err="1">
                <a:gradFill flip="none" rotWithShape="1">
                  <a:gsLst>
                    <a:gs pos="50000">
                      <a:prstClr val="white">
                        <a:lumMod val="95000"/>
                      </a:prstClr>
                    </a:gs>
                    <a:gs pos="50000">
                      <a:srgbClr val="404257"/>
                    </a:gs>
                  </a:gsLst>
                  <a:lin ang="0" scaled="1"/>
                  <a:tileRect/>
                </a:gradFill>
                <a:latin typeface="+mj-ea"/>
                <a:ea typeface="+mj-ea"/>
              </a:rPr>
              <a:t>팀이름</a:t>
            </a:r>
            <a:endParaRPr lang="ko-KR" altLang="en-US" b="1" dirty="0">
              <a:gradFill flip="none" rotWithShape="1">
                <a:gsLst>
                  <a:gs pos="50000">
                    <a:prstClr val="white">
                      <a:lumMod val="95000"/>
                    </a:prstClr>
                  </a:gs>
                  <a:gs pos="50000">
                    <a:srgbClr val="404257"/>
                  </a:gs>
                </a:gsLst>
                <a:lin ang="0" scaled="1"/>
                <a:tileRect/>
              </a:gra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65019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513A10-D3FB-42E1-BCBB-1185ACAF50E9}"/>
              </a:ext>
            </a:extLst>
          </p:cNvPr>
          <p:cNvSpPr/>
          <p:nvPr/>
        </p:nvSpPr>
        <p:spPr>
          <a:xfrm>
            <a:off x="0" y="0"/>
            <a:ext cx="12192000" cy="47844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A077E88-1889-4F50-8A91-D51DDF563326}"/>
              </a:ext>
            </a:extLst>
          </p:cNvPr>
          <p:cNvSpPr/>
          <p:nvPr/>
        </p:nvSpPr>
        <p:spPr>
          <a:xfrm>
            <a:off x="0" y="470754"/>
            <a:ext cx="12192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3AD47C-AF8F-BC44-99CB-5DC726089448}"/>
              </a:ext>
            </a:extLst>
          </p:cNvPr>
          <p:cNvSpPr txBox="1"/>
          <p:nvPr/>
        </p:nvSpPr>
        <p:spPr>
          <a:xfrm>
            <a:off x="90227" y="54554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lt"/>
              </a:rPr>
              <a:t>예측모델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 행렬 분해를 활용한 추천 시스템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A2711796-F23A-7988-35EA-86A23986803B}"/>
              </a:ext>
            </a:extLst>
          </p:cNvPr>
          <p:cNvSpPr/>
          <p:nvPr/>
        </p:nvSpPr>
        <p:spPr>
          <a:xfrm>
            <a:off x="1379211" y="1499277"/>
            <a:ext cx="6316000" cy="92093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" altLang="ko-Kore-KR" dirty="0"/>
              <a:t>from </a:t>
            </a:r>
            <a:r>
              <a:rPr lang="en" altLang="ko-Kore-KR" dirty="0" err="1"/>
              <a:t>sklearn.preprocessing</a:t>
            </a:r>
            <a:r>
              <a:rPr lang="en" altLang="ko-Kore-KR" dirty="0"/>
              <a:t> import </a:t>
            </a:r>
            <a:r>
              <a:rPr lang="en" altLang="ko-Kore-KR" dirty="0" err="1"/>
              <a:t>MinMaxScaler</a:t>
            </a:r>
            <a:endParaRPr lang="en" altLang="ko-Kore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모서리가 둥근 직사각형 6">
                <a:extLst>
                  <a:ext uri="{FF2B5EF4-FFF2-40B4-BE49-F238E27FC236}">
                    <a16:creationId xmlns:a16="http://schemas.microsoft.com/office/drawing/2014/main" id="{F467D37C-F932-35E3-450B-236F623E431B}"/>
                  </a:ext>
                </a:extLst>
              </p:cNvPr>
              <p:cNvSpPr/>
              <p:nvPr/>
            </p:nvSpPr>
            <p:spPr>
              <a:xfrm>
                <a:off x="1379212" y="3292005"/>
                <a:ext cx="3692769" cy="920936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ko-Kore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ore-K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∗4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sSubSup>
                        <m:sSubSupPr>
                          <m:ctrlPr>
                            <a:rPr lang="en-US" altLang="ko-Kore-KR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ore-KR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ore-KR" b="0" i="1" dirty="0" smtClean="0">
                              <a:latin typeface="Cambria Math" panose="02040503050406030204" pitchFamily="18" charset="0"/>
                            </a:rPr>
                            <m:t>4∗</m:t>
                          </m:r>
                          <m:r>
                            <a:rPr lang="en-US" altLang="ko-Kore-KR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ko-Kore-K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altLang="ko-Kore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모서리가 둥근 직사각형 6">
                <a:extLst>
                  <a:ext uri="{FF2B5EF4-FFF2-40B4-BE49-F238E27FC236}">
                    <a16:creationId xmlns:a16="http://schemas.microsoft.com/office/drawing/2014/main" id="{F467D37C-F932-35E3-450B-236F623E4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212" y="3292005"/>
                <a:ext cx="3692769" cy="92093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8E5B4F-CE4B-FE80-29DF-F5C3AC275F29}"/>
                  </a:ext>
                </a:extLst>
              </p:cNvPr>
              <p:cNvSpPr txBox="1"/>
              <p:nvPr/>
            </p:nvSpPr>
            <p:spPr>
              <a:xfrm>
                <a:off x="730059" y="4413083"/>
                <a:ext cx="8652049" cy="930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/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/>
                  <a:t>경사하강법</a:t>
                </a:r>
                <a:r>
                  <a:rPr lang="ko-KR" altLang="en-US" dirty="0"/>
                  <a:t> 최적화 알고리즘으로 추천 행렬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ko-KR" altLang="en-US" dirty="0"/>
                  <a:t> 추정 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본래 가격 단위로 되돌림</a:t>
                </a: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8E5B4F-CE4B-FE80-29DF-F5C3AC275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59" y="4413083"/>
                <a:ext cx="8652049" cy="930768"/>
              </a:xfrm>
              <a:prstGeom prst="rect">
                <a:avLst/>
              </a:prstGeom>
              <a:blipFill>
                <a:blip r:embed="rId3"/>
                <a:stretch>
                  <a:fillRect l="-440" r="-58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D77C3F6-50FB-36E5-9B04-7B5A60844324}"/>
              </a:ext>
            </a:extLst>
          </p:cNvPr>
          <p:cNvSpPr txBox="1"/>
          <p:nvPr/>
        </p:nvSpPr>
        <p:spPr>
          <a:xfrm>
            <a:off x="730060" y="658016"/>
            <a:ext cx="5809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altLang="en-US" dirty="0"/>
              <a:t>상품별 가격 단위 표준화 위해 </a:t>
            </a:r>
            <a:r>
              <a:rPr lang="en-US" altLang="ko-Kore-KR" dirty="0" err="1"/>
              <a:t>MinMax</a:t>
            </a:r>
            <a:r>
              <a:rPr lang="en-US" altLang="ko-Kore-KR" dirty="0"/>
              <a:t> </a:t>
            </a:r>
            <a:r>
              <a:rPr lang="ko-Kore-KR" altLang="en-US" dirty="0"/>
              <a:t>정규화 적용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CAB4E-8A28-CA79-9441-0316CDE51513}"/>
              </a:ext>
            </a:extLst>
          </p:cNvPr>
          <p:cNvSpPr txBox="1"/>
          <p:nvPr/>
        </p:nvSpPr>
        <p:spPr>
          <a:xfrm>
            <a:off x="730059" y="2515098"/>
            <a:ext cx="10245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대분류 카테고리를 </a:t>
            </a:r>
            <a:r>
              <a:rPr lang="ko-KR" altLang="en-US" dirty="0" err="1"/>
              <a:t>식품류</a:t>
            </a:r>
            <a:r>
              <a:rPr lang="en-US" altLang="ko-KR" dirty="0"/>
              <a:t>, </a:t>
            </a:r>
            <a:r>
              <a:rPr lang="ko-KR" altLang="en-US" dirty="0" err="1"/>
              <a:t>패션류</a:t>
            </a:r>
            <a:r>
              <a:rPr lang="en-US" altLang="ko-KR" dirty="0"/>
              <a:t>, </a:t>
            </a:r>
            <a:r>
              <a:rPr lang="ko-KR" altLang="en-US" dirty="0" err="1"/>
              <a:t>가전류</a:t>
            </a:r>
            <a:r>
              <a:rPr lang="en-US" altLang="ko-KR" dirty="0"/>
              <a:t>, </a:t>
            </a:r>
            <a:r>
              <a:rPr lang="ko-KR" altLang="en-US" dirty="0"/>
              <a:t>그 외 네 가지로 구분했고</a:t>
            </a:r>
            <a:r>
              <a:rPr lang="en-US" altLang="ko-KR" dirty="0"/>
              <a:t>, </a:t>
            </a:r>
            <a:r>
              <a:rPr lang="ko-Kore-KR" altLang="en-US" dirty="0"/>
              <a:t>저차원 행렬 </a:t>
            </a:r>
            <a:r>
              <a:rPr lang="en-US" altLang="ko-Kore-KR" dirty="0"/>
              <a:t>K=</a:t>
            </a:r>
            <a:r>
              <a:rPr lang="en-US" altLang="ko-KR" dirty="0"/>
              <a:t>4</a:t>
            </a:r>
            <a:r>
              <a:rPr lang="ko-KR" altLang="en-US" dirty="0"/>
              <a:t>로 활용</a:t>
            </a:r>
            <a:endParaRPr lang="en-US" altLang="ko-KR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12ADE73-194A-5A01-4763-BC085025A9CF}"/>
              </a:ext>
            </a:extLst>
          </p:cNvPr>
          <p:cNvSpPr/>
          <p:nvPr/>
        </p:nvSpPr>
        <p:spPr>
          <a:xfrm>
            <a:off x="1379209" y="5279047"/>
            <a:ext cx="10812791" cy="13164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altLang="ko-Kore-KR" dirty="0"/>
              <a:t>class </a:t>
            </a:r>
            <a:r>
              <a:rPr lang="en" altLang="ko-Kore-KR" dirty="0" err="1"/>
              <a:t>MatrixFactorization</a:t>
            </a:r>
            <a:r>
              <a:rPr lang="en" altLang="ko-Kore-KR" dirty="0"/>
              <a:t>():</a:t>
            </a:r>
          </a:p>
          <a:p>
            <a:r>
              <a:rPr lang="en" altLang="ko-Kore-KR" dirty="0"/>
              <a:t>        def __</a:t>
            </a:r>
            <a:r>
              <a:rPr lang="en" altLang="ko-Kore-KR" dirty="0" err="1"/>
              <a:t>init</a:t>
            </a:r>
            <a:r>
              <a:rPr lang="en" altLang="ko-Kore-KR" dirty="0"/>
              <a:t>__(self, R, k, </a:t>
            </a:r>
            <a:r>
              <a:rPr lang="en" altLang="ko-Kore-KR" dirty="0" err="1"/>
              <a:t>learning_rate</a:t>
            </a:r>
            <a:r>
              <a:rPr lang="en" altLang="ko-Kore-KR" dirty="0"/>
              <a:t>, </a:t>
            </a:r>
            <a:r>
              <a:rPr lang="en" altLang="ko-Kore-KR" dirty="0" err="1"/>
              <a:t>reg_param</a:t>
            </a:r>
            <a:r>
              <a:rPr lang="en" altLang="ko-Kore-KR" dirty="0"/>
              <a:t>, epochs, verbose=False):</a:t>
            </a:r>
          </a:p>
          <a:p>
            <a:r>
              <a:rPr lang="en" altLang="ko-Kore-KR" dirty="0"/>
              <a:t>        </a:t>
            </a:r>
            <a:r>
              <a:rPr lang="en-US" altLang="ko-KR" dirty="0"/>
              <a:t>…..</a:t>
            </a:r>
          </a:p>
          <a:p>
            <a:r>
              <a:rPr lang="en" altLang="ko-Kore-KR" dirty="0" err="1"/>
              <a:t>factorizer</a:t>
            </a:r>
            <a:r>
              <a:rPr lang="en" altLang="ko-Kore-KR" dirty="0"/>
              <a:t> = </a:t>
            </a:r>
            <a:r>
              <a:rPr lang="en" altLang="ko-Kore-KR" dirty="0" err="1"/>
              <a:t>MatrixFactorization</a:t>
            </a:r>
            <a:r>
              <a:rPr lang="en" altLang="ko-Kore-KR" dirty="0"/>
              <a:t>(R, k=4, </a:t>
            </a:r>
            <a:r>
              <a:rPr lang="en" altLang="ko-Kore-KR" dirty="0" err="1"/>
              <a:t>learning_rate</a:t>
            </a:r>
            <a:r>
              <a:rPr lang="en" altLang="ko-Kore-KR" dirty="0"/>
              <a:t>=0.1, </a:t>
            </a:r>
            <a:r>
              <a:rPr lang="en" altLang="ko-Kore-KR" dirty="0" err="1"/>
              <a:t>reg_param</a:t>
            </a:r>
            <a:r>
              <a:rPr lang="en" altLang="ko-Kore-KR" dirty="0"/>
              <a:t>=0.1, epochs=10, verbose=True)</a:t>
            </a:r>
          </a:p>
        </p:txBody>
      </p:sp>
    </p:spTree>
    <p:extLst>
      <p:ext uri="{BB962C8B-B14F-4D97-AF65-F5344CB8AC3E}">
        <p14:creationId xmlns:p14="http://schemas.microsoft.com/office/powerpoint/2010/main" val="374317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513A10-D3FB-42E1-BCBB-1185ACAF50E9}"/>
              </a:ext>
            </a:extLst>
          </p:cNvPr>
          <p:cNvSpPr/>
          <p:nvPr/>
        </p:nvSpPr>
        <p:spPr>
          <a:xfrm>
            <a:off x="0" y="0"/>
            <a:ext cx="12192000" cy="47844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A077E88-1889-4F50-8A91-D51DDF563326}"/>
              </a:ext>
            </a:extLst>
          </p:cNvPr>
          <p:cNvSpPr/>
          <p:nvPr/>
        </p:nvSpPr>
        <p:spPr>
          <a:xfrm>
            <a:off x="0" y="470754"/>
            <a:ext cx="12192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3AD47C-AF8F-BC44-99CB-5DC726089448}"/>
              </a:ext>
            </a:extLst>
          </p:cNvPr>
          <p:cNvSpPr txBox="1"/>
          <p:nvPr/>
        </p:nvSpPr>
        <p:spPr>
          <a:xfrm>
            <a:off x="90227" y="54554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lt"/>
              </a:rPr>
              <a:t>예측모델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 행렬 분해를 활용한 추천 시스템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E5B4F-CE4B-FE80-29DF-F5C3AC275F29}"/>
              </a:ext>
            </a:extLst>
          </p:cNvPr>
          <p:cNvSpPr txBox="1"/>
          <p:nvPr/>
        </p:nvSpPr>
        <p:spPr>
          <a:xfrm>
            <a:off x="730060" y="5145500"/>
            <a:ext cx="1020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최적화 가장 큰 금액 순으로 개인별 추천 카테고리 </a:t>
            </a:r>
            <a:r>
              <a:rPr lang="en-US" altLang="ko-KR" dirty="0"/>
              <a:t>2</a:t>
            </a:r>
            <a:r>
              <a:rPr lang="ko-KR" altLang="en-US" dirty="0"/>
              <a:t>개 선정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ore-KR" altLang="en-US" dirty="0"/>
              <a:t>고객 데이터가 더 많은 경우</a:t>
            </a:r>
            <a:r>
              <a:rPr lang="en-US" altLang="ko-Kore-KR" dirty="0"/>
              <a:t>, </a:t>
            </a:r>
            <a:r>
              <a:rPr lang="ko-Kore-KR" altLang="en-US" dirty="0"/>
              <a:t>세부 카테고리 및 상품 분류를 사용해 더 세밀한 추천이 가능</a:t>
            </a:r>
            <a:endParaRPr lang="en-US" altLang="ko-Kore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7C3F6-50FB-36E5-9B04-7B5A60844324}"/>
              </a:ext>
            </a:extLst>
          </p:cNvPr>
          <p:cNvSpPr txBox="1"/>
          <p:nvPr/>
        </p:nvSpPr>
        <p:spPr>
          <a:xfrm>
            <a:off x="730060" y="658016"/>
            <a:ext cx="91117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altLang="en-US" dirty="0"/>
              <a:t>등급별로 나누어 추천시스템 모델 적용 </a:t>
            </a:r>
            <a:r>
              <a:rPr lang="en-US" altLang="ko-Kore-KR" dirty="0"/>
              <a:t>&amp; </a:t>
            </a:r>
            <a:r>
              <a:rPr lang="ko-Kore-KR" altLang="en-US" dirty="0"/>
              <a:t>개인별로 구매 이력 없는 행렬 원소 추정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4422B48-6B42-DD45-8B04-59E8A6BEF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92883"/>
              </p:ext>
            </p:extLst>
          </p:nvPr>
        </p:nvGraphicFramePr>
        <p:xfrm>
          <a:off x="730060" y="1472880"/>
          <a:ext cx="11033763" cy="3615326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742348">
                  <a:extLst>
                    <a:ext uri="{9D8B030D-6E8A-4147-A177-3AD203B41FA5}">
                      <a16:colId xmlns:a16="http://schemas.microsoft.com/office/drawing/2014/main" val="4135968211"/>
                    </a:ext>
                  </a:extLst>
                </a:gridCol>
                <a:gridCol w="1031863">
                  <a:extLst>
                    <a:ext uri="{9D8B030D-6E8A-4147-A177-3AD203B41FA5}">
                      <a16:colId xmlns:a16="http://schemas.microsoft.com/office/drawing/2014/main" val="364910642"/>
                    </a:ext>
                  </a:extLst>
                </a:gridCol>
                <a:gridCol w="742348">
                  <a:extLst>
                    <a:ext uri="{9D8B030D-6E8A-4147-A177-3AD203B41FA5}">
                      <a16:colId xmlns:a16="http://schemas.microsoft.com/office/drawing/2014/main" val="3834666543"/>
                    </a:ext>
                  </a:extLst>
                </a:gridCol>
                <a:gridCol w="742348">
                  <a:extLst>
                    <a:ext uri="{9D8B030D-6E8A-4147-A177-3AD203B41FA5}">
                      <a16:colId xmlns:a16="http://schemas.microsoft.com/office/drawing/2014/main" val="4051472612"/>
                    </a:ext>
                  </a:extLst>
                </a:gridCol>
                <a:gridCol w="742348">
                  <a:extLst>
                    <a:ext uri="{9D8B030D-6E8A-4147-A177-3AD203B41FA5}">
                      <a16:colId xmlns:a16="http://schemas.microsoft.com/office/drawing/2014/main" val="1489288602"/>
                    </a:ext>
                  </a:extLst>
                </a:gridCol>
                <a:gridCol w="742348">
                  <a:extLst>
                    <a:ext uri="{9D8B030D-6E8A-4147-A177-3AD203B41FA5}">
                      <a16:colId xmlns:a16="http://schemas.microsoft.com/office/drawing/2014/main" val="2374326123"/>
                    </a:ext>
                  </a:extLst>
                </a:gridCol>
                <a:gridCol w="742348">
                  <a:extLst>
                    <a:ext uri="{9D8B030D-6E8A-4147-A177-3AD203B41FA5}">
                      <a16:colId xmlns:a16="http://schemas.microsoft.com/office/drawing/2014/main" val="4218620225"/>
                    </a:ext>
                  </a:extLst>
                </a:gridCol>
                <a:gridCol w="742348">
                  <a:extLst>
                    <a:ext uri="{9D8B030D-6E8A-4147-A177-3AD203B41FA5}">
                      <a16:colId xmlns:a16="http://schemas.microsoft.com/office/drawing/2014/main" val="1261700031"/>
                    </a:ext>
                  </a:extLst>
                </a:gridCol>
                <a:gridCol w="979899">
                  <a:extLst>
                    <a:ext uri="{9D8B030D-6E8A-4147-A177-3AD203B41FA5}">
                      <a16:colId xmlns:a16="http://schemas.microsoft.com/office/drawing/2014/main" val="2302928456"/>
                    </a:ext>
                  </a:extLst>
                </a:gridCol>
                <a:gridCol w="1108573">
                  <a:extLst>
                    <a:ext uri="{9D8B030D-6E8A-4147-A177-3AD203B41FA5}">
                      <a16:colId xmlns:a16="http://schemas.microsoft.com/office/drawing/2014/main" val="630604145"/>
                    </a:ext>
                  </a:extLst>
                </a:gridCol>
                <a:gridCol w="1358496">
                  <a:extLst>
                    <a:ext uri="{9D8B030D-6E8A-4147-A177-3AD203B41FA5}">
                      <a16:colId xmlns:a16="http://schemas.microsoft.com/office/drawing/2014/main" val="2674130033"/>
                    </a:ext>
                  </a:extLst>
                </a:gridCol>
                <a:gridCol w="1358496">
                  <a:extLst>
                    <a:ext uri="{9D8B030D-6E8A-4147-A177-3AD203B41FA5}">
                      <a16:colId xmlns:a16="http://schemas.microsoft.com/office/drawing/2014/main" val="495112703"/>
                    </a:ext>
                  </a:extLst>
                </a:gridCol>
              </a:tblGrid>
              <a:tr h="1793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등급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b="1" u="none" strike="noStrike" dirty="0">
                          <a:effectLst/>
                        </a:rPr>
                        <a:t>Cust</a:t>
                      </a:r>
                      <a:endParaRPr lang="en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 가구 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 건강용품 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50" b="1" u="none" strike="noStrike" dirty="0">
                          <a:effectLst/>
                        </a:rPr>
                        <a:t> </a:t>
                      </a:r>
                      <a:r>
                        <a:rPr lang="en-US" altLang="ko-Kore-KR" sz="1050" b="1" u="none" strike="noStrike" dirty="0">
                          <a:effectLst/>
                        </a:rPr>
                        <a:t>… </a:t>
                      </a:r>
                      <a:endParaRPr lang="en-US" altLang="ko-Kore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 계절가전 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 패션잡화 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 </a:t>
                      </a:r>
                      <a:r>
                        <a:rPr lang="ko-KR" altLang="en-US" sz="1050" b="1" u="none" strike="noStrike" dirty="0" err="1">
                          <a:effectLst/>
                        </a:rPr>
                        <a:t>퍼스널케어</a:t>
                      </a:r>
                      <a:r>
                        <a:rPr lang="ko-KR" altLang="en-US" sz="1050" b="1" u="none" strike="noStrike" dirty="0">
                          <a:effectLst/>
                        </a:rPr>
                        <a:t> 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 헬스</a:t>
                      </a:r>
                      <a:r>
                        <a:rPr lang="en-US" altLang="ko-KR" sz="105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050" b="1" u="none" strike="noStrike" dirty="0">
                          <a:effectLst/>
                        </a:rPr>
                        <a:t>피트니스 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 화장품</a:t>
                      </a:r>
                      <a:r>
                        <a:rPr lang="en-US" altLang="ko-KR" sz="105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050" b="1" u="none" strike="noStrike" dirty="0" err="1">
                          <a:effectLst/>
                        </a:rPr>
                        <a:t>뷰티케어</a:t>
                      </a:r>
                      <a:r>
                        <a:rPr lang="ko-KR" altLang="en-US" sz="1050" b="1" u="none" strike="noStrike" dirty="0">
                          <a:effectLst/>
                        </a:rPr>
                        <a:t> 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 dirty="0">
                          <a:effectLst/>
                        </a:rPr>
                        <a:t> 추천 </a:t>
                      </a:r>
                      <a:r>
                        <a:rPr lang="en-US" altLang="ko-KR" sz="1050" b="1" u="none" strike="noStrike" dirty="0">
                          <a:effectLst/>
                        </a:rPr>
                        <a:t>1</a:t>
                      </a:r>
                      <a:r>
                        <a:rPr lang="ko-KR" altLang="en-US" sz="1050" b="1" u="none" strike="noStrike" dirty="0">
                          <a:effectLst/>
                        </a:rPr>
                        <a:t>순위 카테고리 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 dirty="0">
                          <a:effectLst/>
                        </a:rPr>
                        <a:t> 추천 </a:t>
                      </a:r>
                      <a:r>
                        <a:rPr lang="en-US" altLang="ko-KR" sz="1050" b="1" u="none" strike="noStrike" dirty="0">
                          <a:effectLst/>
                        </a:rPr>
                        <a:t>2</a:t>
                      </a:r>
                      <a:r>
                        <a:rPr lang="ko-KR" altLang="en-US" sz="1050" b="1" u="none" strike="noStrike" dirty="0">
                          <a:effectLst/>
                        </a:rPr>
                        <a:t>순위 카테고리 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41280"/>
                  </a:ext>
                </a:extLst>
              </a:tr>
              <a:tr h="16991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VIP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M343264688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</a:t>
                      </a:r>
                      <a:r>
                        <a:rPr lang="en-US" altLang="ko-Kore-KR" sz="1000" u="none" strike="noStrike">
                          <a:effectLst/>
                        </a:rPr>
                        <a:t>17,163,898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 dirty="0">
                          <a:effectLst/>
                        </a:rPr>
                        <a:t>  </a:t>
                      </a:r>
                      <a:r>
                        <a:rPr lang="en-US" altLang="ko-Kore-KR" sz="1000" u="none" strike="noStrike" dirty="0">
                          <a:effectLst/>
                        </a:rPr>
                        <a:t>3,145,548 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00" u="none" strike="noStrike">
                          <a:effectLst/>
                        </a:rPr>
                        <a:t> </a:t>
                      </a:r>
                      <a:r>
                        <a:rPr lang="en-US" altLang="ko-Kore-KR" sz="1000" u="none" strike="noStrike">
                          <a:effectLst/>
                        </a:rPr>
                        <a:t>…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ore-KR" sz="1000" u="none" strike="noStrike">
                          <a:effectLst/>
                        </a:rPr>
                        <a:t>6,527,170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</a:t>
                      </a:r>
                      <a:r>
                        <a:rPr lang="en-US" altLang="ko-Kore-KR" sz="1000" u="none" strike="noStrike">
                          <a:effectLst/>
                        </a:rPr>
                        <a:t>38,503,130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ore-KR" sz="1000" u="none" strike="noStrike">
                          <a:effectLst/>
                        </a:rPr>
                        <a:t>2,902,103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</a:t>
                      </a:r>
                      <a:r>
                        <a:rPr lang="en-US" altLang="ko-Kore-KR" sz="1000" u="none" strike="noStrike">
                          <a:effectLst/>
                        </a:rPr>
                        <a:t>1,165,818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24,574,730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패션잡화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화장품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뷰티케어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extLst>
                  <a:ext uri="{0D108BD9-81ED-4DB2-BD59-A6C34878D82A}">
                    <a16:rowId xmlns:a16="http://schemas.microsoft.com/office/drawing/2014/main" val="2580762773"/>
                  </a:ext>
                </a:extLst>
              </a:tr>
              <a:tr h="169911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>
                          <a:effectLst/>
                        </a:rPr>
                        <a:t>M384121563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</a:t>
                      </a:r>
                      <a:r>
                        <a:rPr lang="en-US" altLang="ko-Kore-KR" sz="1000" u="none" strike="noStrike">
                          <a:effectLst/>
                        </a:rPr>
                        <a:t>16,537,444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 dirty="0">
                          <a:effectLst/>
                        </a:rPr>
                        <a:t>  </a:t>
                      </a:r>
                      <a:r>
                        <a:rPr lang="en-US" altLang="ko-Kore-KR" sz="1000" u="none" strike="noStrike" dirty="0">
                          <a:effectLst/>
                        </a:rPr>
                        <a:t>3,027,318 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00" u="none" strike="noStrike">
                          <a:effectLst/>
                        </a:rPr>
                        <a:t> </a:t>
                      </a:r>
                      <a:r>
                        <a:rPr lang="en-US" altLang="ko-Kore-KR" sz="1000" u="none" strike="noStrike">
                          <a:effectLst/>
                        </a:rPr>
                        <a:t>…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ore-KR" sz="1000" u="none" strike="noStrike">
                          <a:effectLst/>
                        </a:rPr>
                        <a:t>6,342,832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</a:t>
                      </a:r>
                      <a:r>
                        <a:rPr lang="en-US" altLang="ko-Kore-KR" sz="1000" u="none" strike="noStrike">
                          <a:effectLst/>
                        </a:rPr>
                        <a:t>37,098,090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ore-KR" sz="1000" u="none" strike="noStrike">
                          <a:effectLst/>
                        </a:rPr>
                        <a:t>2,795,617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</a:t>
                      </a:r>
                      <a:r>
                        <a:rPr lang="en-US" altLang="ko-Kore-KR" sz="1000" u="none" strike="noStrike">
                          <a:effectLst/>
                        </a:rPr>
                        <a:t>1,123,926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23,677,841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패션잡화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화장품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뷰티케어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extLst>
                  <a:ext uri="{0D108BD9-81ED-4DB2-BD59-A6C34878D82A}">
                    <a16:rowId xmlns:a16="http://schemas.microsoft.com/office/drawing/2014/main" val="3103199884"/>
                  </a:ext>
                </a:extLst>
              </a:tr>
              <a:tr h="169911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>
                          <a:effectLst/>
                        </a:rPr>
                        <a:t>M268374518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</a:t>
                      </a:r>
                      <a:r>
                        <a:rPr lang="en-US" altLang="ko-Kore-KR" sz="1000" u="none" strike="noStrike">
                          <a:effectLst/>
                        </a:rPr>
                        <a:t>14,503,636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 dirty="0">
                          <a:effectLst/>
                        </a:rPr>
                        <a:t>  </a:t>
                      </a:r>
                      <a:r>
                        <a:rPr lang="en-US" altLang="ko-Kore-KR" sz="1000" u="none" strike="noStrike" dirty="0">
                          <a:effectLst/>
                        </a:rPr>
                        <a:t>2,653,079 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00" u="none" strike="noStrike">
                          <a:effectLst/>
                        </a:rPr>
                        <a:t> </a:t>
                      </a:r>
                      <a:r>
                        <a:rPr lang="en-US" altLang="ko-Kore-KR" sz="1000" u="none" strike="noStrike">
                          <a:effectLst/>
                        </a:rPr>
                        <a:t>…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ore-KR" sz="1000" u="none" strike="noStrike">
                          <a:effectLst/>
                        </a:rPr>
                        <a:t>5,662,146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</a:t>
                      </a:r>
                      <a:r>
                        <a:rPr lang="en-US" altLang="ko-Kore-KR" sz="1000" u="none" strike="noStrike">
                          <a:effectLst/>
                        </a:rPr>
                        <a:t>32,530,323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ore-KR" sz="1000" u="none" strike="noStrike">
                          <a:effectLst/>
                        </a:rPr>
                        <a:t>2,459,742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</a:t>
                      </a:r>
                      <a:r>
                        <a:rPr lang="en-US" altLang="ko-Kore-KR" sz="1000" u="none" strike="noStrike">
                          <a:effectLst/>
                        </a:rPr>
                        <a:t>1,000,007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20,727,233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패션잡화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화장품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뷰티케어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extLst>
                  <a:ext uri="{0D108BD9-81ED-4DB2-BD59-A6C34878D82A}">
                    <a16:rowId xmlns:a16="http://schemas.microsoft.com/office/drawing/2014/main" val="1049906815"/>
                  </a:ext>
                </a:extLst>
              </a:tr>
              <a:tr h="169911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>
                          <a:effectLst/>
                        </a:rPr>
                        <a:t>M055769504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ore-KR" sz="1000" u="none" strike="noStrike" dirty="0">
                          <a:effectLst/>
                        </a:rPr>
                        <a:t>12,866,029 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 dirty="0">
                          <a:effectLst/>
                        </a:rPr>
                        <a:t>  </a:t>
                      </a:r>
                      <a:r>
                        <a:rPr lang="en-US" altLang="ko-Kore-KR" sz="1000" u="none" strike="noStrike" dirty="0">
                          <a:effectLst/>
                        </a:rPr>
                        <a:t>2,351,696 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00" u="none" strike="noStrike">
                          <a:effectLst/>
                        </a:rPr>
                        <a:t> </a:t>
                      </a:r>
                      <a:r>
                        <a:rPr lang="en-US" altLang="ko-Kore-KR" sz="1000" u="none" strike="noStrike">
                          <a:effectLst/>
                        </a:rPr>
                        <a:t>…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ore-KR" sz="1000" u="none" strike="noStrike">
                          <a:effectLst/>
                        </a:rPr>
                        <a:t>5,113,509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</a:t>
                      </a:r>
                      <a:r>
                        <a:rPr lang="en-US" altLang="ko-Kore-KR" sz="1000" u="none" strike="noStrike">
                          <a:effectLst/>
                        </a:rPr>
                        <a:t>28,853,624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ore-KR" sz="1000" u="none" strike="noStrike">
                          <a:effectLst/>
                        </a:rPr>
                        <a:t>2,189,508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900,855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18,345,727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패션잡화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화장품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뷰티케어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extLst>
                  <a:ext uri="{0D108BD9-81ED-4DB2-BD59-A6C34878D82A}">
                    <a16:rowId xmlns:a16="http://schemas.microsoft.com/office/drawing/2014/main" val="1810801230"/>
                  </a:ext>
                </a:extLst>
              </a:tr>
              <a:tr h="17935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>
                          <a:effectLst/>
                        </a:rPr>
                        <a:t>M288629527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</a:t>
                      </a:r>
                      <a:r>
                        <a:rPr lang="en-US" altLang="ko-Kore-KR" sz="1000" u="none" strike="noStrike">
                          <a:effectLst/>
                        </a:rPr>
                        <a:t>19,626,681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ore-KR" sz="1000" u="none" strike="noStrike">
                          <a:effectLst/>
                        </a:rPr>
                        <a:t>3,603,276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00" u="none" strike="noStrike">
                          <a:effectLst/>
                        </a:rPr>
                        <a:t> </a:t>
                      </a:r>
                      <a:r>
                        <a:rPr lang="en-US" altLang="ko-Kore-KR" sz="1000" u="none" strike="noStrike">
                          <a:effectLst/>
                        </a:rPr>
                        <a:t>…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ore-KR" sz="1000" u="none" strike="noStrike">
                          <a:effectLst/>
                        </a:rPr>
                        <a:t>7,306,435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</a:t>
                      </a:r>
                      <a:r>
                        <a:rPr lang="en-US" altLang="ko-Kore-KR" sz="1000" u="none" strike="noStrike">
                          <a:effectLst/>
                        </a:rPr>
                        <a:t>44,033,611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ore-KR" sz="1000" u="none" strike="noStrike">
                          <a:effectLst/>
                        </a:rPr>
                        <a:t>3,314,197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</a:t>
                      </a:r>
                      <a:r>
                        <a:rPr lang="en-US" altLang="ko-Kore-KR" sz="1000" u="none" strike="noStrike">
                          <a:effectLst/>
                        </a:rPr>
                        <a:t>1,323,617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28,114,120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패션잡화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화장품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뷰티케어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extLst>
                  <a:ext uri="{0D108BD9-81ED-4DB2-BD59-A6C34878D82A}">
                    <a16:rowId xmlns:a16="http://schemas.microsoft.com/office/drawing/2014/main" val="2420931947"/>
                  </a:ext>
                </a:extLst>
              </a:tr>
              <a:tr h="16991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>
                          <a:effectLst/>
                        </a:rPr>
                        <a:t>G3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>
                          <a:effectLst/>
                        </a:rPr>
                        <a:t>M860584542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183,000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56,800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00" u="none" strike="noStrike">
                          <a:effectLst/>
                        </a:rPr>
                        <a:t> </a:t>
                      </a:r>
                      <a:r>
                        <a:rPr lang="en-US" altLang="ko-Kore-KR" sz="1000" u="none" strike="noStrike">
                          <a:effectLst/>
                        </a:rPr>
                        <a:t>…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262,000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234,000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57,000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172,000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191,000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냉장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세탁가전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스포츠패션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extLst>
                  <a:ext uri="{0D108BD9-81ED-4DB2-BD59-A6C34878D82A}">
                    <a16:rowId xmlns:a16="http://schemas.microsoft.com/office/drawing/2014/main" val="4142126589"/>
                  </a:ext>
                </a:extLst>
              </a:tr>
              <a:tr h="169911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>
                          <a:effectLst/>
                        </a:rPr>
                        <a:t>M193883297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336,000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135,000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00" u="none" strike="noStrike">
                          <a:effectLst/>
                        </a:rPr>
                        <a:t> </a:t>
                      </a:r>
                      <a:r>
                        <a:rPr lang="en-US" altLang="ko-Kore-KR" sz="1000" u="none" strike="noStrike">
                          <a:effectLst/>
                        </a:rPr>
                        <a:t>…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454,000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380,000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134,000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222,000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309,000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냉장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세탁가전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컴퓨터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extLst>
                  <a:ext uri="{0D108BD9-81ED-4DB2-BD59-A6C34878D82A}">
                    <a16:rowId xmlns:a16="http://schemas.microsoft.com/office/drawing/2014/main" val="870219325"/>
                  </a:ext>
                </a:extLst>
              </a:tr>
              <a:tr h="169911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>
                          <a:effectLst/>
                        </a:rPr>
                        <a:t>M290219002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210,000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70,700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00" u="none" strike="noStrike">
                          <a:effectLst/>
                        </a:rPr>
                        <a:t> </a:t>
                      </a:r>
                      <a:r>
                        <a:rPr lang="en-US" altLang="ko-Kore-KR" sz="1000" u="none" strike="noStrike">
                          <a:effectLst/>
                        </a:rPr>
                        <a:t>…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310,000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280,000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76,900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171,000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203,000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냉장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세탁가전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컴퓨터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extLst>
                  <a:ext uri="{0D108BD9-81ED-4DB2-BD59-A6C34878D82A}">
                    <a16:rowId xmlns:a16="http://schemas.microsoft.com/office/drawing/2014/main" val="1938795030"/>
                  </a:ext>
                </a:extLst>
              </a:tr>
              <a:tr h="169911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>
                          <a:effectLst/>
                        </a:rPr>
                        <a:t>M600419132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269,000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104,000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00" u="none" strike="noStrike">
                          <a:effectLst/>
                        </a:rPr>
                        <a:t> </a:t>
                      </a:r>
                      <a:r>
                        <a:rPr lang="en-US" altLang="ko-Kore-KR" sz="1000" u="none" strike="noStrike">
                          <a:effectLst/>
                        </a:rPr>
                        <a:t>…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408,000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321,000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106,000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177,000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227,000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냉장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세탁가전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컴퓨터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extLst>
                  <a:ext uri="{0D108BD9-81ED-4DB2-BD59-A6C34878D82A}">
                    <a16:rowId xmlns:a16="http://schemas.microsoft.com/office/drawing/2014/main" val="1014192048"/>
                  </a:ext>
                </a:extLst>
              </a:tr>
              <a:tr h="17935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>
                          <a:effectLst/>
                        </a:rPr>
                        <a:t>M075635632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181,000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55,700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00" u="none" strike="noStrike">
                          <a:effectLst/>
                        </a:rPr>
                        <a:t> </a:t>
                      </a:r>
                      <a:r>
                        <a:rPr lang="en-US" altLang="ko-Kore-KR" sz="1000" u="none" strike="noStrike">
                          <a:effectLst/>
                        </a:rPr>
                        <a:t>…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272,000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267,000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66,800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163,000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187,000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냉장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세탁가전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컴퓨터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extLst>
                  <a:ext uri="{0D108BD9-81ED-4DB2-BD59-A6C34878D82A}">
                    <a16:rowId xmlns:a16="http://schemas.microsoft.com/office/drawing/2014/main" val="2648833989"/>
                  </a:ext>
                </a:extLst>
              </a:tr>
              <a:tr h="16991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>
                          <a:effectLst/>
                        </a:rPr>
                        <a:t>G2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>
                          <a:effectLst/>
                        </a:rPr>
                        <a:t>M342276582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157,747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25,757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00" u="none" strike="noStrike">
                          <a:effectLst/>
                        </a:rPr>
                        <a:t> </a:t>
                      </a:r>
                      <a:r>
                        <a:rPr lang="en-US" altLang="ko-Kore-KR" sz="1000" u="none" strike="noStrike">
                          <a:effectLst/>
                        </a:rPr>
                        <a:t>…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125,828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160,235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52,429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117,290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109,923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냉장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세탁가전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생활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주방가전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extLst>
                  <a:ext uri="{0D108BD9-81ED-4DB2-BD59-A6C34878D82A}">
                    <a16:rowId xmlns:a16="http://schemas.microsoft.com/office/drawing/2014/main" val="3508353627"/>
                  </a:ext>
                </a:extLst>
              </a:tr>
              <a:tr h="169911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>
                          <a:effectLst/>
                        </a:rPr>
                        <a:t>M139925797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121,054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27,880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00" u="none" strike="noStrike">
                          <a:effectLst/>
                        </a:rPr>
                        <a:t> </a:t>
                      </a:r>
                      <a:r>
                        <a:rPr lang="en-US" altLang="ko-Kore-KR" sz="1000" u="none" strike="noStrike">
                          <a:effectLst/>
                        </a:rPr>
                        <a:t>…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176,448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152,245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37,942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112,523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109,344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냉장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세탁가전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생활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주방가전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extLst>
                  <a:ext uri="{0D108BD9-81ED-4DB2-BD59-A6C34878D82A}">
                    <a16:rowId xmlns:a16="http://schemas.microsoft.com/office/drawing/2014/main" val="1095912832"/>
                  </a:ext>
                </a:extLst>
              </a:tr>
              <a:tr h="169911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>
                          <a:effectLst/>
                        </a:rPr>
                        <a:t>M368642492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148,661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29,725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00" u="none" strike="noStrike">
                          <a:effectLst/>
                        </a:rPr>
                        <a:t> </a:t>
                      </a:r>
                      <a:r>
                        <a:rPr lang="en-US" altLang="ko-Kore-KR" sz="1000" u="none" strike="noStrike">
                          <a:effectLst/>
                        </a:rPr>
                        <a:t>…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158,921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154,814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51,420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101,255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97,191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냉장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세탁가전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여성의류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extLst>
                  <a:ext uri="{0D108BD9-81ED-4DB2-BD59-A6C34878D82A}">
                    <a16:rowId xmlns:a16="http://schemas.microsoft.com/office/drawing/2014/main" val="2542279363"/>
                  </a:ext>
                </a:extLst>
              </a:tr>
              <a:tr h="169911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>
                          <a:effectLst/>
                        </a:rPr>
                        <a:t>M142912521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111,439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41,476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00" u="none" strike="noStrike">
                          <a:effectLst/>
                        </a:rPr>
                        <a:t> </a:t>
                      </a:r>
                      <a:r>
                        <a:rPr lang="en-US" altLang="ko-Kore-KR" sz="1000" u="none" strike="noStrike">
                          <a:effectLst/>
                        </a:rPr>
                        <a:t>…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174,220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176,018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53,929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123,249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125,388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컴퓨터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생활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주방가전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extLst>
                  <a:ext uri="{0D108BD9-81ED-4DB2-BD59-A6C34878D82A}">
                    <a16:rowId xmlns:a16="http://schemas.microsoft.com/office/drawing/2014/main" val="2000985931"/>
                  </a:ext>
                </a:extLst>
              </a:tr>
              <a:tr h="17935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>
                          <a:effectLst/>
                        </a:rPr>
                        <a:t>M255009646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93,857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22,950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00" u="none" strike="noStrike">
                          <a:effectLst/>
                        </a:rPr>
                        <a:t> </a:t>
                      </a:r>
                      <a:r>
                        <a:rPr lang="en-US" altLang="ko-Kore-KR" sz="1000" u="none" strike="noStrike">
                          <a:effectLst/>
                        </a:rPr>
                        <a:t>…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146,544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140,032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32,108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101,783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91,848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냉장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세탁가전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생활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주방가전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extLst>
                  <a:ext uri="{0D108BD9-81ED-4DB2-BD59-A6C34878D82A}">
                    <a16:rowId xmlns:a16="http://schemas.microsoft.com/office/drawing/2014/main" val="78632564"/>
                  </a:ext>
                </a:extLst>
              </a:tr>
              <a:tr h="16991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>
                          <a:effectLst/>
                        </a:rPr>
                        <a:t>G1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>
                          <a:effectLst/>
                        </a:rPr>
                        <a:t>M041756011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95,503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34,227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00" u="none" strike="noStrike">
                          <a:effectLst/>
                        </a:rPr>
                        <a:t> </a:t>
                      </a:r>
                      <a:r>
                        <a:rPr lang="en-US" altLang="ko-Kore-KR" sz="1000" u="none" strike="noStrike">
                          <a:effectLst/>
                        </a:rPr>
                        <a:t>…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86,324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61,793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40,563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85,899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58,611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냉장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세탁가전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가구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extLst>
                  <a:ext uri="{0D108BD9-81ED-4DB2-BD59-A6C34878D82A}">
                    <a16:rowId xmlns:a16="http://schemas.microsoft.com/office/drawing/2014/main" val="2470777975"/>
                  </a:ext>
                </a:extLst>
              </a:tr>
              <a:tr h="169911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>
                          <a:effectLst/>
                        </a:rPr>
                        <a:t>M077412930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80,867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24,550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00" u="none" strike="noStrike">
                          <a:effectLst/>
                        </a:rPr>
                        <a:t> </a:t>
                      </a:r>
                      <a:r>
                        <a:rPr lang="en-US" altLang="ko-Kore-KR" sz="1000" u="none" strike="noStrike">
                          <a:effectLst/>
                        </a:rPr>
                        <a:t>…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71,421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44,480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29,495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70,875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42,806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냉장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세탁가전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가구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extLst>
                  <a:ext uri="{0D108BD9-81ED-4DB2-BD59-A6C34878D82A}">
                    <a16:rowId xmlns:a16="http://schemas.microsoft.com/office/drawing/2014/main" val="2123784999"/>
                  </a:ext>
                </a:extLst>
              </a:tr>
              <a:tr h="169911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>
                          <a:effectLst/>
                        </a:rPr>
                        <a:t>M889321303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88,560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29,855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00" u="none" strike="noStrike">
                          <a:effectLst/>
                        </a:rPr>
                        <a:t> </a:t>
                      </a:r>
                      <a:r>
                        <a:rPr lang="en-US" altLang="ko-Kore-KR" sz="1000" u="none" strike="noStrike">
                          <a:effectLst/>
                        </a:rPr>
                        <a:t>…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79,367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54,143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35,669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78,325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51,411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냉장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세탁가전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가구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extLst>
                  <a:ext uri="{0D108BD9-81ED-4DB2-BD59-A6C34878D82A}">
                    <a16:rowId xmlns:a16="http://schemas.microsoft.com/office/drawing/2014/main" val="3377442907"/>
                  </a:ext>
                </a:extLst>
              </a:tr>
              <a:tr h="169911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>
                          <a:effectLst/>
                        </a:rPr>
                        <a:t>M116331199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83,070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27,092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00" u="none" strike="noStrike">
                          <a:effectLst/>
                        </a:rPr>
                        <a:t> </a:t>
                      </a:r>
                      <a:r>
                        <a:rPr lang="en-US" altLang="ko-Kore-KR" sz="1000" u="none" strike="noStrike">
                          <a:effectLst/>
                        </a:rPr>
                        <a:t>…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74,219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49,477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33,042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72,765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47,416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냉장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세탁가전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가구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extLst>
                  <a:ext uri="{0D108BD9-81ED-4DB2-BD59-A6C34878D82A}">
                    <a16:rowId xmlns:a16="http://schemas.microsoft.com/office/drawing/2014/main" val="2104007950"/>
                  </a:ext>
                </a:extLst>
              </a:tr>
              <a:tr h="17935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>
                          <a:effectLst/>
                        </a:rPr>
                        <a:t>M648527975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ore-KR" sz="1000" u="none" strike="noStrike">
                          <a:effectLst/>
                        </a:rPr>
                        <a:t>100,367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37,557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ore-KR" sz="1000" u="none" strike="noStrike" dirty="0">
                          <a:effectLst/>
                        </a:rPr>
                        <a:t>… 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91,683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66,813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ore-KR" sz="1000" u="none" strike="noStrike">
                          <a:effectLst/>
                        </a:rPr>
                        <a:t>44,120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90,065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000" u="none" strike="noStrike">
                          <a:effectLst/>
                        </a:rPr>
                        <a:t>                </a:t>
                      </a:r>
                      <a:r>
                        <a:rPr lang="en-US" altLang="ko-Kore-KR" sz="1000" u="none" strike="noStrike">
                          <a:effectLst/>
                        </a:rPr>
                        <a:t>64,302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냉장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세탁가전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가구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080" marR="7080" marT="7080" marB="0" anchor="ctr"/>
                </a:tc>
                <a:extLst>
                  <a:ext uri="{0D108BD9-81ED-4DB2-BD59-A6C34878D82A}">
                    <a16:rowId xmlns:a16="http://schemas.microsoft.com/office/drawing/2014/main" val="2657553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521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513A10-D3FB-42E1-BCBB-1185ACAF50E9}"/>
              </a:ext>
            </a:extLst>
          </p:cNvPr>
          <p:cNvSpPr/>
          <p:nvPr/>
        </p:nvSpPr>
        <p:spPr>
          <a:xfrm>
            <a:off x="0" y="0"/>
            <a:ext cx="12192000" cy="47844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A077E88-1889-4F50-8A91-D51DDF563326}"/>
              </a:ext>
            </a:extLst>
          </p:cNvPr>
          <p:cNvSpPr/>
          <p:nvPr/>
        </p:nvSpPr>
        <p:spPr>
          <a:xfrm>
            <a:off x="0" y="470754"/>
            <a:ext cx="12192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3AD47C-AF8F-BC44-99CB-5DC726089448}"/>
              </a:ext>
            </a:extLst>
          </p:cNvPr>
          <p:cNvSpPr txBox="1"/>
          <p:nvPr/>
        </p:nvSpPr>
        <p:spPr>
          <a:xfrm>
            <a:off x="90227" y="54554"/>
            <a:ext cx="551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개인화 마케팅 전략 </a:t>
            </a:r>
            <a:r>
              <a:rPr lang="en-US" altLang="ko-KR" b="1" dirty="0">
                <a:solidFill>
                  <a:schemeClr val="bg1"/>
                </a:solidFill>
              </a:rPr>
              <a:t>:</a:t>
            </a:r>
            <a:r>
              <a:rPr lang="ko-KR" altLang="en-US" b="1" dirty="0">
                <a:solidFill>
                  <a:schemeClr val="bg1"/>
                </a:solidFill>
              </a:rPr>
              <a:t> 온라인 채널 등급별 구매 비중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AF45A-144E-9D3B-1227-A03D11F92B7A}"/>
              </a:ext>
            </a:extLst>
          </p:cNvPr>
          <p:cNvSpPr txBox="1"/>
          <p:nvPr/>
        </p:nvSpPr>
        <p:spPr>
          <a:xfrm>
            <a:off x="275798" y="5672922"/>
            <a:ext cx="6732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상위 </a:t>
            </a:r>
            <a:r>
              <a:rPr lang="en-US" altLang="ko-KR" dirty="0"/>
              <a:t>25%</a:t>
            </a:r>
            <a:r>
              <a:rPr lang="ko-KR" altLang="en-US" dirty="0"/>
              <a:t> 구매 고객이 카테고리 별 매출의 상당 부분을 차지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패션잡화 매출의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VIP </a:t>
            </a:r>
            <a:r>
              <a:rPr lang="ko-KR" altLang="en-US" dirty="0"/>
              <a:t>등급이 </a:t>
            </a:r>
            <a:r>
              <a:rPr lang="en-US" altLang="ko-KR" dirty="0"/>
              <a:t>95%</a:t>
            </a:r>
            <a:r>
              <a:rPr lang="ko-KR" altLang="en-US" dirty="0" err="1"/>
              <a:t>를</a:t>
            </a:r>
            <a:r>
              <a:rPr lang="ko-KR" altLang="en-US" dirty="0"/>
              <a:t> 차지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ore-KR" altLang="en-US" dirty="0"/>
              <a:t>생필품 카테고리에서 하위 등급 비중 증가</a:t>
            </a: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9F24E3-EA08-3765-5D83-EC9E80395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62830"/>
              </p:ext>
            </p:extLst>
          </p:nvPr>
        </p:nvGraphicFramePr>
        <p:xfrm>
          <a:off x="893313" y="1008832"/>
          <a:ext cx="5232400" cy="434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69481699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55318638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4345852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1597834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64946983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카테고리</a:t>
                      </a:r>
                      <a:endParaRPr lang="ko-KR" altLang="en-US" sz="14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VIP</a:t>
                      </a:r>
                      <a:endParaRPr lang="en" sz="14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G3</a:t>
                      </a:r>
                      <a:endParaRPr lang="en" sz="14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G2</a:t>
                      </a:r>
                      <a:endParaRPr lang="en" sz="14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G1</a:t>
                      </a:r>
                      <a:endParaRPr lang="en" sz="14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6026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패션잡화</a:t>
                      </a:r>
                      <a:endParaRPr lang="ko-KR" altLang="en-U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94.4%</a:t>
                      </a:r>
                      <a:endParaRPr lang="en-US" altLang="ko-Kore-KR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4.1%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1.2%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0.3%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56409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여성의류</a:t>
                      </a:r>
                      <a:endParaRPr lang="ko-KR" altLang="en-U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86.8%</a:t>
                      </a:r>
                      <a:endParaRPr lang="en-US" altLang="ko-Kore-KR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9.2%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3.4%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0.6%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75096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냉장</a:t>
                      </a:r>
                      <a:r>
                        <a:rPr lang="en-US" altLang="ko-KR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세탁가전</a:t>
                      </a:r>
                      <a:endParaRPr lang="ko-KR" altLang="en-U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96.9%</a:t>
                      </a:r>
                      <a:endParaRPr lang="en-US" altLang="ko-Kore-KR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2.6%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0.4%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0.0%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81350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스포츠패션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62.7%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24.4%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10.6%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2.3%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55562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남성의류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69.6%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19.7%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8.7%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2.0%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1660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가구</a:t>
                      </a:r>
                      <a:endParaRPr lang="ko-KR" altLang="en-U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95.1%</a:t>
                      </a:r>
                      <a:endParaRPr lang="en-US" altLang="ko-Kore-KR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4.1%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0.6%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0.2%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67091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화장품</a:t>
                      </a:r>
                      <a:r>
                        <a:rPr lang="en-US" altLang="ko-KR" sz="1200" u="none" strike="noStrike">
                          <a:effectLst/>
                        </a:rPr>
                        <a:t>/</a:t>
                      </a:r>
                      <a:r>
                        <a:rPr lang="ko-KR" altLang="en-US" sz="1200" u="none" strike="noStrike">
                          <a:effectLst/>
                        </a:rPr>
                        <a:t>뷰티케어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75.6%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16.0%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5.9%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2.4%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31988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영상</a:t>
                      </a:r>
                      <a:r>
                        <a:rPr lang="en-US" altLang="ko-KR" sz="1200" u="none" strike="noStrike">
                          <a:effectLst/>
                        </a:rPr>
                        <a:t>/</a:t>
                      </a:r>
                      <a:r>
                        <a:rPr lang="ko-KR" altLang="en-US" sz="1200" u="none" strike="noStrike">
                          <a:effectLst/>
                        </a:rPr>
                        <a:t>음향가전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96.9%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1.9%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0.9%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0.2%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59923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축산물</a:t>
                      </a:r>
                      <a:endParaRPr lang="ko-KR" alt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60.0%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26.0%</a:t>
                      </a:r>
                      <a:endParaRPr lang="en-US" altLang="ko-Kore-KR" sz="1200" b="1" i="0" u="none" strike="noStrike" dirty="0">
                        <a:solidFill>
                          <a:srgbClr val="00B05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11.3%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2.7%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06160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기타</a:t>
                      </a:r>
                      <a:r>
                        <a:rPr lang="en-US" altLang="ko-KR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b="1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비상품</a:t>
                      </a:r>
                      <a:r>
                        <a:rPr lang="en-US" altLang="ko-KR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B05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47.8%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31.8%</a:t>
                      </a:r>
                      <a:endParaRPr lang="en-US" altLang="ko-Kore-KR" sz="1200" b="1" i="0" u="none" strike="noStrike" dirty="0">
                        <a:solidFill>
                          <a:srgbClr val="00B05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16.7%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3.7%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07704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컴퓨터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64.3%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27.8%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6.5%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1.4%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53958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생활</a:t>
                      </a:r>
                      <a:r>
                        <a:rPr lang="en-US" altLang="ko-KR" sz="1200" u="none" strike="noStrike">
                          <a:effectLst/>
                        </a:rPr>
                        <a:t>/</a:t>
                      </a:r>
                      <a:r>
                        <a:rPr lang="ko-KR" altLang="en-US" sz="1200" u="none" strike="noStrike">
                          <a:effectLst/>
                        </a:rPr>
                        <a:t>주방가전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69.7%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15.2%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9.4%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5.7%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61634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과일</a:t>
                      </a:r>
                      <a:endParaRPr lang="ko-KR" alt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46.6%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33.8%</a:t>
                      </a:r>
                      <a:endParaRPr lang="en-US" altLang="ko-Kore-KR" sz="1200" b="1" i="0" u="none" strike="noStrike" dirty="0">
                        <a:solidFill>
                          <a:srgbClr val="00B05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16.2%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3.4%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261054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계절가전</a:t>
                      </a:r>
                      <a:endParaRPr lang="ko-KR" altLang="en-U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91.9%</a:t>
                      </a:r>
                      <a:endParaRPr lang="en-US" altLang="ko-Kore-KR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5.6%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0.9%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1.6%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55001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모바일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51.0%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33.6%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12.0%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3.5%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87958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유아동의류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55.5%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27.8%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14.2%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2.5%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67392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주류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44.7%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30.2%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18.5%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6.7%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74120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구기</a:t>
                      </a:r>
                      <a:r>
                        <a:rPr lang="en-US" altLang="ko-KR" sz="1200" u="none" strike="noStrike">
                          <a:effectLst/>
                        </a:rPr>
                        <a:t>/</a:t>
                      </a:r>
                      <a:r>
                        <a:rPr lang="ko-KR" altLang="en-US" sz="1200" u="none" strike="noStrike">
                          <a:effectLst/>
                        </a:rPr>
                        <a:t>필드스포츠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87.4%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8.6%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2.9%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1.1%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3542056"/>
                  </a:ext>
                </a:extLst>
              </a:tr>
            </a:tbl>
          </a:graphicData>
        </a:graphic>
      </p:graphicFrame>
      <p:sp>
        <p:nvSpPr>
          <p:cNvPr id="5" name="모서리가 둥근 사각형 설명선[R] 4">
            <a:extLst>
              <a:ext uri="{FF2B5EF4-FFF2-40B4-BE49-F238E27FC236}">
                <a16:creationId xmlns:a16="http://schemas.microsoft.com/office/drawing/2014/main" id="{C192DE8E-6AD7-2911-F160-FA3CFFA0F3EB}"/>
              </a:ext>
            </a:extLst>
          </p:cNvPr>
          <p:cNvSpPr/>
          <p:nvPr/>
        </p:nvSpPr>
        <p:spPr>
          <a:xfrm>
            <a:off x="6659880" y="1001212"/>
            <a:ext cx="5384800" cy="2179320"/>
          </a:xfrm>
          <a:prstGeom prst="wedgeRoundRectCallout">
            <a:avLst>
              <a:gd name="adj1" fmla="val -55322"/>
              <a:gd name="adj2" fmla="val -20834"/>
              <a:gd name="adj3" fmla="val 16667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VIP : </a:t>
            </a:r>
            <a:r>
              <a:rPr kumimoji="1" lang="ko-Kore-KR" altLang="en-US" dirty="0"/>
              <a:t>패션잡화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여성의류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가전에서 높은 매출 </a:t>
            </a:r>
            <a:endParaRPr kumimoji="1" lang="en-US" altLang="ko-Kore-KR" dirty="0"/>
          </a:p>
          <a:p>
            <a:pPr algn="ctr"/>
            <a:endParaRPr kumimoji="1" lang="en-US" altLang="ko-Kore-KR" dirty="0"/>
          </a:p>
          <a:p>
            <a:pPr marL="285750" indent="-285750" algn="ctr">
              <a:buFont typeface="Wingdings" pitchFamily="2" charset="2"/>
              <a:buChar char="à"/>
            </a:pPr>
            <a:r>
              <a:rPr kumimoji="1" lang="ko-Kore-KR" altLang="en-US" dirty="0"/>
              <a:t>특정 카테고리 전용관을 만들고</a:t>
            </a:r>
            <a:r>
              <a:rPr kumimoji="1" lang="en-US" altLang="ko-Kore-KR" dirty="0"/>
              <a:t>, </a:t>
            </a:r>
          </a:p>
          <a:p>
            <a:pPr algn="ctr"/>
            <a:r>
              <a:rPr kumimoji="1" lang="ko-Kore-KR" altLang="en-US" dirty="0"/>
              <a:t>신상품 출시 및 이벤트 소식을 알려 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구매를 높일 수 있는 마케팅 전략 필요</a:t>
            </a:r>
          </a:p>
        </p:txBody>
      </p:sp>
      <p:sp>
        <p:nvSpPr>
          <p:cNvPr id="6" name="모서리가 둥근 사각형 설명선[R] 5">
            <a:extLst>
              <a:ext uri="{FF2B5EF4-FFF2-40B4-BE49-F238E27FC236}">
                <a16:creationId xmlns:a16="http://schemas.microsoft.com/office/drawing/2014/main" id="{E65F55AD-9E63-AF78-887C-3D91B9E3C33A}"/>
              </a:ext>
            </a:extLst>
          </p:cNvPr>
          <p:cNvSpPr/>
          <p:nvPr/>
        </p:nvSpPr>
        <p:spPr>
          <a:xfrm>
            <a:off x="6659880" y="3402162"/>
            <a:ext cx="5384800" cy="2179320"/>
          </a:xfrm>
          <a:prstGeom prst="wedgeRoundRectCallout">
            <a:avLst>
              <a:gd name="adj1" fmla="val -54785"/>
              <a:gd name="adj2" fmla="val 20815"/>
              <a:gd name="adj3" fmla="val 16667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G </a:t>
            </a:r>
            <a:r>
              <a:rPr kumimoji="1" lang="ko-Kore-KR" altLang="en-US" dirty="0"/>
              <a:t>등급</a:t>
            </a:r>
            <a:r>
              <a:rPr kumimoji="1" lang="en-US" altLang="ko-Kore-KR" dirty="0"/>
              <a:t> : </a:t>
            </a:r>
            <a:r>
              <a:rPr kumimoji="1" lang="ko-Kore-KR" altLang="en-US" dirty="0"/>
              <a:t>생필품 카테고리에서 매출 비중 증가</a:t>
            </a:r>
            <a:endParaRPr kumimoji="1" lang="en-US" altLang="ko-Kore-KR" dirty="0"/>
          </a:p>
          <a:p>
            <a:pPr algn="ctr"/>
            <a:endParaRPr kumimoji="1" lang="en-US" altLang="ko-Kore-KR" dirty="0"/>
          </a:p>
          <a:p>
            <a:pPr marL="285750" indent="-285750" algn="ctr">
              <a:buFont typeface="Wingdings" pitchFamily="2" charset="2"/>
              <a:buChar char="à"/>
            </a:pPr>
            <a:r>
              <a:rPr kumimoji="1" lang="ko-Kore-KR" altLang="en-US" dirty="0">
                <a:sym typeface="Wingdings" pitchFamily="2" charset="2"/>
              </a:rPr>
              <a:t>자주 구매하는 생필품 특성상</a:t>
            </a:r>
            <a:r>
              <a:rPr kumimoji="1" lang="en-US" altLang="ko-Kore-KR" dirty="0">
                <a:sym typeface="Wingdings" pitchFamily="2" charset="2"/>
              </a:rPr>
              <a:t>, </a:t>
            </a:r>
          </a:p>
          <a:p>
            <a:pPr algn="ctr"/>
            <a:r>
              <a:rPr kumimoji="1" lang="ko-Kore-KR" altLang="en-US" dirty="0"/>
              <a:t> 재구매율을 높일 수 있도록 주기적으로 할인쿠폰 및 이벤트 등을 활용한 마케팅 전략 필요</a:t>
            </a:r>
          </a:p>
        </p:txBody>
      </p:sp>
    </p:spTree>
    <p:extLst>
      <p:ext uri="{BB962C8B-B14F-4D97-AF65-F5344CB8AC3E}">
        <p14:creationId xmlns:p14="http://schemas.microsoft.com/office/powerpoint/2010/main" val="559248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513A10-D3FB-42E1-BCBB-1185ACAF50E9}"/>
              </a:ext>
            </a:extLst>
          </p:cNvPr>
          <p:cNvSpPr/>
          <p:nvPr/>
        </p:nvSpPr>
        <p:spPr>
          <a:xfrm>
            <a:off x="0" y="0"/>
            <a:ext cx="12192000" cy="47844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A077E88-1889-4F50-8A91-D51DDF563326}"/>
              </a:ext>
            </a:extLst>
          </p:cNvPr>
          <p:cNvSpPr/>
          <p:nvPr/>
        </p:nvSpPr>
        <p:spPr>
          <a:xfrm>
            <a:off x="0" y="470754"/>
            <a:ext cx="12192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3AD47C-AF8F-BC44-99CB-5DC726089448}"/>
              </a:ext>
            </a:extLst>
          </p:cNvPr>
          <p:cNvSpPr txBox="1"/>
          <p:nvPr/>
        </p:nvSpPr>
        <p:spPr>
          <a:xfrm>
            <a:off x="90227" y="54554"/>
            <a:ext cx="574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개인화 마케팅 전략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 행렬 분해를 활용한 추천 시스템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E5B4F-CE4B-FE80-29DF-F5C3AC275F29}"/>
              </a:ext>
            </a:extLst>
          </p:cNvPr>
          <p:cNvSpPr txBox="1"/>
          <p:nvPr/>
        </p:nvSpPr>
        <p:spPr>
          <a:xfrm>
            <a:off x="547180" y="563880"/>
            <a:ext cx="3257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등급별 추천 카테고리 빈도</a:t>
            </a: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42635B55-6650-6639-D35C-6FBB81A174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980570"/>
              </p:ext>
            </p:extLst>
          </p:nvPr>
        </p:nvGraphicFramePr>
        <p:xfrm>
          <a:off x="970406" y="12070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3DB0C6D6-FC85-8C48-A0BA-0E50A80C04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2371463"/>
              </p:ext>
            </p:extLst>
          </p:nvPr>
        </p:nvGraphicFramePr>
        <p:xfrm>
          <a:off x="920655" y="40157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FB8120B8-D8F3-9544-BCE2-5DF9CEB821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105480"/>
              </p:ext>
            </p:extLst>
          </p:nvPr>
        </p:nvGraphicFramePr>
        <p:xfrm>
          <a:off x="6523990" y="13106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F33FEBEE-F23B-0D43-A454-32C06AB4BA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271698"/>
              </p:ext>
            </p:extLst>
          </p:nvPr>
        </p:nvGraphicFramePr>
        <p:xfrm>
          <a:off x="6523990" y="40157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63678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513A10-D3FB-42E1-BCBB-1185ACAF50E9}"/>
              </a:ext>
            </a:extLst>
          </p:cNvPr>
          <p:cNvSpPr/>
          <p:nvPr/>
        </p:nvSpPr>
        <p:spPr>
          <a:xfrm>
            <a:off x="0" y="0"/>
            <a:ext cx="12192000" cy="47844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A077E88-1889-4F50-8A91-D51DDF563326}"/>
              </a:ext>
            </a:extLst>
          </p:cNvPr>
          <p:cNvSpPr/>
          <p:nvPr/>
        </p:nvSpPr>
        <p:spPr>
          <a:xfrm>
            <a:off x="0" y="470754"/>
            <a:ext cx="12192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3AD47C-AF8F-BC44-99CB-5DC726089448}"/>
              </a:ext>
            </a:extLst>
          </p:cNvPr>
          <p:cNvSpPr txBox="1"/>
          <p:nvPr/>
        </p:nvSpPr>
        <p:spPr>
          <a:xfrm>
            <a:off x="90227" y="54554"/>
            <a:ext cx="574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개인화 마케팅 전략 </a:t>
            </a:r>
            <a:r>
              <a:rPr lang="en-US" altLang="ko-KR" b="1" dirty="0">
                <a:solidFill>
                  <a:schemeClr val="bg1"/>
                </a:solidFill>
              </a:rPr>
              <a:t>:</a:t>
            </a:r>
            <a:r>
              <a:rPr lang="ko-KR" altLang="en-US" b="1" dirty="0">
                <a:solidFill>
                  <a:schemeClr val="bg1"/>
                </a:solidFill>
              </a:rPr>
              <a:t> 행렬 분해를 활용한 추천 시스템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E5B4F-CE4B-FE80-29DF-F5C3AC275F29}"/>
              </a:ext>
            </a:extLst>
          </p:cNvPr>
          <p:cNvSpPr txBox="1"/>
          <p:nvPr/>
        </p:nvSpPr>
        <p:spPr>
          <a:xfrm>
            <a:off x="547180" y="563880"/>
            <a:ext cx="3257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등급별 추천 카테고리 빈도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6A1CFD46-8FE9-C14F-ADFC-E703387F2D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0912361"/>
              </p:ext>
            </p:extLst>
          </p:nvPr>
        </p:nvGraphicFramePr>
        <p:xfrm>
          <a:off x="1096010" y="129921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96CDE566-9FA8-F144-BC55-C46C3B3F83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759350"/>
              </p:ext>
            </p:extLst>
          </p:nvPr>
        </p:nvGraphicFramePr>
        <p:xfrm>
          <a:off x="1096010" y="40538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144C343A-069D-A64E-BD61-2BAFB0D88A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5827394"/>
              </p:ext>
            </p:extLst>
          </p:nvPr>
        </p:nvGraphicFramePr>
        <p:xfrm>
          <a:off x="6523990" y="13106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9FFFD968-2120-5547-B1A6-864A75185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8625103"/>
              </p:ext>
            </p:extLst>
          </p:nvPr>
        </p:nvGraphicFramePr>
        <p:xfrm>
          <a:off x="6523990" y="404241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6904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513A10-D3FB-42E1-BCBB-1185ACAF50E9}"/>
              </a:ext>
            </a:extLst>
          </p:cNvPr>
          <p:cNvSpPr/>
          <p:nvPr/>
        </p:nvSpPr>
        <p:spPr>
          <a:xfrm>
            <a:off x="0" y="0"/>
            <a:ext cx="12192000" cy="47844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A077E88-1889-4F50-8A91-D51DDF563326}"/>
              </a:ext>
            </a:extLst>
          </p:cNvPr>
          <p:cNvSpPr/>
          <p:nvPr/>
        </p:nvSpPr>
        <p:spPr>
          <a:xfrm>
            <a:off x="0" y="470754"/>
            <a:ext cx="12192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3AD47C-AF8F-BC44-99CB-5DC726089448}"/>
              </a:ext>
            </a:extLst>
          </p:cNvPr>
          <p:cNvSpPr txBox="1"/>
          <p:nvPr/>
        </p:nvSpPr>
        <p:spPr>
          <a:xfrm>
            <a:off x="90227" y="545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lt"/>
              </a:rPr>
              <a:t>목차</a:t>
            </a:r>
            <a:endParaRPr lang="en-KR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AF45A-144E-9D3B-1227-A03D11F92B7A}"/>
              </a:ext>
            </a:extLst>
          </p:cNvPr>
          <p:cNvSpPr txBox="1"/>
          <p:nvPr/>
        </p:nvSpPr>
        <p:spPr>
          <a:xfrm>
            <a:off x="736558" y="2136338"/>
            <a:ext cx="83776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EDA </a:t>
            </a:r>
            <a:r>
              <a:rPr lang="ko-KR" altLang="en-US" dirty="0"/>
              <a:t>및 문제 정의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EDA </a:t>
            </a:r>
            <a:r>
              <a:rPr lang="ko-KR" altLang="en-US" dirty="0"/>
              <a:t>결과를 통해 문제 정의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cleaning </a:t>
            </a:r>
            <a:r>
              <a:rPr lang="ko-KR" altLang="en-US" dirty="0"/>
              <a:t>과정 대략적 설명 </a:t>
            </a:r>
            <a:r>
              <a:rPr lang="en-US" altLang="ko-KR" dirty="0"/>
              <a:t>(</a:t>
            </a:r>
            <a:r>
              <a:rPr lang="ko-KR" altLang="en-US" dirty="0"/>
              <a:t>파생변수 설명 포함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모델 개발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모델 설명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성능 검증 과정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개인화 마케팅 전략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분석결과 기반 모델 활용 방안</a:t>
            </a:r>
            <a:r>
              <a:rPr lang="en-US" altLang="ko-KR" dirty="0"/>
              <a:t>(</a:t>
            </a:r>
            <a:r>
              <a:rPr lang="ko-KR" altLang="en-US" dirty="0"/>
              <a:t>논리적 연계성</a:t>
            </a:r>
            <a:r>
              <a:rPr lang="en-US" altLang="ko-KR" dirty="0"/>
              <a:t>, </a:t>
            </a:r>
            <a:r>
              <a:rPr lang="ko-KR" altLang="en-US" dirty="0"/>
              <a:t>실행 가능성</a:t>
            </a:r>
            <a:r>
              <a:rPr lang="en-US" altLang="ko-KR" dirty="0"/>
              <a:t>, </a:t>
            </a:r>
            <a:r>
              <a:rPr lang="ko-KR" altLang="en-US" dirty="0"/>
              <a:t>독창성 중요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5685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513A10-D3FB-42E1-BCBB-1185ACAF50E9}"/>
              </a:ext>
            </a:extLst>
          </p:cNvPr>
          <p:cNvSpPr/>
          <p:nvPr/>
        </p:nvSpPr>
        <p:spPr>
          <a:xfrm>
            <a:off x="0" y="0"/>
            <a:ext cx="12192000" cy="47844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A077E88-1889-4F50-8A91-D51DDF563326}"/>
              </a:ext>
            </a:extLst>
          </p:cNvPr>
          <p:cNvSpPr/>
          <p:nvPr/>
        </p:nvSpPr>
        <p:spPr>
          <a:xfrm>
            <a:off x="0" y="470754"/>
            <a:ext cx="12192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3AD47C-AF8F-BC44-99CB-5DC726089448}"/>
              </a:ext>
            </a:extLst>
          </p:cNvPr>
          <p:cNvSpPr txBox="1"/>
          <p:nvPr/>
        </p:nvSpPr>
        <p:spPr>
          <a:xfrm>
            <a:off x="90227" y="54554"/>
            <a:ext cx="464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EDA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및 문제 정의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 성별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 연령별 구매 현황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908563-DF77-D9A2-2076-75332126185C}"/>
              </a:ext>
            </a:extLst>
          </p:cNvPr>
          <p:cNvSpPr txBox="1"/>
          <p:nvPr/>
        </p:nvSpPr>
        <p:spPr>
          <a:xfrm>
            <a:off x="695076" y="5508617"/>
            <a:ext cx="4514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구매자 연령 비율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40</a:t>
            </a:r>
            <a:r>
              <a:rPr lang="ko-KR" altLang="en-US" dirty="0"/>
              <a:t>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30</a:t>
            </a:r>
            <a:r>
              <a:rPr lang="ko-KR" altLang="en-US" dirty="0"/>
              <a:t>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  <a:r>
              <a:rPr lang="ko-KR" altLang="en-US" dirty="0"/>
              <a:t>대 순으로 비율이 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BB7AE-8755-68F1-55CF-5D56C1A696D8}"/>
              </a:ext>
            </a:extLst>
          </p:cNvPr>
          <p:cNvSpPr txBox="1"/>
          <p:nvPr/>
        </p:nvSpPr>
        <p:spPr>
          <a:xfrm>
            <a:off x="5792491" y="5508617"/>
            <a:ext cx="6399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연령대별 성별 비율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모든 성별에서 여성고객 비율이 남성고객의 </a:t>
            </a:r>
            <a:r>
              <a:rPr lang="en-US" altLang="ko-KR" dirty="0"/>
              <a:t>2</a:t>
            </a:r>
            <a:r>
              <a:rPr lang="ko-KR" altLang="en-US" dirty="0"/>
              <a:t>배 이상</a:t>
            </a:r>
            <a:endParaRPr lang="en-US" altLang="ko-KR" dirty="0"/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CD0EF4AB-81B7-53F4-7924-29567EFD0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6" y="1315194"/>
            <a:ext cx="4042064" cy="4042064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235EA32D-98B3-EB47-F63C-543469B38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91" y="1699658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3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513A10-D3FB-42E1-BCBB-1185ACAF50E9}"/>
              </a:ext>
            </a:extLst>
          </p:cNvPr>
          <p:cNvSpPr/>
          <p:nvPr/>
        </p:nvSpPr>
        <p:spPr>
          <a:xfrm>
            <a:off x="0" y="0"/>
            <a:ext cx="12192000" cy="47844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A077E88-1889-4F50-8A91-D51DDF563326}"/>
              </a:ext>
            </a:extLst>
          </p:cNvPr>
          <p:cNvSpPr/>
          <p:nvPr/>
        </p:nvSpPr>
        <p:spPr>
          <a:xfrm>
            <a:off x="0" y="470754"/>
            <a:ext cx="12192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3AD47C-AF8F-BC44-99CB-5DC726089448}"/>
              </a:ext>
            </a:extLst>
          </p:cNvPr>
          <p:cNvSpPr txBox="1"/>
          <p:nvPr/>
        </p:nvSpPr>
        <p:spPr>
          <a:xfrm>
            <a:off x="90227" y="54554"/>
            <a:ext cx="533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EDA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및 문제 정의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 구매채널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 시간대별 구매 현황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908563-DF77-D9A2-2076-75332126185C}"/>
              </a:ext>
            </a:extLst>
          </p:cNvPr>
          <p:cNvSpPr txBox="1"/>
          <p:nvPr/>
        </p:nvSpPr>
        <p:spPr>
          <a:xfrm>
            <a:off x="215900" y="5466520"/>
            <a:ext cx="6093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연령</a:t>
            </a:r>
            <a:r>
              <a:rPr lang="en-US" altLang="ko-KR" dirty="0"/>
              <a:t>,</a:t>
            </a:r>
            <a:r>
              <a:rPr lang="ko-KR" altLang="en-US" dirty="0"/>
              <a:t> 성별에 따른 구매채널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모든 연령</a:t>
            </a:r>
            <a:r>
              <a:rPr lang="en-US" altLang="ko-KR" dirty="0"/>
              <a:t>,</a:t>
            </a:r>
            <a:r>
              <a:rPr lang="ko-KR" altLang="en-US" dirty="0"/>
              <a:t> 성별이 대부분 오프라인 매장에서 구매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BB7AE-8755-68F1-55CF-5D56C1A696D8}"/>
              </a:ext>
            </a:extLst>
          </p:cNvPr>
          <p:cNvSpPr txBox="1"/>
          <p:nvPr/>
        </p:nvSpPr>
        <p:spPr>
          <a:xfrm>
            <a:off x="7096738" y="5466520"/>
            <a:ext cx="427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시간대별 온라인</a:t>
            </a:r>
            <a:r>
              <a:rPr lang="en-US" altLang="ko-KR" dirty="0"/>
              <a:t>/</a:t>
            </a:r>
            <a:r>
              <a:rPr lang="ko-KR" altLang="en-US" dirty="0"/>
              <a:t>오프라인 구매 현황</a:t>
            </a:r>
            <a:endParaRPr lang="en-US" altLang="ko-KR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CBD165D-4574-42ED-9149-D2006B512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600200"/>
            <a:ext cx="5880100" cy="3657600"/>
          </a:xfrm>
          <a:prstGeom prst="rect">
            <a:avLst/>
          </a:prstGeom>
        </p:spPr>
      </p:pic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1607273B-AABA-661D-E306-E5BDD8EB0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0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4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513A10-D3FB-42E1-BCBB-1185ACAF50E9}"/>
              </a:ext>
            </a:extLst>
          </p:cNvPr>
          <p:cNvSpPr/>
          <p:nvPr/>
        </p:nvSpPr>
        <p:spPr>
          <a:xfrm>
            <a:off x="0" y="0"/>
            <a:ext cx="12192000" cy="47844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A077E88-1889-4F50-8A91-D51DDF563326}"/>
              </a:ext>
            </a:extLst>
          </p:cNvPr>
          <p:cNvSpPr/>
          <p:nvPr/>
        </p:nvSpPr>
        <p:spPr>
          <a:xfrm>
            <a:off x="0" y="470754"/>
            <a:ext cx="12192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3AD47C-AF8F-BC44-99CB-5DC726089448}"/>
              </a:ext>
            </a:extLst>
          </p:cNvPr>
          <p:cNvSpPr txBox="1"/>
          <p:nvPr/>
        </p:nvSpPr>
        <p:spPr>
          <a:xfrm>
            <a:off x="90227" y="54554"/>
            <a:ext cx="464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EDA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및 문제 정의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 요일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+mj-lt"/>
              </a:rPr>
              <a:t>채널별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 구매 현황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B2C9A56-7CDF-766A-9FCB-8C5648078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91" y="1600200"/>
            <a:ext cx="5486400" cy="3657600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C764E3F6-82FF-38E1-41E5-D9F6C2DC1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09" y="1600200"/>
            <a:ext cx="5486400" cy="3657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908563-DF77-D9A2-2076-75332126185C}"/>
              </a:ext>
            </a:extLst>
          </p:cNvPr>
          <p:cNvSpPr txBox="1"/>
          <p:nvPr/>
        </p:nvSpPr>
        <p:spPr>
          <a:xfrm>
            <a:off x="2188415" y="5476126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요일별</a:t>
            </a:r>
            <a:r>
              <a:rPr lang="ko-KR" altLang="en-US" dirty="0"/>
              <a:t> 구매금액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BB7AE-8755-68F1-55CF-5D56C1A696D8}"/>
              </a:ext>
            </a:extLst>
          </p:cNvPr>
          <p:cNvSpPr txBox="1"/>
          <p:nvPr/>
        </p:nvSpPr>
        <p:spPr>
          <a:xfrm>
            <a:off x="6554403" y="5508617"/>
            <a:ext cx="4960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요일별</a:t>
            </a:r>
            <a:r>
              <a:rPr lang="ko-KR" altLang="en-US" dirty="0"/>
              <a:t> 온라인</a:t>
            </a:r>
            <a:r>
              <a:rPr lang="en-US" altLang="ko-KR" dirty="0"/>
              <a:t>/</a:t>
            </a:r>
            <a:r>
              <a:rPr lang="ko-KR" altLang="en-US" dirty="0"/>
              <a:t>오프라인 구매 비율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오프라인 </a:t>
            </a:r>
            <a:r>
              <a:rPr lang="en-US" altLang="ko-KR" dirty="0"/>
              <a:t>:</a:t>
            </a:r>
            <a:r>
              <a:rPr lang="ko-KR" altLang="en-US" dirty="0"/>
              <a:t> 금</a:t>
            </a:r>
            <a:r>
              <a:rPr lang="en-US" altLang="ko-KR" dirty="0"/>
              <a:t>,</a:t>
            </a:r>
            <a:r>
              <a:rPr lang="ko-KR" altLang="en-US" dirty="0"/>
              <a:t>토</a:t>
            </a:r>
            <a:r>
              <a:rPr lang="en-US" altLang="ko-KR" dirty="0"/>
              <a:t>,</a:t>
            </a:r>
            <a:r>
              <a:rPr lang="ko-KR" altLang="en-US" dirty="0"/>
              <a:t>일 주말에 구매가 집중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온라인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요일별</a:t>
            </a:r>
            <a:r>
              <a:rPr lang="ko-KR" altLang="en-US" dirty="0"/>
              <a:t> 편차가 크지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804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513A10-D3FB-42E1-BCBB-1185ACAF50E9}"/>
              </a:ext>
            </a:extLst>
          </p:cNvPr>
          <p:cNvSpPr/>
          <p:nvPr/>
        </p:nvSpPr>
        <p:spPr>
          <a:xfrm>
            <a:off x="0" y="0"/>
            <a:ext cx="12192000" cy="47844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A077E88-1889-4F50-8A91-D51DDF563326}"/>
              </a:ext>
            </a:extLst>
          </p:cNvPr>
          <p:cNvSpPr/>
          <p:nvPr/>
        </p:nvSpPr>
        <p:spPr>
          <a:xfrm>
            <a:off x="0" y="470754"/>
            <a:ext cx="12192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3AD47C-AF8F-BC44-99CB-5DC726089448}"/>
              </a:ext>
            </a:extLst>
          </p:cNvPr>
          <p:cNvSpPr txBox="1"/>
          <p:nvPr/>
        </p:nvSpPr>
        <p:spPr>
          <a:xfrm>
            <a:off x="90227" y="54554"/>
            <a:ext cx="458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EDA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및 문제 정의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 온라인 채널 구매 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4A6409-0F76-A9D1-3225-E287418CD948}"/>
              </a:ext>
            </a:extLst>
          </p:cNvPr>
          <p:cNvSpPr txBox="1"/>
          <p:nvPr/>
        </p:nvSpPr>
        <p:spPr>
          <a:xfrm>
            <a:off x="383527" y="5747236"/>
            <a:ext cx="457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구매 금액 순으로 </a:t>
            </a:r>
            <a:r>
              <a:rPr lang="en-US" altLang="ko-KR" sz="1600" dirty="0"/>
              <a:t>4</a:t>
            </a:r>
            <a:r>
              <a:rPr lang="ko-KR" altLang="en-US" sz="1600" dirty="0"/>
              <a:t>등급으로 분류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상위 </a:t>
            </a:r>
            <a:r>
              <a:rPr lang="en-US" altLang="ko-KR" sz="1600" dirty="0"/>
              <a:t>25%</a:t>
            </a:r>
            <a:r>
              <a:rPr lang="ko-KR" altLang="en-US" sz="1600" dirty="0"/>
              <a:t>에 속하는 고객이 </a:t>
            </a:r>
            <a:r>
              <a:rPr lang="en-US" altLang="ko-KR" sz="1600" dirty="0"/>
              <a:t>78%</a:t>
            </a:r>
            <a:r>
              <a:rPr lang="ko-KR" altLang="en-US" sz="1600" dirty="0"/>
              <a:t> 매출을 차지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36E02ACA-32CB-1C40-AA31-16FB755146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8434402"/>
              </p:ext>
            </p:extLst>
          </p:nvPr>
        </p:nvGraphicFramePr>
        <p:xfrm>
          <a:off x="104997" y="980061"/>
          <a:ext cx="4571229" cy="2912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8F43E0A-9468-E730-BD24-BABB3E99D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362459"/>
              </p:ext>
            </p:extLst>
          </p:nvPr>
        </p:nvGraphicFramePr>
        <p:xfrm>
          <a:off x="980526" y="4130840"/>
          <a:ext cx="369570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935054842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15028808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85738013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구매 등급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 온라인 연간 구매 총액 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 총액 비율 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38474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VIP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ko-Kore-KR" sz="1200" u="none" strike="noStrike">
                          <a:effectLst/>
                        </a:rPr>
                        <a:t>79,499,526,508 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78%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06038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G3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ko-Kore-KR" sz="1200" u="none" strike="noStrike">
                          <a:effectLst/>
                        </a:rPr>
                        <a:t>14,811,185,876 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15%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38392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G2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200" u="none" strike="noStrike" dirty="0">
                          <a:effectLst/>
                        </a:rPr>
                        <a:t>             </a:t>
                      </a:r>
                      <a:r>
                        <a:rPr lang="en-US" altLang="ko-Kore-KR" sz="1200" u="none" strike="noStrike" dirty="0">
                          <a:effectLst/>
                        </a:rPr>
                        <a:t>6,104,430,211 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6%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76994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G1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ko-Kore-KR" sz="1200" u="none" strike="noStrike">
                          <a:effectLst/>
                        </a:rPr>
                        <a:t>1,290,925,602 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1%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145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총합계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ore-KR" altLang="en-US" sz="1200" u="none" strike="noStrike">
                          <a:effectLst/>
                        </a:rPr>
                        <a:t>          </a:t>
                      </a:r>
                      <a:r>
                        <a:rPr lang="en-US" altLang="ko-Kore-KR" sz="1200" u="none" strike="noStrike">
                          <a:effectLst/>
                        </a:rPr>
                        <a:t>101,706,068,197 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100%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65055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D6B92-FB41-ED75-A091-3C1100FA676E}"/>
              </a:ext>
            </a:extLst>
          </p:cNvPr>
          <p:cNvSpPr txBox="1"/>
          <p:nvPr/>
        </p:nvSpPr>
        <p:spPr>
          <a:xfrm>
            <a:off x="5346605" y="5762936"/>
            <a:ext cx="5009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등급별 높은 매출을 보이는 카테고리 항목이 다름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등급별로 적절한 마케팅 전략을 세우는 것이 중요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CDBF203-29AE-2676-4816-9CA97F234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629388"/>
              </p:ext>
            </p:extLst>
          </p:nvPr>
        </p:nvGraphicFramePr>
        <p:xfrm>
          <a:off x="5150939" y="1819440"/>
          <a:ext cx="6540498" cy="368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8680">
                  <a:extLst>
                    <a:ext uri="{9D8B030D-6E8A-4147-A177-3AD203B41FA5}">
                      <a16:colId xmlns:a16="http://schemas.microsoft.com/office/drawing/2014/main" val="616962772"/>
                    </a:ext>
                  </a:extLst>
                </a:gridCol>
                <a:gridCol w="1370934">
                  <a:extLst>
                    <a:ext uri="{9D8B030D-6E8A-4147-A177-3AD203B41FA5}">
                      <a16:colId xmlns:a16="http://schemas.microsoft.com/office/drawing/2014/main" val="1099798332"/>
                    </a:ext>
                  </a:extLst>
                </a:gridCol>
                <a:gridCol w="1294771">
                  <a:extLst>
                    <a:ext uri="{9D8B030D-6E8A-4147-A177-3AD203B41FA5}">
                      <a16:colId xmlns:a16="http://schemas.microsoft.com/office/drawing/2014/main" val="966293817"/>
                    </a:ext>
                  </a:extLst>
                </a:gridCol>
                <a:gridCol w="1485179">
                  <a:extLst>
                    <a:ext uri="{9D8B030D-6E8A-4147-A177-3AD203B41FA5}">
                      <a16:colId xmlns:a16="http://schemas.microsoft.com/office/drawing/2014/main" val="2559876636"/>
                    </a:ext>
                  </a:extLst>
                </a:gridCol>
                <a:gridCol w="1370934">
                  <a:extLst>
                    <a:ext uri="{9D8B030D-6E8A-4147-A177-3AD203B41FA5}">
                      <a16:colId xmlns:a16="http://schemas.microsoft.com/office/drawing/2014/main" val="1857931703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</a:rPr>
                        <a:t> 매출 금액 순 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1" u="none" strike="noStrike" dirty="0">
                          <a:effectLst/>
                        </a:rPr>
                        <a:t> VIP 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1" u="none" strike="noStrike">
                          <a:effectLst/>
                        </a:rPr>
                        <a:t> G3 </a:t>
                      </a:r>
                      <a:endParaRPr lang="en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1" u="none" strike="noStrike" dirty="0">
                          <a:effectLst/>
                        </a:rPr>
                        <a:t> G2 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1" u="none" strike="noStrike" dirty="0">
                          <a:effectLst/>
                        </a:rPr>
                        <a:t> G1 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52618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ore-KR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패션잡화</a:t>
                      </a:r>
                      <a:endParaRPr lang="ko-KR" altLang="en-US" sz="12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패션잡화</a:t>
                      </a:r>
                      <a:endParaRPr lang="ko-KR" altLang="en-U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 스포츠패션 </a:t>
                      </a:r>
                      <a:endParaRPr lang="ko-KR" altLang="en-U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스포츠패션</a:t>
                      </a:r>
                      <a:endParaRPr lang="ko-KR" altLang="en-US" sz="12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36104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ore-KR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여성의류</a:t>
                      </a:r>
                      <a:endParaRPr lang="ko-KR" altLang="en-U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여성의류</a:t>
                      </a:r>
                      <a:endParaRPr lang="ko-KR" altLang="en-US" sz="12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 여성의류 </a:t>
                      </a:r>
                      <a:endParaRPr lang="ko-KR" altLang="en-US" sz="12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패션잡화</a:t>
                      </a:r>
                      <a:endParaRPr lang="ko-KR" altLang="en-US" sz="12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87017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altLang="ko-Kore-KR" sz="12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냉장</a:t>
                      </a:r>
                      <a:r>
                        <a:rPr lang="en-US" altLang="ko-KR" sz="1200" b="1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1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세탁가전</a:t>
                      </a:r>
                      <a:endParaRPr lang="ko-KR" altLang="en-US" sz="12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스포츠패션</a:t>
                      </a:r>
                      <a:endParaRPr lang="ko-KR" altLang="en-U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 패션잡화 </a:t>
                      </a:r>
                      <a:endParaRPr lang="ko-KR" altLang="en-U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여성의류</a:t>
                      </a:r>
                      <a:endParaRPr lang="ko-KR" altLang="en-US" sz="12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07374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altLang="ko-Kore-KR" sz="12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스포츠패션</a:t>
                      </a:r>
                      <a:endParaRPr lang="ko-KR" altLang="en-US" sz="12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남성의류</a:t>
                      </a:r>
                      <a:endParaRPr lang="ko-KR" altLang="en-US" sz="12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 남성의류 </a:t>
                      </a:r>
                      <a:endParaRPr lang="ko-KR" altLang="en-U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남성의류</a:t>
                      </a:r>
                      <a:endParaRPr lang="ko-KR" altLang="en-US" sz="12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02354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altLang="ko-Kore-KR" sz="12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가구</a:t>
                      </a:r>
                      <a:endParaRPr lang="ko-KR" altLang="en-US" sz="12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축산물</a:t>
                      </a:r>
                      <a:endParaRPr lang="ko-KR" altLang="en-US" sz="12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 기타</a:t>
                      </a:r>
                      <a:r>
                        <a:rPr lang="en-US" altLang="ko-KR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b="1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비상품</a:t>
                      </a:r>
                      <a:r>
                        <a:rPr lang="en-US" altLang="ko-KR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) </a:t>
                      </a:r>
                      <a:endParaRPr lang="en-US" altLang="ko-KR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생활</a:t>
                      </a:r>
                      <a:r>
                        <a:rPr lang="en-US" altLang="ko-KR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주방가전</a:t>
                      </a:r>
                      <a:endParaRPr lang="ko-KR" altLang="en-U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40518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altLang="ko-Kore-KR" sz="12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남성의류</a:t>
                      </a:r>
                      <a:endParaRPr lang="ko-KR" altLang="en-US" sz="12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기타</a:t>
                      </a:r>
                      <a:r>
                        <a:rPr lang="en-US" altLang="ko-KR" sz="1200" b="1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b="1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비상품</a:t>
                      </a:r>
                      <a:r>
                        <a:rPr lang="en-US" altLang="ko-KR" sz="1200" b="1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)</a:t>
                      </a:r>
                      <a:endParaRPr lang="en-US" altLang="ko-KR" sz="12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 축산물 </a:t>
                      </a:r>
                      <a:endParaRPr lang="ko-KR" altLang="en-US" sz="12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테넌트</a:t>
                      </a:r>
                      <a:r>
                        <a:rPr lang="en-US" altLang="ko-KR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음식점</a:t>
                      </a:r>
                      <a:endParaRPr lang="ko-KR" altLang="en-U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719049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altLang="ko-Kore-KR" sz="12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영상</a:t>
                      </a:r>
                      <a:r>
                        <a:rPr lang="en-US" altLang="ko-KR" sz="1200" b="1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1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음향가전</a:t>
                      </a:r>
                      <a:endParaRPr lang="ko-KR" altLang="en-US" sz="12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컴퓨터</a:t>
                      </a:r>
                      <a:endParaRPr lang="ko-KR" altLang="en-US" sz="12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 주류 </a:t>
                      </a:r>
                      <a:endParaRPr lang="ko-KR" altLang="en-US" sz="12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담배</a:t>
                      </a:r>
                      <a:endParaRPr lang="ko-KR" altLang="en-U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69363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8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화장품</a:t>
                      </a:r>
                      <a:r>
                        <a:rPr lang="en-US" altLang="ko-KR" sz="1200" u="none" strike="noStrike">
                          <a:effectLst/>
                        </a:rPr>
                        <a:t>/</a:t>
                      </a:r>
                      <a:r>
                        <a:rPr lang="ko-KR" altLang="en-US" sz="1200" u="none" strike="noStrike">
                          <a:effectLst/>
                        </a:rPr>
                        <a:t>뷰티케어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화장품</a:t>
                      </a:r>
                      <a:r>
                        <a:rPr lang="en-US" altLang="ko-KR" sz="1200" u="none" strike="noStrike">
                          <a:effectLst/>
                        </a:rPr>
                        <a:t>/</a:t>
                      </a:r>
                      <a:r>
                        <a:rPr lang="ko-KR" altLang="en-US" sz="1200" u="none" strike="noStrike">
                          <a:effectLst/>
                        </a:rPr>
                        <a:t>뷰티케어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 과일 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축산물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73580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축산물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과일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 화장품</a:t>
                      </a:r>
                      <a:r>
                        <a:rPr lang="en-US" altLang="ko-KR" sz="1200" u="none" strike="noStrike">
                          <a:effectLst/>
                        </a:rPr>
                        <a:t>/</a:t>
                      </a:r>
                      <a:r>
                        <a:rPr lang="ko-KR" altLang="en-US" sz="1200" u="none" strike="noStrike">
                          <a:effectLst/>
                        </a:rPr>
                        <a:t>뷰티케어 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화장품</a:t>
                      </a:r>
                      <a:r>
                        <a:rPr lang="en-US" altLang="ko-KR" sz="1200" u="none" strike="noStrike">
                          <a:effectLst/>
                        </a:rPr>
                        <a:t>/</a:t>
                      </a:r>
                      <a:r>
                        <a:rPr lang="ko-KR" altLang="en-US" sz="1200" u="none" strike="noStrike">
                          <a:effectLst/>
                        </a:rPr>
                        <a:t>뷰티케어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72721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10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컴퓨터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모바일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 유아동의류 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기타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비상품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69670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11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생활</a:t>
                      </a:r>
                      <a:r>
                        <a:rPr lang="en-US" altLang="ko-KR" sz="1200" u="none" strike="noStrike">
                          <a:effectLst/>
                        </a:rPr>
                        <a:t>/</a:t>
                      </a:r>
                      <a:r>
                        <a:rPr lang="ko-KR" altLang="en-US" sz="1200" u="none" strike="noStrike">
                          <a:effectLst/>
                        </a:rPr>
                        <a:t>주방가전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주류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 테넌트</a:t>
                      </a:r>
                      <a:r>
                        <a:rPr lang="en-US" altLang="ko-KR" sz="1200" u="none" strike="noStrike">
                          <a:effectLst/>
                        </a:rPr>
                        <a:t>/</a:t>
                      </a:r>
                      <a:r>
                        <a:rPr lang="ko-KR" altLang="en-US" sz="1200" u="none" strike="noStrike">
                          <a:effectLst/>
                        </a:rPr>
                        <a:t>음식점 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주류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1799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12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계절가전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유아동의류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 생활</a:t>
                      </a:r>
                      <a:r>
                        <a:rPr lang="en-US" altLang="ko-KR" sz="1200" u="none" strike="noStrike">
                          <a:effectLst/>
                        </a:rPr>
                        <a:t>/</a:t>
                      </a:r>
                      <a:r>
                        <a:rPr lang="ko-KR" altLang="en-US" sz="1200" u="none" strike="noStrike">
                          <a:effectLst/>
                        </a:rPr>
                        <a:t>주방가전 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과일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69852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13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기타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비상품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완구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 완구 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모바일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3666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14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구기</a:t>
                      </a:r>
                      <a:r>
                        <a:rPr lang="en-US" altLang="ko-KR" sz="1200" u="none" strike="noStrike">
                          <a:effectLst/>
                        </a:rPr>
                        <a:t>/</a:t>
                      </a:r>
                      <a:r>
                        <a:rPr lang="ko-KR" altLang="en-US" sz="1200" u="none" strike="noStrike">
                          <a:effectLst/>
                        </a:rPr>
                        <a:t>필드스포츠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상품권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 모바일 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과자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59958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15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건강용품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테넌트</a:t>
                      </a:r>
                      <a:r>
                        <a:rPr lang="en-US" altLang="ko-KR" sz="1200" u="none" strike="noStrike">
                          <a:effectLst/>
                        </a:rPr>
                        <a:t>/</a:t>
                      </a:r>
                      <a:r>
                        <a:rPr lang="ko-KR" altLang="en-US" sz="1200" u="none" strike="noStrike">
                          <a:effectLst/>
                        </a:rPr>
                        <a:t>음식점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 담배 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완구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925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52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513A10-D3FB-42E1-BCBB-1185ACAF50E9}"/>
              </a:ext>
            </a:extLst>
          </p:cNvPr>
          <p:cNvSpPr/>
          <p:nvPr/>
        </p:nvSpPr>
        <p:spPr>
          <a:xfrm>
            <a:off x="0" y="0"/>
            <a:ext cx="12192000" cy="47844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A077E88-1889-4F50-8A91-D51DDF563326}"/>
              </a:ext>
            </a:extLst>
          </p:cNvPr>
          <p:cNvSpPr/>
          <p:nvPr/>
        </p:nvSpPr>
        <p:spPr>
          <a:xfrm>
            <a:off x="0" y="470754"/>
            <a:ext cx="12192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3AD47C-AF8F-BC44-99CB-5DC726089448}"/>
              </a:ext>
            </a:extLst>
          </p:cNvPr>
          <p:cNvSpPr txBox="1"/>
          <p:nvPr/>
        </p:nvSpPr>
        <p:spPr>
          <a:xfrm>
            <a:off x="90227" y="54554"/>
            <a:ext cx="458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b="1" dirty="0">
                <a:solidFill>
                  <a:schemeClr val="bg1"/>
                </a:solidFill>
              </a:rPr>
              <a:t>EDA </a:t>
            </a:r>
            <a:r>
              <a:rPr lang="ko-KR" altLang="en-US" b="1" dirty="0">
                <a:solidFill>
                  <a:schemeClr val="bg1"/>
                </a:solidFill>
              </a:rPr>
              <a:t>및 문제 정의 </a:t>
            </a:r>
            <a:r>
              <a:rPr lang="en-US" altLang="ko-KR" b="1" dirty="0">
                <a:solidFill>
                  <a:schemeClr val="bg1"/>
                </a:solidFill>
              </a:rPr>
              <a:t>:</a:t>
            </a:r>
            <a:r>
              <a:rPr lang="ko-KR" altLang="en-US" b="1" dirty="0">
                <a:solidFill>
                  <a:schemeClr val="bg1"/>
                </a:solidFill>
              </a:rPr>
              <a:t> 온라인 채널 구매 특징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D0DAD1EC-79C0-FA82-8DB6-497B9CA3FC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326882"/>
              </p:ext>
            </p:extLst>
          </p:nvPr>
        </p:nvGraphicFramePr>
        <p:xfrm>
          <a:off x="684304" y="608558"/>
          <a:ext cx="4991100" cy="275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C6BF1494-3C3B-114E-9E8F-811360BC65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228461"/>
              </p:ext>
            </p:extLst>
          </p:nvPr>
        </p:nvGraphicFramePr>
        <p:xfrm>
          <a:off x="5583963" y="570215"/>
          <a:ext cx="4991100" cy="278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24A28BC6-0C53-7C48-942D-146A5AE377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032456"/>
              </p:ext>
            </p:extLst>
          </p:nvPr>
        </p:nvGraphicFramePr>
        <p:xfrm>
          <a:off x="684304" y="3259228"/>
          <a:ext cx="4991100" cy="278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C607CF20-28BD-434A-8E71-24FFE29881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7900549"/>
              </p:ext>
            </p:extLst>
          </p:nvPr>
        </p:nvGraphicFramePr>
        <p:xfrm>
          <a:off x="5583963" y="3202312"/>
          <a:ext cx="4991100" cy="278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D1AE10-F659-372A-2D24-7CD2D17F5819}"/>
              </a:ext>
            </a:extLst>
          </p:cNvPr>
          <p:cNvSpPr txBox="1"/>
          <p:nvPr/>
        </p:nvSpPr>
        <p:spPr>
          <a:xfrm>
            <a:off x="684304" y="6218671"/>
            <a:ext cx="4488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등급별 구매 금액 상위 </a:t>
            </a:r>
            <a:r>
              <a:rPr lang="en-US" altLang="ko-KR" sz="1600" dirty="0"/>
              <a:t>10</a:t>
            </a:r>
            <a:r>
              <a:rPr lang="ko-KR" altLang="en-US" sz="1600" dirty="0"/>
              <a:t>개 카테고리 비중 </a:t>
            </a:r>
          </a:p>
        </p:txBody>
      </p:sp>
    </p:spTree>
    <p:extLst>
      <p:ext uri="{BB962C8B-B14F-4D97-AF65-F5344CB8AC3E}">
        <p14:creationId xmlns:p14="http://schemas.microsoft.com/office/powerpoint/2010/main" val="288763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513A10-D3FB-42E1-BCBB-1185ACAF50E9}"/>
              </a:ext>
            </a:extLst>
          </p:cNvPr>
          <p:cNvSpPr/>
          <p:nvPr/>
        </p:nvSpPr>
        <p:spPr>
          <a:xfrm>
            <a:off x="0" y="0"/>
            <a:ext cx="12192000" cy="47844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A077E88-1889-4F50-8A91-D51DDF563326}"/>
              </a:ext>
            </a:extLst>
          </p:cNvPr>
          <p:cNvSpPr/>
          <p:nvPr/>
        </p:nvSpPr>
        <p:spPr>
          <a:xfrm>
            <a:off x="0" y="470754"/>
            <a:ext cx="12192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3AD47C-AF8F-BC44-99CB-5DC726089448}"/>
              </a:ext>
            </a:extLst>
          </p:cNvPr>
          <p:cNvSpPr txBox="1"/>
          <p:nvPr/>
        </p:nvSpPr>
        <p:spPr>
          <a:xfrm>
            <a:off x="90227" y="54554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lt"/>
              </a:rPr>
              <a:t>예측모델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 행렬 분해를 활용한 추천 시스템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AF45A-144E-9D3B-1227-A03D11F92B7A}"/>
              </a:ext>
            </a:extLst>
          </p:cNvPr>
          <p:cNvSpPr txBox="1"/>
          <p:nvPr/>
        </p:nvSpPr>
        <p:spPr>
          <a:xfrm>
            <a:off x="755608" y="4171774"/>
            <a:ext cx="107810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altLang="en-US" dirty="0"/>
              <a:t>추천 상품을 띄울 수 있는 온라인 판매 특성을 이용 </a:t>
            </a:r>
            <a:r>
              <a:rPr lang="en-US" altLang="ko-Kore-KR" dirty="0"/>
              <a:t>:</a:t>
            </a:r>
            <a:r>
              <a:rPr lang="ko-Kore-KR" altLang="en-US" dirty="0"/>
              <a:t> 추천 시스템으로 개인화 마케팅 전략 수립 가능</a:t>
            </a:r>
            <a:endParaRPr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altLang="en-US" dirty="0"/>
              <a:t>카테고리별로 고객이 연간 구매한 금액을 모두 합친 데이터를 활용</a:t>
            </a:r>
            <a:endParaRPr lang="en-US" altLang="ko-Kore-KR" dirty="0"/>
          </a:p>
          <a:p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Sparse matrix : </a:t>
            </a:r>
            <a:r>
              <a:rPr lang="ko-KR" altLang="en-US" dirty="0"/>
              <a:t>모든 카테고리를 구매하지 않아서</a:t>
            </a:r>
            <a:r>
              <a:rPr lang="en-US" altLang="ko-KR" dirty="0"/>
              <a:t>, </a:t>
            </a:r>
            <a:r>
              <a:rPr lang="ko-KR" altLang="en-US" dirty="0"/>
              <a:t>구매 금액이 없는 경우가 많음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총 구매 고객이 </a:t>
            </a:r>
            <a:r>
              <a:rPr lang="en-US" altLang="ko-KR" dirty="0"/>
              <a:t>26917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/>
              <a:t>대분류 카테고리를 사용하여 </a:t>
            </a:r>
            <a:r>
              <a:rPr lang="en-US" altLang="ko-KR" dirty="0"/>
              <a:t>58</a:t>
            </a:r>
            <a:r>
              <a:rPr lang="ko-KR" altLang="en-US" dirty="0"/>
              <a:t>개 변수 사용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고객 데이터가 추가로 있는 경우</a:t>
            </a:r>
            <a:r>
              <a:rPr lang="en-US" altLang="ko-KR" dirty="0"/>
              <a:t>, </a:t>
            </a:r>
            <a:r>
              <a:rPr lang="ko-KR" altLang="en-US" dirty="0"/>
              <a:t>더 세분화된 카테고리 및 상품 분류 적용 가능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고차원 행렬을 </a:t>
            </a:r>
            <a:r>
              <a:rPr lang="ko-KR" altLang="en-US" dirty="0" err="1"/>
              <a:t>저차원</a:t>
            </a:r>
            <a:r>
              <a:rPr lang="ko-KR" altLang="en-US" dirty="0"/>
              <a:t> 행렬로 분해해 구매가 없는 값을 추정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18ECB7-27F3-5F9C-DEBA-8F78ADF85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85" y="772401"/>
            <a:ext cx="7324489" cy="297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3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513A10-D3FB-42E1-BCBB-1185ACAF50E9}"/>
              </a:ext>
            </a:extLst>
          </p:cNvPr>
          <p:cNvSpPr/>
          <p:nvPr/>
        </p:nvSpPr>
        <p:spPr>
          <a:xfrm>
            <a:off x="0" y="0"/>
            <a:ext cx="12192000" cy="47844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A077E88-1889-4F50-8A91-D51DDF563326}"/>
              </a:ext>
            </a:extLst>
          </p:cNvPr>
          <p:cNvSpPr/>
          <p:nvPr/>
        </p:nvSpPr>
        <p:spPr>
          <a:xfrm>
            <a:off x="0" y="470754"/>
            <a:ext cx="12192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3AD47C-AF8F-BC44-99CB-5DC726089448}"/>
              </a:ext>
            </a:extLst>
          </p:cNvPr>
          <p:cNvSpPr txBox="1"/>
          <p:nvPr/>
        </p:nvSpPr>
        <p:spPr>
          <a:xfrm>
            <a:off x="90227" y="54554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lt"/>
              </a:rPr>
              <a:t>예측모델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 행렬 분해를 활용한 추천 시스템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모서리가 둥근 직사각형 4">
                <a:extLst>
                  <a:ext uri="{FF2B5EF4-FFF2-40B4-BE49-F238E27FC236}">
                    <a16:creationId xmlns:a16="http://schemas.microsoft.com/office/drawing/2014/main" id="{A2711796-F23A-7988-35EA-86A23986803B}"/>
                  </a:ext>
                </a:extLst>
              </p:cNvPr>
              <p:cNvSpPr/>
              <p:nvPr/>
            </p:nvSpPr>
            <p:spPr>
              <a:xfrm>
                <a:off x="1509838" y="1499277"/>
                <a:ext cx="3692769" cy="920936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ore-KR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ore-KR" i="1" dirty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altLang="ko-Kore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ore-KR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ko-Kore-K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ore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ko-Kore-KR" i="1" dirty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altLang="ko-Kore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ore-KR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ko-Kore-K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ore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모서리가 둥근 직사각형 4">
                <a:extLst>
                  <a:ext uri="{FF2B5EF4-FFF2-40B4-BE49-F238E27FC236}">
                    <a16:creationId xmlns:a16="http://schemas.microsoft.com/office/drawing/2014/main" id="{A2711796-F23A-7988-35EA-86A2398680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838" y="1499277"/>
                <a:ext cx="3692769" cy="92093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모서리가 둥근 직사각형 5">
                <a:extLst>
                  <a:ext uri="{FF2B5EF4-FFF2-40B4-BE49-F238E27FC236}">
                    <a16:creationId xmlns:a16="http://schemas.microsoft.com/office/drawing/2014/main" id="{3C7F4A9B-8B4E-4217-39CC-4F1A49DD0500}"/>
                  </a:ext>
                </a:extLst>
              </p:cNvPr>
              <p:cNvSpPr/>
              <p:nvPr/>
            </p:nvSpPr>
            <p:spPr>
              <a:xfrm>
                <a:off x="1509838" y="5644114"/>
                <a:ext cx="4501663" cy="920936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모서리가 둥근 직사각형 5">
                <a:extLst>
                  <a:ext uri="{FF2B5EF4-FFF2-40B4-BE49-F238E27FC236}">
                    <a16:creationId xmlns:a16="http://schemas.microsoft.com/office/drawing/2014/main" id="{3C7F4A9B-8B4E-4217-39CC-4F1A49DD0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838" y="5644114"/>
                <a:ext cx="4501663" cy="92093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모서리가 둥근 직사각형 6">
                <a:extLst>
                  <a:ext uri="{FF2B5EF4-FFF2-40B4-BE49-F238E27FC236}">
                    <a16:creationId xmlns:a16="http://schemas.microsoft.com/office/drawing/2014/main" id="{F467D37C-F932-35E3-450B-236F623E431B}"/>
                  </a:ext>
                </a:extLst>
              </p:cNvPr>
              <p:cNvSpPr/>
              <p:nvPr/>
            </p:nvSpPr>
            <p:spPr>
              <a:xfrm>
                <a:off x="1509839" y="3292005"/>
                <a:ext cx="3692769" cy="920936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𝑎𝑟𝑔𝑚𝑖𝑛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</a:p>
            </p:txBody>
          </p:sp>
        </mc:Choice>
        <mc:Fallback xmlns="">
          <p:sp>
            <p:nvSpPr>
              <p:cNvPr id="7" name="모서리가 둥근 직사각형 6">
                <a:extLst>
                  <a:ext uri="{FF2B5EF4-FFF2-40B4-BE49-F238E27FC236}">
                    <a16:creationId xmlns:a16="http://schemas.microsoft.com/office/drawing/2014/main" id="{F467D37C-F932-35E3-450B-236F623E4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839" y="3292005"/>
                <a:ext cx="3692769" cy="92093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A8E5B4F-CE4B-FE80-29DF-F5C3AC275F29}"/>
              </a:ext>
            </a:extLst>
          </p:cNvPr>
          <p:cNvSpPr txBox="1"/>
          <p:nvPr/>
        </p:nvSpPr>
        <p:spPr>
          <a:xfrm>
            <a:off x="730059" y="4282458"/>
            <a:ext cx="96500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과대적합 문제를 줄여 예측력을 높이기 위해 </a:t>
            </a:r>
            <a:r>
              <a:rPr lang="en-US" altLang="ko-KR" dirty="0"/>
              <a:t>L2 norm </a:t>
            </a:r>
            <a:r>
              <a:rPr lang="ko-KR" altLang="en-US" dirty="0"/>
              <a:t>정규화 활용 </a:t>
            </a:r>
            <a:r>
              <a:rPr lang="en-US" altLang="ko-KR" dirty="0"/>
              <a:t>(Convex Optimization)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경사하강법</a:t>
            </a:r>
            <a:r>
              <a:rPr lang="en-US" altLang="ko-KR" dirty="0"/>
              <a:t>(Gradient Descent) </a:t>
            </a:r>
            <a:r>
              <a:rPr lang="ko-KR" altLang="en-US" dirty="0"/>
              <a:t>알고리즘으로 최적화</a:t>
            </a:r>
            <a:r>
              <a:rPr lang="en-US" altLang="ko-KR" dirty="0"/>
              <a:t> </a:t>
            </a:r>
            <a:r>
              <a:rPr lang="ko-KR" altLang="en-US" dirty="0"/>
              <a:t>솔루션 추정</a:t>
            </a:r>
            <a:endParaRPr lang="en-US" altLang="ko-KR" dirty="0"/>
          </a:p>
          <a:p>
            <a:endParaRPr lang="en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77C3F6-50FB-36E5-9B04-7B5A60844324}"/>
                  </a:ext>
                </a:extLst>
              </p:cNvPr>
              <p:cNvSpPr txBox="1"/>
              <p:nvPr/>
            </p:nvSpPr>
            <p:spPr>
              <a:xfrm>
                <a:off x="730060" y="658016"/>
                <a:ext cx="28755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/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ore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ore-KR" b="0" i="1" dirty="0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ko-Kore-KR" b="0" dirty="0"/>
                  <a:t> </a:t>
                </a:r>
                <a:r>
                  <a:rPr lang="ko-Kore-KR" altLang="en-US" dirty="0"/>
                  <a:t>행렬분해 활용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77C3F6-50FB-36E5-9B04-7B5A60844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60" y="658016"/>
                <a:ext cx="2875595" cy="646331"/>
              </a:xfrm>
              <a:prstGeom prst="rect">
                <a:avLst/>
              </a:prstGeom>
              <a:blipFill>
                <a:blip r:embed="rId5"/>
                <a:stretch>
                  <a:fillRect l="-1322" r="-881" b="-1346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2CAB4E-8A28-CA79-9441-0316CDE51513}"/>
                  </a:ext>
                </a:extLst>
              </p:cNvPr>
              <p:cNvSpPr txBox="1"/>
              <p:nvPr/>
            </p:nvSpPr>
            <p:spPr>
              <a:xfrm>
                <a:off x="730059" y="2515098"/>
                <a:ext cx="9762096" cy="930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/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/>
                  <a:t>오차제곱을</a:t>
                </a:r>
                <a:r>
                  <a:rPr lang="ko-KR" altLang="en-US" dirty="0"/>
                  <a:t> 최소로 하는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altLang="ko-Kore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ore-KR" b="0" i="1" dirty="0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ko-Kore-KR" b="0" dirty="0"/>
                  <a:t> </a:t>
                </a:r>
                <a:r>
                  <a:rPr lang="ko-Kore-KR" altLang="en-US" b="0" dirty="0"/>
                  <a:t>추정해 잠재적으로 구매할 가능성이 높은 카테고리 선별</a:t>
                </a:r>
                <a:endParaRPr lang="ko-KR" altLang="en-US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2CAB4E-8A28-CA79-9441-0316CDE51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59" y="2515098"/>
                <a:ext cx="9762096" cy="930768"/>
              </a:xfrm>
              <a:prstGeom prst="rect">
                <a:avLst/>
              </a:prstGeom>
              <a:blipFill>
                <a:blip r:embed="rId6"/>
                <a:stretch>
                  <a:fillRect l="-39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4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1519</Words>
  <Application>Microsoft Macintosh PowerPoint</Application>
  <PresentationFormat>Widescreen</PresentationFormat>
  <Paragraphs>538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Cambria Math</vt:lpstr>
      <vt:lpstr>Arial</vt:lpstr>
      <vt:lpstr>Wingdings</vt:lpstr>
      <vt:lpstr>맑은 고딕</vt:lpstr>
      <vt:lpstr>KoPub돋움체 Bold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Saga Christiansson</dc:creator>
  <cp:lastModifiedBy>권나연</cp:lastModifiedBy>
  <cp:revision>25</cp:revision>
  <cp:lastPrinted>2022-08-11T04:26:29Z</cp:lastPrinted>
  <dcterms:created xsi:type="dcterms:W3CDTF">2019-05-28T10:39:34Z</dcterms:created>
  <dcterms:modified xsi:type="dcterms:W3CDTF">2022-08-12T12:12:58Z</dcterms:modified>
</cp:coreProperties>
</file>