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65" r:id="rId6"/>
    <p:sldId id="276" r:id="rId7"/>
    <p:sldId id="277" r:id="rId8"/>
    <p:sldId id="266" r:id="rId9"/>
    <p:sldId id="278" r:id="rId10"/>
    <p:sldId id="279" r:id="rId11"/>
    <p:sldId id="280" r:id="rId12"/>
    <p:sldId id="282" r:id="rId13"/>
    <p:sldId id="283" r:id="rId14"/>
    <p:sldId id="285" r:id="rId1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75" d="100"/>
          <a:sy n="75" d="100"/>
        </p:scale>
        <p:origin x="54" y="78"/>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37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50F3B11-940E-47CE-B693-CE7D23FE028D}" type="datetime1">
              <a:rPr lang="it-IT" smtClean="0"/>
              <a:t>03/04/2022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it-IT" smtClean="0"/>
              <a:pPr algn="r" rtl="0"/>
              <a:t>‹N›</a:t>
            </a:fld>
            <a:endParaRPr lang="it-IT"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4BF746C-B2A6-4B2E-9724-880F3AE30A67}" type="datetime1">
              <a:rPr lang="it-IT" smtClean="0"/>
              <a:pPr/>
              <a:t>03/04/2022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it-IT" smtClean="0"/>
              <a:pPr/>
              <a:t>‹N›</a:t>
            </a:fld>
            <a:endParaRPr lang="it-IT"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Rettango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hasCustomPrompt="1"/>
          </p:nvPr>
        </p:nvSpPr>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C7734052-D933-4BCC-B6A5-48EFD76F7754}" type="datetime1">
              <a:rPr lang="it-IT" smtClean="0"/>
              <a:pPr/>
              <a:t>03/04/2022</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199"/>
            <a:ext cx="1943100" cy="5638801"/>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hasCustomPrompt="1"/>
          </p:nvPr>
        </p:nvSpPr>
        <p:spPr>
          <a:xfrm>
            <a:off x="1524000" y="457199"/>
            <a:ext cx="7048500" cy="5638801"/>
          </a:xfrm>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F6CDBF89-191F-4BB6-A0A5-AE82CFBD06FA}" type="datetime1">
              <a:rPr lang="it-IT" smtClean="0"/>
              <a:pPr/>
              <a:t>03/04/2022</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hasCustomPrompt="1"/>
          </p:nvPr>
        </p:nvSpPr>
        <p:spPr/>
        <p:txBody>
          <a:bodyPr rtlCol="0"/>
          <a:lstStyle>
            <a:lvl5pPr algn="l" rtl="0">
              <a:defRPr/>
            </a:lvl5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68AB5625-64B4-460E-A6D9-369CE1012A9B}" type="datetime1">
              <a:rPr lang="it-IT" noProof="0" smtClean="0"/>
              <a:pPr/>
              <a:t>03/04/2022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a:r>
              <a:rPr lang="it-IT" dirty="0"/>
              <a:t>Fare clic per modificare stili del testo dello schema</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hasCustomPrompt="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p:cNvSpPr>
            <a:spLocks noGrp="1"/>
          </p:cNvSpPr>
          <p:nvPr>
            <p:ph sz="half" idx="2" hasCustomPrompt="1"/>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data 4"/>
          <p:cNvSpPr>
            <a:spLocks noGrp="1"/>
          </p:cNvSpPr>
          <p:nvPr>
            <p:ph type="dt" sz="half" idx="10"/>
          </p:nvPr>
        </p:nvSpPr>
        <p:spPr/>
        <p:txBody>
          <a:bodyPr rtlCol="0"/>
          <a:lstStyle>
            <a:lvl1pPr>
              <a:defRPr/>
            </a:lvl1pPr>
          </a:lstStyle>
          <a:p>
            <a:fld id="{AE3FD152-3CF4-4A12-82AF-D5B89DAE18A5}" type="datetime1">
              <a:rPr lang="it-IT" smtClean="0"/>
              <a:pPr/>
              <a:t>03/04/2022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4" name="Segnaposto contenuto 3"/>
          <p:cNvSpPr>
            <a:spLocks noGrp="1"/>
          </p:cNvSpPr>
          <p:nvPr>
            <p:ph sz="half" idx="2" hasCustomPrompt="1"/>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testo 4"/>
          <p:cNvSpPr>
            <a:spLocks noGrp="1"/>
          </p:cNvSpPr>
          <p:nvPr>
            <p:ph type="body" sz="quarter" idx="3" hasCustomPrompt="1"/>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6" name="Segnaposto contenuto 5"/>
          <p:cNvSpPr>
            <a:spLocks noGrp="1"/>
          </p:cNvSpPr>
          <p:nvPr>
            <p:ph sz="quarter" idx="4" hasCustomPrompt="1"/>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data 6"/>
          <p:cNvSpPr>
            <a:spLocks noGrp="1"/>
          </p:cNvSpPr>
          <p:nvPr>
            <p:ph type="dt" sz="half" idx="10"/>
          </p:nvPr>
        </p:nvSpPr>
        <p:spPr/>
        <p:txBody>
          <a:bodyPr rtlCol="0"/>
          <a:lstStyle/>
          <a:p>
            <a:r>
              <a:rPr lang="it-IT" dirty="0"/>
              <a:t>​</a:t>
            </a:r>
            <a:fld id="{B973B550-EAE9-42BF-A7DE-AB698B003719}" type="datetime1">
              <a:rPr lang="it-IT" smtClean="0"/>
              <a:pPr/>
              <a:t>03/04/2022</a:t>
            </a:fld>
            <a:r>
              <a:rPr lang="it-IT" dirty="0"/>
              <a:t>​</a:t>
            </a:r>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p:cNvSpPr>
            <a:spLocks noGrp="1"/>
          </p:cNvSpPr>
          <p:nvPr>
            <p:ph type="dt" sz="half" idx="10"/>
          </p:nvPr>
        </p:nvSpPr>
        <p:spPr/>
        <p:txBody>
          <a:bodyPr rtlCol="0"/>
          <a:lstStyle>
            <a:lvl1pPr>
              <a:defRPr/>
            </a:lvl1pPr>
          </a:lstStyle>
          <a:p>
            <a:fld id="{45DBFB90-286B-4CDB-A537-E7766944BBAA}" type="datetime1">
              <a:rPr lang="it-IT" smtClean="0"/>
              <a:pPr/>
              <a:t>03/04/2022</a:t>
            </a:fld>
            <a:endParaRPr lang="it-IT"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757A6CF1-12FE-4BE3-BB63-C2344989F7C5}" type="datetime1">
              <a:rPr lang="it-IT" smtClean="0"/>
              <a:pPr/>
              <a:t>03/04/2022</a:t>
            </a:fld>
            <a:endParaRPr lang="it-IT"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002587" y="1600200"/>
            <a:ext cx="3122613" cy="1828800"/>
          </a:xfrm>
        </p:spPr>
        <p:txBody>
          <a:bodyPr rtlCol="0" anchor="b">
            <a:noAutofit/>
          </a:bodyPr>
          <a:lstStyle>
            <a:lvl1pPr algn="l" rtl="0">
              <a:defRPr sz="3200"/>
            </a:lvl1pPr>
          </a:lstStyle>
          <a:p>
            <a:pPr rtl="0"/>
            <a:r>
              <a:rPr lang="it-IT" noProof="0"/>
              <a:t>Fare clic per modificare lo stile del titolo dello schema</a:t>
            </a:r>
            <a:endParaRPr lang="it-IT" noProof="0" dirty="0"/>
          </a:p>
        </p:txBody>
      </p:sp>
      <p:sp>
        <p:nvSpPr>
          <p:cNvPr id="3" name="Segnaposto contenuto 2"/>
          <p:cNvSpPr>
            <a:spLocks noGrp="1"/>
          </p:cNvSpPr>
          <p:nvPr>
            <p:ph idx="1" hasCustomPrompt="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p:cNvSpPr>
            <a:spLocks noGrp="1"/>
          </p:cNvSpPr>
          <p:nvPr>
            <p:ph type="body" sz="half" idx="2" hasCustomPrompt="1"/>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552CC9C2-6E71-4474-A4C0-C6B34CDA8882}" type="datetime1">
              <a:rPr lang="it-IT" smtClean="0"/>
              <a:pPr/>
              <a:t>03/04/2022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ttango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600" noProof="0" dirty="0"/>
          </a:p>
        </p:txBody>
      </p:sp>
      <p:sp>
        <p:nvSpPr>
          <p:cNvPr id="2" name="Titolo 1"/>
          <p:cNvSpPr>
            <a:spLocks noGrp="1"/>
          </p:cNvSpPr>
          <p:nvPr>
            <p:ph type="title"/>
          </p:nvPr>
        </p:nvSpPr>
        <p:spPr>
          <a:xfrm>
            <a:off x="7997952" y="1600200"/>
            <a:ext cx="3127248" cy="1828800"/>
          </a:xfrm>
        </p:spPr>
        <p:txBody>
          <a:bodyPr rtlCol="0" anchor="b">
            <a:noAutofit/>
          </a:bodyPr>
          <a:lstStyle>
            <a:lvl1pPr algn="l" rtl="0">
              <a:defRPr sz="3200"/>
            </a:lvl1pPr>
          </a:lstStyle>
          <a:p>
            <a:pPr rtl="0"/>
            <a:r>
              <a:rPr lang="it-IT" noProof="0"/>
              <a:t>Fare clic per modificare lo stile del titolo dello schema</a:t>
            </a:r>
            <a:endParaRPr lang="it-IT" noProof="0" dirty="0"/>
          </a:p>
        </p:txBody>
      </p:sp>
      <p:sp>
        <p:nvSpPr>
          <p:cNvPr id="3" name="Segnaposto immagin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7B83B478-ACB0-4EE2-AD22-6C44567486AE}" type="datetime1">
              <a:rPr lang="it-IT" smtClean="0"/>
              <a:pPr/>
              <a:t>03/04/2022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56CDCEB-3746-40FA-A774-AE430F8D6A09}" type="datetime1">
              <a:rPr lang="it-IT" smtClean="0"/>
              <a:pPr/>
              <a:t>03/04/2022</a:t>
            </a:fld>
            <a:endParaRPr lang="it-IT" dirty="0"/>
          </a:p>
        </p:txBody>
      </p:sp>
      <p:sp>
        <p:nvSpPr>
          <p:cNvPr id="5" name="Segnaposto piè di pa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it-IT" noProof="0" dirty="0"/>
          </a:p>
        </p:txBody>
      </p:sp>
      <p:sp>
        <p:nvSpPr>
          <p:cNvPr id="6" name="Segnaposto numero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Block_cipher_mode_of_operation#Cipher_block_chaining_(CBC)" TargetMode="External"/><Relationship Id="rId2" Type="http://schemas.openxmlformats.org/officeDocument/2006/relationships/hyperlink" Target="https://stackoverflow.com/questions/34865313/bouncy-castle-pkcs7-padding" TargetMode="External"/><Relationship Id="rId1" Type="http://schemas.openxmlformats.org/officeDocument/2006/relationships/slideLayout" Target="../slideLayouts/slideLayout2.xml"/><Relationship Id="rId5" Type="http://schemas.openxmlformats.org/officeDocument/2006/relationships/hyperlink" Target="https://github.com/gaaat98/cbc-padding-oracle-demo" TargetMode="External"/><Relationship Id="rId4" Type="http://schemas.openxmlformats.org/officeDocument/2006/relationships/hyperlink" Target="https://research.nccgroup.com/2021/02/17/cryptopals-exploiting-cbc-padding-orac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CBC PADDING ORACLE ATTACK</a:t>
            </a:r>
          </a:p>
        </p:txBody>
      </p:sp>
      <p:sp>
        <p:nvSpPr>
          <p:cNvPr id="3" name="Sottotitolo 2"/>
          <p:cNvSpPr>
            <a:spLocks noGrp="1"/>
          </p:cNvSpPr>
          <p:nvPr>
            <p:ph type="subTitle" idx="1"/>
          </p:nvPr>
        </p:nvSpPr>
        <p:spPr/>
        <p:txBody>
          <a:bodyPr rtlCol="0"/>
          <a:lstStyle/>
          <a:p>
            <a:pPr rtl="0"/>
            <a:r>
              <a:rPr lang="it-IT" dirty="0"/>
              <a:t>[BE2M32IBEA] Information Security – Gabriele Gatti</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en-US" dirty="0"/>
              <a:t>Conclusions</a:t>
            </a:r>
          </a:p>
        </p:txBody>
      </p:sp>
      <p:sp>
        <p:nvSpPr>
          <p:cNvPr id="14" name="Segnaposto contenuto 13"/>
          <p:cNvSpPr>
            <a:spLocks noGrp="1"/>
          </p:cNvSpPr>
          <p:nvPr>
            <p:ph idx="1"/>
          </p:nvPr>
        </p:nvSpPr>
        <p:spPr/>
        <p:txBody>
          <a:bodyPr rtlCol="0"/>
          <a:lstStyle/>
          <a:p>
            <a:pPr marL="0" indent="0" rtl="0">
              <a:buNone/>
            </a:pPr>
            <a:r>
              <a:rPr lang="en-US" dirty="0">
                <a:solidFill>
                  <a:schemeClr val="accent1"/>
                </a:solidFill>
              </a:rPr>
              <a:t>Are encryption in CBC mode and padding broken???</a:t>
            </a:r>
          </a:p>
          <a:p>
            <a:pPr marL="0" indent="0" rtl="0">
              <a:buNone/>
            </a:pPr>
            <a:r>
              <a:rPr lang="en-US" dirty="0"/>
              <a:t>NO, being a side channel attack the target is the unsafe implementation of a safe algorithm! </a:t>
            </a:r>
          </a:p>
          <a:p>
            <a:pPr marL="0" indent="0" rtl="0">
              <a:buNone/>
            </a:pPr>
            <a:endParaRPr lang="en-US" dirty="0">
              <a:solidFill>
                <a:schemeClr val="accent1"/>
              </a:solidFill>
            </a:endParaRPr>
          </a:p>
          <a:p>
            <a:pPr marL="0" indent="0" rtl="0">
              <a:buNone/>
            </a:pPr>
            <a:r>
              <a:rPr lang="en-US" dirty="0">
                <a:solidFill>
                  <a:schemeClr val="accent1"/>
                </a:solidFill>
              </a:rPr>
              <a:t>How can we avoid this?</a:t>
            </a:r>
          </a:p>
          <a:p>
            <a:pPr marL="0" indent="0" rtl="0">
              <a:buNone/>
            </a:pPr>
            <a:r>
              <a:rPr lang="en-US" dirty="0"/>
              <a:t>General rule: always provide the users with the information they require, nothing more and nothing less (even error messages can be an oracle!)</a:t>
            </a:r>
          </a:p>
        </p:txBody>
      </p:sp>
    </p:spTree>
    <p:extLst>
      <p:ext uri="{BB962C8B-B14F-4D97-AF65-F5344CB8AC3E}">
        <p14:creationId xmlns:p14="http://schemas.microsoft.com/office/powerpoint/2010/main" val="30903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err="1"/>
              <a:t>Bibliography</a:t>
            </a:r>
            <a:endParaRPr lang="it-IT" dirty="0"/>
          </a:p>
        </p:txBody>
      </p:sp>
      <p:sp>
        <p:nvSpPr>
          <p:cNvPr id="14" name="Segnaposto contenuto 13"/>
          <p:cNvSpPr>
            <a:spLocks noGrp="1"/>
          </p:cNvSpPr>
          <p:nvPr>
            <p:ph idx="1"/>
          </p:nvPr>
        </p:nvSpPr>
        <p:spPr>
          <a:xfrm>
            <a:off x="1524000" y="1828800"/>
            <a:ext cx="9144000" cy="2968352"/>
          </a:xfrm>
        </p:spPr>
        <p:txBody>
          <a:bodyPr rtlCol="0">
            <a:normAutofit fontScale="85000" lnSpcReduction="10000"/>
          </a:bodyPr>
          <a:lstStyle/>
          <a:p>
            <a:pPr rtl="0"/>
            <a:r>
              <a:rPr lang="en-US" dirty="0">
                <a:solidFill>
                  <a:schemeClr val="tx2"/>
                </a:solidFill>
              </a:rPr>
              <a:t>Padding image: </a:t>
            </a:r>
            <a:r>
              <a:rPr lang="en-US" dirty="0">
                <a:hlinkClick r:id="rId2"/>
              </a:rPr>
              <a:t>https://stackoverflow.com/questions/34865313/bouncy-castle-pkcs7-padding</a:t>
            </a:r>
            <a:endParaRPr lang="en-US" dirty="0"/>
          </a:p>
          <a:p>
            <a:pPr rtl="0"/>
            <a:r>
              <a:rPr lang="en-US" dirty="0"/>
              <a:t>Comic strip: my MS Paint skills &amp; </a:t>
            </a:r>
            <a:r>
              <a:rPr lang="en-US" dirty="0" err="1"/>
              <a:t>xkcd</a:t>
            </a:r>
            <a:endParaRPr lang="en-US" dirty="0"/>
          </a:p>
          <a:p>
            <a:r>
              <a:rPr lang="en-US" dirty="0"/>
              <a:t>CBC mode image: </a:t>
            </a:r>
            <a:r>
              <a:rPr lang="en-US" dirty="0">
                <a:hlinkClick r:id="rId3"/>
              </a:rPr>
              <a:t>https://en.wikipedia.org/wiki/Block_cipher_mode_of_operation#Cipher_block_chaining_(CBC)</a:t>
            </a:r>
            <a:endParaRPr lang="en-US" dirty="0"/>
          </a:p>
          <a:p>
            <a:pPr rtl="0"/>
            <a:r>
              <a:rPr lang="it-IT" dirty="0">
                <a:solidFill>
                  <a:schemeClr val="tx2"/>
                </a:solidFill>
              </a:rPr>
              <a:t>A </a:t>
            </a:r>
            <a:r>
              <a:rPr lang="en-US" dirty="0">
                <a:solidFill>
                  <a:schemeClr val="tx2"/>
                </a:solidFill>
              </a:rPr>
              <a:t>better</a:t>
            </a:r>
            <a:r>
              <a:rPr lang="it-IT" dirty="0">
                <a:solidFill>
                  <a:schemeClr val="tx2"/>
                </a:solidFill>
              </a:rPr>
              <a:t> </a:t>
            </a:r>
            <a:r>
              <a:rPr lang="en-US" dirty="0">
                <a:solidFill>
                  <a:schemeClr val="tx2"/>
                </a:solidFill>
              </a:rPr>
              <a:t>explanation (with animations)</a:t>
            </a:r>
            <a:r>
              <a:rPr lang="it-IT" dirty="0">
                <a:solidFill>
                  <a:schemeClr val="tx2"/>
                </a:solidFill>
              </a:rPr>
              <a:t>: </a:t>
            </a:r>
            <a:r>
              <a:rPr lang="it-IT" dirty="0">
                <a:solidFill>
                  <a:srgbClr val="47B8C7"/>
                </a:solidFill>
                <a:hlinkClick r:id="rId4">
                  <a:extLst>
                    <a:ext uri="{A12FA001-AC4F-418D-AE19-62706E023703}">
                      <ahyp:hlinkClr xmlns:ahyp="http://schemas.microsoft.com/office/drawing/2018/hyperlinkcolor" val="tx"/>
                    </a:ext>
                  </a:extLst>
                </a:hlinkClick>
              </a:rPr>
              <a:t>https://research.nccgroup.com/2021/02/17/cryptopals-exploiting-cbc-padding-oracles/</a:t>
            </a:r>
            <a:r>
              <a:rPr lang="en-US" dirty="0">
                <a:solidFill>
                  <a:srgbClr val="47B8C7"/>
                </a:solidFill>
                <a:hlinkClick r:id="rId4">
                  <a:extLst>
                    <a:ext uri="{A12FA001-AC4F-418D-AE19-62706E023703}">
                      <ahyp:hlinkClr xmlns:ahyp="http://schemas.microsoft.com/office/drawing/2018/hyperlinkcolor" val="tx"/>
                    </a:ext>
                  </a:extLst>
                </a:hlinkClick>
              </a:rPr>
              <a:t>Changes predictable starts/ends of messages that can facilitate cryptanalysis</a:t>
            </a:r>
            <a:endParaRPr lang="en-US" dirty="0"/>
          </a:p>
          <a:p>
            <a:pPr rtl="0"/>
            <a:r>
              <a:rPr lang="it-IT" dirty="0"/>
              <a:t>Demo </a:t>
            </a:r>
            <a:r>
              <a:rPr lang="en-US" dirty="0"/>
              <a:t>and presentation available on my GitHub: </a:t>
            </a:r>
            <a:r>
              <a:rPr lang="en-US" dirty="0">
                <a:hlinkClick r:id="rId5"/>
              </a:rPr>
              <a:t>https://github.com/gaaat98/cbc-padding-oracle-demo</a:t>
            </a:r>
            <a:endParaRPr lang="en-US" dirty="0"/>
          </a:p>
        </p:txBody>
      </p:sp>
      <p:sp>
        <p:nvSpPr>
          <p:cNvPr id="2" name="CasellaDiTesto 1">
            <a:extLst>
              <a:ext uri="{FF2B5EF4-FFF2-40B4-BE49-F238E27FC236}">
                <a16:creationId xmlns:a16="http://schemas.microsoft.com/office/drawing/2014/main" id="{7E777A2A-2BE9-4BCD-A131-9188822B7AD9}"/>
              </a:ext>
            </a:extLst>
          </p:cNvPr>
          <p:cNvSpPr txBox="1"/>
          <p:nvPr/>
        </p:nvSpPr>
        <p:spPr>
          <a:xfrm>
            <a:off x="4930785" y="4797152"/>
            <a:ext cx="2330429" cy="646331"/>
          </a:xfrm>
          <a:prstGeom prst="rect">
            <a:avLst/>
          </a:prstGeom>
          <a:noFill/>
        </p:spPr>
        <p:txBody>
          <a:bodyPr wrap="square" rtlCol="0">
            <a:spAutoFit/>
          </a:bodyPr>
          <a:lstStyle/>
          <a:p>
            <a:r>
              <a:rPr lang="en-US" sz="3600" dirty="0"/>
              <a:t>Thank You!</a:t>
            </a:r>
          </a:p>
        </p:txBody>
      </p:sp>
    </p:spTree>
    <p:extLst>
      <p:ext uri="{BB962C8B-B14F-4D97-AF65-F5344CB8AC3E}">
        <p14:creationId xmlns:p14="http://schemas.microsoft.com/office/powerpoint/2010/main" val="187917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PADDING: </a:t>
            </a:r>
            <a:r>
              <a:rPr lang="en-US" dirty="0"/>
              <a:t>why</a:t>
            </a:r>
            <a:r>
              <a:rPr lang="it-IT" dirty="0"/>
              <a:t> and </a:t>
            </a:r>
            <a:r>
              <a:rPr lang="en-US" dirty="0"/>
              <a:t>how</a:t>
            </a:r>
            <a:r>
              <a:rPr lang="it-IT" dirty="0"/>
              <a:t>?</a:t>
            </a:r>
          </a:p>
        </p:txBody>
      </p:sp>
      <p:sp>
        <p:nvSpPr>
          <p:cNvPr id="14" name="Segnaposto contenuto 13"/>
          <p:cNvSpPr>
            <a:spLocks noGrp="1"/>
          </p:cNvSpPr>
          <p:nvPr>
            <p:ph idx="1"/>
          </p:nvPr>
        </p:nvSpPr>
        <p:spPr/>
        <p:txBody>
          <a:bodyPr rtlCol="0"/>
          <a:lstStyle/>
          <a:p>
            <a:pPr marL="0" indent="0" rtl="0">
              <a:buNone/>
            </a:pPr>
            <a:r>
              <a:rPr lang="en-US" dirty="0">
                <a:solidFill>
                  <a:schemeClr val="accent1"/>
                </a:solidFill>
              </a:rPr>
              <a:t>Why?</a:t>
            </a:r>
          </a:p>
          <a:p>
            <a:pPr rtl="0"/>
            <a:r>
              <a:rPr lang="it-IT" dirty="0"/>
              <a:t>Block </a:t>
            </a:r>
            <a:r>
              <a:rPr lang="en-US" dirty="0"/>
              <a:t>ciphers</a:t>
            </a:r>
            <a:r>
              <a:rPr lang="it-IT" dirty="0"/>
              <a:t> </a:t>
            </a:r>
            <a:r>
              <a:rPr lang="en-US" dirty="0"/>
              <a:t>need it </a:t>
            </a:r>
            <a:r>
              <a:rPr lang="it-IT" dirty="0"/>
              <a:t>to work</a:t>
            </a:r>
          </a:p>
          <a:p>
            <a:pPr rtl="0"/>
            <a:r>
              <a:rPr lang="it-IT" dirty="0"/>
              <a:t>Data in sizes multiple of a power of 2 are </a:t>
            </a:r>
            <a:r>
              <a:rPr lang="en-US" dirty="0"/>
              <a:t>usually handled better</a:t>
            </a:r>
          </a:p>
          <a:p>
            <a:pPr rtl="0"/>
            <a:r>
              <a:rPr lang="en-US" dirty="0"/>
              <a:t>Changes predictable starts/ends of messages that can facilitate cryptanalysis</a:t>
            </a:r>
          </a:p>
          <a:p>
            <a:pPr rtl="0"/>
            <a:endParaRPr lang="en-US" dirty="0"/>
          </a:p>
          <a:p>
            <a:pPr marL="0" indent="0" rtl="0">
              <a:buNone/>
            </a:pPr>
            <a:r>
              <a:rPr lang="en-US" dirty="0">
                <a:solidFill>
                  <a:schemeClr val="accent1"/>
                </a:solidFill>
              </a:rPr>
              <a:t>How?</a:t>
            </a:r>
          </a:p>
          <a:p>
            <a:pPr rtl="0"/>
            <a:r>
              <a:rPr lang="en-US" dirty="0"/>
              <a:t>Adding</a:t>
            </a:r>
            <a:r>
              <a:rPr lang="it-IT" dirty="0"/>
              <a:t> </a:t>
            </a:r>
            <a:r>
              <a:rPr lang="en-US" dirty="0"/>
              <a:t>meaningless</a:t>
            </a:r>
            <a:r>
              <a:rPr lang="it-IT" dirty="0"/>
              <a:t> data to the </a:t>
            </a:r>
            <a:r>
              <a:rPr lang="en-US" dirty="0"/>
              <a:t>original message </a:t>
            </a:r>
            <a:r>
              <a:rPr lang="it-IT" dirty="0"/>
              <a:t>to </a:t>
            </a:r>
            <a:r>
              <a:rPr lang="en-US" dirty="0"/>
              <a:t>match required sizes</a:t>
            </a:r>
          </a:p>
          <a:p>
            <a:pPr rtl="0"/>
            <a:r>
              <a:rPr lang="en-US" dirty="0"/>
              <a:t>Several</a:t>
            </a:r>
            <a:r>
              <a:rPr lang="it-IT" dirty="0"/>
              <a:t> standards are </a:t>
            </a:r>
            <a:r>
              <a:rPr lang="en-US" dirty="0"/>
              <a:t>defined</a:t>
            </a:r>
          </a:p>
          <a:p>
            <a:pPr rtl="0"/>
            <a:endParaRPr lang="it-IT"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r>
              <a:rPr lang="it-IT" dirty="0"/>
              <a:t>PADDING: </a:t>
            </a:r>
            <a:r>
              <a:rPr lang="en-US" dirty="0"/>
              <a:t>PKCS#5 and PKCS#7</a:t>
            </a:r>
            <a:endParaRPr lang="it-IT" dirty="0"/>
          </a:p>
        </p:txBody>
      </p:sp>
      <p:sp>
        <p:nvSpPr>
          <p:cNvPr id="14" name="Segnaposto contenuto 13"/>
          <p:cNvSpPr>
            <a:spLocks noGrp="1"/>
          </p:cNvSpPr>
          <p:nvPr>
            <p:ph idx="1"/>
          </p:nvPr>
        </p:nvSpPr>
        <p:spPr>
          <a:xfrm>
            <a:off x="1524000" y="1600199"/>
            <a:ext cx="4283968" cy="4549899"/>
          </a:xfrm>
        </p:spPr>
        <p:txBody>
          <a:bodyPr rtlCol="0">
            <a:normAutofit/>
          </a:bodyPr>
          <a:lstStyle/>
          <a:p>
            <a:pPr rtl="0"/>
            <a:r>
              <a:rPr lang="en-US" dirty="0"/>
              <a:t>Bytes are appended to the last block</a:t>
            </a:r>
          </a:p>
          <a:p>
            <a:pPr rtl="0"/>
            <a:r>
              <a:rPr lang="en-US" dirty="0"/>
              <a:t>The value of the bytes is the total number of added bytes</a:t>
            </a:r>
          </a:p>
          <a:p>
            <a:pPr rtl="0"/>
            <a:r>
              <a:rPr lang="en-US" dirty="0"/>
              <a:t>To remove padding we inspect the last byte of the last block and remove the same number of bytes from the end of the block</a:t>
            </a:r>
            <a:endParaRPr lang="it-IT" dirty="0"/>
          </a:p>
        </p:txBody>
      </p:sp>
      <p:pic>
        <p:nvPicPr>
          <p:cNvPr id="5" name="Immagine 4">
            <a:extLst>
              <a:ext uri="{FF2B5EF4-FFF2-40B4-BE49-F238E27FC236}">
                <a16:creationId xmlns:a16="http://schemas.microsoft.com/office/drawing/2014/main" id="{E34FE0C1-920C-4884-84EF-028BA9983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784" y="1587624"/>
            <a:ext cx="6076950" cy="4562475"/>
          </a:xfrm>
          <a:prstGeom prst="rect">
            <a:avLst/>
          </a:prstGeom>
        </p:spPr>
      </p:pic>
    </p:spTree>
    <p:extLst>
      <p:ext uri="{BB962C8B-B14F-4D97-AF65-F5344CB8AC3E}">
        <p14:creationId xmlns:p14="http://schemas.microsoft.com/office/powerpoint/2010/main" val="28292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a:xfrm>
            <a:off x="1524000" y="457200"/>
            <a:ext cx="9144000" cy="1099592"/>
          </a:xfrm>
        </p:spPr>
        <p:txBody>
          <a:bodyPr rtlCol="0"/>
          <a:lstStyle/>
          <a:p>
            <a:r>
              <a:rPr lang="en-US" dirty="0"/>
              <a:t>What is a PADDING ORACLE?</a:t>
            </a:r>
            <a:endParaRPr lang="it-IT" dirty="0"/>
          </a:p>
        </p:txBody>
      </p:sp>
      <p:sp>
        <p:nvSpPr>
          <p:cNvPr id="14" name="Segnaposto contenuto 13"/>
          <p:cNvSpPr>
            <a:spLocks noGrp="1"/>
          </p:cNvSpPr>
          <p:nvPr>
            <p:ph idx="1"/>
          </p:nvPr>
        </p:nvSpPr>
        <p:spPr>
          <a:xfrm>
            <a:off x="1524000" y="1772816"/>
            <a:ext cx="6084168" cy="4323184"/>
          </a:xfrm>
        </p:spPr>
        <p:txBody>
          <a:bodyPr rtlCol="0"/>
          <a:lstStyle/>
          <a:p>
            <a:pPr rtl="0"/>
            <a:r>
              <a:rPr lang="en-US" dirty="0"/>
              <a:t>Anything that provides us with information about padding correctness of a target </a:t>
            </a:r>
            <a:r>
              <a:rPr lang="en-US" b="1" dirty="0"/>
              <a:t>encrypted</a:t>
            </a:r>
            <a:r>
              <a:rPr lang="en-US" dirty="0"/>
              <a:t> message</a:t>
            </a:r>
          </a:p>
          <a:p>
            <a:pPr rtl="0"/>
            <a:r>
              <a:rPr lang="en-US" dirty="0"/>
              <a:t>Usually a binary correct/wrong answer is easier to understand, but also timings can be exploited</a:t>
            </a:r>
          </a:p>
          <a:p>
            <a:pPr rtl="0"/>
            <a:r>
              <a:rPr lang="en-US" dirty="0"/>
              <a:t>Exposes the system to side channel attacks! </a:t>
            </a:r>
            <a:r>
              <a:rPr lang="en-US" b="1" dirty="0"/>
              <a:t>Information about padding can be transformed into information about the message!</a:t>
            </a:r>
            <a:endParaRPr lang="it-IT" b="1" dirty="0"/>
          </a:p>
        </p:txBody>
      </p:sp>
      <p:pic>
        <p:nvPicPr>
          <p:cNvPr id="4" name="Immagine 3">
            <a:extLst>
              <a:ext uri="{FF2B5EF4-FFF2-40B4-BE49-F238E27FC236}">
                <a16:creationId xmlns:a16="http://schemas.microsoft.com/office/drawing/2014/main" id="{56163E2E-C1C2-408D-8738-E7A9898A4B9C}"/>
              </a:ext>
            </a:extLst>
          </p:cNvPr>
          <p:cNvPicPr>
            <a:picLocks noChangeAspect="1"/>
          </p:cNvPicPr>
          <p:nvPr/>
        </p:nvPicPr>
        <p:blipFill>
          <a:blip r:embed="rId2"/>
          <a:stretch>
            <a:fillRect/>
          </a:stretch>
        </p:blipFill>
        <p:spPr>
          <a:xfrm>
            <a:off x="7824192" y="0"/>
            <a:ext cx="4367808" cy="6858000"/>
          </a:xfrm>
          <a:prstGeom prst="rect">
            <a:avLst/>
          </a:prstGeom>
        </p:spPr>
      </p:pic>
    </p:spTree>
    <p:extLst>
      <p:ext uri="{BB962C8B-B14F-4D97-AF65-F5344CB8AC3E}">
        <p14:creationId xmlns:p14="http://schemas.microsoft.com/office/powerpoint/2010/main" val="119289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dirty="0"/>
              <a:t>CBC PADDING ORACLE ATTACK</a:t>
            </a:r>
          </a:p>
        </p:txBody>
      </p:sp>
      <p:sp>
        <p:nvSpPr>
          <p:cNvPr id="4" name="Segnaposto contenuto 3">
            <a:extLst>
              <a:ext uri="{FF2B5EF4-FFF2-40B4-BE49-F238E27FC236}">
                <a16:creationId xmlns:a16="http://schemas.microsoft.com/office/drawing/2014/main" id="{6B68F7A9-EC2F-41E6-99A7-AA7BB907326D}"/>
              </a:ext>
            </a:extLst>
          </p:cNvPr>
          <p:cNvSpPr>
            <a:spLocks noGrp="1"/>
          </p:cNvSpPr>
          <p:nvPr>
            <p:ph idx="1"/>
          </p:nvPr>
        </p:nvSpPr>
        <p:spPr>
          <a:xfrm>
            <a:off x="1524000" y="2492896"/>
            <a:ext cx="9144000" cy="3603104"/>
          </a:xfrm>
        </p:spPr>
        <p:txBody>
          <a:bodyPr/>
          <a:lstStyle/>
          <a:p>
            <a:pPr marL="0" indent="0">
              <a:buNone/>
            </a:pPr>
            <a:r>
              <a:rPr lang="en-US" dirty="0"/>
              <a:t>When the oracle answers it is basically telling us:</a:t>
            </a:r>
          </a:p>
          <a:p>
            <a:pPr marL="0" indent="0" algn="ctr">
              <a:buNone/>
            </a:pPr>
            <a:endParaRPr lang="en-US" sz="2200" dirty="0">
              <a:solidFill>
                <a:schemeClr val="accent1"/>
              </a:solidFill>
            </a:endParaRPr>
          </a:p>
          <a:p>
            <a:pPr marL="0" indent="0" algn="ctr">
              <a:buNone/>
            </a:pPr>
            <a:r>
              <a:rPr lang="en-US" sz="2200" dirty="0">
                <a:solidFill>
                  <a:schemeClr val="accent1"/>
                </a:solidFill>
              </a:rPr>
              <a:t>“</a:t>
            </a:r>
            <a:r>
              <a:rPr lang="en-US" sz="2200" i="1" dirty="0">
                <a:solidFill>
                  <a:schemeClr val="accent1"/>
                </a:solidFill>
              </a:rPr>
              <a:t>The last bytes of the decrypted message do (not) correspond to the expected values”</a:t>
            </a:r>
          </a:p>
          <a:p>
            <a:pPr marL="0" indent="0">
              <a:buNone/>
            </a:pPr>
            <a:endParaRPr lang="en-US" i="1" dirty="0"/>
          </a:p>
          <a:p>
            <a:pPr marL="0" indent="0">
              <a:buNone/>
            </a:pPr>
            <a:r>
              <a:rPr lang="en-US" i="1" dirty="0"/>
              <a:t>Which sounds pretty innocent… </a:t>
            </a:r>
            <a:r>
              <a:rPr lang="en-US" b="1" i="1" dirty="0">
                <a:solidFill>
                  <a:schemeClr val="tx2"/>
                </a:solidFill>
              </a:rPr>
              <a:t>as long as an attacker cannot control those last bytes!</a:t>
            </a:r>
          </a:p>
        </p:txBody>
      </p:sp>
    </p:spTree>
    <p:extLst>
      <p:ext uri="{BB962C8B-B14F-4D97-AF65-F5344CB8AC3E}">
        <p14:creationId xmlns:p14="http://schemas.microsoft.com/office/powerpoint/2010/main" val="211619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457200"/>
            <a:ext cx="9144000" cy="595536"/>
          </a:xfrm>
        </p:spPr>
        <p:txBody>
          <a:bodyPr rtlCol="0"/>
          <a:lstStyle/>
          <a:p>
            <a:pPr rtl="0"/>
            <a:r>
              <a:rPr lang="en-US" dirty="0"/>
              <a:t>CBC mode refresher</a:t>
            </a:r>
          </a:p>
        </p:txBody>
      </p:sp>
      <p:pic>
        <p:nvPicPr>
          <p:cNvPr id="7" name="Segnaposto contenuto 6">
            <a:extLst>
              <a:ext uri="{FF2B5EF4-FFF2-40B4-BE49-F238E27FC236}">
                <a16:creationId xmlns:a16="http://schemas.microsoft.com/office/drawing/2014/main" id="{026CCA15-11AE-4539-A818-7C705832E8C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620605" y="1625575"/>
            <a:ext cx="8950789" cy="3603625"/>
          </a:xfrm>
        </p:spPr>
      </p:pic>
      <p:sp>
        <p:nvSpPr>
          <p:cNvPr id="9" name="Rettangolo con angoli arrotondati 8">
            <a:extLst>
              <a:ext uri="{FF2B5EF4-FFF2-40B4-BE49-F238E27FC236}">
                <a16:creationId xmlns:a16="http://schemas.microsoft.com/office/drawing/2014/main" id="{221A9D63-F783-4F80-9A77-F82B2659547F}"/>
              </a:ext>
            </a:extLst>
          </p:cNvPr>
          <p:cNvSpPr/>
          <p:nvPr/>
        </p:nvSpPr>
        <p:spPr>
          <a:xfrm>
            <a:off x="5015880" y="1772816"/>
            <a:ext cx="5555514" cy="2880320"/>
          </a:xfrm>
          <a:prstGeom prst="roundRect">
            <a:avLst/>
          </a:prstGeom>
          <a:noFill/>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entesi graffa chiusa 9">
            <a:extLst>
              <a:ext uri="{FF2B5EF4-FFF2-40B4-BE49-F238E27FC236}">
                <a16:creationId xmlns:a16="http://schemas.microsoft.com/office/drawing/2014/main" id="{13414F24-4386-481D-AE4F-BB6FA6767E40}"/>
              </a:ext>
            </a:extLst>
          </p:cNvPr>
          <p:cNvSpPr/>
          <p:nvPr/>
        </p:nvSpPr>
        <p:spPr>
          <a:xfrm rot="16200000">
            <a:off x="7778452" y="-593712"/>
            <a:ext cx="595536" cy="4392488"/>
          </a:xfrm>
          <a:prstGeom prst="rightBrace">
            <a:avLst>
              <a:gd name="adj1" fmla="val 1246"/>
              <a:gd name="adj2" fmla="val 49315"/>
            </a:avLst>
          </a:prstGeom>
          <a:ln w="508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asellaDiTesto 10">
            <a:extLst>
              <a:ext uri="{FF2B5EF4-FFF2-40B4-BE49-F238E27FC236}">
                <a16:creationId xmlns:a16="http://schemas.microsoft.com/office/drawing/2014/main" id="{82C450EE-6092-40EE-B9ED-0CC788FF992D}"/>
              </a:ext>
            </a:extLst>
          </p:cNvPr>
          <p:cNvSpPr txBox="1"/>
          <p:nvPr/>
        </p:nvSpPr>
        <p:spPr>
          <a:xfrm>
            <a:off x="6121197" y="957886"/>
            <a:ext cx="3910045" cy="369332"/>
          </a:xfrm>
          <a:prstGeom prst="rect">
            <a:avLst/>
          </a:prstGeom>
          <a:noFill/>
        </p:spPr>
        <p:txBody>
          <a:bodyPr wrap="none" rtlCol="0">
            <a:spAutoFit/>
          </a:bodyPr>
          <a:lstStyle/>
          <a:p>
            <a:r>
              <a:rPr lang="en-US" b="1" dirty="0">
                <a:solidFill>
                  <a:schemeClr val="accent2"/>
                </a:solidFill>
              </a:rPr>
              <a:t>Provided by the attacker to the oracle</a:t>
            </a:r>
          </a:p>
        </p:txBody>
      </p:sp>
      <p:cxnSp>
        <p:nvCxnSpPr>
          <p:cNvPr id="16" name="Connettore curvo 15">
            <a:extLst>
              <a:ext uri="{FF2B5EF4-FFF2-40B4-BE49-F238E27FC236}">
                <a16:creationId xmlns:a16="http://schemas.microsoft.com/office/drawing/2014/main" id="{06739858-549C-44FE-AE05-18072BA010E5}"/>
              </a:ext>
            </a:extLst>
          </p:cNvPr>
          <p:cNvCxnSpPr>
            <a:cxnSpLocks/>
          </p:cNvCxnSpPr>
          <p:nvPr/>
        </p:nvCxnSpPr>
        <p:spPr>
          <a:xfrm rot="10800000" flipV="1">
            <a:off x="10447296" y="3726324"/>
            <a:ext cx="475119" cy="427622"/>
          </a:xfrm>
          <a:prstGeom prst="curvedConnector3">
            <a:avLst>
              <a:gd name="adj1" fmla="val -14152"/>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2" name="Segnaposto contenuto 3">
            <a:extLst>
              <a:ext uri="{FF2B5EF4-FFF2-40B4-BE49-F238E27FC236}">
                <a16:creationId xmlns:a16="http://schemas.microsoft.com/office/drawing/2014/main" id="{6C92E5B9-E555-42CE-A078-2A09B8BDE4D6}"/>
              </a:ext>
            </a:extLst>
          </p:cNvPr>
          <p:cNvSpPr txBox="1">
            <a:spLocks/>
          </p:cNvSpPr>
          <p:nvPr/>
        </p:nvSpPr>
        <p:spPr>
          <a:xfrm>
            <a:off x="1524000" y="5376440"/>
            <a:ext cx="9144000" cy="7195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solidFill>
                  <a:schemeClr val="tx2"/>
                </a:solidFill>
              </a:rPr>
              <a:t>When the oracle decrypts the last block, before checking the padding, the decryption output is </a:t>
            </a:r>
            <a:r>
              <a:rPr lang="en-US" b="1" dirty="0">
                <a:solidFill>
                  <a:schemeClr val="tx2"/>
                </a:solidFill>
              </a:rPr>
              <a:t>XORed with the previous block, which is provided by the attacker!</a:t>
            </a:r>
          </a:p>
        </p:txBody>
      </p:sp>
      <p:sp>
        <p:nvSpPr>
          <p:cNvPr id="13" name="Rettangolo con angoli arrotondati 12">
            <a:extLst>
              <a:ext uri="{FF2B5EF4-FFF2-40B4-BE49-F238E27FC236}">
                <a16:creationId xmlns:a16="http://schemas.microsoft.com/office/drawing/2014/main" id="{2906E6C1-D296-47BE-82B5-593A46AD78D5}"/>
              </a:ext>
            </a:extLst>
          </p:cNvPr>
          <p:cNvSpPr/>
          <p:nvPr/>
        </p:nvSpPr>
        <p:spPr>
          <a:xfrm>
            <a:off x="8616280" y="3933056"/>
            <a:ext cx="1728192" cy="59553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BBE7A58A-A460-42A9-B26B-DAC81039372C}"/>
              </a:ext>
            </a:extLst>
          </p:cNvPr>
          <p:cNvSpPr txBox="1"/>
          <p:nvPr/>
        </p:nvSpPr>
        <p:spPr>
          <a:xfrm>
            <a:off x="9624392" y="3356992"/>
            <a:ext cx="2390398" cy="369332"/>
          </a:xfrm>
          <a:prstGeom prst="rect">
            <a:avLst/>
          </a:prstGeom>
          <a:noFill/>
        </p:spPr>
        <p:txBody>
          <a:bodyPr wrap="none" rtlCol="0">
            <a:spAutoFit/>
          </a:bodyPr>
          <a:lstStyle/>
          <a:p>
            <a:r>
              <a:rPr lang="en-US" b="1" dirty="0">
                <a:solidFill>
                  <a:schemeClr val="accent2"/>
                </a:solidFill>
              </a:rPr>
              <a:t>Padding checked here!</a:t>
            </a:r>
          </a:p>
        </p:txBody>
      </p:sp>
    </p:spTree>
    <p:extLst>
      <p:ext uri="{BB962C8B-B14F-4D97-AF65-F5344CB8AC3E}">
        <p14:creationId xmlns:p14="http://schemas.microsoft.com/office/powerpoint/2010/main" val="305805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457200"/>
            <a:ext cx="9144000" cy="595536"/>
          </a:xfrm>
        </p:spPr>
        <p:txBody>
          <a:bodyPr rtlCol="0"/>
          <a:lstStyle/>
          <a:p>
            <a:pPr rtl="0"/>
            <a:r>
              <a:rPr lang="en-US" dirty="0"/>
              <a:t>CBC PADDING ORACLE ATTACK</a:t>
            </a:r>
          </a:p>
        </p:txBody>
      </p:sp>
      <p:sp>
        <p:nvSpPr>
          <p:cNvPr id="4" name="Segnaposto contenuto 3">
            <a:extLst>
              <a:ext uri="{FF2B5EF4-FFF2-40B4-BE49-F238E27FC236}">
                <a16:creationId xmlns:a16="http://schemas.microsoft.com/office/drawing/2014/main" id="{6B68F7A9-EC2F-41E6-99A7-AA7BB907326D}"/>
              </a:ext>
            </a:extLst>
          </p:cNvPr>
          <p:cNvSpPr>
            <a:spLocks noGrp="1"/>
          </p:cNvSpPr>
          <p:nvPr>
            <p:ph idx="1"/>
          </p:nvPr>
        </p:nvSpPr>
        <p:spPr>
          <a:xfrm>
            <a:off x="1517002" y="1177567"/>
            <a:ext cx="9144000" cy="1143000"/>
          </a:xfrm>
        </p:spPr>
        <p:txBody>
          <a:bodyPr/>
          <a:lstStyle/>
          <a:p>
            <a:pPr marL="0" indent="0">
              <a:buNone/>
            </a:pPr>
            <a:r>
              <a:rPr lang="en-US" dirty="0">
                <a:solidFill>
                  <a:schemeClr val="tx2"/>
                </a:solidFill>
              </a:rPr>
              <a:t>Since the previous block is XORed byte by byte, and it is unmodified by the oracle, an attacker can build this block in a way to (brute)force the values of the padding!</a:t>
            </a:r>
          </a:p>
          <a:p>
            <a:pPr marL="0" indent="0">
              <a:buNone/>
            </a:pPr>
            <a:r>
              <a:rPr lang="en-US" dirty="0">
                <a:solidFill>
                  <a:schemeClr val="tx2"/>
                </a:solidFill>
              </a:rPr>
              <a:t>Let’s see an example:</a:t>
            </a:r>
          </a:p>
        </p:txBody>
      </p:sp>
      <p:pic>
        <p:nvPicPr>
          <p:cNvPr id="12" name="Immagine 11">
            <a:extLst>
              <a:ext uri="{FF2B5EF4-FFF2-40B4-BE49-F238E27FC236}">
                <a16:creationId xmlns:a16="http://schemas.microsoft.com/office/drawing/2014/main" id="{0A015312-C1B1-40A7-8FF5-15204BD14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852" y="2370878"/>
            <a:ext cx="7236296" cy="4333111"/>
          </a:xfrm>
          <a:prstGeom prst="rect">
            <a:avLst/>
          </a:prstGeom>
        </p:spPr>
      </p:pic>
      <p:sp>
        <p:nvSpPr>
          <p:cNvPr id="13" name="CasellaDiTesto 12">
            <a:extLst>
              <a:ext uri="{FF2B5EF4-FFF2-40B4-BE49-F238E27FC236}">
                <a16:creationId xmlns:a16="http://schemas.microsoft.com/office/drawing/2014/main" id="{BF13DDF1-8961-4CBA-8540-B1D38AA87529}"/>
              </a:ext>
            </a:extLst>
          </p:cNvPr>
          <p:cNvSpPr txBox="1"/>
          <p:nvPr/>
        </p:nvSpPr>
        <p:spPr>
          <a:xfrm>
            <a:off x="3431704" y="2457085"/>
            <a:ext cx="1968809" cy="369332"/>
          </a:xfrm>
          <a:prstGeom prst="rect">
            <a:avLst/>
          </a:prstGeom>
          <a:noFill/>
        </p:spPr>
        <p:txBody>
          <a:bodyPr wrap="none" rtlCol="0">
            <a:spAutoFit/>
          </a:bodyPr>
          <a:lstStyle/>
          <a:p>
            <a:r>
              <a:rPr lang="en-US" dirty="0">
                <a:solidFill>
                  <a:schemeClr val="bg1"/>
                </a:solidFill>
              </a:rPr>
              <a:t>Ciphertext block 0</a:t>
            </a:r>
          </a:p>
        </p:txBody>
      </p:sp>
      <p:sp>
        <p:nvSpPr>
          <p:cNvPr id="14" name="CasellaDiTesto 13">
            <a:extLst>
              <a:ext uri="{FF2B5EF4-FFF2-40B4-BE49-F238E27FC236}">
                <a16:creationId xmlns:a16="http://schemas.microsoft.com/office/drawing/2014/main" id="{6249E631-956F-4092-8F6B-B42878413582}"/>
              </a:ext>
            </a:extLst>
          </p:cNvPr>
          <p:cNvSpPr txBox="1"/>
          <p:nvPr/>
        </p:nvSpPr>
        <p:spPr>
          <a:xfrm>
            <a:off x="6827406" y="2457085"/>
            <a:ext cx="1922321" cy="369332"/>
          </a:xfrm>
          <a:prstGeom prst="rect">
            <a:avLst/>
          </a:prstGeom>
          <a:noFill/>
        </p:spPr>
        <p:txBody>
          <a:bodyPr wrap="none" rtlCol="0">
            <a:spAutoFit/>
          </a:bodyPr>
          <a:lstStyle/>
          <a:p>
            <a:r>
              <a:rPr lang="en-US" dirty="0">
                <a:solidFill>
                  <a:schemeClr val="bg1"/>
                </a:solidFill>
              </a:rPr>
              <a:t>Ciphertext block 1</a:t>
            </a:r>
          </a:p>
        </p:txBody>
      </p:sp>
      <p:sp>
        <p:nvSpPr>
          <p:cNvPr id="16" name="Rettangolo con angoli arrotondati 15">
            <a:extLst>
              <a:ext uri="{FF2B5EF4-FFF2-40B4-BE49-F238E27FC236}">
                <a16:creationId xmlns:a16="http://schemas.microsoft.com/office/drawing/2014/main" id="{A01455F8-9EDF-4B2C-B95D-967A34748B1E}"/>
              </a:ext>
            </a:extLst>
          </p:cNvPr>
          <p:cNvSpPr/>
          <p:nvPr/>
        </p:nvSpPr>
        <p:spPr>
          <a:xfrm>
            <a:off x="6096000" y="4509120"/>
            <a:ext cx="3456384" cy="475743"/>
          </a:xfrm>
          <a:prstGeom prst="round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sellaDiTesto 16">
            <a:extLst>
              <a:ext uri="{FF2B5EF4-FFF2-40B4-BE49-F238E27FC236}">
                <a16:creationId xmlns:a16="http://schemas.microsoft.com/office/drawing/2014/main" id="{8716AB08-5A3C-4CF3-83D3-55A2BAEFC164}"/>
              </a:ext>
            </a:extLst>
          </p:cNvPr>
          <p:cNvSpPr txBox="1"/>
          <p:nvPr/>
        </p:nvSpPr>
        <p:spPr>
          <a:xfrm>
            <a:off x="9679985" y="3494721"/>
            <a:ext cx="2483950" cy="646331"/>
          </a:xfrm>
          <a:prstGeom prst="rect">
            <a:avLst/>
          </a:prstGeom>
          <a:noFill/>
        </p:spPr>
        <p:txBody>
          <a:bodyPr wrap="none" rtlCol="0">
            <a:spAutoFit/>
          </a:bodyPr>
          <a:lstStyle/>
          <a:p>
            <a:r>
              <a:rPr lang="en-US" b="1" dirty="0">
                <a:solidFill>
                  <a:schemeClr val="accent2"/>
                </a:solidFill>
                <a:highlight>
                  <a:srgbClr val="000000"/>
                </a:highlight>
              </a:rPr>
              <a:t>DECRYPTION OUTPUT:</a:t>
            </a:r>
          </a:p>
          <a:p>
            <a:r>
              <a:rPr lang="en-US" b="1" dirty="0">
                <a:solidFill>
                  <a:schemeClr val="accent2"/>
                </a:solidFill>
                <a:highlight>
                  <a:srgbClr val="000000"/>
                </a:highlight>
              </a:rPr>
              <a:t>Target for the attacker!</a:t>
            </a:r>
          </a:p>
        </p:txBody>
      </p:sp>
      <p:cxnSp>
        <p:nvCxnSpPr>
          <p:cNvPr id="34" name="Connettore 2 33">
            <a:extLst>
              <a:ext uri="{FF2B5EF4-FFF2-40B4-BE49-F238E27FC236}">
                <a16:creationId xmlns:a16="http://schemas.microsoft.com/office/drawing/2014/main" id="{A3FCECAB-7AED-4BFA-9825-770F94C11AE8}"/>
              </a:ext>
            </a:extLst>
          </p:cNvPr>
          <p:cNvCxnSpPr>
            <a:cxnSpLocks/>
          </p:cNvCxnSpPr>
          <p:nvPr/>
        </p:nvCxnSpPr>
        <p:spPr>
          <a:xfrm flipH="1">
            <a:off x="9696400" y="4141052"/>
            <a:ext cx="1241975" cy="649813"/>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2" name="CasellaDiTesto 41">
            <a:extLst>
              <a:ext uri="{FF2B5EF4-FFF2-40B4-BE49-F238E27FC236}">
                <a16:creationId xmlns:a16="http://schemas.microsoft.com/office/drawing/2014/main" id="{586B8EFB-4A5C-4564-9C24-74CF8406D1A5}"/>
              </a:ext>
            </a:extLst>
          </p:cNvPr>
          <p:cNvSpPr txBox="1"/>
          <p:nvPr/>
        </p:nvSpPr>
        <p:spPr>
          <a:xfrm>
            <a:off x="9745195" y="3687415"/>
            <a:ext cx="2353529" cy="461665"/>
          </a:xfrm>
          <a:prstGeom prst="rect">
            <a:avLst/>
          </a:prstGeom>
          <a:noFill/>
        </p:spPr>
        <p:txBody>
          <a:bodyPr wrap="none" rtlCol="0">
            <a:spAutoFit/>
          </a:bodyPr>
          <a:lstStyle/>
          <a:p>
            <a:r>
              <a:rPr lang="en-US" sz="2400" b="1" dirty="0">
                <a:solidFill>
                  <a:schemeClr val="accent1"/>
                </a:solidFill>
                <a:latin typeface="+mj-lt"/>
              </a:rPr>
              <a:t>2E </a:t>
            </a:r>
            <a:r>
              <a:rPr lang="en-US" sz="2400" b="1" dirty="0">
                <a:solidFill>
                  <a:schemeClr val="accent1"/>
                </a:solidFill>
                <a:effectLst/>
                <a:latin typeface="+mj-lt"/>
              </a:rPr>
              <a:t>⊕ 01 = </a:t>
            </a:r>
            <a:r>
              <a:rPr lang="en-US" sz="2400" b="1" dirty="0">
                <a:solidFill>
                  <a:schemeClr val="accent2"/>
                </a:solidFill>
                <a:effectLst/>
                <a:latin typeface="+mj-lt"/>
              </a:rPr>
              <a:t>2F</a:t>
            </a:r>
            <a:endParaRPr lang="en-US" sz="2400" b="1" dirty="0">
              <a:solidFill>
                <a:schemeClr val="accent2"/>
              </a:solidFill>
              <a:latin typeface="+mj-lt"/>
            </a:endParaRPr>
          </a:p>
        </p:txBody>
      </p:sp>
      <p:sp>
        <p:nvSpPr>
          <p:cNvPr id="44" name="CasellaDiTesto 43">
            <a:extLst>
              <a:ext uri="{FF2B5EF4-FFF2-40B4-BE49-F238E27FC236}">
                <a16:creationId xmlns:a16="http://schemas.microsoft.com/office/drawing/2014/main" id="{AFC7FBB0-C0C7-4E4A-9F15-C4C4A2634DE4}"/>
              </a:ext>
            </a:extLst>
          </p:cNvPr>
          <p:cNvSpPr txBox="1"/>
          <p:nvPr/>
        </p:nvSpPr>
        <p:spPr>
          <a:xfrm>
            <a:off x="22067" y="5613047"/>
            <a:ext cx="6098344" cy="1200329"/>
          </a:xfrm>
          <a:prstGeom prst="rect">
            <a:avLst/>
          </a:prstGeom>
          <a:solidFill>
            <a:schemeClr val="bg1"/>
          </a:solidFill>
        </p:spPr>
        <p:txBody>
          <a:bodyPr wrap="square">
            <a:spAutoFit/>
          </a:bodyPr>
          <a:lstStyle/>
          <a:p>
            <a:r>
              <a:rPr lang="en-US" sz="1800" dirty="0">
                <a:solidFill>
                  <a:schemeClr val="accent1"/>
                </a:solidFill>
                <a:highlight>
                  <a:srgbClr val="000000"/>
                </a:highlight>
              </a:rPr>
              <a:t>For the next byte padding will be </a:t>
            </a:r>
            <a:r>
              <a:rPr lang="en-US" sz="1800" dirty="0">
                <a:solidFill>
                  <a:schemeClr val="accent1"/>
                </a:solidFill>
                <a:highlight>
                  <a:srgbClr val="000000"/>
                </a:highlight>
                <a:latin typeface="+mj-lt"/>
              </a:rPr>
              <a:t>02</a:t>
            </a:r>
            <a:r>
              <a:rPr lang="en-US" dirty="0">
                <a:solidFill>
                  <a:schemeClr val="accent1"/>
                </a:solidFill>
                <a:highlight>
                  <a:srgbClr val="000000"/>
                </a:highlight>
              </a:rPr>
              <a:t> </a:t>
            </a:r>
            <a:r>
              <a:rPr lang="en-US" sz="1800" dirty="0">
                <a:solidFill>
                  <a:schemeClr val="accent1"/>
                </a:solidFill>
                <a:highlight>
                  <a:srgbClr val="000000"/>
                </a:highlight>
              </a:rPr>
              <a:t>so instead of </a:t>
            </a:r>
            <a:r>
              <a:rPr lang="en-US" sz="1800" dirty="0">
                <a:solidFill>
                  <a:schemeClr val="accent1"/>
                </a:solidFill>
                <a:highlight>
                  <a:srgbClr val="000000"/>
                </a:highlight>
                <a:latin typeface="+mj-lt"/>
              </a:rPr>
              <a:t>2E</a:t>
            </a:r>
            <a:r>
              <a:rPr lang="en-US" dirty="0">
                <a:solidFill>
                  <a:schemeClr val="accent1"/>
                </a:solidFill>
                <a:highlight>
                  <a:srgbClr val="000000"/>
                </a:highlight>
                <a:latin typeface="+mj-lt"/>
              </a:rPr>
              <a:t> </a:t>
            </a:r>
            <a:r>
              <a:rPr lang="en-US" sz="1800" dirty="0">
                <a:solidFill>
                  <a:schemeClr val="accent1"/>
                </a:solidFill>
                <a:highlight>
                  <a:srgbClr val="000000"/>
                </a:highlight>
              </a:rPr>
              <a:t>we will fix the last byte of BLOCK </a:t>
            </a:r>
            <a:r>
              <a:rPr lang="en-US" sz="1800" dirty="0">
                <a:solidFill>
                  <a:schemeClr val="accent1"/>
                </a:solidFill>
                <a:highlight>
                  <a:srgbClr val="000000"/>
                </a:highlight>
                <a:latin typeface="+mj-lt"/>
              </a:rPr>
              <a:t>0</a:t>
            </a:r>
            <a:r>
              <a:rPr lang="en-US" sz="1800" dirty="0">
                <a:solidFill>
                  <a:schemeClr val="accent1"/>
                </a:solidFill>
                <a:highlight>
                  <a:srgbClr val="000000"/>
                </a:highlight>
              </a:rPr>
              <a:t> to:</a:t>
            </a:r>
          </a:p>
          <a:p>
            <a:r>
              <a:rPr lang="en-US" sz="1800" dirty="0">
                <a:solidFill>
                  <a:schemeClr val="accent2"/>
                </a:solidFill>
                <a:effectLst/>
                <a:highlight>
                  <a:srgbClr val="000000"/>
                </a:highlight>
                <a:latin typeface="+mj-lt"/>
              </a:rPr>
              <a:t>2F</a:t>
            </a:r>
            <a:r>
              <a:rPr lang="en-US" sz="1800" dirty="0">
                <a:solidFill>
                  <a:schemeClr val="accent1"/>
                </a:solidFill>
                <a:effectLst/>
                <a:highlight>
                  <a:srgbClr val="000000"/>
                </a:highlight>
                <a:latin typeface="+mj-lt"/>
              </a:rPr>
              <a:t> ⊕ 02 = </a:t>
            </a:r>
            <a:r>
              <a:rPr lang="en-US" sz="1800" b="1" dirty="0">
                <a:solidFill>
                  <a:schemeClr val="accent1"/>
                </a:solidFill>
                <a:effectLst/>
                <a:highlight>
                  <a:srgbClr val="000000"/>
                </a:highlight>
                <a:latin typeface="+mj-lt"/>
              </a:rPr>
              <a:t>2D</a:t>
            </a:r>
          </a:p>
          <a:p>
            <a:r>
              <a:rPr lang="en-US" dirty="0">
                <a:solidFill>
                  <a:schemeClr val="accent1"/>
                </a:solidFill>
                <a:highlight>
                  <a:srgbClr val="000000"/>
                </a:highlight>
              </a:rPr>
              <a:t>then brute force the penultimate byte, and so on…</a:t>
            </a:r>
            <a:endParaRPr lang="en-US" sz="1800" dirty="0">
              <a:solidFill>
                <a:schemeClr val="accent2"/>
              </a:solidFill>
              <a:highlight>
                <a:srgbClr val="000000"/>
              </a:highlight>
            </a:endParaRPr>
          </a:p>
        </p:txBody>
      </p:sp>
    </p:spTree>
    <p:extLst>
      <p:ext uri="{BB962C8B-B14F-4D97-AF65-F5344CB8AC3E}">
        <p14:creationId xmlns:p14="http://schemas.microsoft.com/office/powerpoint/2010/main" val="420994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64" presetClass="path" presetSubtype="0" accel="50000" decel="50000" fill="hold" grpId="0" nodeType="clickEffect">
                                  <p:stCondLst>
                                    <p:cond delay="0"/>
                                  </p:stCondLst>
                                  <p:childTnLst>
                                    <p:animMotion origin="layout" path="M -3.33333E-6 -2.96296E-6 L -0.00013 -0.0662 " pathEditMode="relative" rAng="0" ptsTypes="AA">
                                      <p:cBhvr>
                                        <p:cTn id="17" dur="1000" fill="hold"/>
                                        <p:tgtEl>
                                          <p:spTgt spid="17"/>
                                        </p:tgtEl>
                                        <p:attrNameLst>
                                          <p:attrName>ppt_x</p:attrName>
                                          <p:attrName>ppt_y</p:attrName>
                                        </p:attrNameLst>
                                      </p:cBhvr>
                                      <p:rCtr x="-13" y="-3310"/>
                                    </p:animMotion>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barn(inVertical)">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P spid="42"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dirty="0"/>
              <a:t>CBC PADDING ORACLE ATTACK</a:t>
            </a:r>
          </a:p>
        </p:txBody>
      </p:sp>
      <p:sp>
        <p:nvSpPr>
          <p:cNvPr id="4" name="Segnaposto contenuto 3">
            <a:extLst>
              <a:ext uri="{FF2B5EF4-FFF2-40B4-BE49-F238E27FC236}">
                <a16:creationId xmlns:a16="http://schemas.microsoft.com/office/drawing/2014/main" id="{6B68F7A9-EC2F-41E6-99A7-AA7BB907326D}"/>
              </a:ext>
            </a:extLst>
          </p:cNvPr>
          <p:cNvSpPr>
            <a:spLocks noGrp="1"/>
          </p:cNvSpPr>
          <p:nvPr>
            <p:ph idx="1"/>
          </p:nvPr>
        </p:nvSpPr>
        <p:spPr>
          <a:xfrm>
            <a:off x="1524000" y="1916832"/>
            <a:ext cx="9144000" cy="4179168"/>
          </a:xfrm>
        </p:spPr>
        <p:txBody>
          <a:bodyPr/>
          <a:lstStyle/>
          <a:p>
            <a:pPr marL="0" indent="0" algn="ctr">
              <a:buNone/>
            </a:pPr>
            <a:r>
              <a:rPr lang="en-US" sz="2400" b="1" dirty="0">
                <a:solidFill>
                  <a:schemeClr val="tx2"/>
                </a:solidFill>
              </a:rPr>
              <a:t>What does this mean?</a:t>
            </a:r>
          </a:p>
          <a:p>
            <a:pPr marL="457200" indent="-457200">
              <a:buFont typeface="+mj-lt"/>
              <a:buAutoNum type="arabicPeriod"/>
            </a:pPr>
            <a:r>
              <a:rPr lang="en-US" dirty="0">
                <a:solidFill>
                  <a:schemeClr val="tx2"/>
                </a:solidFill>
              </a:rPr>
              <a:t>Starting from the last byte of the block we can recover each byte by forcing the correct padding for that position, to do so we try all possibilities until the oracle informs us about a correct padding. Inverting the XOR we obtain the decrypted byte</a:t>
            </a:r>
          </a:p>
          <a:p>
            <a:pPr marL="457200" indent="-457200">
              <a:buFont typeface="+mj-lt"/>
              <a:buAutoNum type="arabicPeriod"/>
            </a:pPr>
            <a:r>
              <a:rPr lang="en-US" dirty="0">
                <a:solidFill>
                  <a:schemeClr val="tx2"/>
                </a:solidFill>
              </a:rPr>
              <a:t>With a maximum of 256 trials for each byte of the block, we can recover the decryption output of our target ciphertext block.</a:t>
            </a:r>
          </a:p>
          <a:p>
            <a:pPr marL="457200" indent="-457200">
              <a:buFont typeface="+mj-lt"/>
              <a:buAutoNum type="arabicPeriod"/>
            </a:pPr>
            <a:r>
              <a:rPr lang="en-US" dirty="0">
                <a:solidFill>
                  <a:schemeClr val="tx2"/>
                </a:solidFill>
              </a:rPr>
              <a:t>XORing the obtained decryption output with the previous ciphertext block/IV gives us the plaintext block </a:t>
            </a:r>
            <a:r>
              <a:rPr lang="en-US" dirty="0">
                <a:solidFill>
                  <a:schemeClr val="tx2"/>
                </a:solidFill>
                <a:sym typeface="Wingdings" panose="05000000000000000000" pitchFamily="2" charset="2"/>
              </a:rPr>
              <a:t></a:t>
            </a:r>
          </a:p>
          <a:p>
            <a:pPr marL="457200" indent="-457200">
              <a:buFont typeface="+mj-lt"/>
              <a:buAutoNum type="arabicPeriod"/>
            </a:pPr>
            <a:r>
              <a:rPr lang="en-US" dirty="0">
                <a:solidFill>
                  <a:schemeClr val="tx2"/>
                </a:solidFill>
                <a:sym typeface="Wingdings" panose="05000000000000000000" pitchFamily="2" charset="2"/>
              </a:rPr>
              <a:t>The process can be applied to all the ciphertext blocks, leading to full decryption in O(256*N) </a:t>
            </a:r>
            <a:r>
              <a:rPr lang="en-US" b="1" dirty="0"/>
              <a:t>≃ O(N)</a:t>
            </a:r>
            <a:endParaRPr lang="en-US" dirty="0">
              <a:solidFill>
                <a:schemeClr val="tx2"/>
              </a:solidFill>
            </a:endParaRPr>
          </a:p>
          <a:p>
            <a:pPr marL="457200" indent="-457200">
              <a:buFont typeface="+mj-lt"/>
              <a:buAutoNum type="arabicPeriod"/>
            </a:pPr>
            <a:endParaRPr lang="en-US" dirty="0">
              <a:solidFill>
                <a:schemeClr val="tx2"/>
              </a:solidFill>
            </a:endParaRPr>
          </a:p>
          <a:p>
            <a:pPr marL="457200" indent="-457200">
              <a:buFont typeface="+mj-lt"/>
              <a:buAutoNum type="arabicPeriod"/>
            </a:pPr>
            <a:endParaRPr lang="en-US" dirty="0">
              <a:solidFill>
                <a:schemeClr val="tx2"/>
              </a:solidFill>
            </a:endParaRPr>
          </a:p>
        </p:txBody>
      </p:sp>
    </p:spTree>
    <p:extLst>
      <p:ext uri="{BB962C8B-B14F-4D97-AF65-F5344CB8AC3E}">
        <p14:creationId xmlns:p14="http://schemas.microsoft.com/office/powerpoint/2010/main" val="346017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LIVE DEMO! (</a:t>
            </a:r>
            <a:r>
              <a:rPr lang="it-IT" dirty="0" err="1"/>
              <a:t>hopefully</a:t>
            </a:r>
            <a:r>
              <a:rPr lang="it-IT" dirty="0"/>
              <a:t>)</a:t>
            </a:r>
          </a:p>
        </p:txBody>
      </p:sp>
    </p:spTree>
    <p:extLst>
      <p:ext uri="{BB962C8B-B14F-4D97-AF65-F5344CB8AC3E}">
        <p14:creationId xmlns:p14="http://schemas.microsoft.com/office/powerpoint/2010/main" val="224916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formatic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8_TF02901026_TF02901026.potx" id="{1C2F1F5A-5A4D-489C-B7D3-B53881242029}" vid="{94B4E6FC-1068-4A34-AEAC-2DCE747A5CE1}"/>
    </a:ext>
  </a:extLst>
</a:theme>
</file>

<file path=ppt/theme/theme2.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professionale con schema di circuito (widescreen)</Template>
  <TotalTime>342</TotalTime>
  <Words>675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Candara</vt:lpstr>
      <vt:lpstr>Consolas</vt:lpstr>
      <vt:lpstr>Informatica 16x9</vt:lpstr>
      <vt:lpstr>CBC PADDING ORACLE ATTACK</vt:lpstr>
      <vt:lpstr>PADDING: why and how?</vt:lpstr>
      <vt:lpstr>PADDING: PKCS#5 and PKCS#7</vt:lpstr>
      <vt:lpstr>What is a PADDING ORACLE?</vt:lpstr>
      <vt:lpstr>CBC PADDING ORACLE ATTACK</vt:lpstr>
      <vt:lpstr>CBC mode refresher</vt:lpstr>
      <vt:lpstr>CBC PADDING ORACLE ATTACK</vt:lpstr>
      <vt:lpstr>CBC PADDING ORACLE ATTACK</vt:lpstr>
      <vt:lpstr>LIVE DEMO! (hopefully)</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CBC PADDING ORACLE ATTACK</dc:title>
  <dc:creator>Gabriele Gatti</dc:creator>
  <cp:lastModifiedBy>Gabriele Gatti</cp:lastModifiedBy>
  <cp:revision>2</cp:revision>
  <dcterms:created xsi:type="dcterms:W3CDTF">2022-04-03T17:09:18Z</dcterms:created>
  <dcterms:modified xsi:type="dcterms:W3CDTF">2022-04-03T22:53:58Z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