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3" r:id="rId4"/>
    <p:sldId id="259" r:id="rId5"/>
    <p:sldId id="261" r:id="rId6"/>
    <p:sldId id="260" r:id="rId7"/>
    <p:sldId id="262" r:id="rId8"/>
    <p:sldId id="263" r:id="rId9"/>
    <p:sldId id="290" r:id="rId10"/>
    <p:sldId id="295" r:id="rId11"/>
    <p:sldId id="294" r:id="rId12"/>
    <p:sldId id="267" r:id="rId13"/>
    <p:sldId id="269" r:id="rId14"/>
    <p:sldId id="271" r:id="rId15"/>
    <p:sldId id="285" r:id="rId16"/>
    <p:sldId id="273" r:id="rId17"/>
    <p:sldId id="288" r:id="rId18"/>
    <p:sldId id="274" r:id="rId19"/>
    <p:sldId id="296" r:id="rId20"/>
    <p:sldId id="275" r:id="rId21"/>
    <p:sldId id="276" r:id="rId22"/>
    <p:sldId id="277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3080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D7A8-B5F2-4110-924F-3F480B4A724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DA2C-20CE-4DE4-BB85-4695A918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0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73F9-1BC0-4E5C-8D63-40DFC591BDFA}" type="datetimeFigureOut">
              <a:rPr lang="en-US" smtClean="0"/>
              <a:t>6/6/18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34ED5-532A-425F-A922-9BEC6C01C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806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5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0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6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1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>
                <a:latin typeface="Helvetica" charset="0"/>
              </a:rPr>
              <a:t>An additional function of the OS is to enable </a:t>
            </a:r>
            <a:r>
              <a:rPr lang="en-US" b="1" dirty="0">
                <a:latin typeface="Helvetica" charset="0"/>
              </a:rPr>
              <a:t>file management</a:t>
            </a:r>
            <a:r>
              <a:rPr lang="en-US" dirty="0">
                <a:latin typeface="Helvetica" charset="0"/>
              </a:rPr>
              <a:t>, which entails providing organizational structure to the computer’s contents. The OS allows you to organize the contents of your computer in a hierarchical structure of </a:t>
            </a:r>
            <a:r>
              <a:rPr lang="en-US" b="1" dirty="0">
                <a:latin typeface="Helvetica" charset="0"/>
              </a:rPr>
              <a:t>directories</a:t>
            </a:r>
            <a:r>
              <a:rPr lang="en-US" dirty="0">
                <a:latin typeface="Helvetica" charset="0"/>
              </a:rPr>
              <a:t> that includes drives, folders, sub</a:t>
            </a:r>
            <a:r>
              <a:rPr lang="en-US" i="1" dirty="0">
                <a:latin typeface="Helvetica" charset="0"/>
              </a:rPr>
              <a:t>folders</a:t>
            </a:r>
            <a:r>
              <a:rPr lang="en-US" dirty="0">
                <a:latin typeface="Helvetica" charset="0"/>
              </a:rPr>
              <a:t>, and </a:t>
            </a:r>
            <a:r>
              <a:rPr lang="en-US" i="1" dirty="0">
                <a:latin typeface="Helvetica" charset="0"/>
              </a:rPr>
              <a:t>files</a:t>
            </a:r>
            <a:r>
              <a:rPr lang="en-US" dirty="0">
                <a:latin typeface="Helvetica" charset="0"/>
              </a:rPr>
              <a:t>. </a:t>
            </a:r>
            <a:endParaRPr lang="en-US" dirty="0"/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r>
              <a:rPr lang="en-US" dirty="0"/>
              <a:t>.</a:t>
            </a:r>
          </a:p>
          <a:p>
            <a:pPr eaLnBrk="1" hangingPunct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064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8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68DB-C6A7-4708-9C52-0776DB8BB379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70-15C0-4753-8F0D-D4287AA24B03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57E1-3FC6-4D56-A719-8183EB177E27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371475"/>
            <a:ext cx="834072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511300"/>
            <a:ext cx="4298950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4: Operating Systems and File Management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6714-E8AA-4C0C-927E-0D4BFB688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1D51-2E68-48D8-BAF4-F1F37B864D79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86F-C3EA-4981-BECC-CA4C21F00501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3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7A3D-A295-4495-A54F-32B9D4A49937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C6D-7C93-4CEA-A862-4029FB7BF5EE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9333-7366-4A3D-9FB6-1D6725CA6702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30C8-DC45-4BF8-AC24-F7E7D68B5051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40FFE8-FAE2-428A-ACC4-3227B8EFFA81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CCCF-E70E-4FFC-8F77-3DB30ACACF44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44DC1-DA38-441A-AEAC-01E7F764C5E1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Paths and Trees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5515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File System Tree (2 devices)</a:t>
            </a:r>
          </a:p>
        </p:txBody>
      </p:sp>
      <p:pic>
        <p:nvPicPr>
          <p:cNvPr id="12292" name="Picture 3" descr="log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31950"/>
            <a:ext cx="77089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Management Metaphors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dirty="0"/>
              <a:t>Tree Metaphor</a:t>
            </a:r>
          </a:p>
          <a:p>
            <a:pPr lvl="1" eaLnBrk="1" hangingPunct="1"/>
            <a:r>
              <a:rPr lang="en-US" dirty="0"/>
              <a:t>Root, branches, leaves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Filing Cabinet Metaphor</a:t>
            </a:r>
          </a:p>
          <a:p>
            <a:pPr lvl="1" eaLnBrk="1" hangingPunct="1"/>
            <a:r>
              <a:rPr lang="en-US" dirty="0"/>
              <a:t>Drawers, Folders, Files</a:t>
            </a:r>
          </a:p>
        </p:txBody>
      </p:sp>
      <p:pic>
        <p:nvPicPr>
          <p:cNvPr id="11269" name="Picture 5" descr="files_fly_in_l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04975"/>
            <a:ext cx="4038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Directories and Folders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storage device has a directory containing a list of its files</a:t>
            </a:r>
          </a:p>
          <a:p>
            <a:pPr lvl="1"/>
            <a:r>
              <a:rPr lang="en-US" sz="2000" dirty="0"/>
              <a:t>Root directory  (like “C:\”)</a:t>
            </a:r>
          </a:p>
          <a:p>
            <a:pPr lvl="1"/>
            <a:r>
              <a:rPr lang="en-US" sz="2000" dirty="0"/>
              <a:t>Subdirectory</a:t>
            </a:r>
          </a:p>
          <a:p>
            <a:pPr lvl="2"/>
            <a:r>
              <a:rPr lang="en-US" sz="1800" dirty="0"/>
              <a:t>Depicted as folders</a:t>
            </a:r>
          </a:p>
          <a:p>
            <a:r>
              <a:rPr lang="en-US" sz="2400" dirty="0"/>
              <a:t>A computer’s file location is defined by a </a:t>
            </a:r>
            <a:r>
              <a:rPr lang="en-US" sz="2400" b="1" dirty="0"/>
              <a:t>path</a:t>
            </a:r>
          </a:p>
          <a:p>
            <a:r>
              <a:rPr lang="en-US" dirty="0"/>
              <a:t>Examples:   D:\  is the root of the D drive</a:t>
            </a:r>
          </a:p>
          <a:p>
            <a:r>
              <a:rPr lang="en-US" dirty="0"/>
              <a:t>Examples:   C:\Notes\CS 101\Week 1\notes.txt</a:t>
            </a:r>
          </a:p>
          <a:p>
            <a:r>
              <a:rPr lang="en-US" dirty="0"/>
              <a:t>Examples:    F:\1999\Music\CDs\Prince\</a:t>
            </a:r>
            <a:endParaRPr lang="en-US" sz="2400" dirty="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17500" y="52578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file format refers to the organization and layout of data that is stored in a file</a:t>
            </a:r>
          </a:p>
          <a:p>
            <a:r>
              <a:rPr lang="en-US" sz="2400" dirty="0"/>
              <a:t>A file extension usually indicates the format of a file and the application which was used to create the file</a:t>
            </a:r>
          </a:p>
          <a:p>
            <a:r>
              <a:rPr lang="en-US" sz="2400" b="1" dirty="0"/>
              <a:t>But it does not have to!  Just changing the extension on a file from xlsx to zip does not make the file a zip file!  It needs to be converted from a spreadsheet to a zipped file using the zip application.</a:t>
            </a:r>
          </a:p>
        </p:txBody>
      </p:sp>
    </p:spTree>
    <p:extLst>
      <p:ext uri="{BB962C8B-B14F-4D97-AF65-F5344CB8AC3E}">
        <p14:creationId xmlns:p14="http://schemas.microsoft.com/office/powerpoint/2010/main" val="89217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applications that create files have a file menu</a:t>
            </a:r>
          </a:p>
          <a:p>
            <a:r>
              <a:rPr lang="en-US" dirty="0"/>
              <a:t>Choices will include Save and Save As</a:t>
            </a:r>
          </a:p>
          <a:p>
            <a:pPr lvl="1"/>
            <a:r>
              <a:rPr lang="en-US" sz="2000" dirty="0"/>
              <a:t>Save saves using same filename, if has been saved once already</a:t>
            </a:r>
          </a:p>
          <a:p>
            <a:pPr lvl="1"/>
            <a:r>
              <a:rPr lang="en-US" sz="2000" dirty="0"/>
              <a:t>Save asks for new name if it has not been saved before</a:t>
            </a:r>
          </a:p>
          <a:p>
            <a:pPr lvl="1"/>
            <a:r>
              <a:rPr lang="en-US" sz="2000" dirty="0"/>
              <a:t>Save As asks for new name and saves new copy of file</a:t>
            </a:r>
          </a:p>
          <a:p>
            <a:r>
              <a:rPr lang="en-US" dirty="0"/>
              <a:t>Duplicate – makes another copy with new name but you keep editing old version</a:t>
            </a:r>
          </a:p>
          <a:p>
            <a:r>
              <a:rPr lang="en-US" dirty="0"/>
              <a:t>Rename – allows you to change the name of the current file </a:t>
            </a:r>
          </a:p>
        </p:txBody>
      </p:sp>
    </p:spTree>
    <p:extLst>
      <p:ext uri="{BB962C8B-B14F-4D97-AF65-F5344CB8AC3E}">
        <p14:creationId xmlns:p14="http://schemas.microsoft.com/office/powerpoint/2010/main" val="90481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Management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operating system provides an organizational structure to the computer’s data and programs</a:t>
            </a:r>
          </a:p>
          <a:p>
            <a:pPr eaLnBrk="1" hangingPunct="1"/>
            <a:r>
              <a:rPr lang="en-US" dirty="0"/>
              <a:t>Hierarchical structure of directories:</a:t>
            </a:r>
          </a:p>
          <a:p>
            <a:pPr lvl="1" eaLnBrk="1" hangingPunct="1"/>
            <a:r>
              <a:rPr lang="en-US" sz="2600" dirty="0"/>
              <a:t>Drives</a:t>
            </a:r>
          </a:p>
          <a:p>
            <a:pPr lvl="2" eaLnBrk="1" hangingPunct="1"/>
            <a:r>
              <a:rPr lang="en-US" sz="2600" dirty="0"/>
              <a:t>Folders</a:t>
            </a:r>
          </a:p>
          <a:p>
            <a:pPr lvl="3"/>
            <a:r>
              <a:rPr lang="en-US" sz="2600" dirty="0"/>
              <a:t>and more Folders …</a:t>
            </a:r>
            <a:endParaRPr lang="en-US" sz="2600" dirty="0">
              <a:latin typeface="Verdana" pitchFamily="34" charset="0"/>
            </a:endParaRPr>
          </a:p>
          <a:p>
            <a:pPr lvl="4" eaLnBrk="1" hangingPunct="1"/>
            <a:r>
              <a:rPr lang="en-US" sz="2600" dirty="0">
                <a:latin typeface="Verdana" pitchFamily="34" charset="0"/>
              </a:rPr>
              <a:t>Files</a:t>
            </a:r>
          </a:p>
          <a:p>
            <a:r>
              <a:rPr lang="en-US" sz="2800" dirty="0"/>
              <a:t>Storage</a:t>
            </a:r>
            <a:r>
              <a:rPr lang="en-US" sz="3300" dirty="0"/>
              <a:t> </a:t>
            </a:r>
            <a:r>
              <a:rPr lang="en-US" sz="2800" dirty="0"/>
              <a:t>metaphors help you visualize and mentally organize the files on your disks and other storage devices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03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Explorer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75780"/>
            <a:ext cx="6254750" cy="4614863"/>
          </a:xfrm>
        </p:spPr>
        <p:txBody>
          <a:bodyPr/>
          <a:lstStyle/>
          <a:p>
            <a:r>
              <a:rPr lang="en-US" sz="2400" dirty="0"/>
              <a:t>File Explorer (also known as Windows Explorer) helps you manipulate files and folders in the following ways:</a:t>
            </a:r>
          </a:p>
          <a:p>
            <a:pPr lvl="1"/>
            <a:r>
              <a:rPr lang="en-US" sz="2000" dirty="0"/>
              <a:t>Rename</a:t>
            </a:r>
          </a:p>
          <a:p>
            <a:pPr lvl="1"/>
            <a:r>
              <a:rPr lang="en-US" sz="2000" dirty="0"/>
              <a:t>Copy</a:t>
            </a:r>
          </a:p>
          <a:p>
            <a:pPr lvl="1"/>
            <a:r>
              <a:rPr lang="en-US" sz="2000" dirty="0"/>
              <a:t>Move</a:t>
            </a:r>
          </a:p>
          <a:p>
            <a:pPr lvl="1"/>
            <a:r>
              <a:rPr lang="en-US" sz="2000" dirty="0"/>
              <a:t>Delete</a:t>
            </a:r>
          </a:p>
          <a:p>
            <a:r>
              <a:rPr lang="en-US" sz="2400" dirty="0"/>
              <a:t>Windows offers a set of preconfigured personal folders, such as My Documents and My Music, for storing your personal data files. You can make subdirectories in these too!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11" y="2536871"/>
            <a:ext cx="1573171" cy="32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the same as Internet Explorer!  Windows Explorer is a file manager</a:t>
            </a:r>
          </a:p>
          <a:p>
            <a:r>
              <a:rPr lang="en-US" dirty="0"/>
              <a:t>Shows files in different views</a:t>
            </a:r>
          </a:p>
          <a:p>
            <a:r>
              <a:rPr lang="en-US" dirty="0"/>
              <a:t>Shows files’ information: name, date modified, type, size and others you can set (Turn menu bar on, then View then menu choice Choose Details)</a:t>
            </a:r>
          </a:p>
          <a:p>
            <a:r>
              <a:rPr lang="en-US" dirty="0"/>
              <a:t>Uses Graphical User Interface to let you move files around, copy them, erase them</a:t>
            </a:r>
          </a:p>
        </p:txBody>
      </p:sp>
    </p:spTree>
    <p:extLst>
      <p:ext uri="{BB962C8B-B14F-4D97-AF65-F5344CB8AC3E}">
        <p14:creationId xmlns:p14="http://schemas.microsoft.com/office/powerpoint/2010/main" val="171566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Units for measuring file sizes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One byte = one character, pretty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Kilobyte = 1024 bytes, about a page of text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Megabyte = 1024 KBs, a 1000-page book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Gigabyte = 1024 MBs  (more than 1 billion bytes), about 1000 books, a library!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Terabyte = 1024 GBs (more than 1 trillion bytes), over 1000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Petabyte = 1024 TBs (more than 1 quadrillion bytes), over 1 million libraries</a:t>
            </a:r>
          </a:p>
        </p:txBody>
      </p:sp>
    </p:spTree>
    <p:extLst>
      <p:ext uri="{BB962C8B-B14F-4D97-AF65-F5344CB8AC3E}">
        <p14:creationId xmlns:p14="http://schemas.microsoft.com/office/powerpoint/2010/main" val="288218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= 512 * 2</a:t>
            </a:r>
          </a:p>
          <a:p>
            <a:r>
              <a:rPr lang="en-US" dirty="0"/>
              <a:t>1024 = 256 * 4</a:t>
            </a:r>
          </a:p>
          <a:p>
            <a:r>
              <a:rPr lang="en-US" dirty="0"/>
              <a:t>1024 = 128 * 8</a:t>
            </a:r>
          </a:p>
          <a:p>
            <a:r>
              <a:rPr lang="en-US" dirty="0"/>
              <a:t>1 Gb = 1024 Mb</a:t>
            </a:r>
          </a:p>
          <a:p>
            <a:r>
              <a:rPr lang="en-US" dirty="0"/>
              <a:t>So 0.5 Gb = 512 Mb</a:t>
            </a:r>
          </a:p>
          <a:p>
            <a:r>
              <a:rPr lang="en-US" dirty="0"/>
              <a:t>And 0.25 Gb = 256 Mb</a:t>
            </a:r>
          </a:p>
          <a:p>
            <a:r>
              <a:rPr lang="en-US" dirty="0"/>
              <a:t>If I had 7 512 Mb files and a 2 Gb memory stick, would they all fit?  How much space left over? How much more needed?</a:t>
            </a:r>
          </a:p>
        </p:txBody>
      </p:sp>
    </p:spTree>
    <p:extLst>
      <p:ext uri="{BB962C8B-B14F-4D97-AF65-F5344CB8AC3E}">
        <p14:creationId xmlns:p14="http://schemas.microsoft.com/office/powerpoint/2010/main" val="25499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Operating Systems</a:t>
            </a:r>
          </a:p>
          <a:p>
            <a:r>
              <a:rPr lang="en-US" sz="4000" dirty="0"/>
              <a:t>File Basics</a:t>
            </a:r>
          </a:p>
          <a:p>
            <a:pPr lvl="1"/>
            <a:r>
              <a:rPr lang="en-US" sz="3200" dirty="0"/>
              <a:t>File Names, Extensions</a:t>
            </a:r>
          </a:p>
          <a:p>
            <a:pPr lvl="1"/>
            <a:r>
              <a:rPr lang="en-US" sz="3200" dirty="0"/>
              <a:t>Directories, Folders, and Paths</a:t>
            </a:r>
          </a:p>
          <a:p>
            <a:pPr lvl="1"/>
            <a:r>
              <a:rPr lang="en-US" sz="3200" dirty="0"/>
              <a:t>File Formats</a:t>
            </a:r>
          </a:p>
          <a:p>
            <a:r>
              <a:rPr lang="en-US" sz="4000" dirty="0"/>
              <a:t>File Management</a:t>
            </a:r>
          </a:p>
          <a:p>
            <a:pPr lvl="1"/>
            <a:r>
              <a:rPr lang="en-US" sz="3200" dirty="0"/>
              <a:t>File (Windows) Explorer</a:t>
            </a:r>
          </a:p>
          <a:p>
            <a:pPr lvl="1"/>
            <a:r>
              <a:rPr lang="en-US" sz="3200" dirty="0"/>
              <a:t>Zipping files</a:t>
            </a:r>
          </a:p>
          <a:p>
            <a:pPr lvl="1"/>
            <a:r>
              <a:rPr lang="en-US" sz="3200" dirty="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265775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Sizes and Dates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905000"/>
            <a:ext cx="8750300" cy="4614863"/>
          </a:xfrm>
        </p:spPr>
        <p:txBody>
          <a:bodyPr/>
          <a:lstStyle/>
          <a:p>
            <a:pPr eaLnBrk="1" hangingPunct="1"/>
            <a:r>
              <a:rPr lang="en-US" dirty="0"/>
              <a:t>A file contains data, stored as a group of bits</a:t>
            </a:r>
          </a:p>
          <a:p>
            <a:pPr lvl="1" eaLnBrk="1" hangingPunct="1"/>
            <a:r>
              <a:rPr lang="en-US" dirty="0"/>
              <a:t>File size is usually measured in bytes, kilobytes, or megabytes</a:t>
            </a:r>
          </a:p>
          <a:p>
            <a:pPr eaLnBrk="1" hangingPunct="1"/>
            <a:r>
              <a:rPr lang="en-US" dirty="0"/>
              <a:t>The file date indicates the date that a file was created or last modified</a:t>
            </a:r>
          </a:p>
        </p:txBody>
      </p:sp>
      <p:pic>
        <p:nvPicPr>
          <p:cNvPr id="21509" name="Picture 4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8"/>
          <a:stretch>
            <a:fillRect/>
          </a:stretch>
        </p:blipFill>
        <p:spPr bwMode="auto">
          <a:xfrm>
            <a:off x="2273300" y="3698875"/>
            <a:ext cx="5727700" cy="26463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8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Sizes and Dates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Why is the file size important?</a:t>
            </a:r>
          </a:p>
          <a:p>
            <a:pPr lvl="1" eaLnBrk="1" hangingPunct="1"/>
            <a:r>
              <a:rPr lang="en-US" sz="1800" dirty="0"/>
              <a:t>Memory and Storage Capacity</a:t>
            </a:r>
          </a:p>
          <a:p>
            <a:pPr lvl="1" eaLnBrk="1" hangingPunct="1"/>
            <a:r>
              <a:rPr lang="en-US" sz="1800" dirty="0"/>
              <a:t>“How many songs can I fit on my MP3 player?”</a:t>
            </a:r>
          </a:p>
          <a:p>
            <a:pPr lvl="1" eaLnBrk="1" hangingPunct="1"/>
            <a:r>
              <a:rPr lang="en-US" sz="1800" dirty="0"/>
              <a:t>“How many pictures can I take with my camera?”</a:t>
            </a:r>
          </a:p>
          <a:p>
            <a:pPr lvl="1" eaLnBrk="1" hangingPunct="1"/>
            <a:r>
              <a:rPr lang="en-US" sz="1800" dirty="0"/>
              <a:t>"Did all my data get saved?“</a:t>
            </a:r>
          </a:p>
          <a:p>
            <a:pPr lvl="1" eaLnBrk="1" hangingPunct="1"/>
            <a:r>
              <a:rPr lang="en-US" sz="1800" dirty="0"/>
              <a:t>“</a:t>
            </a:r>
            <a:r>
              <a:rPr lang="en-US" sz="1800" b="1" dirty="0"/>
              <a:t>Did I submit a file for the lab test that was empty?”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Why is the file date important?</a:t>
            </a:r>
          </a:p>
          <a:p>
            <a:pPr lvl="1" eaLnBrk="1" hangingPunct="1"/>
            <a:r>
              <a:rPr lang="en-US" sz="1800" dirty="0"/>
              <a:t>History of File Creation and Last Modification</a:t>
            </a:r>
          </a:p>
          <a:p>
            <a:pPr lvl="1" eaLnBrk="1" hangingPunct="1"/>
            <a:r>
              <a:rPr lang="en-US" sz="1800" dirty="0"/>
              <a:t>“Which one is the latest version of my paper?”</a:t>
            </a:r>
          </a:p>
          <a:p>
            <a:pPr lvl="1" eaLnBrk="1" hangingPunct="1"/>
            <a:r>
              <a:rPr lang="en-US" sz="1800" dirty="0"/>
              <a:t>“</a:t>
            </a:r>
            <a:r>
              <a:rPr lang="en-US" sz="1800" b="1" dirty="0"/>
              <a:t>Did I submit my lab test on time?”</a:t>
            </a:r>
          </a:p>
        </p:txBody>
      </p:sp>
    </p:spTree>
    <p:extLst>
      <p:ext uri="{BB962C8B-B14F-4D97-AF65-F5344CB8AC3E}">
        <p14:creationId xmlns:p14="http://schemas.microsoft.com/office/powerpoint/2010/main" val="406416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Tips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descriptive names</a:t>
            </a:r>
          </a:p>
          <a:p>
            <a:r>
              <a:rPr lang="en-US" sz="2400" dirty="0"/>
              <a:t>Maintain file extensions – don’t change one unless you conver</a:t>
            </a:r>
            <a:r>
              <a:rPr lang="en-US" dirty="0"/>
              <a:t>t the file to that type</a:t>
            </a:r>
            <a:endParaRPr lang="en-US" sz="2400" dirty="0"/>
          </a:p>
          <a:p>
            <a:r>
              <a:rPr lang="en-US" sz="2400" dirty="0"/>
              <a:t>Group similar files into a folder</a:t>
            </a:r>
          </a:p>
          <a:p>
            <a:r>
              <a:rPr lang="en-US" sz="2400" dirty="0"/>
              <a:t>Organize your folders from the top down</a:t>
            </a:r>
          </a:p>
          <a:p>
            <a:r>
              <a:rPr lang="en-US" sz="2400" dirty="0"/>
              <a:t>Consider using default folders but consider putting folders inside them – My Documents can be subdivided as you like!</a:t>
            </a:r>
          </a:p>
          <a:p>
            <a:r>
              <a:rPr lang="en-US" sz="2400" dirty="0"/>
              <a:t>Do not mix data files and program files in the same folder</a:t>
            </a:r>
          </a:p>
        </p:txBody>
      </p:sp>
    </p:spTree>
    <p:extLst>
      <p:ext uri="{BB962C8B-B14F-4D97-AF65-F5344CB8AC3E}">
        <p14:creationId xmlns:p14="http://schemas.microsoft.com/office/powerpoint/2010/main" val="353909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computer runs programs (applications) that help you do your work, like word processors and browsers.</a:t>
            </a:r>
          </a:p>
          <a:p>
            <a:r>
              <a:rPr lang="en-US" dirty="0"/>
              <a:t>Every computer needs software that knows the details of the particular hardware you have and can communicate with all your applications and with you.  This is the Operating System.</a:t>
            </a:r>
          </a:p>
          <a:p>
            <a:r>
              <a:rPr lang="en-US" dirty="0"/>
              <a:t>Several kinds of OS’s – Windows 7, 8, 10, Linux, MacOS, Unix, Android</a:t>
            </a:r>
          </a:p>
          <a:p>
            <a:r>
              <a:rPr lang="en-US" dirty="0"/>
              <a:t>All operating systems have the important job of keeping track of your files: where they are, what’s in them, what they are named.</a:t>
            </a:r>
          </a:p>
        </p:txBody>
      </p:sp>
    </p:spTree>
    <p:extLst>
      <p:ext uri="{BB962C8B-B14F-4D97-AF65-F5344CB8AC3E}">
        <p14:creationId xmlns:p14="http://schemas.microsoft.com/office/powerpoint/2010/main" val="413470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use an application to do work - e.g., write a paper, make a spreadsheet, or draw a picture, the work is stored in RAM (memory) first </a:t>
            </a:r>
          </a:p>
          <a:p>
            <a:r>
              <a:rPr lang="en-US" dirty="0"/>
              <a:t>It is in danger of being lost if the power goes off (RAM is </a:t>
            </a:r>
            <a:r>
              <a:rPr lang="en-US" b="1" dirty="0"/>
              <a:t>volatile</a:t>
            </a:r>
            <a:r>
              <a:rPr lang="en-US" dirty="0"/>
              <a:t>!)</a:t>
            </a:r>
          </a:p>
          <a:p>
            <a:r>
              <a:rPr lang="en-US" dirty="0"/>
              <a:t>When you save it, it is copied to a secondary storage device like the hard drive or a flash drive</a:t>
            </a:r>
          </a:p>
          <a:p>
            <a:r>
              <a:rPr lang="en-US" dirty="0"/>
              <a:t>It is saved as a FILE with a name, extension, time, date,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 and Extensions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must adhere to file-naming conventions when saving files</a:t>
            </a:r>
          </a:p>
          <a:p>
            <a:pPr lvl="1"/>
            <a:r>
              <a:rPr lang="en-US" sz="2000" dirty="0"/>
              <a:t>Case sensitivity – upper and lower case are different</a:t>
            </a:r>
          </a:p>
          <a:p>
            <a:pPr lvl="2"/>
            <a:r>
              <a:rPr lang="en-US" sz="2000" dirty="0"/>
              <a:t>True in Linux and Unix variations, not in Windows</a:t>
            </a:r>
          </a:p>
          <a:p>
            <a:pPr lvl="1"/>
            <a:r>
              <a:rPr lang="en-US" sz="2000" dirty="0"/>
              <a:t>Maximum length (Windows 260 characters)</a:t>
            </a:r>
          </a:p>
          <a:p>
            <a:pPr lvl="1"/>
            <a:r>
              <a:rPr lang="en-US" sz="2000" dirty="0"/>
              <a:t>Spaces allowed</a:t>
            </a:r>
          </a:p>
          <a:p>
            <a:pPr lvl="1"/>
            <a:r>
              <a:rPr lang="en-US" sz="2000" dirty="0"/>
              <a:t>Digits allowed</a:t>
            </a:r>
          </a:p>
          <a:p>
            <a:pPr lvl="1"/>
            <a:r>
              <a:rPr lang="en-US" sz="2000" dirty="0"/>
              <a:t>\ / : * ? " &lt; &gt; |   not allowed</a:t>
            </a:r>
          </a:p>
          <a:p>
            <a:pPr lvl="1"/>
            <a:r>
              <a:rPr lang="en-US" sz="2000" dirty="0"/>
              <a:t>File names not allowed (con, nul, prn)</a:t>
            </a:r>
          </a:p>
          <a:p>
            <a:r>
              <a:rPr lang="en-US" sz="2400" dirty="0"/>
              <a:t>File extensions provide clues to the file contents</a:t>
            </a:r>
          </a:p>
          <a:p>
            <a:r>
              <a:rPr lang="en-US" dirty="0"/>
              <a:t>OS uses extensions to know which application created the file and the internal format of the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41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Filename Extensions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180283" name="Group 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974329"/>
              </p:ext>
            </p:extLst>
          </p:nvPr>
        </p:nvGraphicFramePr>
        <p:xfrm>
          <a:off x="1447800" y="1828800"/>
          <a:ext cx="6707124" cy="4647252"/>
        </p:xfrm>
        <a:graphic>
          <a:graphicData uri="http://schemas.openxmlformats.org/drawingml/2006/table">
            <a:tbl>
              <a:tblPr/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Extension 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Type of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Application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.doc or .docx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Word processing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Word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.xls or .xlsx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Workbook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Excel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.ppt or .pptx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PowerPoint presentation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MS PowerPoint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accdb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Palatino-Roman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Database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Access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.gif, .jpg, .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png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Palatino-Roman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Images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Windows Image Viewer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.mp4, .mp3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Videos, audio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Windows Media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.zip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Compressed file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WinZip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.pdf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Portable Document Format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Adobe Acrobat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5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.htm or .html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Web page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Hypertext Markup Language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Extensions Visible in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Windows default is NOT to show the common extensions of filenames but we want to SEE them!</a:t>
            </a:r>
          </a:p>
          <a:p>
            <a:r>
              <a:rPr lang="en-US" sz="2800" dirty="0"/>
              <a:t>Open a Windows Explorer window</a:t>
            </a:r>
          </a:p>
          <a:p>
            <a:r>
              <a:rPr lang="en-US" sz="2800" dirty="0"/>
              <a:t>Choose Organize tab</a:t>
            </a:r>
          </a:p>
          <a:p>
            <a:r>
              <a:rPr lang="en-US" sz="2800" dirty="0"/>
              <a:t>Choose Folder and search options</a:t>
            </a:r>
          </a:p>
          <a:p>
            <a:r>
              <a:rPr lang="en-US" sz="2800" dirty="0"/>
              <a:t>Choose View tab</a:t>
            </a:r>
          </a:p>
          <a:p>
            <a:r>
              <a:rPr lang="en-US" sz="2800" dirty="0"/>
              <a:t>UNcheck the box that says “Hide extensions for known file types”</a:t>
            </a:r>
          </a:p>
          <a:p>
            <a:r>
              <a:rPr lang="en-US" sz="2800" dirty="0"/>
              <a:t>Choose “Apply to Folders”</a:t>
            </a:r>
          </a:p>
        </p:txBody>
      </p:sp>
    </p:spTree>
    <p:extLst>
      <p:ext uri="{BB962C8B-B14F-4D97-AF65-F5344CB8AC3E}">
        <p14:creationId xmlns:p14="http://schemas.microsoft.com/office/powerpoint/2010/main" val="31165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Systems – Drives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1"/>
            <a:ext cx="730885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Every computer has a file system used to keep track of the files on that machine</a:t>
            </a:r>
          </a:p>
          <a:p>
            <a:pPr eaLnBrk="1" hangingPunct="1"/>
            <a:r>
              <a:rPr lang="en-US" sz="2800" dirty="0"/>
              <a:t>File systems are based on physical storage devices, known as drives</a:t>
            </a:r>
          </a:p>
          <a:p>
            <a:pPr eaLnBrk="1" hangingPunct="1"/>
            <a:r>
              <a:rPr lang="en-US" sz="2800" dirty="0"/>
              <a:t>Drives can be local or remote (network or cloud)</a:t>
            </a:r>
          </a:p>
          <a:p>
            <a:pPr eaLnBrk="1" hangingPunct="1"/>
            <a:r>
              <a:rPr lang="en-US" sz="2800" dirty="0"/>
              <a:t>Click on “My Computer” to see a list of drives (on a Windows machine)</a:t>
            </a:r>
          </a:p>
        </p:txBody>
      </p:sp>
    </p:spTree>
    <p:extLst>
      <p:ext uri="{BB962C8B-B14F-4D97-AF65-F5344CB8AC3E}">
        <p14:creationId xmlns:p14="http://schemas.microsoft.com/office/powerpoint/2010/main" val="7527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Systems – Drives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905000"/>
            <a:ext cx="7772400" cy="45069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Typical Drives</a:t>
            </a:r>
          </a:p>
          <a:p>
            <a:pPr lvl="1" eaLnBrk="1" hangingPunct="1"/>
            <a:r>
              <a:rPr lang="en-US" sz="2400" dirty="0"/>
              <a:t>A: or B: </a:t>
            </a:r>
            <a:r>
              <a:rPr lang="en-US" sz="2400" dirty="0">
                <a:sym typeface="Wingdings" pitchFamily="2" charset="2"/>
              </a:rPr>
              <a:t> Floppy Disk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C:  Local Hard Drive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D:  CD Drive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E-Z for removable drives like memory sticks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About any letter can be used for a partition of a device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WATCH OUT for the D drive on lab machines! It is another hard drive that is not erased when you log out! Do not leave your work on there!</a:t>
            </a:r>
          </a:p>
        </p:txBody>
      </p:sp>
    </p:spTree>
    <p:extLst>
      <p:ext uri="{BB962C8B-B14F-4D97-AF65-F5344CB8AC3E}">
        <p14:creationId xmlns:p14="http://schemas.microsoft.com/office/powerpoint/2010/main" val="2446233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0.3121"/>
  <p:tag name="PPTVERSION" val="15"/>
  <p:tag name="TPOS" val="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1430</Words>
  <Application>Microsoft Macintosh PowerPoint</Application>
  <PresentationFormat>On-screen Show (4:3)</PresentationFormat>
  <Paragraphs>176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Helvetica</vt:lpstr>
      <vt:lpstr>Palatino-Roman</vt:lpstr>
      <vt:lpstr>Verdana</vt:lpstr>
      <vt:lpstr>Wingdings</vt:lpstr>
      <vt:lpstr>Retrospect</vt:lpstr>
      <vt:lpstr>File Management</vt:lpstr>
      <vt:lpstr>Outline</vt:lpstr>
      <vt:lpstr>Operating Systems</vt:lpstr>
      <vt:lpstr>Files</vt:lpstr>
      <vt:lpstr>File Names and Extensions</vt:lpstr>
      <vt:lpstr>Filename Extensions</vt:lpstr>
      <vt:lpstr>How to Make Extensions Visible in Windows</vt:lpstr>
      <vt:lpstr>File Systems – Drives</vt:lpstr>
      <vt:lpstr>File Systems – Drives</vt:lpstr>
      <vt:lpstr>A File System Tree (2 devices)</vt:lpstr>
      <vt:lpstr>File Management Metaphors</vt:lpstr>
      <vt:lpstr>File Directories and Folders</vt:lpstr>
      <vt:lpstr>File Formats</vt:lpstr>
      <vt:lpstr>Applications and Files</vt:lpstr>
      <vt:lpstr>File Management</vt:lpstr>
      <vt:lpstr>File Explorer</vt:lpstr>
      <vt:lpstr>Windows Explorer</vt:lpstr>
      <vt:lpstr>Units for measuring file sizes</vt:lpstr>
      <vt:lpstr>Relationships of units</vt:lpstr>
      <vt:lpstr>File Sizes and Dates</vt:lpstr>
      <vt:lpstr>File Sizes and Dates</vt:lpstr>
      <vt:lpstr>File Management Tips</vt:lpstr>
    </vt:vector>
  </TitlesOfParts>
  <Company>Microsoft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Debby</dc:creator>
  <cp:lastModifiedBy>Hrafn Loftsson</cp:lastModifiedBy>
  <cp:revision>38</cp:revision>
  <dcterms:created xsi:type="dcterms:W3CDTF">2014-08-11T03:35:04Z</dcterms:created>
  <dcterms:modified xsi:type="dcterms:W3CDTF">2018-06-06T10:01:22Z</dcterms:modified>
</cp:coreProperties>
</file>