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48000" y="3024000"/>
            <a:ext cx="91414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612000" y="776160"/>
            <a:ext cx="10971000" cy="53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Breve Introdução ao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ECMAScript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548000" y="3024000"/>
            <a:ext cx="91414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612000" y="776160"/>
            <a:ext cx="10971000" cy="53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Arial"/>
                <a:ea typeface="DejaVu Sans"/>
              </a:rPr>
              <a:t>Arrow Functions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1157040"/>
            <a:ext cx="1051344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838080" y="2221560"/>
            <a:ext cx="1051344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573480" y="309600"/>
            <a:ext cx="109710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Arrow Functions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504000" y="1188000"/>
            <a:ext cx="11232000" cy="51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Primeiramente, uma arrow function continua sendo uma function com todas as mesmas características que uma function possui. As diferenças da arrow funtion é que ela possui uma sintaxe mais abreviada quando comparada a uma função normal: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Exemplos: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i="1" lang="pt-BR" sz="2100" spc="-1" strike="noStrike">
                <a:solidFill>
                  <a:srgbClr val="127622"/>
                </a:solidFill>
                <a:latin typeface="Arial"/>
                <a:ea typeface="DejaVu Sans"/>
              </a:rPr>
              <a:t>// function normal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function minhaFunc(param1, param2, …, paramN) { </a:t>
            </a:r>
            <a:r>
              <a:rPr b="0" i="1" lang="pt-BR" sz="2100" spc="-1" strike="noStrike">
                <a:solidFill>
                  <a:srgbClr val="127622"/>
                </a:solidFill>
                <a:latin typeface="Arial"/>
                <a:ea typeface="DejaVu Sans"/>
              </a:rPr>
              <a:t>/*faz algo*/</a:t>
            </a: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 }</a:t>
            </a:r>
            <a:br/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minhaFunc();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i="1" lang="pt-BR" sz="2100" spc="-1" strike="noStrike">
                <a:solidFill>
                  <a:srgbClr val="127622"/>
                </a:solidFill>
                <a:latin typeface="Arial"/>
                <a:ea typeface="DejaVu Sans"/>
              </a:rPr>
              <a:t>// arrow function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(param1, param2, …, paramN) =&gt; {</a:t>
            </a:r>
            <a:r>
              <a:rPr b="0" lang="pt-BR" sz="2100" spc="-1" strike="noStrike">
                <a:solidFill>
                  <a:srgbClr val="127622"/>
                </a:solidFill>
                <a:latin typeface="Arial"/>
                <a:ea typeface="DejaVu Sans"/>
              </a:rPr>
              <a:t> </a:t>
            </a:r>
            <a:r>
              <a:rPr b="0" i="1" lang="pt-BR" sz="2100" spc="-1" strike="noStrike">
                <a:solidFill>
                  <a:srgbClr val="127622"/>
                </a:solidFill>
                <a:latin typeface="Arial"/>
                <a:ea typeface="DejaVu Sans"/>
              </a:rPr>
              <a:t>/*faz algo*/</a:t>
            </a:r>
            <a:r>
              <a:rPr b="0" i="1" lang="pt-BR" sz="2100" spc="-1" strike="noStrike">
                <a:solidFill>
                  <a:srgbClr val="069a2e"/>
                </a:solidFill>
                <a:latin typeface="Arial"/>
                <a:ea typeface="DejaVu Sans"/>
              </a:rPr>
              <a:t> </a:t>
            </a: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}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i="1" lang="pt-BR" sz="2100" spc="-1" strike="noStrike">
                <a:solidFill>
                  <a:srgbClr val="127622"/>
                </a:solidFill>
                <a:latin typeface="Arial"/>
                <a:ea typeface="DejaVu Sans"/>
              </a:rPr>
              <a:t>// parênteses são opcionais quando só há um parâmetro: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const assarBolo = (ingredientes) =&gt; {</a:t>
            </a: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pt-BR" sz="2100" spc="-1" strike="noStrike">
                <a:solidFill>
                  <a:srgbClr val="127622"/>
                </a:solidFill>
                <a:latin typeface="Arial"/>
                <a:ea typeface="DejaVu Sans"/>
              </a:rPr>
              <a:t>/* assa o bolo */</a:t>
            </a: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 }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const assarBolo = ingredientes =&gt; {</a:t>
            </a: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pt-BR" sz="2100" spc="-1" strike="noStrike">
                <a:solidFill>
                  <a:srgbClr val="127622"/>
                </a:solidFill>
                <a:latin typeface="Arial"/>
                <a:ea typeface="DejaVu Sans"/>
              </a:rPr>
              <a:t>/* assa o bolo */</a:t>
            </a: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 }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assarBolo( 'farinha, açúcar e nescau' );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i="1" lang="pt-BR" sz="2100" spc="-1" strike="noStrike">
                <a:solidFill>
                  <a:srgbClr val="127622"/>
                </a:solidFill>
                <a:latin typeface="Arial"/>
                <a:ea typeface="DejaVu Sans"/>
              </a:rPr>
              <a:t>// uma função sem parâmetros escreve-se com um parênteses vazio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const funcSemParametro = () =&gt; { </a:t>
            </a:r>
            <a:r>
              <a:rPr b="0" i="1" lang="pt-BR" sz="2100" spc="-1" strike="noStrike">
                <a:solidFill>
                  <a:srgbClr val="127622"/>
                </a:solidFill>
                <a:latin typeface="Arial"/>
                <a:ea typeface="DejaVu Sans"/>
              </a:rPr>
              <a:t>/*faz algo*/</a:t>
            </a:r>
            <a:r>
              <a:rPr b="0" lang="pt-BR" sz="2100" spc="-1" strike="noStrike">
                <a:solidFill>
                  <a:srgbClr val="55308d"/>
                </a:solidFill>
                <a:latin typeface="Arial"/>
                <a:ea typeface="DejaVu Sans"/>
              </a:rPr>
              <a:t> }</a:t>
            </a:r>
            <a:endParaRPr b="0" lang="pt-B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1157040"/>
            <a:ext cx="1051344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838080" y="2221560"/>
            <a:ext cx="1051344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465480" y="489600"/>
            <a:ext cx="109710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Arrow Functions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360000" y="1620000"/>
            <a:ext cx="11555640" cy="52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Outra diferença é que as arrow functions podem possuir um corpo conciso ("concise body") ou o famoso corpo em bloco ("block body").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Exemplos: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i="1" lang="pt-BR" sz="2200" spc="-1" strike="noStrike">
                <a:solidFill>
                  <a:srgbClr val="127622"/>
                </a:solidFill>
                <a:latin typeface="Arial"/>
                <a:ea typeface="DejaVu Sans"/>
              </a:rPr>
              <a:t>// corpo em bloco - block body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const arrowFunc = (x, y) =&gt; {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let soma = x + y;  </a:t>
            </a:r>
            <a:br/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return  soma;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}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i="1" lang="pt-BR" sz="2200" spc="-1" strike="noStrike">
                <a:solidFill>
                  <a:srgbClr val="127622"/>
                </a:solidFill>
                <a:latin typeface="Arial"/>
                <a:ea typeface="DejaVu Sans"/>
              </a:rPr>
              <a:t>// corpo conciso – concise body (o return é implícito)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200" spc="-1" strike="noStrike">
                <a:solidFill>
                  <a:srgbClr val="55308d"/>
                </a:solidFill>
                <a:latin typeface="Arial"/>
                <a:ea typeface="DejaVu Sans"/>
              </a:rPr>
              <a:t>const arrowFunc = (x, y) =&gt; x + y;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1157040"/>
            <a:ext cx="1051344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838080" y="2221560"/>
            <a:ext cx="10513440" cy="43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465480" y="489600"/>
            <a:ext cx="109710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Arrow Functions (Extra)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60000" y="1656000"/>
            <a:ext cx="11555640" cy="44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400" spc="-1" strike="noStrike">
                <a:solidFill>
                  <a:srgbClr val="55308d"/>
                </a:solidFill>
                <a:latin typeface="Arial"/>
                <a:ea typeface="DejaVu Sans"/>
              </a:rPr>
              <a:t>Outro fator muito importante das arrow functions e que muitos não sabem a respeito é que as arrow functions preservam o contexto do </a:t>
            </a:r>
            <a:r>
              <a:rPr b="1" lang="pt-BR" sz="2800" spc="-1" strike="noStrike">
                <a:solidFill>
                  <a:srgbClr val="55308d"/>
                </a:solidFill>
                <a:latin typeface="Arial"/>
                <a:ea typeface="DejaVu Sans"/>
              </a:rPr>
              <a:t>this</a:t>
            </a:r>
            <a:r>
              <a:rPr b="0" lang="pt-BR" sz="2400" spc="-1" strike="noStrike">
                <a:solidFill>
                  <a:srgbClr val="55308d"/>
                </a:solidFill>
                <a:latin typeface="Arial"/>
                <a:ea typeface="DejaVu Sans"/>
              </a:rPr>
              <a:t>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93000"/>
              </a:lnSpc>
              <a:tabLst>
                <a:tab algn="l" pos="0"/>
                <a:tab algn="l" pos="444240"/>
                <a:tab algn="l" pos="893520"/>
                <a:tab algn="l" pos="1342800"/>
                <a:tab algn="l" pos="1792080"/>
                <a:tab algn="l" pos="224136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080"/>
                <a:tab algn="l" pos="7632360"/>
                <a:tab algn="l" pos="8081640"/>
                <a:tab algn="l" pos="8530920"/>
                <a:tab algn="l" pos="898020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000"/>
              </a:tabLst>
            </a:pPr>
            <a:r>
              <a:rPr b="0" lang="pt-BR" sz="2400" spc="-1" strike="noStrike">
                <a:solidFill>
                  <a:srgbClr val="55308d"/>
                </a:solidFill>
                <a:latin typeface="Arial"/>
                <a:ea typeface="DejaVu Sans"/>
              </a:rPr>
              <a:t>Guardem esta informação pois no futuro ela será importante.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96480" y="1256040"/>
            <a:ext cx="4597560" cy="40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537480" y="669600"/>
            <a:ext cx="10970640" cy="53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Arial"/>
                <a:ea typeface="DejaVu Sans"/>
              </a:rPr>
              <a:t>No pain, no gain!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Arial"/>
                <a:ea typeface="DejaVu Sans"/>
              </a:rPr>
              <a:t>Bora treinar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720000"/>
            <a:ext cx="11663640" cy="60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Convertam as seguintes funções para arrow function (usando concise body e abreviando parênteses quando possível):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function isPositive( number )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return number &gt; 0;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function randomNumber()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return Math.round( Math.random( ) * 10 )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setTimeout(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function()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console.log( 'Apenas uma mensagem 5 segundos atrasada.' 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},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5000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function criarMensagemDeOla()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return 'Olá, seja bem vindo!';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5308d"/>
                </a:solidFill>
                <a:latin typeface="Arial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329480" y="-158400"/>
            <a:ext cx="109710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55308d"/>
                </a:solidFill>
                <a:latin typeface="Arial"/>
                <a:ea typeface="DejaVu Sans"/>
              </a:rPr>
              <a:t>Prática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96480" y="1256040"/>
            <a:ext cx="4597560" cy="40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537480" y="669600"/>
            <a:ext cx="10970640" cy="53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Arial"/>
                <a:ea typeface="DejaVu Sans"/>
              </a:rPr>
              <a:t>Trabalho em Dupla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Arial"/>
                <a:ea typeface="DejaVu Sans"/>
              </a:rPr>
              <a:t>Para Fazer em Aula</a:t>
            </a:r>
            <a:endParaRPr b="0" lang="pt-B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Arial"/>
                <a:ea typeface="DejaVu Sans"/>
              </a:rPr>
              <a:t>(Pair-programming)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85ACDE743314A41A2F79E09709D2DD7" ma:contentTypeVersion="12" ma:contentTypeDescription="Crie um novo documento." ma:contentTypeScope="" ma:versionID="bbce175f4f75633e65a46904bc0530f9">
  <xsd:schema xmlns:xsd="http://www.w3.org/2001/XMLSchema" xmlns:xs="http://www.w3.org/2001/XMLSchema" xmlns:p="http://schemas.microsoft.com/office/2006/metadata/properties" xmlns:ns2="d0539b1e-24e3-4548-b6a7-dc9758981ff7" xmlns:ns3="62088385-7b90-423d-9897-008bbd2138f2" targetNamespace="http://schemas.microsoft.com/office/2006/metadata/properties" ma:root="true" ma:fieldsID="9ed0713459be613053a33acaa87efb29" ns2:_="" ns3:_="">
    <xsd:import namespace="d0539b1e-24e3-4548-b6a7-dc9758981ff7"/>
    <xsd:import namespace="62088385-7b90-423d-9897-008bbd213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539b1e-24e3-4548-b6a7-dc9758981f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88385-7b90-423d-9897-008bbd2138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4E647E-891D-4E2A-818A-AEF9C01F1C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539b1e-24e3-4548-b6a7-dc9758981ff7"/>
    <ds:schemaRef ds:uri="62088385-7b90-423d-9897-008bbd213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B298B5-9930-4D7C-B619-335C6C564E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3DD2D6-55B6-4C89-8779-35EF34BFF5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2021-11-03T16:56:50Z</dcterms:created>
  <dc:creator>Rafael.Oliveira</dc:creator>
  <dc:description/>
  <dc:language>pt-BR</dc:language>
  <cp:lastModifiedBy/>
  <dcterms:modified xsi:type="dcterms:W3CDTF">2022-03-06T10:03:49Z</dcterms:modified>
  <cp:revision>36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0x010100385ACDE743314A41A2F79E09709D2DD7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