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8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8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9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9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0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1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1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1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1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1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1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4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4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5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5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5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5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5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5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5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5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10449360" y="325800"/>
            <a:ext cx="1445400" cy="378360"/>
          </a:xfrm>
          <a:prstGeom prst="rect">
            <a:avLst/>
          </a:prstGeom>
          <a:ln>
            <a:noFill/>
          </a:ln>
        </p:spPr>
      </p:pic>
      <p:pic>
        <p:nvPicPr>
          <p:cNvPr id="1" name="Picture 7" descr=""/>
          <p:cNvPicPr/>
          <p:nvPr/>
        </p:nvPicPr>
        <p:blipFill>
          <a:blip r:embed="rId3"/>
          <a:stretch/>
        </p:blipFill>
        <p:spPr>
          <a:xfrm>
            <a:off x="0" y="177840"/>
            <a:ext cx="1266840" cy="81360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6" descr=""/>
          <p:cNvPicPr/>
          <p:nvPr/>
        </p:nvPicPr>
        <p:blipFill>
          <a:blip r:embed="rId2"/>
          <a:stretch/>
        </p:blipFill>
        <p:spPr>
          <a:xfrm>
            <a:off x="10449360" y="325800"/>
            <a:ext cx="1445400" cy="378360"/>
          </a:xfrm>
          <a:prstGeom prst="rect">
            <a:avLst/>
          </a:prstGeom>
          <a:ln>
            <a:noFill/>
          </a:ln>
        </p:spPr>
      </p:pic>
      <p:pic>
        <p:nvPicPr>
          <p:cNvPr id="41" name="Picture 7" descr=""/>
          <p:cNvPicPr/>
          <p:nvPr/>
        </p:nvPicPr>
        <p:blipFill>
          <a:blip r:embed="rId3"/>
          <a:stretch/>
        </p:blipFill>
        <p:spPr>
          <a:xfrm>
            <a:off x="0" y="177840"/>
            <a:ext cx="1266840" cy="813600"/>
          </a:xfrm>
          <a:prstGeom prst="rect">
            <a:avLst/>
          </a:prstGeom>
          <a:ln>
            <a:noFill/>
          </a:ln>
        </p:spPr>
      </p:pic>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0" name="Picture 6" descr=""/>
          <p:cNvPicPr/>
          <p:nvPr/>
        </p:nvPicPr>
        <p:blipFill>
          <a:blip r:embed="rId2"/>
          <a:stretch/>
        </p:blipFill>
        <p:spPr>
          <a:xfrm>
            <a:off x="10449360" y="325800"/>
            <a:ext cx="1445400" cy="378360"/>
          </a:xfrm>
          <a:prstGeom prst="rect">
            <a:avLst/>
          </a:prstGeom>
          <a:ln>
            <a:noFill/>
          </a:ln>
        </p:spPr>
      </p:pic>
      <p:pic>
        <p:nvPicPr>
          <p:cNvPr id="81" name="Picture 7" descr=""/>
          <p:cNvPicPr/>
          <p:nvPr/>
        </p:nvPicPr>
        <p:blipFill>
          <a:blip r:embed="rId3"/>
          <a:stretch/>
        </p:blipFill>
        <p:spPr>
          <a:xfrm>
            <a:off x="0" y="177840"/>
            <a:ext cx="1266840" cy="813600"/>
          </a:xfrm>
          <a:prstGeom prst="rect">
            <a:avLst/>
          </a:prstGeom>
          <a:ln>
            <a:noFill/>
          </a:ln>
        </p:spPr>
      </p:pic>
      <p:sp>
        <p:nvSpPr>
          <p:cNvPr id="82" name="PlaceHolder 1"/>
          <p:cNvSpPr>
            <a:spLocks noGrp="1"/>
          </p:cNvSpPr>
          <p:nvPr>
            <p:ph type="title"/>
          </p:nvPr>
        </p:nvSpPr>
        <p:spPr>
          <a:xfrm>
            <a:off x="609480" y="273600"/>
            <a:ext cx="109720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83"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0" name="Picture 6" descr=""/>
          <p:cNvPicPr/>
          <p:nvPr/>
        </p:nvPicPr>
        <p:blipFill>
          <a:blip r:embed="rId2"/>
          <a:stretch/>
        </p:blipFill>
        <p:spPr>
          <a:xfrm>
            <a:off x="10449360" y="325800"/>
            <a:ext cx="1445400" cy="378360"/>
          </a:xfrm>
          <a:prstGeom prst="rect">
            <a:avLst/>
          </a:prstGeom>
          <a:ln>
            <a:noFill/>
          </a:ln>
        </p:spPr>
      </p:pic>
      <p:pic>
        <p:nvPicPr>
          <p:cNvPr id="121" name="Picture 7" descr=""/>
          <p:cNvPicPr/>
          <p:nvPr/>
        </p:nvPicPr>
        <p:blipFill>
          <a:blip r:embed="rId3"/>
          <a:stretch/>
        </p:blipFill>
        <p:spPr>
          <a:xfrm>
            <a:off x="0" y="177840"/>
            <a:ext cx="1266840" cy="813600"/>
          </a:xfrm>
          <a:prstGeom prst="rect">
            <a:avLst/>
          </a:prstGeom>
          <a:ln>
            <a:noFill/>
          </a:ln>
        </p:spPr>
      </p:pic>
      <p:sp>
        <p:nvSpPr>
          <p:cNvPr id="122"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a:t>
            </a:r>
            <a:r>
              <a:rPr b="0" lang="en-IN" sz="4400" spc="-1" strike="noStrike">
                <a:latin typeface="Arial"/>
              </a:rPr>
              <a:t>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
            </a:r>
            <a:r>
              <a:rPr b="0" lang="en-IN" sz="4400" spc="-1" strike="noStrike">
                <a:latin typeface="Arial"/>
              </a:rPr>
              <a:t>at</a:t>
            </a:r>
            <a:endParaRPr b="0" lang="en-IN" sz="4400" spc="-1" strike="noStrike">
              <a:latin typeface="Arial"/>
            </a:endParaRPr>
          </a:p>
        </p:txBody>
      </p:sp>
      <p:sp>
        <p:nvSpPr>
          <p:cNvPr id="12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391400" y="344520"/>
            <a:ext cx="9142560" cy="319248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IN" sz="2800" spc="-1" strike="noStrike">
                <a:solidFill>
                  <a:srgbClr val="000000"/>
                </a:solidFill>
                <a:latin typeface="Times New Roman"/>
                <a:ea typeface="DejaVu Sans"/>
              </a:rPr>
              <a:t>INVESTMENT ASSIGNMENT</a:t>
            </a:r>
            <a:br/>
            <a:br/>
            <a:r>
              <a:rPr b="0" lang="en-IN" sz="2800" spc="-1" strike="noStrike">
                <a:solidFill>
                  <a:srgbClr val="000000"/>
                </a:solidFill>
                <a:latin typeface="Times New Roman"/>
                <a:ea typeface="DejaVu Sans"/>
              </a:rPr>
              <a:t>SUBMISSION </a:t>
            </a:r>
            <a:endParaRPr b="0" lang="en-IN" sz="2800" spc="-1" strike="noStrike">
              <a:latin typeface="Arial"/>
            </a:endParaRPr>
          </a:p>
        </p:txBody>
      </p:sp>
      <p:sp>
        <p:nvSpPr>
          <p:cNvPr id="161" name="CustomShape 2"/>
          <p:cNvSpPr/>
          <p:nvPr/>
        </p:nvSpPr>
        <p:spPr>
          <a:xfrm>
            <a:off x="388440" y="4793760"/>
            <a:ext cx="6137280" cy="153036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IN" sz="1800" spc="-1" strike="noStrike">
                <a:solidFill>
                  <a:srgbClr val="000000"/>
                </a:solidFill>
                <a:latin typeface="Times New Roman"/>
                <a:ea typeface="DejaVu Sans"/>
              </a:rPr>
              <a:t>Name:Gayathri Swaminathan</a:t>
            </a: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405000" y="1855080"/>
            <a:ext cx="11167200" cy="4342680"/>
          </a:xfrm>
          <a:prstGeom prst="rect">
            <a:avLst/>
          </a:prstGeom>
          <a:noFill/>
          <a:ln>
            <a:noFill/>
          </a:ln>
        </p:spPr>
        <p:style>
          <a:lnRef idx="0"/>
          <a:fillRef idx="0"/>
          <a:effectRef idx="0"/>
          <a:fontRef idx="minor"/>
        </p:style>
      </p:sp>
      <p:sp>
        <p:nvSpPr>
          <p:cNvPr id="217" name="CustomShape 2"/>
          <p:cNvSpPr/>
          <p:nvPr/>
        </p:nvSpPr>
        <p:spPr>
          <a:xfrm>
            <a:off x="1631160" y="1305000"/>
            <a:ext cx="9312480" cy="350640"/>
          </a:xfrm>
          <a:prstGeom prst="rect">
            <a:avLst/>
          </a:prstGeom>
          <a:noFill/>
          <a:ln>
            <a:noFill/>
          </a:ln>
        </p:spPr>
        <p:style>
          <a:lnRef idx="0"/>
          <a:fillRef idx="0"/>
          <a:effectRef idx="0"/>
          <a:fontRef idx="minor"/>
        </p:style>
        <p:txBody>
          <a:bodyPr lIns="90000" rIns="90000" tIns="45000" bIns="45000" anchor="ctr"/>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r>
              <a:rPr b="1" lang="en-IN" sz="3200" spc="-1" strike="noStrike">
                <a:solidFill>
                  <a:srgbClr val="000000"/>
                </a:solidFill>
                <a:latin typeface="Times New Roman"/>
                <a:ea typeface="DejaVu Sans"/>
              </a:rPr>
              <a:t> </a:t>
            </a:r>
            <a:endParaRPr b="0" lang="en-IN" sz="3200" spc="-1" strike="noStrike">
              <a:latin typeface="Arial"/>
            </a:endParaRPr>
          </a:p>
          <a:p>
            <a:pPr>
              <a:lnSpc>
                <a:spcPct val="90000"/>
              </a:lnSpc>
            </a:pPr>
            <a:endParaRPr b="0" lang="en-IN" sz="3200" spc="-1" strike="noStrike">
              <a:latin typeface="Arial"/>
            </a:endParaRPr>
          </a:p>
          <a:p>
            <a:pPr>
              <a:lnSpc>
                <a:spcPct val="90000"/>
              </a:lnSpc>
            </a:pPr>
            <a:endParaRPr b="0" lang="en-IN" sz="3200" spc="-1" strike="noStrike">
              <a:latin typeface="Arial"/>
            </a:endParaRPr>
          </a:p>
          <a:p>
            <a:pPr>
              <a:lnSpc>
                <a:spcPct val="90000"/>
              </a:lnSpc>
            </a:pPr>
            <a:endParaRPr b="0" lang="en-IN" sz="3200" spc="-1" strike="noStrike">
              <a:latin typeface="Arial"/>
            </a:endParaRPr>
          </a:p>
          <a:p>
            <a:pPr>
              <a:lnSpc>
                <a:spcPct val="90000"/>
              </a:lnSpc>
            </a:pPr>
            <a:endParaRPr b="0" lang="en-IN" sz="3200" spc="-1" strike="noStrike">
              <a:latin typeface="Arial"/>
            </a:endParaRPr>
          </a:p>
          <a:p>
            <a:pPr>
              <a:lnSpc>
                <a:spcPct val="90000"/>
              </a:lnSpc>
            </a:pPr>
            <a:r>
              <a:rPr b="0" lang="en-IN" sz="2200" spc="-1" strike="noStrike">
                <a:solidFill>
                  <a:srgbClr val="000000"/>
                </a:solidFill>
                <a:latin typeface="Times New Roman"/>
                <a:ea typeface="DejaVu Sans"/>
              </a:rPr>
              <a:t>As per the Data Analysis of the data set provided it may be infered as follows:</a:t>
            </a:r>
            <a:r>
              <a:rPr b="0" lang="en-IN" sz="2400" spc="-1" strike="noStrike">
                <a:solidFill>
                  <a:srgbClr val="000000"/>
                </a:solidFill>
                <a:latin typeface="Times New Roman"/>
                <a:ea typeface="DejaVu Sans"/>
              </a:rPr>
              <a:t> </a:t>
            </a:r>
            <a:endParaRPr b="0" lang="en-IN" sz="2400" spc="-1" strike="noStrike">
              <a:latin typeface="Arial"/>
            </a:endParaRPr>
          </a:p>
          <a:p>
            <a:pPr>
              <a:lnSpc>
                <a:spcPct val="90000"/>
              </a:lnSpc>
            </a:pPr>
            <a:endParaRPr b="0" lang="en-IN" sz="2400" spc="-1" strike="noStrike">
              <a:latin typeface="Arial"/>
            </a:endParaRPr>
          </a:p>
          <a:p>
            <a:pPr>
              <a:lnSpc>
                <a:spcPct val="90000"/>
              </a:lnSpc>
            </a:pPr>
            <a:r>
              <a:rPr b="0" lang="en-IN" sz="1800" spc="-1" strike="noStrike">
                <a:solidFill>
                  <a:srgbClr val="000000"/>
                </a:solidFill>
                <a:latin typeface="Times New Roman"/>
                <a:ea typeface="DejaVu Sans"/>
              </a:rPr>
              <a:t>1.</a:t>
            </a:r>
            <a:r>
              <a:rPr b="0" lang="en-IN" sz="1400" spc="-1" strike="noStrike">
                <a:solidFill>
                  <a:srgbClr val="000000"/>
                </a:solidFill>
                <a:latin typeface="Times New Roman"/>
                <a:ea typeface="DejaVu Sans"/>
              </a:rPr>
              <a:t>Venture Fund is the most suitable Fund type of investment in the range of 5 – 15 million USD. It is also the highest  investment type that is funded across globally.</a:t>
            </a:r>
            <a:endParaRPr b="0" lang="en-IN" sz="1400" spc="-1" strike="noStrike">
              <a:latin typeface="Arial"/>
            </a:endParaRPr>
          </a:p>
          <a:p>
            <a:pPr>
              <a:lnSpc>
                <a:spcPct val="90000"/>
              </a:lnSpc>
            </a:pPr>
            <a:endParaRPr b="0" lang="en-IN" sz="1400" spc="-1" strike="noStrike">
              <a:latin typeface="Arial"/>
            </a:endParaRPr>
          </a:p>
          <a:p>
            <a:pPr>
              <a:lnSpc>
                <a:spcPct val="90000"/>
              </a:lnSpc>
            </a:pPr>
            <a:r>
              <a:rPr b="0" lang="en-IN" sz="1400" spc="-1" strike="noStrike">
                <a:solidFill>
                  <a:srgbClr val="000000"/>
                </a:solidFill>
                <a:latin typeface="Times New Roman"/>
                <a:ea typeface="DejaVu Sans"/>
              </a:rPr>
              <a:t>2. The Top 3 countries with English as official language are : </a:t>
            </a:r>
            <a:endParaRPr b="0" lang="en-IN" sz="1400" spc="-1" strike="noStrike">
              <a:latin typeface="Arial"/>
            </a:endParaRPr>
          </a:p>
          <a:p>
            <a:pPr>
              <a:lnSpc>
                <a:spcPct val="90000"/>
              </a:lnSpc>
            </a:pPr>
            <a:r>
              <a:rPr b="0" lang="en-IN" sz="1400" spc="-1" strike="noStrike">
                <a:solidFill>
                  <a:srgbClr val="000000"/>
                </a:solidFill>
                <a:latin typeface="Times New Roman"/>
                <a:ea typeface="DejaVu Sans"/>
              </a:rPr>
              <a:t>                  </a:t>
            </a:r>
            <a:r>
              <a:rPr b="0" lang="en-IN" sz="1400" spc="-1" strike="noStrike">
                <a:solidFill>
                  <a:srgbClr val="000000"/>
                </a:solidFill>
                <a:latin typeface="Times New Roman"/>
                <a:ea typeface="DejaVu Sans"/>
              </a:rPr>
              <a:t>i) United States of America  (usa) </a:t>
            </a:r>
            <a:endParaRPr b="0" lang="en-IN" sz="1400" spc="-1" strike="noStrike">
              <a:latin typeface="Arial"/>
            </a:endParaRPr>
          </a:p>
          <a:p>
            <a:pPr>
              <a:lnSpc>
                <a:spcPct val="90000"/>
              </a:lnSpc>
            </a:pPr>
            <a:r>
              <a:rPr b="0" lang="en-IN" sz="1400" spc="-1" strike="noStrike">
                <a:solidFill>
                  <a:srgbClr val="000000"/>
                </a:solidFill>
                <a:latin typeface="Times New Roman"/>
                <a:ea typeface="DejaVu Sans"/>
              </a:rPr>
              <a:t>                  </a:t>
            </a:r>
            <a:r>
              <a:rPr b="0" lang="en-IN" sz="1400" spc="-1" strike="noStrike">
                <a:solidFill>
                  <a:srgbClr val="000000"/>
                </a:solidFill>
                <a:latin typeface="Times New Roman"/>
                <a:ea typeface="DejaVu Sans"/>
              </a:rPr>
              <a:t>ii) Great Britain ( gbr)</a:t>
            </a:r>
            <a:endParaRPr b="0" lang="en-IN" sz="1400" spc="-1" strike="noStrike">
              <a:latin typeface="Arial"/>
            </a:endParaRPr>
          </a:p>
          <a:p>
            <a:pPr>
              <a:lnSpc>
                <a:spcPct val="90000"/>
              </a:lnSpc>
            </a:pPr>
            <a:r>
              <a:rPr b="0" lang="en-IN" sz="1400" spc="-1" strike="noStrike">
                <a:solidFill>
                  <a:srgbClr val="000000"/>
                </a:solidFill>
                <a:latin typeface="Times New Roman"/>
                <a:ea typeface="DejaVu Sans"/>
              </a:rPr>
              <a:t>                  </a:t>
            </a:r>
            <a:r>
              <a:rPr b="0" lang="en-IN" sz="1400" spc="-1" strike="noStrike">
                <a:solidFill>
                  <a:srgbClr val="000000"/>
                </a:solidFill>
                <a:latin typeface="Times New Roman"/>
                <a:ea typeface="DejaVu Sans"/>
              </a:rPr>
              <a:t>iii) India (ind)</a:t>
            </a:r>
            <a:endParaRPr b="0" lang="en-IN" sz="1400" spc="-1" strike="noStrike">
              <a:latin typeface="Arial"/>
            </a:endParaRPr>
          </a:p>
          <a:p>
            <a:pPr>
              <a:lnSpc>
                <a:spcPct val="90000"/>
              </a:lnSpc>
            </a:pPr>
            <a:endParaRPr b="0" lang="en-IN" sz="1400" spc="-1" strike="noStrike">
              <a:latin typeface="Arial"/>
            </a:endParaRPr>
          </a:p>
          <a:p>
            <a:pPr>
              <a:lnSpc>
                <a:spcPct val="100000"/>
              </a:lnSpc>
            </a:pPr>
            <a:r>
              <a:rPr b="0" lang="en-IN" sz="1400" spc="-1" strike="noStrike">
                <a:solidFill>
                  <a:srgbClr val="000000"/>
                </a:solidFill>
                <a:latin typeface="Times New Roman"/>
                <a:ea typeface="DejaVu Sans"/>
              </a:rPr>
              <a:t>3. Top 3 sectors of the Top countries for investment are : </a:t>
            </a:r>
            <a:endParaRPr b="0" lang="en-IN" sz="1400" spc="-1" strike="noStrike">
              <a:latin typeface="Arial"/>
            </a:endParaRPr>
          </a:p>
          <a:p>
            <a:pPr>
              <a:lnSpc>
                <a:spcPct val="100000"/>
              </a:lnSpc>
            </a:pPr>
            <a:r>
              <a:rPr b="0" lang="en-IN" sz="1400" spc="-1" strike="noStrike">
                <a:solidFill>
                  <a:srgbClr val="000000"/>
                </a:solidFill>
                <a:latin typeface="Times New Roman"/>
                <a:ea typeface="DejaVu Sans"/>
              </a:rPr>
              <a:t>     </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90000"/>
              </a:lnSpc>
            </a:pPr>
            <a:endParaRPr b="0" lang="en-IN" sz="1400" spc="-1" strike="noStrike">
              <a:latin typeface="Arial"/>
            </a:endParaRPr>
          </a:p>
          <a:p>
            <a:pPr>
              <a:lnSpc>
                <a:spcPct val="90000"/>
              </a:lnSpc>
            </a:pPr>
            <a:endParaRPr b="0" lang="en-IN" sz="1400" spc="-1" strike="noStrike">
              <a:latin typeface="Arial"/>
            </a:endParaRPr>
          </a:p>
          <a:p>
            <a:pPr>
              <a:lnSpc>
                <a:spcPct val="90000"/>
              </a:lnSpc>
            </a:pPr>
            <a:endParaRPr b="0" lang="en-IN" sz="1400" spc="-1" strike="noStrike">
              <a:latin typeface="Arial"/>
            </a:endParaRPr>
          </a:p>
        </p:txBody>
      </p:sp>
      <p:sp>
        <p:nvSpPr>
          <p:cNvPr id="218" name="CustomShape 3"/>
          <p:cNvSpPr/>
          <p:nvPr/>
        </p:nvSpPr>
        <p:spPr>
          <a:xfrm>
            <a:off x="1690200" y="504000"/>
            <a:ext cx="1765440" cy="4273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Times New Roman"/>
                <a:ea typeface="DejaVu Sans"/>
              </a:rPr>
              <a:t>Conclusions </a:t>
            </a:r>
            <a:endParaRPr b="0" lang="en-IN" sz="2400" spc="-1" strike="noStrike">
              <a:latin typeface="Arial"/>
            </a:endParaRPr>
          </a:p>
        </p:txBody>
      </p:sp>
      <p:pic>
        <p:nvPicPr>
          <p:cNvPr id="219" name="" descr=""/>
          <p:cNvPicPr/>
          <p:nvPr/>
        </p:nvPicPr>
        <p:blipFill>
          <a:blip r:embed="rId1"/>
          <a:stretch/>
        </p:blipFill>
        <p:spPr>
          <a:xfrm>
            <a:off x="2610000" y="3601440"/>
            <a:ext cx="4085640" cy="22302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405000" y="1855080"/>
            <a:ext cx="11167200" cy="4342680"/>
          </a:xfrm>
          <a:prstGeom prst="rect">
            <a:avLst/>
          </a:prstGeom>
          <a:noFill/>
          <a:ln>
            <a:noFill/>
          </a:ln>
        </p:spPr>
        <p:style>
          <a:lnRef idx="0"/>
          <a:fillRef idx="0"/>
          <a:effectRef idx="0"/>
          <a:fontRef idx="minor"/>
        </p:style>
      </p:sp>
      <p:sp>
        <p:nvSpPr>
          <p:cNvPr id="163" name="CustomShape 2"/>
          <p:cNvSpPr/>
          <p:nvPr/>
        </p:nvSpPr>
        <p:spPr>
          <a:xfrm>
            <a:off x="1136520" y="640080"/>
            <a:ext cx="9312480" cy="8546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4000" spc="-1" strike="noStrike">
                <a:solidFill>
                  <a:srgbClr val="000000"/>
                </a:solidFill>
                <a:latin typeface="Times New Roman"/>
                <a:ea typeface="DejaVu Sans"/>
              </a:rPr>
              <a:t> </a:t>
            </a:r>
            <a:endParaRPr b="0" lang="en-IN" sz="4000" spc="-1" strike="noStrike">
              <a:latin typeface="Arial"/>
            </a:endParaRPr>
          </a:p>
        </p:txBody>
      </p:sp>
      <p:sp>
        <p:nvSpPr>
          <p:cNvPr id="164" name="CustomShape 3"/>
          <p:cNvSpPr/>
          <p:nvPr/>
        </p:nvSpPr>
        <p:spPr>
          <a:xfrm>
            <a:off x="609480" y="273600"/>
            <a:ext cx="10971720" cy="1144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Investment plan of Spark Funds</a:t>
            </a:r>
            <a:endParaRPr b="0" lang="en-IN" sz="4400" spc="-1" strike="noStrike">
              <a:latin typeface="Arial"/>
            </a:endParaRPr>
          </a:p>
        </p:txBody>
      </p:sp>
      <p:sp>
        <p:nvSpPr>
          <p:cNvPr id="165" name="CustomShape 4"/>
          <p:cNvSpPr/>
          <p:nvPr/>
        </p:nvSpPr>
        <p:spPr>
          <a:xfrm>
            <a:off x="465480" y="1604520"/>
            <a:ext cx="10694160" cy="397656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600" spc="-1" strike="noStrike">
                <a:solidFill>
                  <a:srgbClr val="000000"/>
                </a:solidFill>
                <a:latin typeface="Arial"/>
                <a:ea typeface="DejaVu Sans"/>
              </a:rPr>
              <a:t>Problem Statement </a:t>
            </a:r>
            <a:endParaRPr b="0" lang="en-IN" sz="2600" spc="-1" strike="noStrike">
              <a:latin typeface="Arial"/>
            </a:endParaRPr>
          </a:p>
          <a:p>
            <a:pPr>
              <a:lnSpc>
                <a:spcPct val="100000"/>
              </a:lnSpc>
              <a:spcBef>
                <a:spcPts val="1417"/>
              </a:spcBef>
            </a:pPr>
            <a:endParaRPr b="0" lang="en-IN" sz="26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Spark Funds wants to makes investment in  the range of 5-15 million USD  per round of investment.</a:t>
            </a:r>
            <a:endParaRPr b="0" lang="en-IN" sz="2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200" spc="-1" strike="noStrike">
                <a:solidFill>
                  <a:srgbClr val="000000"/>
                </a:solidFill>
                <a:latin typeface="Arial"/>
                <a:ea typeface="DejaVu Sans"/>
              </a:rPr>
              <a:t>The criteria for investmemt would be to invest in the  English Speaking Countries. </a:t>
            </a:r>
            <a:endParaRPr b="0" lang="en-IN" sz="2200" spc="-1" strike="noStrike">
              <a:latin typeface="Arial"/>
            </a:endParaRPr>
          </a:p>
          <a:p>
            <a:pPr>
              <a:lnSpc>
                <a:spcPct val="100000"/>
              </a:lnSpc>
              <a:spcBef>
                <a:spcPts val="1417"/>
              </a:spcBef>
            </a:pPr>
            <a:endParaRPr b="0" lang="en-IN" sz="2200" spc="-1" strike="noStrike">
              <a:latin typeface="Arial"/>
            </a:endParaRPr>
          </a:p>
          <a:p>
            <a:pPr>
              <a:lnSpc>
                <a:spcPct val="100000"/>
              </a:lnSpc>
              <a:spcBef>
                <a:spcPts val="1417"/>
              </a:spcBef>
            </a:pPr>
            <a:endParaRPr b="0" lang="en-IN" sz="2200" spc="-1" strike="noStrike">
              <a:latin typeface="Arial"/>
            </a:endParaRPr>
          </a:p>
        </p:txBody>
      </p:sp>
      <p:sp>
        <p:nvSpPr>
          <p:cNvPr id="166" name="CustomShape 5"/>
          <p:cNvSpPr/>
          <p:nvPr/>
        </p:nvSpPr>
        <p:spPr>
          <a:xfrm>
            <a:off x="6231960" y="1604520"/>
            <a:ext cx="5353560" cy="1896120"/>
          </a:xfrm>
          <a:prstGeom prst="rect">
            <a:avLst/>
          </a:prstGeom>
          <a:noFill/>
          <a:ln>
            <a:noFill/>
          </a:ln>
        </p:spPr>
        <p:style>
          <a:lnRef idx="0"/>
          <a:fillRef idx="0"/>
          <a:effectRef idx="0"/>
          <a:fontRef idx="minor"/>
        </p:style>
      </p:sp>
      <p:sp>
        <p:nvSpPr>
          <p:cNvPr id="167" name="CustomShape 6"/>
          <p:cNvSpPr/>
          <p:nvPr/>
        </p:nvSpPr>
        <p:spPr>
          <a:xfrm>
            <a:off x="6231960" y="3682080"/>
            <a:ext cx="5353560" cy="1896120"/>
          </a:xfrm>
          <a:prstGeom prst="rect">
            <a:avLst/>
          </a:prstGeom>
          <a:noFill/>
          <a:ln>
            <a:noFill/>
          </a:ln>
        </p:spPr>
        <p:style>
          <a:lnRef idx="0"/>
          <a:fillRef idx="0"/>
          <a:effectRef idx="0"/>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609480" y="273600"/>
            <a:ext cx="10972080" cy="1144440"/>
          </a:xfrm>
          <a:prstGeom prst="rect">
            <a:avLst/>
          </a:prstGeom>
          <a:noFill/>
          <a:ln>
            <a:noFill/>
          </a:ln>
        </p:spPr>
        <p:style>
          <a:lnRef idx="0"/>
          <a:fillRef idx="0"/>
          <a:effectRef idx="0"/>
          <a:fontRef idx="minor"/>
        </p:style>
        <p:txBody>
          <a:bodyPr lIns="0" rIns="0" tIns="0" bIns="0" anchor="ctr"/>
          <a:p>
            <a:pPr algn="ctr">
              <a:lnSpc>
                <a:spcPct val="100000"/>
              </a:lnSpc>
            </a:pPr>
            <a:r>
              <a:rPr b="0" lang="en-IN" sz="2800" spc="-1" strike="noStrike">
                <a:latin typeface="Arial"/>
              </a:rPr>
              <a:t>Steps in Problem Solving </a:t>
            </a:r>
            <a:endParaRPr b="0" lang="en-IN" sz="2800" spc="-1" strike="noStrike">
              <a:latin typeface="Arial"/>
            </a:endParaRPr>
          </a:p>
        </p:txBody>
      </p:sp>
      <p:sp>
        <p:nvSpPr>
          <p:cNvPr id="169" name="CustomShape 2"/>
          <p:cNvSpPr/>
          <p:nvPr/>
        </p:nvSpPr>
        <p:spPr>
          <a:xfrm>
            <a:off x="609480" y="1604520"/>
            <a:ext cx="109720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Step 1:Understanding the Business Problem,and Objective  of Spark Funds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Step 2: Check on the 3 datsets provided in form of csv files and one wikipedia link to infer the Countries with English as thoer official Language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Step 3: Understand the Data Preparation needed to answer the questions as way of providing indicators to the Spark Funds firm.</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Step 4: Data preparation and Presentation of Data in the expected form of tables and plots.</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Step 5: Draw inferences that may be infered from the plots and tables prepared in step 3 and 4 .</a:t>
            </a:r>
            <a:endParaRPr b="0" lang="en-IN" sz="3200" spc="-1" strike="noStrike">
              <a:latin typeface="Arial"/>
            </a:endParaRPr>
          </a:p>
          <a:p>
            <a:pPr>
              <a:lnSpc>
                <a:spcPct val="100000"/>
              </a:lnSpc>
              <a:spcBef>
                <a:spcPts val="1417"/>
              </a:spcBef>
            </a:pPr>
            <a:endParaRPr b="0" lang="en-IN"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405000" y="1440000"/>
            <a:ext cx="11167200" cy="4757760"/>
          </a:xfrm>
          <a:prstGeom prst="rect">
            <a:avLst/>
          </a:prstGeom>
          <a:noFill/>
          <a:ln>
            <a:noFill/>
          </a:ln>
        </p:spPr>
        <p:style>
          <a:lnRef idx="0"/>
          <a:fillRef idx="0"/>
          <a:effectRef idx="0"/>
          <a:fontRef idx="minor"/>
        </p:style>
      </p:sp>
      <p:sp>
        <p:nvSpPr>
          <p:cNvPr id="171" name="CustomShape 2"/>
          <p:cNvSpPr/>
          <p:nvPr/>
        </p:nvSpPr>
        <p:spPr>
          <a:xfrm>
            <a:off x="1136520" y="640080"/>
            <a:ext cx="9312480" cy="8546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4000" spc="-1" strike="noStrike">
                <a:solidFill>
                  <a:srgbClr val="000000"/>
                </a:solidFill>
                <a:latin typeface="Times New Roman"/>
                <a:ea typeface="DejaVu Sans"/>
              </a:rPr>
              <a:t> </a:t>
            </a:r>
            <a:r>
              <a:rPr b="0" lang="en-IN" sz="2800" spc="-1" strike="noStrike">
                <a:solidFill>
                  <a:srgbClr val="000000"/>
                </a:solidFill>
                <a:latin typeface="Times New Roman"/>
                <a:ea typeface="DejaVu Sans"/>
              </a:rPr>
              <a:t>Flow Chart of Problem Solving Details.</a:t>
            </a:r>
            <a:endParaRPr b="0" lang="en-IN" sz="2800" spc="-1" strike="noStrike">
              <a:latin typeface="Arial"/>
            </a:endParaRPr>
          </a:p>
        </p:txBody>
      </p:sp>
      <p:sp>
        <p:nvSpPr>
          <p:cNvPr id="172" name="CustomShape 3"/>
          <p:cNvSpPr/>
          <p:nvPr/>
        </p:nvSpPr>
        <p:spPr>
          <a:xfrm>
            <a:off x="648000" y="1584000"/>
            <a:ext cx="1151640" cy="50364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400" spc="-1" strike="noStrike">
                <a:solidFill>
                  <a:srgbClr val="000000"/>
                </a:solidFill>
                <a:latin typeface="Arial"/>
                <a:ea typeface="DejaVu Sans"/>
              </a:rPr>
              <a:t>Start</a:t>
            </a:r>
            <a:endParaRPr b="0" lang="en-IN" sz="1400" spc="-1" strike="noStrike">
              <a:latin typeface="Arial"/>
            </a:endParaRPr>
          </a:p>
        </p:txBody>
      </p:sp>
      <p:sp>
        <p:nvSpPr>
          <p:cNvPr id="173" name="Line 4"/>
          <p:cNvSpPr/>
          <p:nvPr/>
        </p:nvSpPr>
        <p:spPr>
          <a:xfrm>
            <a:off x="1800000" y="1944000"/>
            <a:ext cx="504000" cy="360"/>
          </a:xfrm>
          <a:prstGeom prst="line">
            <a:avLst/>
          </a:prstGeom>
          <a:ln>
            <a:solidFill>
              <a:srgbClr val="000000"/>
            </a:solidFill>
            <a:tailEnd len="med" type="triangle" w="med"/>
          </a:ln>
        </p:spPr>
        <p:style>
          <a:lnRef idx="0"/>
          <a:fillRef idx="0"/>
          <a:effectRef idx="0"/>
          <a:fontRef idx="minor"/>
        </p:style>
      </p:sp>
      <p:sp>
        <p:nvSpPr>
          <p:cNvPr id="174" name="CustomShape 5"/>
          <p:cNvSpPr/>
          <p:nvPr/>
        </p:nvSpPr>
        <p:spPr>
          <a:xfrm>
            <a:off x="2304000" y="1656000"/>
            <a:ext cx="1151640" cy="43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800" spc="-1" strike="noStrike">
                <a:solidFill>
                  <a:srgbClr val="000000"/>
                </a:solidFill>
                <a:latin typeface="Arial"/>
                <a:ea typeface="DejaVu Sans"/>
              </a:rPr>
              <a:t>Data set companies,</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 </a:t>
            </a:r>
            <a:r>
              <a:rPr b="0" lang="en-IN" sz="800" spc="-1" strike="noStrike">
                <a:solidFill>
                  <a:srgbClr val="000000"/>
                </a:solidFill>
                <a:latin typeface="Arial"/>
                <a:ea typeface="DejaVu Sans"/>
              </a:rPr>
              <a:t>round2, mapping</a:t>
            </a:r>
            <a:endParaRPr b="0" lang="en-IN" sz="800" spc="-1" strike="noStrike">
              <a:latin typeface="Arial"/>
            </a:endParaRPr>
          </a:p>
        </p:txBody>
      </p:sp>
      <p:sp>
        <p:nvSpPr>
          <p:cNvPr id="175" name="Line 6"/>
          <p:cNvSpPr/>
          <p:nvPr/>
        </p:nvSpPr>
        <p:spPr>
          <a:xfrm>
            <a:off x="3456000" y="1872000"/>
            <a:ext cx="576000" cy="360"/>
          </a:xfrm>
          <a:prstGeom prst="line">
            <a:avLst/>
          </a:prstGeom>
          <a:ln>
            <a:solidFill>
              <a:srgbClr val="000000"/>
            </a:solidFill>
            <a:tailEnd len="med" type="triangle" w="med"/>
          </a:ln>
        </p:spPr>
        <p:style>
          <a:lnRef idx="0"/>
          <a:fillRef idx="0"/>
          <a:effectRef idx="0"/>
          <a:fontRef idx="minor"/>
        </p:style>
      </p:sp>
      <p:sp>
        <p:nvSpPr>
          <p:cNvPr id="176" name="CustomShape 7"/>
          <p:cNvSpPr/>
          <p:nvPr/>
        </p:nvSpPr>
        <p:spPr>
          <a:xfrm>
            <a:off x="4032000" y="1656000"/>
            <a:ext cx="1439640" cy="43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800" spc="-1" strike="noStrike">
                <a:solidFill>
                  <a:srgbClr val="000000"/>
                </a:solidFill>
                <a:latin typeface="Arial"/>
                <a:ea typeface="DejaVu Sans"/>
              </a:rPr>
              <a:t>Merge the companies ,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rounds2 ,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mapping datasets</a:t>
            </a:r>
            <a:endParaRPr b="0" lang="en-IN" sz="800" spc="-1" strike="noStrike">
              <a:latin typeface="Arial"/>
            </a:endParaRPr>
          </a:p>
        </p:txBody>
      </p:sp>
      <p:sp>
        <p:nvSpPr>
          <p:cNvPr id="177" name="Line 8"/>
          <p:cNvSpPr/>
          <p:nvPr/>
        </p:nvSpPr>
        <p:spPr>
          <a:xfrm>
            <a:off x="5472000" y="1872000"/>
            <a:ext cx="792000" cy="360"/>
          </a:xfrm>
          <a:prstGeom prst="line">
            <a:avLst/>
          </a:prstGeom>
          <a:ln>
            <a:solidFill>
              <a:srgbClr val="000000"/>
            </a:solidFill>
            <a:tailEnd len="med" type="triangle" w="med"/>
          </a:ln>
        </p:spPr>
        <p:style>
          <a:lnRef idx="0"/>
          <a:fillRef idx="0"/>
          <a:effectRef idx="0"/>
          <a:fontRef idx="minor"/>
        </p:style>
      </p:sp>
      <p:sp>
        <p:nvSpPr>
          <p:cNvPr id="178" name="CustomShape 9"/>
          <p:cNvSpPr/>
          <p:nvPr/>
        </p:nvSpPr>
        <p:spPr>
          <a:xfrm>
            <a:off x="8352000" y="1440000"/>
            <a:ext cx="1295640" cy="71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800" spc="-1" strike="noStrike">
                <a:solidFill>
                  <a:srgbClr val="000000"/>
                </a:solidFill>
                <a:latin typeface="Arial"/>
                <a:ea typeface="DejaVu Sans"/>
              </a:rPr>
              <a:t>Clean the dataset of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missplet words in the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mapping dataset </a:t>
            </a:r>
            <a:endParaRPr b="0" lang="en-IN" sz="800" spc="-1" strike="noStrike">
              <a:latin typeface="Arial"/>
            </a:endParaRPr>
          </a:p>
        </p:txBody>
      </p:sp>
      <p:sp>
        <p:nvSpPr>
          <p:cNvPr id="179" name="Line 10"/>
          <p:cNvSpPr/>
          <p:nvPr/>
        </p:nvSpPr>
        <p:spPr>
          <a:xfrm>
            <a:off x="9072000" y="2160000"/>
            <a:ext cx="360" cy="792000"/>
          </a:xfrm>
          <a:prstGeom prst="line">
            <a:avLst/>
          </a:prstGeom>
          <a:ln>
            <a:solidFill>
              <a:srgbClr val="000000"/>
            </a:solidFill>
            <a:tailEnd len="med" type="triangle" w="med"/>
          </a:ln>
        </p:spPr>
        <p:style>
          <a:lnRef idx="0"/>
          <a:fillRef idx="0"/>
          <a:effectRef idx="0"/>
          <a:fontRef idx="minor"/>
        </p:style>
      </p:sp>
      <p:sp>
        <p:nvSpPr>
          <p:cNvPr id="180" name="Line 11"/>
          <p:cNvSpPr/>
          <p:nvPr/>
        </p:nvSpPr>
        <p:spPr>
          <a:xfrm>
            <a:off x="7560000" y="1872000"/>
            <a:ext cx="792000" cy="360"/>
          </a:xfrm>
          <a:prstGeom prst="line">
            <a:avLst/>
          </a:prstGeom>
          <a:ln>
            <a:solidFill>
              <a:srgbClr val="000000"/>
            </a:solidFill>
            <a:tailEnd len="med" type="triangle" w="med"/>
          </a:ln>
        </p:spPr>
        <p:style>
          <a:lnRef idx="0"/>
          <a:fillRef idx="0"/>
          <a:effectRef idx="0"/>
          <a:fontRef idx="minor"/>
        </p:style>
      </p:sp>
      <p:sp>
        <p:nvSpPr>
          <p:cNvPr id="181" name="CustomShape 12"/>
          <p:cNvSpPr/>
          <p:nvPr/>
        </p:nvSpPr>
        <p:spPr>
          <a:xfrm>
            <a:off x="6264000" y="1495080"/>
            <a:ext cx="1367640" cy="736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800" spc="-1" strike="noStrike">
                <a:solidFill>
                  <a:srgbClr val="000000"/>
                </a:solidFill>
                <a:latin typeface="Arial"/>
                <a:ea typeface="DejaVu Sans"/>
              </a:rPr>
              <a:t>Delete the unwanted columns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of the rounds2 , companies and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mapping dataset  </a:t>
            </a:r>
            <a:endParaRPr b="0" lang="en-IN" sz="800" spc="-1" strike="noStrike">
              <a:latin typeface="Arial"/>
            </a:endParaRPr>
          </a:p>
        </p:txBody>
      </p:sp>
      <p:sp>
        <p:nvSpPr>
          <p:cNvPr id="182" name="CustomShape 13"/>
          <p:cNvSpPr/>
          <p:nvPr/>
        </p:nvSpPr>
        <p:spPr>
          <a:xfrm>
            <a:off x="8496000" y="2952000"/>
            <a:ext cx="1223640" cy="575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800" spc="-1" strike="noStrike">
                <a:solidFill>
                  <a:srgbClr val="000000"/>
                </a:solidFill>
                <a:latin typeface="Arial"/>
                <a:ea typeface="DejaVu Sans"/>
              </a:rPr>
              <a:t>Choose a sector in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which the  average</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 </a:t>
            </a:r>
            <a:r>
              <a:rPr b="0" lang="en-IN" sz="800" spc="-1" strike="noStrike">
                <a:solidFill>
                  <a:srgbClr val="000000"/>
                </a:solidFill>
                <a:latin typeface="Arial"/>
                <a:ea typeface="DejaVu Sans"/>
              </a:rPr>
              <a:t>investment  is in the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range of 5-15 million USD </a:t>
            </a:r>
            <a:endParaRPr b="0" lang="en-IN" sz="800" spc="-1" strike="noStrike">
              <a:latin typeface="Arial"/>
            </a:endParaRPr>
          </a:p>
        </p:txBody>
      </p:sp>
      <p:sp>
        <p:nvSpPr>
          <p:cNvPr id="183" name="Line 14"/>
          <p:cNvSpPr/>
          <p:nvPr/>
        </p:nvSpPr>
        <p:spPr>
          <a:xfrm flipH="1">
            <a:off x="7848000" y="3240000"/>
            <a:ext cx="648000" cy="360"/>
          </a:xfrm>
          <a:prstGeom prst="line">
            <a:avLst/>
          </a:prstGeom>
          <a:ln>
            <a:solidFill>
              <a:srgbClr val="000000"/>
            </a:solidFill>
            <a:tailEnd len="med" type="triangle" w="med"/>
          </a:ln>
        </p:spPr>
        <p:style>
          <a:lnRef idx="0"/>
          <a:fillRef idx="0"/>
          <a:effectRef idx="0"/>
          <a:fontRef idx="minor"/>
        </p:style>
      </p:sp>
      <p:sp>
        <p:nvSpPr>
          <p:cNvPr id="184" name="CustomShape 15"/>
          <p:cNvSpPr/>
          <p:nvPr/>
        </p:nvSpPr>
        <p:spPr>
          <a:xfrm>
            <a:off x="6408000" y="2952000"/>
            <a:ext cx="1439640" cy="575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800" spc="-1" strike="noStrike">
                <a:solidFill>
                  <a:srgbClr val="000000"/>
                </a:solidFill>
                <a:latin typeface="Arial"/>
                <a:ea typeface="DejaVu Sans"/>
              </a:rPr>
              <a:t>Select </a:t>
            </a:r>
            <a:r>
              <a:rPr b="1" lang="en-IN" sz="800" spc="-1" strike="noStrike">
                <a:solidFill>
                  <a:srgbClr val="000000"/>
                </a:solidFill>
                <a:latin typeface="Arial"/>
                <a:ea typeface="DejaVu Sans"/>
              </a:rPr>
              <a:t>Venture </a:t>
            </a:r>
            <a:endParaRPr b="0" lang="en-IN" sz="800" spc="-1" strike="noStrike">
              <a:latin typeface="Arial"/>
            </a:endParaRPr>
          </a:p>
          <a:p>
            <a:pPr algn="ctr">
              <a:lnSpc>
                <a:spcPct val="100000"/>
              </a:lnSpc>
            </a:pPr>
            <a:r>
              <a:rPr b="1" lang="en-IN" sz="800" spc="-1" strike="noStrike">
                <a:solidFill>
                  <a:srgbClr val="000000"/>
                </a:solidFill>
                <a:latin typeface="Arial"/>
                <a:ea typeface="DejaVu Sans"/>
              </a:rPr>
              <a:t>funds as  the Fund type</a:t>
            </a:r>
            <a:r>
              <a:rPr b="0" lang="en-IN" sz="800" spc="-1" strike="noStrike">
                <a:solidFill>
                  <a:srgbClr val="000000"/>
                </a:solidFill>
                <a:latin typeface="Arial"/>
                <a:ea typeface="DejaVu Sans"/>
              </a:rPr>
              <a:t>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 </a:t>
            </a:r>
            <a:r>
              <a:rPr b="0" lang="en-IN" sz="800" spc="-1" strike="noStrike">
                <a:solidFill>
                  <a:srgbClr val="000000"/>
                </a:solidFill>
                <a:latin typeface="Arial"/>
                <a:ea typeface="DejaVu Sans"/>
              </a:rPr>
              <a:t>as it meets the criteria</a:t>
            </a:r>
            <a:endParaRPr b="0" lang="en-IN" sz="800" spc="-1" strike="noStrike">
              <a:latin typeface="Arial"/>
            </a:endParaRPr>
          </a:p>
        </p:txBody>
      </p:sp>
      <p:sp>
        <p:nvSpPr>
          <p:cNvPr id="185" name="Line 16"/>
          <p:cNvSpPr/>
          <p:nvPr/>
        </p:nvSpPr>
        <p:spPr>
          <a:xfrm flipH="1">
            <a:off x="5832000" y="3240000"/>
            <a:ext cx="576000" cy="360"/>
          </a:xfrm>
          <a:prstGeom prst="line">
            <a:avLst/>
          </a:prstGeom>
          <a:ln>
            <a:solidFill>
              <a:srgbClr val="000000"/>
            </a:solidFill>
            <a:tailEnd len="med" type="triangle" w="med"/>
          </a:ln>
        </p:spPr>
        <p:style>
          <a:lnRef idx="0"/>
          <a:fillRef idx="0"/>
          <a:effectRef idx="0"/>
          <a:fontRef idx="minor"/>
        </p:style>
      </p:sp>
      <p:sp>
        <p:nvSpPr>
          <p:cNvPr id="186" name="CustomShape 17"/>
          <p:cNvSpPr/>
          <p:nvPr/>
        </p:nvSpPr>
        <p:spPr>
          <a:xfrm>
            <a:off x="4464000" y="2880000"/>
            <a:ext cx="1367640" cy="575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800" spc="-1" strike="noStrike">
                <a:solidFill>
                  <a:srgbClr val="000000"/>
                </a:solidFill>
                <a:latin typeface="Arial"/>
                <a:ea typeface="DejaVu Sans"/>
              </a:rPr>
              <a:t>Select</a:t>
            </a:r>
            <a:r>
              <a:rPr b="1" lang="en-IN" sz="800" spc="-1" strike="noStrike">
                <a:solidFill>
                  <a:srgbClr val="000000"/>
                </a:solidFill>
                <a:latin typeface="Arial"/>
                <a:ea typeface="DejaVu Sans"/>
              </a:rPr>
              <a:t> top 9 </a:t>
            </a:r>
            <a:r>
              <a:rPr b="0" lang="en-IN" sz="800" spc="-1" strike="noStrike">
                <a:solidFill>
                  <a:srgbClr val="000000"/>
                </a:solidFill>
                <a:latin typeface="Arial"/>
                <a:ea typeface="DejaVu Sans"/>
              </a:rPr>
              <a:t>countries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which has highest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Funding</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 </a:t>
            </a:r>
            <a:r>
              <a:rPr b="0" lang="en-IN" sz="800" spc="-1" strike="noStrike">
                <a:solidFill>
                  <a:srgbClr val="000000"/>
                </a:solidFill>
                <a:latin typeface="Arial"/>
                <a:ea typeface="DejaVu Sans"/>
              </a:rPr>
              <a:t>in the venture fund type</a:t>
            </a:r>
            <a:endParaRPr b="0" lang="en-IN" sz="800" spc="-1" strike="noStrike">
              <a:latin typeface="Arial"/>
            </a:endParaRPr>
          </a:p>
        </p:txBody>
      </p:sp>
      <p:sp>
        <p:nvSpPr>
          <p:cNvPr id="187" name="Line 18"/>
          <p:cNvSpPr/>
          <p:nvPr/>
        </p:nvSpPr>
        <p:spPr>
          <a:xfrm flipH="1">
            <a:off x="3888000" y="3168000"/>
            <a:ext cx="576000" cy="360"/>
          </a:xfrm>
          <a:prstGeom prst="line">
            <a:avLst/>
          </a:prstGeom>
          <a:ln>
            <a:solidFill>
              <a:srgbClr val="000000"/>
            </a:solidFill>
            <a:tailEnd len="med" type="triangle" w="med"/>
          </a:ln>
        </p:spPr>
        <p:style>
          <a:lnRef idx="0"/>
          <a:fillRef idx="0"/>
          <a:effectRef idx="0"/>
          <a:fontRef idx="minor"/>
        </p:style>
      </p:sp>
      <p:sp>
        <p:nvSpPr>
          <p:cNvPr id="188" name="CustomShape 19"/>
          <p:cNvSpPr/>
          <p:nvPr/>
        </p:nvSpPr>
        <p:spPr>
          <a:xfrm rot="48000">
            <a:off x="258840" y="2793600"/>
            <a:ext cx="2038320" cy="8348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800" spc="-1" strike="noStrike">
                <a:solidFill>
                  <a:srgbClr val="000000"/>
                </a:solidFill>
                <a:latin typeface="Arial"/>
                <a:ea typeface="DejaVu Sans"/>
              </a:rPr>
              <a:t>Of the top 9 countries  select the</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 </a:t>
            </a:r>
            <a:r>
              <a:rPr b="1" lang="en-IN" sz="800" spc="-1" strike="noStrike">
                <a:solidFill>
                  <a:srgbClr val="000000"/>
                </a:solidFill>
                <a:latin typeface="Arial"/>
                <a:ea typeface="DejaVu Sans"/>
              </a:rPr>
              <a:t>top  3 english  speaking countries</a:t>
            </a:r>
            <a:endParaRPr b="0" lang="en-IN" sz="800" spc="-1" strike="noStrike">
              <a:latin typeface="Arial"/>
            </a:endParaRPr>
          </a:p>
          <a:p>
            <a:pPr algn="ctr">
              <a:lnSpc>
                <a:spcPct val="100000"/>
              </a:lnSpc>
            </a:pPr>
            <a:r>
              <a:rPr b="1" lang="en-IN" sz="800" spc="-1" strike="noStrike">
                <a:solidFill>
                  <a:srgbClr val="000000"/>
                </a:solidFill>
                <a:latin typeface="Arial"/>
                <a:ea typeface="DejaVu Sans"/>
              </a:rPr>
              <a:t> </a:t>
            </a:r>
            <a:r>
              <a:rPr b="1" lang="en-IN" sz="800" spc="-1" strike="noStrike">
                <a:solidFill>
                  <a:srgbClr val="000000"/>
                </a:solidFill>
                <a:latin typeface="Arial"/>
                <a:ea typeface="DejaVu Sans"/>
              </a:rPr>
              <a:t>by </a:t>
            </a:r>
            <a:r>
              <a:rPr b="0" lang="en-IN" sz="800" spc="-1" strike="noStrike">
                <a:solidFill>
                  <a:srgbClr val="000000"/>
                </a:solidFill>
                <a:latin typeface="Arial"/>
                <a:ea typeface="DejaVu Sans"/>
              </a:rPr>
              <a:t>finding which of the english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speaking countries  that  have been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scraped exist in top nine countries</a:t>
            </a:r>
            <a:endParaRPr b="0" lang="en-IN" sz="800" spc="-1" strike="noStrike">
              <a:latin typeface="Arial"/>
            </a:endParaRPr>
          </a:p>
        </p:txBody>
      </p:sp>
      <p:sp>
        <p:nvSpPr>
          <p:cNvPr id="189" name="CustomShape 20"/>
          <p:cNvSpPr/>
          <p:nvPr/>
        </p:nvSpPr>
        <p:spPr>
          <a:xfrm>
            <a:off x="2664000" y="2880000"/>
            <a:ext cx="1223640" cy="575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800" spc="-1" strike="noStrike">
                <a:solidFill>
                  <a:srgbClr val="000000"/>
                </a:solidFill>
                <a:latin typeface="Arial"/>
                <a:ea typeface="DejaVu Sans"/>
              </a:rPr>
              <a:t>From the wikipedia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Source page , scrape</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 </a:t>
            </a:r>
            <a:r>
              <a:rPr b="0" lang="en-IN" sz="800" spc="-1" strike="noStrike">
                <a:solidFill>
                  <a:srgbClr val="000000"/>
                </a:solidFill>
                <a:latin typeface="Arial"/>
                <a:ea typeface="DejaVu Sans"/>
              </a:rPr>
              <a:t>the names of  English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Speaking Countries</a:t>
            </a:r>
            <a:endParaRPr b="0" lang="en-IN" sz="800" spc="-1" strike="noStrike">
              <a:latin typeface="Arial"/>
            </a:endParaRPr>
          </a:p>
        </p:txBody>
      </p:sp>
      <p:sp>
        <p:nvSpPr>
          <p:cNvPr id="190" name="Line 21"/>
          <p:cNvSpPr/>
          <p:nvPr/>
        </p:nvSpPr>
        <p:spPr>
          <a:xfrm flipH="1">
            <a:off x="2304000" y="3168000"/>
            <a:ext cx="360000" cy="360"/>
          </a:xfrm>
          <a:prstGeom prst="line">
            <a:avLst/>
          </a:prstGeom>
          <a:ln>
            <a:solidFill>
              <a:srgbClr val="000000"/>
            </a:solidFill>
            <a:tailEnd len="med" type="triangle" w="med"/>
          </a:ln>
        </p:spPr>
        <p:style>
          <a:lnRef idx="0"/>
          <a:fillRef idx="0"/>
          <a:effectRef idx="0"/>
          <a:fontRef idx="minor"/>
        </p:style>
      </p:sp>
      <p:sp>
        <p:nvSpPr>
          <p:cNvPr id="191" name="Line 22"/>
          <p:cNvSpPr/>
          <p:nvPr/>
        </p:nvSpPr>
        <p:spPr>
          <a:xfrm>
            <a:off x="1296000" y="3643920"/>
            <a:ext cx="360" cy="676080"/>
          </a:xfrm>
          <a:prstGeom prst="line">
            <a:avLst/>
          </a:prstGeom>
          <a:ln>
            <a:solidFill>
              <a:srgbClr val="000000"/>
            </a:solidFill>
            <a:tailEnd len="med" type="triangle" w="med"/>
          </a:ln>
        </p:spPr>
        <p:style>
          <a:lnRef idx="0"/>
          <a:fillRef idx="0"/>
          <a:effectRef idx="0"/>
          <a:fontRef idx="minor"/>
        </p:style>
      </p:sp>
      <p:sp>
        <p:nvSpPr>
          <p:cNvPr id="192" name="CustomShape 23"/>
          <p:cNvSpPr/>
          <p:nvPr/>
        </p:nvSpPr>
        <p:spPr>
          <a:xfrm>
            <a:off x="2376000" y="4104000"/>
            <a:ext cx="1610640" cy="79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800" spc="-1" strike="noStrike">
                <a:solidFill>
                  <a:srgbClr val="000000"/>
                </a:solidFill>
                <a:latin typeface="Arial"/>
                <a:ea typeface="DejaVu Sans"/>
              </a:rPr>
              <a:t>For each of  the top 3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countries DF’s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fill the investment sum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 </a:t>
            </a:r>
            <a:r>
              <a:rPr b="0" lang="en-IN" sz="800" spc="-1" strike="noStrike">
                <a:solidFill>
                  <a:srgbClr val="000000"/>
                </a:solidFill>
                <a:latin typeface="Arial"/>
                <a:ea typeface="DejaVu Sans"/>
              </a:rPr>
              <a:t>investment count  by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Adding 2 additional columns to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the existing DFs</a:t>
            </a:r>
            <a:endParaRPr b="0" lang="en-IN" sz="800" spc="-1" strike="noStrike">
              <a:latin typeface="Arial"/>
            </a:endParaRPr>
          </a:p>
        </p:txBody>
      </p:sp>
      <p:sp>
        <p:nvSpPr>
          <p:cNvPr id="193" name="CustomShape 24"/>
          <p:cNvSpPr/>
          <p:nvPr/>
        </p:nvSpPr>
        <p:spPr>
          <a:xfrm>
            <a:off x="405000" y="4320000"/>
            <a:ext cx="1610640" cy="575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800" spc="-1" strike="noStrike">
                <a:solidFill>
                  <a:srgbClr val="000000"/>
                </a:solidFill>
                <a:latin typeface="Arial"/>
                <a:ea typeface="DejaVu Sans"/>
              </a:rPr>
              <a:t>Create D1, D2 ,D3 data frames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Having data set for each of </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the 3 selected countries</a:t>
            </a:r>
            <a:endParaRPr b="0" lang="en-IN" sz="800" spc="-1" strike="noStrike">
              <a:latin typeface="Arial"/>
            </a:endParaRPr>
          </a:p>
        </p:txBody>
      </p:sp>
      <p:sp>
        <p:nvSpPr>
          <p:cNvPr id="194" name="Line 25"/>
          <p:cNvSpPr/>
          <p:nvPr/>
        </p:nvSpPr>
        <p:spPr>
          <a:xfrm>
            <a:off x="2016000" y="4608000"/>
            <a:ext cx="360000" cy="360"/>
          </a:xfrm>
          <a:prstGeom prst="line">
            <a:avLst/>
          </a:prstGeom>
          <a:ln>
            <a:solidFill>
              <a:srgbClr val="000000"/>
            </a:solidFill>
            <a:tailEnd len="med" type="triangle" w="med"/>
          </a:ln>
        </p:spPr>
        <p:style>
          <a:lnRef idx="0"/>
          <a:fillRef idx="0"/>
          <a:effectRef idx="0"/>
          <a:fontRef idx="minor"/>
        </p:style>
      </p:sp>
      <p:sp>
        <p:nvSpPr>
          <p:cNvPr id="195" name="Line 26"/>
          <p:cNvSpPr/>
          <p:nvPr/>
        </p:nvSpPr>
        <p:spPr>
          <a:xfrm>
            <a:off x="3987000" y="4536000"/>
            <a:ext cx="621000" cy="360"/>
          </a:xfrm>
          <a:prstGeom prst="line">
            <a:avLst/>
          </a:prstGeom>
          <a:ln>
            <a:solidFill>
              <a:srgbClr val="000000"/>
            </a:solidFill>
            <a:tailEnd len="med" type="triangle" w="med"/>
          </a:ln>
        </p:spPr>
        <p:style>
          <a:lnRef idx="0"/>
          <a:fillRef idx="0"/>
          <a:effectRef idx="0"/>
          <a:fontRef idx="minor"/>
        </p:style>
      </p:sp>
      <p:sp>
        <p:nvSpPr>
          <p:cNvPr id="196" name="CustomShape 27"/>
          <p:cNvSpPr/>
          <p:nvPr/>
        </p:nvSpPr>
        <p:spPr>
          <a:xfrm>
            <a:off x="4608000" y="4104000"/>
            <a:ext cx="1799640" cy="79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800" spc="-1" strike="noStrike">
                <a:solidFill>
                  <a:srgbClr val="000000"/>
                </a:solidFill>
                <a:latin typeface="Arial"/>
                <a:ea typeface="DejaVu Sans"/>
              </a:rPr>
              <a:t>Select the top Company for the first</a:t>
            </a:r>
            <a:endParaRPr b="0" lang="en-IN" sz="800" spc="-1" strike="noStrike">
              <a:latin typeface="Arial"/>
            </a:endParaRPr>
          </a:p>
          <a:p>
            <a:pPr algn="ctr">
              <a:lnSpc>
                <a:spcPct val="100000"/>
              </a:lnSpc>
            </a:pPr>
            <a:r>
              <a:rPr b="0" lang="en-IN" sz="800" spc="-1" strike="noStrike">
                <a:solidFill>
                  <a:srgbClr val="000000"/>
                </a:solidFill>
                <a:latin typeface="Arial"/>
                <a:ea typeface="DejaVu Sans"/>
              </a:rPr>
              <a:t> </a:t>
            </a:r>
            <a:r>
              <a:rPr b="0" lang="en-IN" sz="800" spc="-1" strike="noStrike">
                <a:solidFill>
                  <a:srgbClr val="000000"/>
                </a:solidFill>
                <a:latin typeface="Arial"/>
                <a:ea typeface="DejaVu Sans"/>
              </a:rPr>
              <a:t>two top sectors for each country</a:t>
            </a:r>
            <a:endParaRPr b="0" lang="en-IN" sz="800" spc="-1" strike="noStrike">
              <a:latin typeface="Arial"/>
            </a:endParaRPr>
          </a:p>
        </p:txBody>
      </p:sp>
      <p:sp>
        <p:nvSpPr>
          <p:cNvPr id="197" name="Line 28"/>
          <p:cNvSpPr/>
          <p:nvPr/>
        </p:nvSpPr>
        <p:spPr>
          <a:xfrm>
            <a:off x="6408000" y="4464000"/>
            <a:ext cx="936000" cy="360"/>
          </a:xfrm>
          <a:prstGeom prst="line">
            <a:avLst/>
          </a:prstGeom>
          <a:ln>
            <a:solidFill>
              <a:srgbClr val="000000"/>
            </a:solidFill>
            <a:tailEnd len="med" type="triangle" w="med"/>
          </a:ln>
        </p:spPr>
        <p:style>
          <a:lnRef idx="0"/>
          <a:fillRef idx="0"/>
          <a:effectRef idx="0"/>
          <a:fontRef idx="minor"/>
        </p:style>
      </p:sp>
      <p:sp>
        <p:nvSpPr>
          <p:cNvPr id="198" name="CustomShape 29"/>
          <p:cNvSpPr/>
          <p:nvPr/>
        </p:nvSpPr>
        <p:spPr>
          <a:xfrm>
            <a:off x="7344000" y="4176000"/>
            <a:ext cx="1223640" cy="503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900" spc="-1" strike="noStrike">
                <a:solidFill>
                  <a:srgbClr val="000000"/>
                </a:solidFill>
                <a:latin typeface="Arial"/>
                <a:ea typeface="DejaVu Sans"/>
              </a:rPr>
              <a:t>Update the tables </a:t>
            </a:r>
            <a:endParaRPr b="0" lang="en-IN" sz="900" spc="-1" strike="noStrike">
              <a:latin typeface="Arial"/>
            </a:endParaRPr>
          </a:p>
          <a:p>
            <a:pPr algn="ctr">
              <a:lnSpc>
                <a:spcPct val="100000"/>
              </a:lnSpc>
            </a:pPr>
            <a:r>
              <a:rPr b="0" lang="en-IN" sz="900" spc="-1" strike="noStrike">
                <a:solidFill>
                  <a:srgbClr val="000000"/>
                </a:solidFill>
                <a:latin typeface="Arial"/>
                <a:ea typeface="DejaVu Sans"/>
              </a:rPr>
              <a:t>in investment.xlsx </a:t>
            </a:r>
            <a:endParaRPr b="0" lang="en-IN" sz="900" spc="-1" strike="noStrike">
              <a:latin typeface="Arial"/>
            </a:endParaRPr>
          </a:p>
          <a:p>
            <a:pPr algn="ctr">
              <a:lnSpc>
                <a:spcPct val="100000"/>
              </a:lnSpc>
            </a:pPr>
            <a:r>
              <a:rPr b="0" lang="en-IN" sz="900" spc="-1" strike="noStrike">
                <a:solidFill>
                  <a:srgbClr val="000000"/>
                </a:solidFill>
                <a:latin typeface="Arial"/>
                <a:ea typeface="DejaVu Sans"/>
              </a:rPr>
              <a:t>Plot the 3 charts.</a:t>
            </a:r>
            <a:endParaRPr b="0" lang="en-IN" sz="900" spc="-1" strike="noStrike">
              <a:latin typeface="Arial"/>
            </a:endParaRPr>
          </a:p>
        </p:txBody>
      </p:sp>
      <p:sp>
        <p:nvSpPr>
          <p:cNvPr id="199" name="Line 30"/>
          <p:cNvSpPr/>
          <p:nvPr/>
        </p:nvSpPr>
        <p:spPr>
          <a:xfrm>
            <a:off x="8568000" y="4464000"/>
            <a:ext cx="576000" cy="360"/>
          </a:xfrm>
          <a:prstGeom prst="line">
            <a:avLst/>
          </a:prstGeom>
          <a:ln>
            <a:solidFill>
              <a:srgbClr val="000000"/>
            </a:solidFill>
            <a:tailEnd len="med" type="triangle" w="med"/>
          </a:ln>
        </p:spPr>
        <p:style>
          <a:lnRef idx="0"/>
          <a:fillRef idx="0"/>
          <a:effectRef idx="0"/>
          <a:fontRef idx="minor"/>
        </p:style>
      </p:sp>
      <p:sp>
        <p:nvSpPr>
          <p:cNvPr id="200" name="CustomShape 31"/>
          <p:cNvSpPr/>
          <p:nvPr/>
        </p:nvSpPr>
        <p:spPr>
          <a:xfrm>
            <a:off x="9144000" y="4248000"/>
            <a:ext cx="1223640" cy="35964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latin typeface="Arial"/>
                <a:ea typeface="DejaVu Sans"/>
              </a:rPr>
              <a:t>End</a:t>
            </a:r>
            <a:endParaRPr b="0" lang="en-IN"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rot="21583800">
            <a:off x="1136520" y="640080"/>
            <a:ext cx="9312480" cy="854640"/>
          </a:xfrm>
          <a:prstGeom prst="rect">
            <a:avLst/>
          </a:prstGeom>
          <a:noFill/>
          <a:ln>
            <a:noFill/>
          </a:ln>
        </p:spPr>
        <p:style>
          <a:lnRef idx="0"/>
          <a:fillRef idx="0"/>
          <a:effectRef idx="0"/>
          <a:fontRef idx="minor"/>
        </p:style>
        <p:txBody>
          <a:bodyPr lIns="90000" rIns="90000" tIns="45000" bIns="45000" anchor="ctr"/>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endParaRPr b="0" lang="en-IN" sz="1800" spc="-1" strike="noStrike">
              <a:latin typeface="Arial"/>
            </a:endParaRPr>
          </a:p>
          <a:p>
            <a:pPr>
              <a:lnSpc>
                <a:spcPct val="90000"/>
              </a:lnSpc>
            </a:pPr>
            <a:r>
              <a:rPr b="0" lang="en-IN" sz="2800" spc="-1" strike="noStrike">
                <a:solidFill>
                  <a:srgbClr val="000000"/>
                </a:solidFill>
                <a:latin typeface="Times New Roman"/>
                <a:ea typeface="DejaVu Sans"/>
              </a:rPr>
              <a:t>Business Objective :</a:t>
            </a:r>
            <a:endParaRPr b="0" lang="en-IN" sz="2800" spc="-1" strike="noStrike">
              <a:latin typeface="Arial"/>
            </a:endParaRPr>
          </a:p>
          <a:p>
            <a:pPr>
              <a:lnSpc>
                <a:spcPct val="90000"/>
              </a:lnSpc>
            </a:pPr>
            <a:endParaRPr b="0" lang="en-IN" sz="2800" spc="-1" strike="noStrike">
              <a:latin typeface="Arial"/>
            </a:endParaRPr>
          </a:p>
          <a:p>
            <a:pPr>
              <a:lnSpc>
                <a:spcPct val="90000"/>
              </a:lnSpc>
            </a:pPr>
            <a:r>
              <a:rPr b="0" lang="en-IN" sz="2800" spc="-1" strike="noStrike">
                <a:solidFill>
                  <a:srgbClr val="000000"/>
                </a:solidFill>
                <a:latin typeface="Times New Roman"/>
                <a:ea typeface="DejaVu Sans"/>
              </a:rPr>
              <a:t>The   Objective is to invest identify the best fund type , sectors and the countries to invest in . </a:t>
            </a:r>
            <a:endParaRPr b="0" lang="en-IN" sz="2800" spc="-1" strike="noStrike">
              <a:latin typeface="Arial"/>
            </a:endParaRPr>
          </a:p>
          <a:p>
            <a:pPr>
              <a:lnSpc>
                <a:spcPct val="90000"/>
              </a:lnSpc>
            </a:pPr>
            <a:endParaRPr b="0" lang="en-IN" sz="2800" spc="-1" strike="noStrike">
              <a:latin typeface="Arial"/>
            </a:endParaRPr>
          </a:p>
          <a:p>
            <a:pPr>
              <a:lnSpc>
                <a:spcPct val="90000"/>
              </a:lnSpc>
            </a:pPr>
            <a:r>
              <a:rPr b="0" lang="en-IN" sz="2800" spc="-1" strike="noStrike">
                <a:solidFill>
                  <a:srgbClr val="000000"/>
                </a:solidFill>
                <a:latin typeface="Times New Roman"/>
                <a:ea typeface="DejaVu Sans"/>
              </a:rPr>
              <a:t>The Criteria to decide the best investment shall be based on where everyone else is investing .</a:t>
            </a:r>
            <a:endParaRPr b="0" lang="en-IN" sz="2800" spc="-1" strike="noStrike">
              <a:latin typeface="Arial"/>
            </a:endParaRPr>
          </a:p>
          <a:p>
            <a:pPr>
              <a:lnSpc>
                <a:spcPct val="90000"/>
              </a:lnSpc>
            </a:pPr>
            <a:endParaRPr b="0" lang="en-IN" sz="2800" spc="-1" strike="noStrike">
              <a:latin typeface="Arial"/>
            </a:endParaRPr>
          </a:p>
          <a:p>
            <a:pPr>
              <a:lnSpc>
                <a:spcPct val="90000"/>
              </a:lnSpc>
            </a:pPr>
            <a:r>
              <a:rPr b="0" lang="en-IN" sz="2800" spc="-1" strike="noStrike">
                <a:solidFill>
                  <a:srgbClr val="000000"/>
                </a:solidFill>
                <a:latin typeface="Times New Roman"/>
                <a:ea typeface="DejaVu Sans"/>
              </a:rPr>
              <a:t>So the most suitable Fund type within the range and within Top sector in top countries and within the range of investment shall be considered. </a:t>
            </a:r>
            <a:endParaRPr b="0" lang="en-IN" sz="2800" spc="-1" strike="noStrike">
              <a:latin typeface="Arial"/>
            </a:endParaRPr>
          </a:p>
          <a:p>
            <a:pPr>
              <a:lnSpc>
                <a:spcPct val="90000"/>
              </a:lnSpc>
            </a:pPr>
            <a:endParaRPr b="0" lang="en-IN" sz="2800" spc="-1" strike="noStrike">
              <a:latin typeface="Arial"/>
            </a:endParaRPr>
          </a:p>
          <a:p>
            <a:pPr>
              <a:lnSpc>
                <a:spcPct val="90000"/>
              </a:lnSpc>
            </a:pPr>
            <a:endParaRPr b="0" lang="en-IN" sz="2800" spc="-1" strike="noStrike">
              <a:latin typeface="Arial"/>
            </a:endParaRPr>
          </a:p>
          <a:p>
            <a:pPr>
              <a:lnSpc>
                <a:spcPct val="90000"/>
              </a:lnSpc>
            </a:pPr>
            <a:endParaRPr b="0" lang="en-IN" sz="2800" spc="-1" strike="noStrike">
              <a:latin typeface="Arial"/>
            </a:endParaRPr>
          </a:p>
          <a:p>
            <a:pPr>
              <a:lnSpc>
                <a:spcPct val="90000"/>
              </a:lnSpc>
            </a:pPr>
            <a:endParaRPr b="0" lang="en-IN" sz="2800" spc="-1" strike="noStrike">
              <a:latin typeface="Arial"/>
            </a:endParaRPr>
          </a:p>
          <a:p>
            <a:pPr>
              <a:lnSpc>
                <a:spcPct val="90000"/>
              </a:lnSpc>
            </a:pPr>
            <a:endParaRPr b="0" lang="en-IN" sz="2800" spc="-1" strike="noStrike">
              <a:latin typeface="Arial"/>
            </a:endParaRPr>
          </a:p>
        </p:txBody>
      </p:sp>
      <p:sp>
        <p:nvSpPr>
          <p:cNvPr id="202" name="CustomShape 2"/>
          <p:cNvSpPr/>
          <p:nvPr/>
        </p:nvSpPr>
        <p:spPr>
          <a:xfrm>
            <a:off x="405000" y="1855080"/>
            <a:ext cx="11167200" cy="4342680"/>
          </a:xfrm>
          <a:prstGeom prst="rect">
            <a:avLst/>
          </a:prstGeom>
          <a:noFill/>
          <a:ln>
            <a:noFill/>
          </a:ln>
        </p:spPr>
        <p:style>
          <a:lnRef idx="0"/>
          <a:fillRef idx="0"/>
          <a:effectRef idx="0"/>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080000" y="729000"/>
            <a:ext cx="9312480" cy="8546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4000" spc="-1" strike="noStrike">
                <a:solidFill>
                  <a:srgbClr val="000000"/>
                </a:solidFill>
                <a:latin typeface="Times New Roman"/>
                <a:ea typeface="DejaVu Sans"/>
              </a:rPr>
              <a:t> </a:t>
            </a:r>
            <a:endParaRPr b="0" lang="en-IN" sz="4000" spc="-1" strike="noStrike">
              <a:latin typeface="Arial"/>
            </a:endParaRPr>
          </a:p>
          <a:p>
            <a:pPr>
              <a:lnSpc>
                <a:spcPct val="90000"/>
              </a:lnSpc>
            </a:pPr>
            <a:endParaRPr b="0" lang="en-IN" sz="4000" spc="-1" strike="noStrike">
              <a:latin typeface="Arial"/>
            </a:endParaRPr>
          </a:p>
          <a:p>
            <a:pPr>
              <a:lnSpc>
                <a:spcPct val="90000"/>
              </a:lnSpc>
            </a:pPr>
            <a:endParaRPr b="0" lang="en-IN" sz="4000" spc="-1" strike="noStrike">
              <a:latin typeface="Arial"/>
            </a:endParaRPr>
          </a:p>
          <a:p>
            <a:pPr>
              <a:lnSpc>
                <a:spcPct val="90000"/>
              </a:lnSpc>
            </a:pPr>
            <a:endParaRPr b="0" lang="en-IN" sz="4000" spc="-1" strike="noStrike">
              <a:latin typeface="Arial"/>
            </a:endParaRPr>
          </a:p>
          <a:p>
            <a:pPr>
              <a:lnSpc>
                <a:spcPct val="90000"/>
              </a:lnSpc>
            </a:pPr>
            <a:endParaRPr b="0" lang="en-IN" sz="4000" spc="-1" strike="noStrike">
              <a:latin typeface="Arial"/>
            </a:endParaRPr>
          </a:p>
          <a:p>
            <a:pPr>
              <a:lnSpc>
                <a:spcPct val="90000"/>
              </a:lnSpc>
            </a:pPr>
            <a:endParaRPr b="0" lang="en-IN" sz="4000" spc="-1" strike="noStrike">
              <a:latin typeface="Arial"/>
            </a:endParaRPr>
          </a:p>
          <a:p>
            <a:pPr>
              <a:lnSpc>
                <a:spcPct val="90000"/>
              </a:lnSpc>
            </a:pPr>
            <a:endParaRPr b="0" lang="en-IN" sz="4000" spc="-1" strike="noStrike">
              <a:latin typeface="Arial"/>
            </a:endParaRPr>
          </a:p>
          <a:p>
            <a:pPr>
              <a:lnSpc>
                <a:spcPct val="90000"/>
              </a:lnSpc>
            </a:pPr>
            <a:endParaRPr b="0" lang="en-IN" sz="4000" spc="-1" strike="noStrike">
              <a:latin typeface="Arial"/>
            </a:endParaRPr>
          </a:p>
          <a:p>
            <a:pPr>
              <a:lnSpc>
                <a:spcPct val="90000"/>
              </a:lnSpc>
            </a:pPr>
            <a:r>
              <a:rPr b="0" lang="en-IN" sz="2800" spc="-1" strike="noStrike">
                <a:solidFill>
                  <a:srgbClr val="000000"/>
                </a:solidFill>
                <a:latin typeface="Times New Roman"/>
                <a:ea typeface="DejaVu Sans"/>
              </a:rPr>
              <a:t>Data Analysis</a:t>
            </a:r>
            <a:endParaRPr b="0" lang="en-IN" sz="2800" spc="-1" strike="noStrike">
              <a:latin typeface="Arial"/>
            </a:endParaRPr>
          </a:p>
          <a:p>
            <a:pPr>
              <a:lnSpc>
                <a:spcPct val="90000"/>
              </a:lnSpc>
            </a:pPr>
            <a:endParaRPr b="0" lang="en-IN" sz="2800" spc="-1" strike="noStrike">
              <a:latin typeface="Arial"/>
            </a:endParaRPr>
          </a:p>
          <a:p>
            <a:pPr marL="216000" indent="-215640">
              <a:lnSpc>
                <a:spcPct val="90000"/>
              </a:lnSpc>
              <a:buClr>
                <a:srgbClr val="000000"/>
              </a:buClr>
              <a:buSzPct val="45000"/>
              <a:buFont typeface="Wingdings" charset="2"/>
              <a:buChar char=""/>
            </a:pPr>
            <a:r>
              <a:rPr b="0" lang="en-IN" sz="1600" spc="-1" strike="noStrike">
                <a:solidFill>
                  <a:srgbClr val="000000"/>
                </a:solidFill>
                <a:latin typeface="Times New Roman"/>
                <a:ea typeface="DejaVu Sans"/>
              </a:rPr>
              <a:t>The  csv and text data were checked to see if there are any inconsistencies . As a result the spelling mistakes were corrected in the csv and text files before importing into data frames.</a:t>
            </a:r>
            <a:endParaRPr b="0" lang="en-IN" sz="1600" spc="-1" strike="noStrike">
              <a:latin typeface="Arial"/>
            </a:endParaRPr>
          </a:p>
          <a:p>
            <a:pPr>
              <a:lnSpc>
                <a:spcPct val="90000"/>
              </a:lnSpc>
            </a:pPr>
            <a:endParaRPr b="0" lang="en-IN" sz="1600" spc="-1" strike="noStrike">
              <a:latin typeface="Arial"/>
            </a:endParaRPr>
          </a:p>
          <a:p>
            <a:pPr marL="216000" indent="-215640">
              <a:lnSpc>
                <a:spcPct val="90000"/>
              </a:lnSpc>
              <a:buClr>
                <a:srgbClr val="000000"/>
              </a:buClr>
              <a:buSzPct val="45000"/>
              <a:buFont typeface="Wingdings" charset="2"/>
              <a:buChar char=""/>
            </a:pPr>
            <a:r>
              <a:rPr b="0" lang="en-IN" sz="1600" spc="-1" strike="noStrike">
                <a:solidFill>
                  <a:srgbClr val="000000"/>
                </a:solidFill>
                <a:latin typeface="Times New Roman"/>
                <a:ea typeface="DejaVu Sans"/>
              </a:rPr>
              <a:t>The  data from the three csv files of Companies , Rounds2 and mapping was merged to form the master data frame.</a:t>
            </a:r>
            <a:endParaRPr b="0" lang="en-IN" sz="1600" spc="-1" strike="noStrike">
              <a:latin typeface="Arial"/>
            </a:endParaRPr>
          </a:p>
          <a:p>
            <a:pPr>
              <a:lnSpc>
                <a:spcPct val="90000"/>
              </a:lnSpc>
            </a:pPr>
            <a:endParaRPr b="0" lang="en-IN" sz="1600" spc="-1" strike="noStrike">
              <a:latin typeface="Arial"/>
            </a:endParaRPr>
          </a:p>
          <a:p>
            <a:pPr marL="216000" indent="-215640">
              <a:lnSpc>
                <a:spcPct val="90000"/>
              </a:lnSpc>
              <a:buClr>
                <a:srgbClr val="000000"/>
              </a:buClr>
              <a:buSzPct val="45000"/>
              <a:buFont typeface="Wingdings" charset="2"/>
              <a:buChar char=""/>
            </a:pPr>
            <a:r>
              <a:rPr b="0" lang="en-IN" sz="1600" spc="-1" strike="noStrike">
                <a:solidFill>
                  <a:srgbClr val="000000"/>
                </a:solidFill>
                <a:latin typeface="Times New Roman"/>
                <a:ea typeface="DejaVu Sans"/>
              </a:rPr>
              <a:t>The encoding and separtors were identified and used to convert csv data into Data frames. </a:t>
            </a:r>
            <a:endParaRPr b="0" lang="en-IN" sz="1600" spc="-1" strike="noStrike">
              <a:latin typeface="Arial"/>
            </a:endParaRPr>
          </a:p>
          <a:p>
            <a:pPr>
              <a:lnSpc>
                <a:spcPct val="90000"/>
              </a:lnSpc>
            </a:pPr>
            <a:endParaRPr b="0" lang="en-IN" sz="1600" spc="-1" strike="noStrike">
              <a:latin typeface="Arial"/>
            </a:endParaRPr>
          </a:p>
          <a:p>
            <a:pPr marL="216000" indent="-215640">
              <a:lnSpc>
                <a:spcPct val="90000"/>
              </a:lnSpc>
              <a:buClr>
                <a:srgbClr val="000000"/>
              </a:buClr>
              <a:buSzPct val="45000"/>
              <a:buFont typeface="Wingdings" charset="2"/>
              <a:buChar char=""/>
            </a:pPr>
            <a:r>
              <a:rPr b="0" lang="en-IN" sz="1600" spc="-1" strike="noStrike">
                <a:solidFill>
                  <a:srgbClr val="000000"/>
                </a:solidFill>
                <a:latin typeface="Times New Roman"/>
                <a:ea typeface="DejaVu Sans"/>
              </a:rPr>
              <a:t>The data values were converted to lowercase so as to be able to join the data across data frames.</a:t>
            </a:r>
            <a:endParaRPr b="0" lang="en-IN" sz="1600" spc="-1" strike="noStrike">
              <a:latin typeface="Arial"/>
            </a:endParaRPr>
          </a:p>
          <a:p>
            <a:pPr>
              <a:lnSpc>
                <a:spcPct val="90000"/>
              </a:lnSpc>
            </a:pPr>
            <a:endParaRPr b="0" lang="en-IN" sz="1600" spc="-1" strike="noStrike">
              <a:latin typeface="Arial"/>
            </a:endParaRPr>
          </a:p>
          <a:p>
            <a:pPr marL="216000" indent="-215640">
              <a:lnSpc>
                <a:spcPct val="90000"/>
              </a:lnSpc>
              <a:buClr>
                <a:srgbClr val="000000"/>
              </a:buClr>
              <a:buSzPct val="45000"/>
              <a:buFont typeface="Wingdings" charset="2"/>
              <a:buChar char=""/>
            </a:pPr>
            <a:r>
              <a:rPr b="0" lang="en-IN" sz="1600" spc="-1" strike="noStrike">
                <a:solidFill>
                  <a:srgbClr val="000000"/>
                </a:solidFill>
                <a:latin typeface="Times New Roman"/>
                <a:ea typeface="DejaVu Sans"/>
              </a:rPr>
              <a:t> </a:t>
            </a:r>
            <a:r>
              <a:rPr b="0" lang="en-IN" sz="1600" spc="-1" strike="noStrike">
                <a:solidFill>
                  <a:srgbClr val="000000"/>
                </a:solidFill>
                <a:latin typeface="Times New Roman"/>
                <a:ea typeface="DejaVu Sans"/>
              </a:rPr>
              <a:t>The additional Data columns were deleted from the Data frames. </a:t>
            </a:r>
            <a:endParaRPr b="0" lang="en-IN" sz="1600" spc="-1" strike="noStrike">
              <a:latin typeface="Arial"/>
            </a:endParaRPr>
          </a:p>
          <a:p>
            <a:pPr marL="216000" indent="-215640">
              <a:lnSpc>
                <a:spcPct val="90000"/>
              </a:lnSpc>
              <a:buClr>
                <a:srgbClr val="000000"/>
              </a:buClr>
              <a:buSzPct val="45000"/>
              <a:buFont typeface="Wingdings" charset="2"/>
              <a:buChar char=""/>
            </a:pPr>
            <a:endParaRPr b="0" lang="en-IN" sz="1600" spc="-1" strike="noStrike">
              <a:latin typeface="Arial"/>
            </a:endParaRPr>
          </a:p>
          <a:p>
            <a:pPr marL="216000" indent="-215640">
              <a:lnSpc>
                <a:spcPct val="90000"/>
              </a:lnSpc>
              <a:buClr>
                <a:srgbClr val="000000"/>
              </a:buClr>
              <a:buSzPct val="45000"/>
              <a:buFont typeface="Wingdings" charset="2"/>
              <a:buChar char=""/>
            </a:pPr>
            <a:r>
              <a:rPr b="0" lang="en-IN" sz="1600" spc="-1" strike="noStrike">
                <a:solidFill>
                  <a:srgbClr val="000000"/>
                </a:solidFill>
                <a:latin typeface="Times New Roman"/>
                <a:ea typeface="DejaVu Sans"/>
              </a:rPr>
              <a:t>The NaN values are not deleted or imputed as the count and  mean values returned are not affected by the presence of the NaN values. Hence the NaN values in the rows for the columns are being ignored.</a:t>
            </a:r>
            <a:endParaRPr b="0" lang="en-IN" sz="1600" spc="-1" strike="noStrike">
              <a:latin typeface="Arial"/>
            </a:endParaRPr>
          </a:p>
          <a:p>
            <a:pPr>
              <a:lnSpc>
                <a:spcPct val="90000"/>
              </a:lnSpc>
            </a:pPr>
            <a:r>
              <a:rPr b="0" lang="en-IN" sz="2400" spc="-1" strike="noStrike">
                <a:solidFill>
                  <a:srgbClr val="000000"/>
                </a:solidFill>
                <a:latin typeface="Times New Roman"/>
                <a:ea typeface="DejaVu Sans"/>
              </a:rPr>
              <a:t> </a:t>
            </a:r>
            <a:endParaRPr b="0" lang="en-IN" sz="2400" spc="-1" strike="noStrike">
              <a:latin typeface="Arial"/>
            </a:endParaRPr>
          </a:p>
          <a:p>
            <a:pPr>
              <a:lnSpc>
                <a:spcPct val="90000"/>
              </a:lnSpc>
            </a:pPr>
            <a:endParaRPr b="0" lang="en-IN" sz="2400" spc="-1" strike="noStrike">
              <a:latin typeface="Arial"/>
            </a:endParaRPr>
          </a:p>
          <a:p>
            <a:pPr>
              <a:lnSpc>
                <a:spcPct val="90000"/>
              </a:lnSpc>
            </a:pPr>
            <a:r>
              <a:rPr b="0" lang="en-IN" sz="2800" spc="-1" strike="noStrike">
                <a:solidFill>
                  <a:srgbClr val="000000"/>
                </a:solidFill>
                <a:latin typeface="Times New Roman"/>
                <a:ea typeface="DejaVu Sans"/>
              </a:rPr>
              <a:t> </a:t>
            </a:r>
            <a:endParaRPr b="0" lang="en-IN" sz="2800" spc="-1" strike="noStrike">
              <a:latin typeface="Arial"/>
            </a:endParaRPr>
          </a:p>
          <a:p>
            <a:pPr>
              <a:lnSpc>
                <a:spcPct val="90000"/>
              </a:lnSpc>
            </a:pPr>
            <a:endParaRPr b="0" lang="en-IN" sz="2800" spc="-1" strike="noStrike">
              <a:latin typeface="Arial"/>
            </a:endParaRPr>
          </a:p>
        </p:txBody>
      </p:sp>
      <p:sp>
        <p:nvSpPr>
          <p:cNvPr id="204" name="CustomShape 2"/>
          <p:cNvSpPr/>
          <p:nvPr/>
        </p:nvSpPr>
        <p:spPr>
          <a:xfrm>
            <a:off x="288000" y="1344960"/>
            <a:ext cx="11167200" cy="4342680"/>
          </a:xfrm>
          <a:prstGeom prst="rect">
            <a:avLst/>
          </a:prstGeom>
          <a:noFill/>
          <a:ln>
            <a:noFill/>
          </a:ln>
        </p:spPr>
        <p:style>
          <a:lnRef idx="0"/>
          <a:fillRef idx="0"/>
          <a:effectRef idx="0"/>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405000" y="1855080"/>
            <a:ext cx="11167200" cy="4342680"/>
          </a:xfrm>
          <a:prstGeom prst="rect">
            <a:avLst/>
          </a:prstGeom>
          <a:noFill/>
          <a:ln>
            <a:noFill/>
          </a:ln>
        </p:spPr>
        <p:style>
          <a:lnRef idx="0"/>
          <a:fillRef idx="0"/>
          <a:effectRef idx="0"/>
          <a:fontRef idx="minor"/>
        </p:style>
      </p:sp>
      <p:sp>
        <p:nvSpPr>
          <p:cNvPr id="206" name="CustomShape 2"/>
          <p:cNvSpPr/>
          <p:nvPr/>
        </p:nvSpPr>
        <p:spPr>
          <a:xfrm>
            <a:off x="1136520" y="640080"/>
            <a:ext cx="9312480" cy="85464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200" spc="-1" strike="noStrike">
                <a:solidFill>
                  <a:srgbClr val="000000"/>
                </a:solidFill>
                <a:latin typeface="Times New Roman"/>
                <a:ea typeface="DejaVu Sans"/>
              </a:rPr>
              <a:t> </a:t>
            </a:r>
            <a:endParaRPr b="0" lang="en-IN" sz="3200" spc="-1" strike="noStrike">
              <a:latin typeface="Arial"/>
            </a:endParaRPr>
          </a:p>
        </p:txBody>
      </p:sp>
      <p:sp>
        <p:nvSpPr>
          <p:cNvPr id="207" name="CustomShape 3"/>
          <p:cNvSpPr/>
          <p:nvPr/>
        </p:nvSpPr>
        <p:spPr>
          <a:xfrm>
            <a:off x="609480" y="273600"/>
            <a:ext cx="10972080" cy="114444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solidFill>
                  <a:srgbClr val="000000"/>
                </a:solidFill>
                <a:latin typeface="Times New Roman"/>
                <a:ea typeface="DejaVu Sans"/>
              </a:rPr>
              <a:t>Results</a:t>
            </a:r>
            <a:endParaRPr b="0" lang="en-IN" sz="3200" spc="-1" strike="noStrike">
              <a:latin typeface="Arial"/>
            </a:endParaRPr>
          </a:p>
        </p:txBody>
      </p:sp>
      <p:sp>
        <p:nvSpPr>
          <p:cNvPr id="208" name="CustomShape 4"/>
          <p:cNvSpPr/>
          <p:nvPr/>
        </p:nvSpPr>
        <p:spPr>
          <a:xfrm>
            <a:off x="609480" y="1604520"/>
            <a:ext cx="109720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1800" spc="-1" strike="noStrike">
                <a:solidFill>
                  <a:srgbClr val="000000"/>
                </a:solidFill>
                <a:latin typeface="Times New Roman"/>
                <a:ea typeface="DejaVu Sans"/>
              </a:rPr>
              <a:t>Plot 1: Proportion of total Invtype vs Average Investment</a:t>
            </a:r>
            <a:endParaRPr b="0" lang="en-IN" sz="1800" spc="-1" strike="noStrike">
              <a:latin typeface="Arial"/>
            </a:endParaRPr>
          </a:p>
          <a:p>
            <a:pPr>
              <a:lnSpc>
                <a:spcPct val="100000"/>
              </a:lnSpc>
              <a:spcBef>
                <a:spcPts val="1417"/>
              </a:spcBef>
            </a:pPr>
            <a:endParaRPr b="0" lang="en-IN" sz="1800" spc="-1" strike="noStrike">
              <a:latin typeface="Arial"/>
            </a:endParaRPr>
          </a:p>
        </p:txBody>
      </p:sp>
      <p:pic>
        <p:nvPicPr>
          <p:cNvPr id="209" name="" descr=""/>
          <p:cNvPicPr/>
          <p:nvPr/>
        </p:nvPicPr>
        <p:blipFill>
          <a:blip r:embed="rId1"/>
          <a:stretch/>
        </p:blipFill>
        <p:spPr>
          <a:xfrm>
            <a:off x="72000" y="1857600"/>
            <a:ext cx="11798280" cy="44784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405000" y="1855080"/>
            <a:ext cx="11167200" cy="43426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IN" sz="1800" spc="-1" strike="noStrike">
                <a:solidFill>
                  <a:srgbClr val="000000"/>
                </a:solidFill>
                <a:latin typeface="Times New Roman"/>
                <a:ea typeface="DejaVu Sans"/>
              </a:rPr>
              <a:t>Plot 2: </a:t>
            </a:r>
            <a:endParaRPr b="0" lang="en-IN" sz="1800" spc="-1" strike="noStrike">
              <a:latin typeface="Arial"/>
            </a:endParaRPr>
          </a:p>
          <a:p>
            <a:pPr>
              <a:lnSpc>
                <a:spcPct val="90000"/>
              </a:lnSpc>
              <a:spcBef>
                <a:spcPts val="1001"/>
              </a:spcBef>
            </a:pPr>
            <a:endParaRPr b="0" lang="en-IN" sz="1800" spc="-1" strike="noStrike">
              <a:latin typeface="Arial"/>
            </a:endParaRPr>
          </a:p>
        </p:txBody>
      </p:sp>
      <p:sp>
        <p:nvSpPr>
          <p:cNvPr id="211" name="CustomShape 2"/>
          <p:cNvSpPr/>
          <p:nvPr/>
        </p:nvSpPr>
        <p:spPr>
          <a:xfrm>
            <a:off x="1136520" y="640080"/>
            <a:ext cx="9312480" cy="8546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4000" spc="-1" strike="noStrike">
                <a:solidFill>
                  <a:srgbClr val="000000"/>
                </a:solidFill>
                <a:latin typeface="Times New Roman"/>
                <a:ea typeface="DejaVu Sans"/>
              </a:rPr>
              <a:t> </a:t>
            </a:r>
            <a:endParaRPr b="0" lang="en-IN" sz="4000" spc="-1" strike="noStrike">
              <a:latin typeface="Arial"/>
            </a:endParaRPr>
          </a:p>
        </p:txBody>
      </p:sp>
      <p:pic>
        <p:nvPicPr>
          <p:cNvPr id="212" name="" descr=""/>
          <p:cNvPicPr/>
          <p:nvPr/>
        </p:nvPicPr>
        <p:blipFill>
          <a:blip r:embed="rId1"/>
          <a:stretch/>
        </p:blipFill>
        <p:spPr>
          <a:xfrm>
            <a:off x="1152000" y="1944000"/>
            <a:ext cx="10079640" cy="46796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405000" y="1855080"/>
            <a:ext cx="11167200" cy="4342680"/>
          </a:xfrm>
          <a:prstGeom prst="rect">
            <a:avLst/>
          </a:prstGeom>
          <a:noFill/>
          <a:ln>
            <a:noFill/>
          </a:ln>
        </p:spPr>
        <p:style>
          <a:lnRef idx="0"/>
          <a:fillRef idx="0"/>
          <a:effectRef idx="0"/>
          <a:fontRef idx="minor"/>
        </p:style>
      </p:sp>
      <p:sp>
        <p:nvSpPr>
          <p:cNvPr id="214" name="CustomShape 2"/>
          <p:cNvSpPr/>
          <p:nvPr/>
        </p:nvSpPr>
        <p:spPr>
          <a:xfrm>
            <a:off x="1136520" y="640080"/>
            <a:ext cx="9312480" cy="85464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40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Plot 3 : </a:t>
            </a:r>
            <a:endParaRPr b="0" lang="en-IN" sz="1800" spc="-1" strike="noStrike">
              <a:latin typeface="Arial"/>
            </a:endParaRPr>
          </a:p>
        </p:txBody>
      </p:sp>
      <p:pic>
        <p:nvPicPr>
          <p:cNvPr id="215" name="" descr=""/>
          <p:cNvPicPr/>
          <p:nvPr/>
        </p:nvPicPr>
        <p:blipFill>
          <a:blip r:embed="rId1"/>
          <a:stretch/>
        </p:blipFill>
        <p:spPr>
          <a:xfrm>
            <a:off x="1224000" y="1411920"/>
            <a:ext cx="9791640" cy="51523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386</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2016-06-09T08:16:28Z</dcterms:created>
  <dc:creator>Chiranjeev</dc:creator>
  <dc:description/>
  <dc:language>en-IN</dc:language>
  <cp:lastModifiedBy/>
  <dcterms:modified xsi:type="dcterms:W3CDTF">2020-05-05T00:37:48Z</dcterms:modified>
  <cp:revision>31</cp:revision>
  <dc:subject/>
  <dc:title>Investment Case Study  Submission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