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yárády Dorottya" initials="ND" lastIdx="1" clrIdx="0">
    <p:extLst>
      <p:ext uri="{19B8F6BF-5375-455C-9EA6-DF929625EA0E}">
        <p15:presenceInfo xmlns:p15="http://schemas.microsoft.com/office/powerpoint/2012/main" userId="Nyárády Dorott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3T23:02:54.76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1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7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1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0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95F633-C87F-478B-8203-8783B902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457" y="3735359"/>
            <a:ext cx="6347918" cy="2397488"/>
          </a:xfrm>
        </p:spPr>
        <p:txBody>
          <a:bodyPr anchor="ctr">
            <a:normAutofit fontScale="90000"/>
          </a:bodyPr>
          <a:lstStyle/>
          <a:p>
            <a:r>
              <a:rPr lang="hu-HU" sz="6600" dirty="0" err="1">
                <a:solidFill>
                  <a:schemeClr val="bg1"/>
                </a:solidFill>
              </a:rPr>
              <a:t>Disapproving</a:t>
            </a:r>
            <a:br>
              <a:rPr lang="hu-HU" sz="6600" dirty="0">
                <a:solidFill>
                  <a:schemeClr val="bg1"/>
                </a:solidFill>
              </a:rPr>
            </a:br>
            <a:r>
              <a:rPr lang="hu-HU" sz="6600" dirty="0" err="1">
                <a:solidFill>
                  <a:schemeClr val="bg1"/>
                </a:solidFill>
              </a:rPr>
              <a:t>Corgies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89C524-32E6-4E2F-96C3-20A3CD83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Team </a:t>
            </a:r>
            <a:r>
              <a:rPr lang="hu-HU" sz="3200" dirty="0" err="1">
                <a:solidFill>
                  <a:schemeClr val="bg1"/>
                </a:solidFill>
              </a:rPr>
              <a:t>members</a:t>
            </a:r>
            <a:r>
              <a:rPr lang="hu-HU" sz="2000" dirty="0">
                <a:solidFill>
                  <a:schemeClr val="bg1"/>
                </a:solidFill>
              </a:rPr>
              <a:t>: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Alexandra Gaál</a:t>
            </a:r>
          </a:p>
          <a:p>
            <a:r>
              <a:rPr lang="hu-HU" sz="2000" dirty="0">
                <a:solidFill>
                  <a:schemeClr val="bg1"/>
                </a:solidFill>
              </a:rPr>
              <a:t>     Dániel </a:t>
            </a:r>
            <a:r>
              <a:rPr lang="hu-HU" sz="2000" dirty="0" err="1">
                <a:solidFill>
                  <a:schemeClr val="bg1"/>
                </a:solidFill>
              </a:rPr>
              <a:t>Berdó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>
                <a:solidFill>
                  <a:schemeClr val="bg1"/>
                </a:solidFill>
              </a:rPr>
              <a:t>     Dorottya Nyárády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AD172-531B-401A-ABD1-487BDBE4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3065" b="32184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D070BD-E6FE-48C9-AED4-E27B663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799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Hyperparameter optimization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1DD8BA-0A00-4DBC-A128-F08731DF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0" y="1942408"/>
            <a:ext cx="5595282" cy="318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E181792-BBAF-4FC7-8C2C-264EE0937DB0}"/>
              </a:ext>
            </a:extLst>
          </p:cNvPr>
          <p:cNvSpPr txBox="1"/>
          <p:nvPr/>
        </p:nvSpPr>
        <p:spPr>
          <a:xfrm>
            <a:off x="891748" y="5122726"/>
            <a:ext cx="4610826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The </a:t>
            </a:r>
            <a:r>
              <a:rPr lang="hu-HU" b="1" dirty="0" err="1">
                <a:solidFill>
                  <a:schemeClr val="bg1"/>
                </a:solidFill>
              </a:rPr>
              <a:t>best</a:t>
            </a:r>
            <a:r>
              <a:rPr lang="hu-HU" b="1" dirty="0">
                <a:solidFill>
                  <a:schemeClr val="bg1"/>
                </a:solidFill>
              </a:rPr>
              <a:t> 10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r>
              <a:rPr lang="hu-HU" b="1" dirty="0">
                <a:solidFill>
                  <a:schemeClr val="bg1"/>
                </a:solidFill>
              </a:rPr>
              <a:t>, </a:t>
            </a:r>
            <a:r>
              <a:rPr lang="hu-HU" b="1" dirty="0" err="1">
                <a:solidFill>
                  <a:schemeClr val="bg1"/>
                </a:solidFill>
              </a:rPr>
              <a:t>after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using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hyperas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optimization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3FAE854-6D89-4E6B-8ABA-99109C85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78" y="1574986"/>
            <a:ext cx="3562751" cy="24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CFD1244-F4E8-498C-9159-0D6FEF92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03" y="4262226"/>
            <a:ext cx="3546555" cy="2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69FAC56-9C9C-480D-9006-10C726F27AE1}"/>
              </a:ext>
            </a:extLst>
          </p:cNvPr>
          <p:cNvSpPr txBox="1"/>
          <p:nvPr/>
        </p:nvSpPr>
        <p:spPr>
          <a:xfrm>
            <a:off x="10044855" y="2338017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Optimizer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AEF8D69-8BBE-4280-81E0-B078EA10575D}"/>
              </a:ext>
            </a:extLst>
          </p:cNvPr>
          <p:cNvSpPr txBox="1"/>
          <p:nvPr/>
        </p:nvSpPr>
        <p:spPr>
          <a:xfrm>
            <a:off x="6013316" y="5131515"/>
            <a:ext cx="2128729" cy="9233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Input </a:t>
            </a:r>
            <a:r>
              <a:rPr lang="hu-HU" b="1" dirty="0" err="1">
                <a:solidFill>
                  <a:schemeClr val="bg1"/>
                </a:solidFill>
              </a:rPr>
              <a:t>dimension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hu-HU" b="1" dirty="0">
                <a:solidFill>
                  <a:schemeClr val="bg1"/>
                </a:solidFill>
              </a:rPr>
              <a:t>– </a:t>
            </a:r>
          </a:p>
          <a:p>
            <a:pPr algn="ctr"/>
            <a:r>
              <a:rPr lang="hu-HU" b="1" dirty="0" err="1">
                <a:solidFill>
                  <a:schemeClr val="bg1"/>
                </a:solidFill>
              </a:rPr>
              <a:t>Activation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type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6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C998B4-66E6-4D7A-8583-61D57DA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643" y="25075"/>
            <a:ext cx="7160357" cy="10119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FFF106B-5E88-48DB-B36A-EC48E1E57014}"/>
              </a:ext>
            </a:extLst>
          </p:cNvPr>
          <p:cNvSpPr txBox="1"/>
          <p:nvPr/>
        </p:nvSpPr>
        <p:spPr>
          <a:xfrm>
            <a:off x="1051959" y="1823874"/>
            <a:ext cx="69047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achieved adequate accuracy on recognizing 10 different words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struggled with overfitting because of the high amount of the parameters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we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applied different methods to solve this problem.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layers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L2 regularization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ata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augmentation methods</a:t>
            </a:r>
            <a:r>
              <a:rPr lang="hu-HU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ecreased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the parameters of the network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Batch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 normalization </a:t>
            </a:r>
            <a:endParaRPr lang="hu-HU" sz="20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In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th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e further experiments we want to focus on creating a network, which recognizes at least 100 different words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hu-HU" dirty="0">
              <a:solidFill>
                <a:srgbClr val="000000"/>
              </a:solidFill>
              <a:latin typeface="+mj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E433F96-ACC4-4D6A-8F76-86364584AE12}"/>
              </a:ext>
            </a:extLst>
          </p:cNvPr>
          <p:cNvSpPr txBox="1"/>
          <p:nvPr/>
        </p:nvSpPr>
        <p:spPr>
          <a:xfrm>
            <a:off x="8352538" y="5509486"/>
            <a:ext cx="2391892" cy="13234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+mj-lt"/>
              </a:rPr>
              <a:t>t is a complicated task considering the difficulties in lip reading</a:t>
            </a:r>
            <a:endParaRPr lang="en-US" sz="20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FBA8D-2B6A-42FE-AE3E-663B6875C8D0}"/>
              </a:ext>
            </a:extLst>
          </p:cNvPr>
          <p:cNvSpPr/>
          <p:nvPr/>
        </p:nvSpPr>
        <p:spPr>
          <a:xfrm>
            <a:off x="996338" y="4882718"/>
            <a:ext cx="7160356" cy="7539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C8C89D-AE09-4037-95E7-43D36215762B}"/>
              </a:ext>
            </a:extLst>
          </p:cNvPr>
          <p:cNvCxnSpPr>
            <a:stCxn id="17" idx="0"/>
            <a:endCxn id="6" idx="3"/>
          </p:cNvCxnSpPr>
          <p:nvPr/>
        </p:nvCxnSpPr>
        <p:spPr>
          <a:xfrm rot="16200000" flipV="1">
            <a:off x="8727696" y="4688698"/>
            <a:ext cx="249787" cy="1391790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4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714F10-E41B-43CB-AA08-A16655B1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9413"/>
            <a:ext cx="7160357" cy="1430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40D53BC-D7CD-44FD-B389-5B25921D6828}"/>
              </a:ext>
            </a:extLst>
          </p:cNvPr>
          <p:cNvSpPr txBox="1"/>
          <p:nvPr/>
        </p:nvSpPr>
        <p:spPr>
          <a:xfrm>
            <a:off x="1448428" y="1625379"/>
            <a:ext cx="7662885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The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task is not as trivial to do as we first imagined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It is very important to make a good model that can determine the spelled word in the whole sequence of the video frames.</a:t>
            </a:r>
            <a:endParaRPr lang="hu-HU" sz="2000" dirty="0">
              <a:solidFill>
                <a:schemeClr val="bg1"/>
              </a:solidFill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We could also use the audio as a helping hand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etect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a word easier  by its spectrum.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is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also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difficult to connect the words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can use a language model from NLP to bound the detected words with the right conjunction word to create a 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grammarly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proper sentence.</a:t>
            </a:r>
            <a:endParaRPr lang="hu-HU" sz="200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 algn="just" rtl="0">
              <a:spcBef>
                <a:spcPts val="12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hu-HU" sz="2000" dirty="0">
                <a:solidFill>
                  <a:schemeClr val="bg1"/>
                </a:solidFill>
                <a:latin typeface="+mj-lt"/>
              </a:rPr>
              <a:t>W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e have to apply tricks and examine the root cause of the problems. </a:t>
            </a:r>
            <a:endParaRPr lang="hu-HU" sz="2000" i="0" u="none" strike="noStrike" dirty="0">
              <a:solidFill>
                <a:schemeClr val="bg1"/>
              </a:solidFill>
              <a:latin typeface="+mj-lt"/>
            </a:endParaRPr>
          </a:p>
          <a:p>
            <a:pPr indent="179997" algn="just" rtl="0">
              <a:spcBef>
                <a:spcPts val="1200"/>
              </a:spcBef>
              <a:spcAft>
                <a:spcPts val="400"/>
              </a:spcAft>
            </a:pP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75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751D12-028B-43FD-B3A6-1C1F094B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the attention !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AFC86D-E242-4EC3-BA1A-B9270E8B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943" y="2732212"/>
            <a:ext cx="5569858" cy="2442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 Speech Recognition</a:t>
            </a:r>
          </a:p>
        </p:txBody>
      </p:sp>
      <p:sp>
        <p:nvSpPr>
          <p:cNvPr id="4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B9DB1F-90DD-4234-8F04-43AD740D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5" y="1636116"/>
            <a:ext cx="1053738" cy="1053738"/>
          </a:xfrm>
          <a:prstGeom prst="rect">
            <a:avLst/>
          </a:prstGeom>
        </p:spPr>
      </p:pic>
      <p:pic>
        <p:nvPicPr>
          <p:cNvPr id="13" name="Kép 12" descr="A képen monitor, aláírás, ülő, képernyő látható&#10;&#10;Automatikusan generált leírás">
            <a:extLst>
              <a:ext uri="{FF2B5EF4-FFF2-40B4-BE49-F238E27FC236}">
                <a16:creationId xmlns:a16="http://schemas.microsoft.com/office/drawing/2014/main" id="{D68276B4-48DF-4A77-8C32-08E4AD32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97" y="2794742"/>
            <a:ext cx="1053738" cy="1053738"/>
          </a:xfrm>
          <a:prstGeom prst="rect">
            <a:avLst/>
          </a:prstGeom>
        </p:spPr>
      </p:pic>
      <p:pic>
        <p:nvPicPr>
          <p:cNvPr id="9" name="Kép 8" descr="A képen aláírás, tányér látható&#10;&#10;Automatikusan generált leírás">
            <a:extLst>
              <a:ext uri="{FF2B5EF4-FFF2-40B4-BE49-F238E27FC236}">
                <a16:creationId xmlns:a16="http://schemas.microsoft.com/office/drawing/2014/main" id="{647935FD-48FB-4160-B3A9-E8D266854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0" y="3953368"/>
            <a:ext cx="1049564" cy="1049564"/>
          </a:xfrm>
          <a:prstGeom prst="rect">
            <a:avLst/>
          </a:prstGeom>
        </p:spPr>
      </p:pic>
      <p:pic>
        <p:nvPicPr>
          <p:cNvPr id="11" name="Kép 10" descr="A képen szöveg látható&#10;&#10;Automatikusan generált leírás">
            <a:extLst>
              <a:ext uri="{FF2B5EF4-FFF2-40B4-BE49-F238E27FC236}">
                <a16:creationId xmlns:a16="http://schemas.microsoft.com/office/drawing/2014/main" id="{352F2C11-6C1B-4911-8E63-5F4BFDBEA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1" y="5107820"/>
            <a:ext cx="2855956" cy="10495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39431D-8643-4CA9-82DF-F7F94760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682" y="469063"/>
            <a:ext cx="7816586" cy="179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sp>
        <p:nvSpPr>
          <p:cNvPr id="7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1A77B1-EC21-4B31-A3CA-29CF0546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2" y="165096"/>
            <a:ext cx="3719183" cy="65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095B10-76F0-4F7A-A51B-DEA348A6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33" y="2793122"/>
            <a:ext cx="4506223" cy="192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BE74C47-67D1-4B17-BBF4-70D9865C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62" y="5041575"/>
            <a:ext cx="4400448" cy="15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19DE0283-2F83-4ED8-BD67-F799F07C6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90" y="2105912"/>
            <a:ext cx="10829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7861FC-860A-456D-8E65-E5B962E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376" y="75879"/>
            <a:ext cx="5209828" cy="1153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A728D6-C2DB-4387-B8C9-CB42EC6A01BA}"/>
              </a:ext>
            </a:extLst>
          </p:cNvPr>
          <p:cNvSpPr txBox="1"/>
          <p:nvPr/>
        </p:nvSpPr>
        <p:spPr>
          <a:xfrm>
            <a:off x="7322573" y="2609175"/>
            <a:ext cx="4398229" cy="52322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LRW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~ 80 GB</a:t>
            </a:r>
            <a:endParaRPr lang="en-US" sz="2800" b="1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05AC60-81E2-4B16-ABAE-0779C801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4" y="1305338"/>
            <a:ext cx="5708372" cy="346579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E2AB299C-AC88-4B77-92F0-3C4F97DFAFF6}"/>
              </a:ext>
            </a:extLst>
          </p:cNvPr>
          <p:cNvSpPr txBox="1"/>
          <p:nvPr/>
        </p:nvSpPr>
        <p:spPr>
          <a:xfrm>
            <a:off x="1204039" y="5450838"/>
            <a:ext cx="4398229" cy="9541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BBC </a:t>
            </a:r>
            <a:r>
              <a:rPr lang="hu-HU" sz="28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videos</a:t>
            </a:r>
            <a:r>
              <a:rPr lang="hu-HU" sz="2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14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background, the lightning and the speaker’s appearance is very diverse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E9D268A-712C-4899-A33C-5846715BD1E1}"/>
              </a:ext>
            </a:extLst>
          </p:cNvPr>
          <p:cNvSpPr txBox="1"/>
          <p:nvPr/>
        </p:nvSpPr>
        <p:spPr>
          <a:xfrm>
            <a:off x="7185856" y="4758525"/>
            <a:ext cx="4671664" cy="70788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Request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permission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2000" b="1" cap="all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hu-HU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Rob Cooper</a:t>
            </a: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58E19079-750D-4890-943B-939EBF443165}"/>
              </a:ext>
            </a:extLst>
          </p:cNvPr>
          <p:cNvCxnSpPr>
            <a:stCxn id="2050" idx="2"/>
          </p:cNvCxnSpPr>
          <p:nvPr/>
        </p:nvCxnSpPr>
        <p:spPr>
          <a:xfrm>
            <a:off x="3997190" y="4771135"/>
            <a:ext cx="0" cy="6952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BD5986F-68A0-4C6A-9B21-CAFFA7EF88F8}"/>
              </a:ext>
            </a:extLst>
          </p:cNvPr>
          <p:cNvCxnSpPr>
            <a:cxnSpLocks/>
            <a:stCxn id="18" idx="2"/>
            <a:endCxn id="16" idx="3"/>
          </p:cNvCxnSpPr>
          <p:nvPr/>
        </p:nvCxnSpPr>
        <p:spPr>
          <a:xfrm flipH="1">
            <a:off x="5602268" y="5466411"/>
            <a:ext cx="3919420" cy="4614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72E8C130-A007-45EA-9ABE-409EA1386FFE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9521688" y="3132395"/>
            <a:ext cx="0" cy="16261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95CAA3-63E3-4E00-93C0-7616979A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25" y="11965"/>
            <a:ext cx="7160357" cy="230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F002DC-9B47-4267-B66D-2706A83D0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9"/>
          <a:stretch/>
        </p:blipFill>
        <p:spPr bwMode="auto">
          <a:xfrm>
            <a:off x="1792054" y="3010183"/>
            <a:ext cx="8857993" cy="18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9BF40DEC-8C39-46D5-9ACF-4E6E3C5F4827}"/>
              </a:ext>
            </a:extLst>
          </p:cNvPr>
          <p:cNvSpPr txBox="1"/>
          <p:nvPr/>
        </p:nvSpPr>
        <p:spPr>
          <a:xfrm>
            <a:off x="2204477" y="5005055"/>
            <a:ext cx="20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Face</a:t>
            </a:r>
            <a:r>
              <a:rPr lang="hu-HU" b="1" dirty="0"/>
              <a:t> </a:t>
            </a:r>
            <a:r>
              <a:rPr lang="hu-HU" b="1" dirty="0" err="1"/>
              <a:t>detection</a:t>
            </a:r>
            <a:endParaRPr lang="en-US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C61CC52-5DA8-4FA8-986C-C01283C1BD92}"/>
              </a:ext>
            </a:extLst>
          </p:cNvPr>
          <p:cNvSpPr txBox="1"/>
          <p:nvPr/>
        </p:nvSpPr>
        <p:spPr>
          <a:xfrm>
            <a:off x="4758339" y="5005055"/>
            <a:ext cx="292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2. </a:t>
            </a:r>
            <a:r>
              <a:rPr lang="hu-HU" b="1" dirty="0">
                <a:latin typeface="Times New Roman" panose="02020603050405020304" pitchFamily="18" charset="0"/>
              </a:rPr>
              <a:t>D</a:t>
            </a:r>
            <a:r>
              <a:rPr lang="en-US" sz="1800" b="1" i="0" u="none" strike="noStrike" dirty="0" err="1">
                <a:effectLst/>
                <a:latin typeface="Times New Roman" panose="02020603050405020304" pitchFamily="18" charset="0"/>
              </a:rPr>
              <a:t>etect</a:t>
            </a:r>
            <a:r>
              <a:rPr lang="en-US" sz="1800" b="1" i="0" u="none" strike="noStrike" dirty="0">
                <a:effectLst/>
                <a:latin typeface="Times New Roman" panose="02020603050405020304" pitchFamily="18" charset="0"/>
              </a:rPr>
              <a:t> the points of the mouth with shape predictor according to the facial landmarks</a:t>
            </a:r>
            <a:endParaRPr lang="en-US" b="1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C7B6F55-C072-4CC1-9A62-2FF9AEEB532B}"/>
              </a:ext>
            </a:extLst>
          </p:cNvPr>
          <p:cNvSpPr txBox="1"/>
          <p:nvPr/>
        </p:nvSpPr>
        <p:spPr>
          <a:xfrm>
            <a:off x="7886092" y="5005055"/>
            <a:ext cx="267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3. </a:t>
            </a:r>
            <a:r>
              <a:rPr lang="hu-HU" b="1" dirty="0" err="1"/>
              <a:t>Crop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mouth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 </a:t>
            </a:r>
            <a:r>
              <a:rPr lang="hu-HU" b="1" dirty="0" err="1"/>
              <a:t>around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found</a:t>
            </a:r>
            <a:r>
              <a:rPr lang="hu-HU" b="1" dirty="0"/>
              <a:t> </a:t>
            </a:r>
            <a:r>
              <a:rPr lang="hu-HU" b="1" dirty="0" err="1"/>
              <a:t>points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46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3F071A-9BB7-4CD3-81DC-420A1B25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6" y="172528"/>
            <a:ext cx="9914348" cy="3127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examples on the dataset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CE7309-74C6-4BF9-ACE1-15110C9C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8" y="3835222"/>
            <a:ext cx="6193947" cy="2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91AFEE14-D65C-497F-A794-074BC6230BBC}"/>
              </a:ext>
            </a:extLst>
          </p:cNvPr>
          <p:cNvSpPr txBox="1"/>
          <p:nvPr/>
        </p:nvSpPr>
        <p:spPr>
          <a:xfrm>
            <a:off x="7330508" y="4563045"/>
            <a:ext cx="4861492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EF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– E</a:t>
            </a:r>
            <a:r>
              <a:rPr lang="en-US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arly</a:t>
            </a:r>
            <a:r>
              <a:rPr lang="en-US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Fusion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EF-3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Early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Fusion</a:t>
            </a:r>
            <a:endParaRPr lang="hu-HU" i="1" dirty="0">
              <a:solidFill>
                <a:schemeClr val="bg1"/>
              </a:solidFill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sz="1800" b="1" i="1" u="none" strike="noStrike" dirty="0">
                <a:solidFill>
                  <a:schemeClr val="bg1"/>
                </a:solidFill>
                <a:effectLst/>
                <a:latin typeface="+mj-lt"/>
              </a:rPr>
              <a:t>MT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–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Multiple</a:t>
            </a:r>
            <a:r>
              <a:rPr lang="hu-HU" sz="1800" b="0" i="1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1800" b="0" i="1" u="none" strike="noStrike" dirty="0" err="1">
                <a:solidFill>
                  <a:schemeClr val="bg1"/>
                </a:solidFill>
                <a:effectLst/>
                <a:latin typeface="+mj-lt"/>
              </a:rPr>
              <a:t>Towers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indent="128270" algn="r" rtl="0">
              <a:spcBef>
                <a:spcPts val="0"/>
              </a:spcBef>
              <a:spcAft>
                <a:spcPts val="0"/>
              </a:spcAft>
            </a:pPr>
            <a:r>
              <a:rPr lang="hu-HU" b="1" i="1" dirty="0">
                <a:solidFill>
                  <a:schemeClr val="bg1"/>
                </a:solidFill>
                <a:latin typeface="+mj-lt"/>
              </a:rPr>
              <a:t>MT-3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– 3D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Convolution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Multiple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i="1" dirty="0" err="1">
                <a:solidFill>
                  <a:schemeClr val="bg1"/>
                </a:solidFill>
                <a:latin typeface="+mj-lt"/>
              </a:rPr>
              <a:t>Towers</a:t>
            </a:r>
            <a:r>
              <a:rPr lang="hu-HU" i="1" dirty="0">
                <a:solidFill>
                  <a:schemeClr val="bg1"/>
                </a:solidFill>
                <a:latin typeface="+mj-lt"/>
              </a:rPr>
              <a:t> </a:t>
            </a:r>
            <a:endParaRPr lang="hu-HU" sz="1800" b="0" i="1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1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B13D20-1563-493C-B45D-8D3BCE7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578" y="2870577"/>
            <a:ext cx="5440110" cy="126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2EE8FC-9E49-4584-A068-3E57A6C0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27" y="89929"/>
            <a:ext cx="5439251" cy="67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57649-9D04-4D2B-B87F-FA49DA69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15C4C0-02F0-4CA5-B0E2-E673311DF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3" y="168765"/>
            <a:ext cx="5348760" cy="43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8916A28-CF84-4DD3-BA05-EC45FB10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06" y="2188767"/>
            <a:ext cx="3410641" cy="24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87E83B5-7A29-4530-A59A-F7D95DB35440}"/>
              </a:ext>
            </a:extLst>
          </p:cNvPr>
          <p:cNvSpPr txBox="1"/>
          <p:nvPr/>
        </p:nvSpPr>
        <p:spPr>
          <a:xfrm>
            <a:off x="6444622" y="4682929"/>
            <a:ext cx="552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Confusion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matrix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for</a:t>
            </a:r>
            <a:r>
              <a:rPr lang="hu-HU" sz="2800" b="1" dirty="0">
                <a:solidFill>
                  <a:schemeClr val="bg1"/>
                </a:solidFill>
              </a:rPr>
              <a:t> 10 </a:t>
            </a:r>
            <a:r>
              <a:rPr lang="hu-HU" sz="2800" b="1" dirty="0" err="1">
                <a:solidFill>
                  <a:schemeClr val="bg1"/>
                </a:solidFill>
              </a:rPr>
              <a:t>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9FCE9B-E5AE-4852-81DC-23C5470B5DB4}"/>
              </a:ext>
            </a:extLst>
          </p:cNvPr>
          <p:cNvSpPr txBox="1"/>
          <p:nvPr/>
        </p:nvSpPr>
        <p:spPr>
          <a:xfrm>
            <a:off x="1541953" y="4536174"/>
            <a:ext cx="282038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60 % </a:t>
            </a:r>
            <a:r>
              <a:rPr lang="hu-HU" b="1" dirty="0" err="1">
                <a:solidFill>
                  <a:schemeClr val="bg1"/>
                </a:solidFill>
              </a:rPr>
              <a:t>validation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8F1626F-3505-49DD-A72A-CF992166EEA7}"/>
              </a:ext>
            </a:extLst>
          </p:cNvPr>
          <p:cNvSpPr txBox="1"/>
          <p:nvPr/>
        </p:nvSpPr>
        <p:spPr>
          <a:xfrm>
            <a:off x="856114" y="5219845"/>
            <a:ext cx="4700327" cy="16312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Optimizer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Adam</a:t>
            </a: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Starting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rate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0,0008 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ctivation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function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ELU (Elastic </a:t>
            </a:r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ReLu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20% </a:t>
            </a:r>
            <a:endParaRPr lang="hu-HU" sz="2000" b="1" dirty="0">
              <a:solidFill>
                <a:schemeClr val="bg1"/>
              </a:solidFill>
              <a:latin typeface="+mj-lt"/>
            </a:endParaRPr>
          </a:p>
          <a:p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atch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size</a:t>
            </a:r>
            <a:r>
              <a:rPr lang="hu-HU" sz="2000" b="1" dirty="0">
                <a:solidFill>
                  <a:schemeClr val="bg1"/>
                </a:solidFill>
                <a:latin typeface="+mj-lt"/>
              </a:rPr>
              <a:t>: 64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D1170342-6171-4950-98E3-880B5E9F1D6B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3206278" y="4720840"/>
            <a:ext cx="1156062" cy="499005"/>
          </a:xfrm>
          <a:prstGeom prst="bentConnector4">
            <a:avLst>
              <a:gd name="adj1" fmla="val -19774"/>
              <a:gd name="adj2" fmla="val 6850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57649-9D04-4D2B-B87F-FA49DA69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87E83B5-7A29-4530-A59A-F7D95DB35440}"/>
              </a:ext>
            </a:extLst>
          </p:cNvPr>
          <p:cNvSpPr txBox="1"/>
          <p:nvPr/>
        </p:nvSpPr>
        <p:spPr>
          <a:xfrm>
            <a:off x="6247487" y="6238029"/>
            <a:ext cx="552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Confusion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matrix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for</a:t>
            </a:r>
            <a:r>
              <a:rPr lang="hu-HU" sz="2800" b="1" dirty="0">
                <a:solidFill>
                  <a:schemeClr val="bg1"/>
                </a:solidFill>
              </a:rPr>
              <a:t> 50 </a:t>
            </a:r>
            <a:r>
              <a:rPr lang="hu-HU" sz="2800" b="1" dirty="0" err="1">
                <a:solidFill>
                  <a:schemeClr val="bg1"/>
                </a:solidFill>
              </a:rPr>
              <a:t>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9FCE9B-E5AE-4852-81DC-23C5470B5DB4}"/>
              </a:ext>
            </a:extLst>
          </p:cNvPr>
          <p:cNvSpPr txBox="1"/>
          <p:nvPr/>
        </p:nvSpPr>
        <p:spPr>
          <a:xfrm>
            <a:off x="1541953" y="4536174"/>
            <a:ext cx="282038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59 % </a:t>
            </a:r>
            <a:r>
              <a:rPr lang="hu-HU" b="1" dirty="0" err="1">
                <a:solidFill>
                  <a:schemeClr val="bg1"/>
                </a:solidFill>
              </a:rPr>
              <a:t>validation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accuracy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8F1626F-3505-49DD-A72A-CF992166EEA7}"/>
              </a:ext>
            </a:extLst>
          </p:cNvPr>
          <p:cNvSpPr txBox="1"/>
          <p:nvPr/>
        </p:nvSpPr>
        <p:spPr>
          <a:xfrm>
            <a:off x="856114" y="5219845"/>
            <a:ext cx="4700327" cy="16312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Optimizer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b="1" dirty="0">
                <a:solidFill>
                  <a:schemeClr val="bg1"/>
                </a:solidFill>
                <a:latin typeface="+mj-lt"/>
              </a:rPr>
              <a:t>SGD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Starting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+mj-lt"/>
              </a:rPr>
              <a:t>rate</a:t>
            </a:r>
            <a:r>
              <a:rPr lang="hu-HU" sz="2000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0,008 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ctivation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function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ELU (Elastic </a:t>
            </a:r>
            <a:r>
              <a:rPr lang="en-US" sz="2000" b="1" i="0" u="none" strike="noStrike" dirty="0" err="1">
                <a:solidFill>
                  <a:schemeClr val="bg1"/>
                </a:solidFill>
                <a:effectLst/>
                <a:latin typeface="+mj-lt"/>
              </a:rPr>
              <a:t>ReLu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lang="hu-HU" sz="2000" b="1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ropout</a:t>
            </a:r>
            <a:r>
              <a:rPr lang="hu-HU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20% </a:t>
            </a:r>
            <a:endParaRPr lang="hu-HU" sz="2000" b="1" dirty="0">
              <a:solidFill>
                <a:schemeClr val="bg1"/>
              </a:solidFill>
              <a:latin typeface="+mj-lt"/>
            </a:endParaRPr>
          </a:p>
          <a:p>
            <a:r>
              <a:rPr lang="hu-HU" sz="2000" i="0" u="none" strike="noStrike" dirty="0">
                <a:solidFill>
                  <a:schemeClr val="bg1"/>
                </a:solidFill>
                <a:effectLst/>
                <a:latin typeface="+mj-lt"/>
              </a:rPr>
              <a:t>B</a:t>
            </a:r>
            <a:r>
              <a:rPr lang="en-US" sz="2000" i="0" u="none" strike="noStrike" dirty="0" err="1">
                <a:solidFill>
                  <a:schemeClr val="bg1"/>
                </a:solidFill>
                <a:effectLst/>
                <a:latin typeface="+mj-lt"/>
              </a:rPr>
              <a:t>atch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+mj-lt"/>
              </a:rPr>
              <a:t> size</a:t>
            </a:r>
            <a:r>
              <a:rPr lang="hu-HU" sz="20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+mj-lt"/>
              </a:rPr>
              <a:t>32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D1170342-6171-4950-98E3-880B5E9F1D6B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3206278" y="4720840"/>
            <a:ext cx="1156062" cy="499005"/>
          </a:xfrm>
          <a:prstGeom prst="bentConnector4">
            <a:avLst>
              <a:gd name="adj1" fmla="val -19774"/>
              <a:gd name="adj2" fmla="val 6850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8A905A5E-A1D8-4A5F-9A95-503C20D88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5"/>
          <a:stretch/>
        </p:blipFill>
        <p:spPr>
          <a:xfrm>
            <a:off x="924861" y="143141"/>
            <a:ext cx="2999416" cy="2178685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C8EB6331-E400-4D7C-9677-698E90137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39"/>
          <a:stretch/>
        </p:blipFill>
        <p:spPr>
          <a:xfrm>
            <a:off x="2453070" y="2250625"/>
            <a:ext cx="2999416" cy="211081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45C9CFE-123C-4130-93DA-A81E9F71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95" y="1662459"/>
            <a:ext cx="5647767" cy="46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13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410</Words>
  <Application>Microsoft Office PowerPoint</Application>
  <PresentationFormat>Szélesvásznú</PresentationFormat>
  <Paragraphs>69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Gill Sans Nova</vt:lpstr>
      <vt:lpstr>Times New Roman</vt:lpstr>
      <vt:lpstr>GradientVTI</vt:lpstr>
      <vt:lpstr>Disapproving Corgies</vt:lpstr>
      <vt:lpstr>Visual Speech Recognition</vt:lpstr>
      <vt:lpstr>Related works</vt:lpstr>
      <vt:lpstr>Database</vt:lpstr>
      <vt:lpstr>Data processing</vt:lpstr>
      <vt:lpstr>Network examples on the dataset</vt:lpstr>
      <vt:lpstr>Network</vt:lpstr>
      <vt:lpstr>Training</vt:lpstr>
      <vt:lpstr>Training</vt:lpstr>
      <vt:lpstr>Hyperparameter optimization</vt:lpstr>
      <vt:lpstr>Results</vt:lpstr>
      <vt:lpstr>Conclusion</vt:lpstr>
      <vt:lpstr>Thank you for the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Corgies</dc:title>
  <dc:creator>Nyárády Dorottya</dc:creator>
  <cp:lastModifiedBy>Alexandra Gaál</cp:lastModifiedBy>
  <cp:revision>7</cp:revision>
  <cp:lastPrinted>2020-12-15T08:42:15Z</cp:lastPrinted>
  <dcterms:created xsi:type="dcterms:W3CDTF">2020-12-13T22:40:03Z</dcterms:created>
  <dcterms:modified xsi:type="dcterms:W3CDTF">2020-12-15T08:42:46Z</dcterms:modified>
</cp:coreProperties>
</file>