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58" r:id="rId2"/>
    <p:sldId id="315" r:id="rId3"/>
    <p:sldId id="317" r:id="rId4"/>
    <p:sldId id="323" r:id="rId5"/>
    <p:sldId id="321" r:id="rId6"/>
    <p:sldId id="320" r:id="rId7"/>
    <p:sldId id="322" r:id="rId8"/>
    <p:sldId id="319" r:id="rId9"/>
    <p:sldId id="324" r:id="rId10"/>
    <p:sldId id="325" r:id="rId11"/>
    <p:sldId id="316" r:id="rId12"/>
    <p:sldId id="327" r:id="rId13"/>
    <p:sldId id="328" r:id="rId14"/>
    <p:sldId id="329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2F2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2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46B360-995B-7B8A-87A9-644819A205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4E53B-8485-F513-8C8D-CC2E5C7CC8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54B06-8219-45C6-83DA-9798DC21A85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F6216-3C71-7466-1524-7417B5F82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F21C-B5A6-4FED-FBBA-A041D7387D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8A6EC-0414-4098-B21F-EA0498C7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0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A8B6-CBC2-49CD-BCFC-684A209D13C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4449-49EC-4981-AE55-0720F96E8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9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77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A0BC1-5271-01CA-1E77-592CBF5E7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6A5D8-1B2D-EB8A-BFCB-046A67A0D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B84A0-046D-AD6A-1B50-BC20012DA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8570-69BB-D695-7133-A07A19146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42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5352-B084-4342-1961-9074B5742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87003-17CF-4149-1851-B65F4ECCF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F44D5-9538-C538-BB5C-0DE0E1550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E679E-200F-CCD9-0539-C65B9E7C0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06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BDA71-2C6F-9DB6-723F-36BB8AD64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12D73C-7BFB-C8CA-A189-4AA003D2B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B4C3A7-956F-F408-C0A6-7AE65B200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D58AA-90E4-3C67-3ED5-C79029632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606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EA25D-F282-9F89-B96C-175688E58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20F75-58D9-2228-4930-CE6EE04CC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C927B1-1D49-A404-D037-943738DE7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F7779-D900-F377-0302-7FAEE4CDA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3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0F693-0DD5-FE22-3C9E-B9A97F280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3AF77-C07E-9BCC-FE15-32AD2EA72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D995-A77A-3B5C-569D-5B6041BDD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8D5B0-0DA8-AAB6-5B40-90CF4476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27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C30C-C140-073A-9AAF-CBCE0BF8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3781D1-F5F6-EEAC-0A53-839EAFC79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27394-5B3E-E43B-8F57-AF50315F7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833B-84BC-35CD-7BEC-95938AF99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03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40165-7987-881F-F821-BCCFA812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E90F0-CF47-054D-F483-EB2CCFE7C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FEBCD-9EA2-E550-25C3-9CF0566DF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8AA8-62F0-CBA3-BF54-A6E15EED2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1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07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223A8-8B67-631D-14B3-C23E8F8F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90F5C-AEDA-4273-61AE-526B828AA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A09A0-67E7-67D6-1703-7BAFFAA6A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186F-EF4F-DC08-D3FD-43093B237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17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EBC46-4F0E-3BFB-A1F1-9F261FF17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7FFC2-1F70-B243-633C-5DD46AB9C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E005A-3E6F-88C0-A432-E81826DB6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DB5-B677-0442-56E6-E63246C55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55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167BD-5F73-A396-2BDF-05A31F127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9669C-9C9C-F9E7-221F-85C2CEB09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0C352-F778-E421-DC2B-69C4D79FC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AD3C6-D416-DF49-B606-6368DBEC0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65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50886-2B4A-16B9-AB74-709DD9F4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6843D1-B2B8-45C7-8A45-61D6ADE5B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4902A-A05F-CF56-7219-146D68812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FD1A5-D0FF-BC69-3D21-DCC58A052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95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16A5-4B94-4C78-44C5-5AF503FD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89926-41CF-1E31-17E3-91CEE3318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617A8B-D32B-51B6-EE1B-578ADDB51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323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8D51-ECD6-2C9F-A73C-96DEA6AB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B17F-04D9-4F33-11F9-B3F7DA4F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6012-92B4-E89B-9B04-1CAAEB7F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7EF5-A2A1-C48C-0B4D-8AFA43E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587"/>
            <a:ext cx="7237476" cy="246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D038-B304-5DB9-F3AB-650D41CE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D6B970-8D62-66BA-ED87-C0A261FF78C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984704"/>
              </p:ext>
            </p:extLst>
          </p:nvPr>
        </p:nvGraphicFramePr>
        <p:xfrm>
          <a:off x="0" y="0"/>
          <a:ext cx="12191975" cy="6858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79">
                  <a:extLst>
                    <a:ext uri="{9D8B030D-6E8A-4147-A177-3AD203B41FA5}">
                      <a16:colId xmlns:a16="http://schemas.microsoft.com/office/drawing/2014/main" val="113400574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16144039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93903872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20035447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5218288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3408093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4386785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18459132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3219273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27640698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9657080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1265919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305709309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95256156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76913547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56598734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0988426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711682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7161876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56607169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74968365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9876883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00044699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15488721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33599165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23981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363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166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77675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0926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9388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8204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39469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2624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65052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4339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5637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53254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46812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541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372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4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82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58D2CF-5094-A5DD-CFA6-48F2379C190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984704"/>
              </p:ext>
            </p:extLst>
          </p:nvPr>
        </p:nvGraphicFramePr>
        <p:xfrm>
          <a:off x="0" y="0"/>
          <a:ext cx="12191975" cy="6858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79">
                  <a:extLst>
                    <a:ext uri="{9D8B030D-6E8A-4147-A177-3AD203B41FA5}">
                      <a16:colId xmlns:a16="http://schemas.microsoft.com/office/drawing/2014/main" val="113400574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16144039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93903872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20035447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5218288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3408093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4386785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18459132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3219273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27640698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9657080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1265919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305709309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95256156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76913547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56598734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0988426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711682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7161876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56607169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74968365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9876883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00044699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15488721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33599165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23981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363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166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77675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0926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9388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8204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39469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2624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65052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4339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5637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53254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46812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541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372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47922"/>
                  </a:ext>
                </a:extLst>
              </a:tr>
            </a:tbl>
          </a:graphicData>
        </a:graphic>
      </p:graphicFrame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948B0EF4-8087-EFD2-4A0A-394CF53C77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1600200"/>
            <a:ext cx="10360152" cy="1828800"/>
          </a:xfrm>
          <a:ln w="12700">
            <a:solidFill>
              <a:schemeClr val="bg1">
                <a:lumMod val="95000"/>
              </a:schemeClr>
            </a:solidFill>
          </a:ln>
        </p:spPr>
        <p:txBody>
          <a:bodyPr anchor="b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B6DBD5D6-6200-92A6-822B-058F24D18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924" y="3499338"/>
            <a:ext cx="10360152" cy="1758462"/>
          </a:xfrm>
          <a:ln w="12700"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30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16A5-4B94-4C78-44C5-5AF503FD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89926-41CF-1E31-17E3-91CEE3318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617A8B-D32B-51B6-EE1B-578ADDB51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3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E5DA5-30AA-F07F-59F5-E7F81633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4" y="356425"/>
            <a:ext cx="11274552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4FA1-3C0D-5B2F-F236-3CEA0D08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24" y="1274885"/>
            <a:ext cx="11274552" cy="490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3DA6-533C-851B-BEED-FBE7A4111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76" y="6474587"/>
            <a:ext cx="4572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7199A-3719-46C7-ABD3-BA8A5CE14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D72C0-CB22-0D81-292B-F51FBB0F3DE1}"/>
              </a:ext>
            </a:extLst>
          </p:cNvPr>
          <p:cNvSpPr txBox="1"/>
          <p:nvPr userDrawn="1"/>
        </p:nvSpPr>
        <p:spPr>
          <a:xfrm>
            <a:off x="458724" y="6474587"/>
            <a:ext cx="3579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Stanford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5" r:id="rId2"/>
    <p:sldLayoutId id="2147483661" r:id="rId3"/>
    <p:sldLayoutId id="2147483662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VIDIA/AMGX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10C4B-D8DD-D2A6-0612-143BC2D4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A018F3A-536F-4259-12E2-B7DD2167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2009776"/>
            <a:ext cx="11220450" cy="1619250"/>
          </a:xfrm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/>
          <a:p>
            <a:r>
              <a:rPr lang="en-US" sz="4400" dirty="0"/>
              <a:t>EXTENDING THE OPENSEES FINITE ELEMENT FRAMEWORK FOR GPU SUPPORT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FE9D0EC4-DB70-F2DF-554B-73CEC7912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089" y="4818020"/>
            <a:ext cx="9271221" cy="1208881"/>
          </a:xfrm>
          <a:ln w="12700">
            <a:solidFill>
              <a:schemeClr val="bg1">
                <a:lumMod val="95000"/>
              </a:schemeClr>
            </a:solidFill>
          </a:ln>
        </p:spPr>
        <p:txBody>
          <a:bodyPr anchor="ctr">
            <a:normAutofit fontScale="92500" lnSpcReduction="20000"/>
          </a:bodyPr>
          <a:lstStyle/>
          <a:p>
            <a:r>
              <a:rPr lang="es-US" sz="2000" b="1" noProof="0" dirty="0"/>
              <a:t>Gustavo A. Araújo</a:t>
            </a:r>
            <a:r>
              <a:rPr lang="es-US" sz="2000" b="1" dirty="0"/>
              <a:t> R.</a:t>
            </a:r>
            <a:endParaRPr lang="en-US" sz="2000" b="1" dirty="0"/>
          </a:p>
          <a:p>
            <a:r>
              <a:rPr lang="en-US" sz="1600" dirty="0"/>
              <a:t>BIODS 253 – Software Engineering for Scientists</a:t>
            </a:r>
          </a:p>
          <a:p>
            <a:r>
              <a:rPr lang="en-US" sz="1600" dirty="0"/>
              <a:t>March 18</a:t>
            </a:r>
            <a:r>
              <a:rPr lang="en-US" sz="1600" baseline="30000" dirty="0"/>
              <a:t>th</a:t>
            </a:r>
            <a:r>
              <a:rPr lang="en-US" sz="1600" dirty="0"/>
              <a:t>, 2025</a:t>
            </a:r>
          </a:p>
          <a:p>
            <a:r>
              <a:rPr lang="en-US" sz="1600" dirty="0"/>
              <a:t>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88900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E9F6A-BC77-9095-BAC0-483A416A9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1ADCF-1292-B086-0F69-D8CDE006F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DA556-686B-191E-42A7-0D95DC83C6B4}"/>
              </a:ext>
            </a:extLst>
          </p:cNvPr>
          <p:cNvSpPr txBox="1"/>
          <p:nvPr/>
        </p:nvSpPr>
        <p:spPr>
          <a:xfrm>
            <a:off x="372532" y="208751"/>
            <a:ext cx="10134601" cy="707886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The main application is a Python script that takes a CSV file containing a list of matrices from the </a:t>
            </a:r>
            <a:r>
              <a:rPr lang="en-US" sz="2000" dirty="0" err="1"/>
              <a:t>SuiteSparse</a:t>
            </a:r>
            <a:r>
              <a:rPr lang="en-US" sz="2000" dirty="0"/>
              <a:t> data set and tests the AMGX Solver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C3D4D-BD1C-CE48-51B8-EE82AF83DB7E}"/>
              </a:ext>
            </a:extLst>
          </p:cNvPr>
          <p:cNvSpPr txBox="1"/>
          <p:nvPr/>
        </p:nvSpPr>
        <p:spPr>
          <a:xfrm>
            <a:off x="309309" y="1123556"/>
            <a:ext cx="118826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python3 main.py --help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usage: main.py [-h] [-MATRIX_DIR MATRIX_DIR] [-LOG_DIR LOG_DIR] [-CONFIG_DIR CONFIG_DIR] [-PLOT_DIR PLOT_DIR] [-TEMP_DIR TEMP_DIR] [-INPUT_CSV_FILE INPUT_CSV_FILE] [-OUTPUT_CSV_FILE OUTPUT_CSV_FILE]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 AMGX solver tests on a set of matrices from the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SuiteSparse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 set with different AMGX configuration files.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-h, --help            show this help message and exit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-MATRIX_DIR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MATRIX_DIR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Directory containing matrix files (.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-LOG_DIR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LOG_DIR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Directory to store solver logs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-CONFIG_DIR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CONFIG_DIR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Directory containing solver config files (.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-PLOT_DIR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PLOT_DIR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Directory to save plots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-TEMP_DIR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TEMP_DIR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Temporary directory for downloads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-INPUT_CSV_FILE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INPUT_CSV_FILE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CSV file containing matrix metadata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-OUTPUT_CSV_FILE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OUTPUT_CSV_FILE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CSV file containing timings, number of iterations, and convergence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8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61DE7-F28F-7F36-1698-E65164B1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BF3CA-44E7-1449-D837-FC6464291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BBEBB-1D5F-C022-2FAE-295B862F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INPUT MATRICES</a:t>
            </a:r>
          </a:p>
        </p:txBody>
      </p:sp>
      <p:pic>
        <p:nvPicPr>
          <p:cNvPr id="2" name="Picture 2" descr="Nonzero Pattern of HB/bcsstk01">
            <a:extLst>
              <a:ext uri="{FF2B5EF4-FFF2-40B4-BE49-F238E27FC236}">
                <a16:creationId xmlns:a16="http://schemas.microsoft.com/office/drawing/2014/main" id="{A7DAA46E-BD1B-9C15-A1D6-32361014E73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9" y="1336378"/>
            <a:ext cx="3204985" cy="24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9D397D-ED36-EBC4-7925-6A49ED58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4600" y="1337964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C5268B7-9696-201C-7E19-CDD11171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47933" y="1332959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1E5728C-76B4-9EC2-5299-B9ACF0C10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200" y="3943054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8F53C2E-6BBC-59F9-97F5-941DB02E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4600" y="3943054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0D6E61-AF17-7546-CB01-B5508796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47933" y="3943054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F9E1A2-EF67-D521-5E66-E454BE32EB6C}"/>
              </a:ext>
            </a:extLst>
          </p:cNvPr>
          <p:cNvSpPr txBox="1"/>
          <p:nvPr/>
        </p:nvSpPr>
        <p:spPr>
          <a:xfrm>
            <a:off x="7311643" y="6178812"/>
            <a:ext cx="232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thread: 29736 x 29736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30821-390F-7816-D3DC-CCDBCCC5835C}"/>
              </a:ext>
            </a:extLst>
          </p:cNvPr>
          <p:cNvSpPr txBox="1"/>
          <p:nvPr/>
        </p:nvSpPr>
        <p:spPr>
          <a:xfrm>
            <a:off x="1348568" y="3542259"/>
            <a:ext cx="213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bcsstk01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48 x 48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72125-2E22-4B6D-DF92-004C3DCCCB70}"/>
              </a:ext>
            </a:extLst>
          </p:cNvPr>
          <p:cNvSpPr txBox="1"/>
          <p:nvPr/>
        </p:nvSpPr>
        <p:spPr>
          <a:xfrm>
            <a:off x="4382353" y="3542259"/>
            <a:ext cx="240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bcsstk08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1074 x 1074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4A9E1-9B63-0701-5C3E-144C73D35D53}"/>
              </a:ext>
            </a:extLst>
          </p:cNvPr>
          <p:cNvSpPr txBox="1"/>
          <p:nvPr/>
        </p:nvSpPr>
        <p:spPr>
          <a:xfrm>
            <a:off x="7224109" y="3542259"/>
            <a:ext cx="240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bcsstk11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1473 x 1473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D2C7D-95A6-CBE4-903F-2645C628A5C1}"/>
              </a:ext>
            </a:extLst>
          </p:cNvPr>
          <p:cNvSpPr txBox="1"/>
          <p:nvPr/>
        </p:nvSpPr>
        <p:spPr>
          <a:xfrm>
            <a:off x="1221669" y="6178812"/>
            <a:ext cx="240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bcsstk13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2003 x 2003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2677F-59D0-D0B1-739F-7E1B385AD027}"/>
              </a:ext>
            </a:extLst>
          </p:cNvPr>
          <p:cNvSpPr txBox="1"/>
          <p:nvPr/>
        </p:nvSpPr>
        <p:spPr>
          <a:xfrm>
            <a:off x="4241977" y="6186220"/>
            <a:ext cx="240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Kuu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7102 x 7102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7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7EBE6-A8B4-F5F1-C479-5E0FD5A7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177D6-548A-933A-9A33-D012F84FA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76E0A0-0128-2596-CFEC-3F3A21E5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MATRIX CSV FILE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199B4B4-4105-C258-5AD6-4BE52A96B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034231"/>
              </p:ext>
            </p:extLst>
          </p:nvPr>
        </p:nvGraphicFramePr>
        <p:xfrm>
          <a:off x="458724" y="1005649"/>
          <a:ext cx="11409956" cy="53315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773">
                  <a:extLst>
                    <a:ext uri="{9D8B030D-6E8A-4147-A177-3AD203B41FA5}">
                      <a16:colId xmlns:a16="http://schemas.microsoft.com/office/drawing/2014/main" val="2600704492"/>
                    </a:ext>
                  </a:extLst>
                </a:gridCol>
                <a:gridCol w="960084">
                  <a:extLst>
                    <a:ext uri="{9D8B030D-6E8A-4147-A177-3AD203B41FA5}">
                      <a16:colId xmlns:a16="http://schemas.microsoft.com/office/drawing/2014/main" val="3424163386"/>
                    </a:ext>
                  </a:extLst>
                </a:gridCol>
                <a:gridCol w="1575461">
                  <a:extLst>
                    <a:ext uri="{9D8B030D-6E8A-4147-A177-3AD203B41FA5}">
                      <a16:colId xmlns:a16="http://schemas.microsoft.com/office/drawing/2014/main" val="479045457"/>
                    </a:ext>
                  </a:extLst>
                </a:gridCol>
                <a:gridCol w="1267773">
                  <a:extLst>
                    <a:ext uri="{9D8B030D-6E8A-4147-A177-3AD203B41FA5}">
                      <a16:colId xmlns:a16="http://schemas.microsoft.com/office/drawing/2014/main" val="3465895590"/>
                    </a:ext>
                  </a:extLst>
                </a:gridCol>
                <a:gridCol w="1267773">
                  <a:extLst>
                    <a:ext uri="{9D8B030D-6E8A-4147-A177-3AD203B41FA5}">
                      <a16:colId xmlns:a16="http://schemas.microsoft.com/office/drawing/2014/main" val="3789979307"/>
                    </a:ext>
                  </a:extLst>
                </a:gridCol>
                <a:gridCol w="1267773">
                  <a:extLst>
                    <a:ext uri="{9D8B030D-6E8A-4147-A177-3AD203B41FA5}">
                      <a16:colId xmlns:a16="http://schemas.microsoft.com/office/drawing/2014/main" val="4059412304"/>
                    </a:ext>
                  </a:extLst>
                </a:gridCol>
                <a:gridCol w="1127791">
                  <a:extLst>
                    <a:ext uri="{9D8B030D-6E8A-4147-A177-3AD203B41FA5}">
                      <a16:colId xmlns:a16="http://schemas.microsoft.com/office/drawing/2014/main" val="3724924641"/>
                    </a:ext>
                  </a:extLst>
                </a:gridCol>
                <a:gridCol w="1187454">
                  <a:extLst>
                    <a:ext uri="{9D8B030D-6E8A-4147-A177-3AD203B41FA5}">
                      <a16:colId xmlns:a16="http://schemas.microsoft.com/office/drawing/2014/main" val="647931349"/>
                    </a:ext>
                  </a:extLst>
                </a:gridCol>
                <a:gridCol w="1488074">
                  <a:extLst>
                    <a:ext uri="{9D8B030D-6E8A-4147-A177-3AD203B41FA5}">
                      <a16:colId xmlns:a16="http://schemas.microsoft.com/office/drawing/2014/main" val="1115749683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Group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Kind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NumRows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NumNonzeros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Author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ConditionNumber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20033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8.82E+05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7336575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4.32E+03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2008110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6.79E+06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6141314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2.29E+06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9265792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7.57E+06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9846409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12960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2.60E+07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8561815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9.52E+03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9154746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5.24E+05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557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2.21E+08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2864702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CFD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83883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1.10E+10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1823048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M. 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1.19E+10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2524060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117816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M. 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6.54E+09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621042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290378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M. 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4.94E+09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1346398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Kuu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MathWorks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340200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B. Cheng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1.58E+04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8554799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msc10848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Boeing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1229776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R. Grimes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9.97E+09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68645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M. 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1.30E+10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7133376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TKK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3749582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R. Kouhia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1.59E+09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922198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thread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DNVS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29736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4444880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C. Damhaug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2.57E+10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912138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vanbody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2329056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S. Mayer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2463519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nasasrb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2667324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5323240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crankseg_2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14148858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S. Mayer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2053946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s3dkq4m2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4427725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R. Kouhia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592378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DNVS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8713602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C. Damhaug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916639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shipsec8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DNVS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114919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3303553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C. Damhaug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114919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29312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pwtk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Boeing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217918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11524432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R. Grimes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217918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035196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220542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9895422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Weiher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487755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inline_1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503712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36816170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S. Mayer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503712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334361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Fault_639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Janna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638802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27245944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C. Janna, M. Ferronato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638802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085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76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DB59-F541-3EC4-CE4A-ED165FA5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80E9C-5E61-1A62-6CA6-24376B728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C89032-48FC-AC04-2BEA-89CA2F7B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4" y="356425"/>
            <a:ext cx="3359743" cy="1404642"/>
          </a:xfrm>
        </p:spPr>
        <p:txBody>
          <a:bodyPr>
            <a:normAutofit fontScale="90000"/>
          </a:bodyPr>
          <a:lstStyle/>
          <a:p>
            <a:r>
              <a:rPr lang="en-US" dirty="0"/>
              <a:t>AMGX 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9F86-4792-7249-0C47-A8FADDC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33" y="24138"/>
            <a:ext cx="3708400" cy="68097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config_version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determinism_flag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"preconditioner"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print_grid_stats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"algorithm"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"AGGREGATION"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print_vis_data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"AMG"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"smoother"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relaxation_factor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0.8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jacobi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"BLOCK_JACOBI"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monitor_residual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print_solve_stats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},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print_solve_stats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presweeps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"interpolator"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"D2"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"selector"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"SIZE_2"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coarse_solver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max_iters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monitor_residual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store_res_history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amg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max_levels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postsweeps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"cycle"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"V"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},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"PCG"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print_solve_stats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obtain_timings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max_iters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monitor_residual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store_res_history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"convergence"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"RELATIVE_INI"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"main"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"tolerance"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0.0001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"norm"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"L2"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5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D34B5-8390-D80C-05B7-42B5426D416B}"/>
              </a:ext>
            </a:extLst>
          </p:cNvPr>
          <p:cNvSpPr txBox="1"/>
          <p:nvPr/>
        </p:nvSpPr>
        <p:spPr>
          <a:xfrm>
            <a:off x="7999476" y="1471938"/>
            <a:ext cx="3505200" cy="3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config_version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"preconditioner"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precond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"MULTICOLOR_DILU"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},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"PCG"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print_solve_stats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obtain_timings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max_iters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monitor_residual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store_res_history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"main"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"tolerance"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1e-06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"norm"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"L2"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90995-42D6-A4D7-0678-EE5197CA6EB8}"/>
              </a:ext>
            </a:extLst>
          </p:cNvPr>
          <p:cNvSpPr txBox="1"/>
          <p:nvPr/>
        </p:nvSpPr>
        <p:spPr>
          <a:xfrm>
            <a:off x="389466" y="3197214"/>
            <a:ext cx="2751668" cy="707886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Can be very simple or very complicated.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0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8B3E6-0BC3-01BD-103A-46499F3FC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6803F5-698A-50A4-464A-3C594080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graphicFrame>
        <p:nvGraphicFramePr>
          <p:cNvPr id="9" name="Content Placeholder 14">
            <a:extLst>
              <a:ext uri="{FF2B5EF4-FFF2-40B4-BE49-F238E27FC236}">
                <a16:creationId xmlns:a16="http://schemas.microsoft.com/office/drawing/2014/main" id="{9CA58E85-40CF-D34B-06A3-44216FBE8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374027"/>
              </p:ext>
            </p:extLst>
          </p:nvPr>
        </p:nvGraphicFramePr>
        <p:xfrm>
          <a:off x="125830" y="1005649"/>
          <a:ext cx="11940339" cy="5170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8869">
                  <a:extLst>
                    <a:ext uri="{9D8B030D-6E8A-4147-A177-3AD203B41FA5}">
                      <a16:colId xmlns:a16="http://schemas.microsoft.com/office/drawing/2014/main" val="2600704492"/>
                    </a:ext>
                  </a:extLst>
                </a:gridCol>
                <a:gridCol w="698869">
                  <a:extLst>
                    <a:ext uri="{9D8B030D-6E8A-4147-A177-3AD203B41FA5}">
                      <a16:colId xmlns:a16="http://schemas.microsoft.com/office/drawing/2014/main" val="3465895590"/>
                    </a:ext>
                  </a:extLst>
                </a:gridCol>
                <a:gridCol w="698869">
                  <a:extLst>
                    <a:ext uri="{9D8B030D-6E8A-4147-A177-3AD203B41FA5}">
                      <a16:colId xmlns:a16="http://schemas.microsoft.com/office/drawing/2014/main" val="3789979307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125478898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949538145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563216761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541177016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705374302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241387117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2769203351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259862214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000499530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2815823225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159955125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593522540"/>
                    </a:ext>
                  </a:extLst>
                </a:gridCol>
              </a:tblGrid>
              <a:tr h="18712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NumRows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NumNonzeros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PCG_AGGREGATION_JACOBI.json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PCG_BLOCK_JACOBI.json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PCG_DILU.json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minjie.json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(custom)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2897122"/>
                  </a:ext>
                </a:extLst>
              </a:tr>
              <a:tr h="18712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SolveTime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Success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SolveTime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Success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SolveTime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Success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SolveTime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Success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020033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Kuu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340200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0.08976084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3.03556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2.63217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0.06833218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336575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0.208777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0.006097365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0.04942637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0.004078942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08110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4356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0.02246375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0.03969719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1.88111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0.006565881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141314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0.236196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0.579908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0.0914595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0.01423783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65792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3648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0.07960273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0.03433481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0.672344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0.007362283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46409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7860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0.330733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0.799405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0.415527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0.03608711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1815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12960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0.03540326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0.2902059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0.764251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0.01843721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4746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18437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0.0359227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0.01640428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0.397795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0.02239459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7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22070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0.350485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0.824722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0.442281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0.07757769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64702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34241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0.389879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0.908076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0.599481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0.0855085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1823048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83883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0.516217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1.50027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2.63064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0.0932932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2524060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63454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0.479514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1.05934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1.16096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0.04293991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21042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117816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0.554467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1.41065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0.917998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0.05909937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46398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290378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0.03733153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2.33254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3.12778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0.02178663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554799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428650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0.812636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3.55364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1.83924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0.116225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68645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crankseg_2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63838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14148858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8.46805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91.607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118.476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7133376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220542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9895422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6.56544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81.2329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10.3597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0.943376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922198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msc10848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1229776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1.38602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9.58827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25.9239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0.182185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912138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nasasrb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54870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2667324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2.22664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20.555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4.83274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0.292397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2463519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pwtk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217918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11524432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7.81859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86.5561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11.5453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0.994524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5323240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s3dkq4m2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90449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4427725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3.29529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35.5802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4.61744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0.446456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2053946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shipsec8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114919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3303553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5.19808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48.1186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8.54009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0.587988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592378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25710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3749582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916639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thread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29736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4444880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3.28448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31.6125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39.1639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0.390284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29312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vanbody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2329056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2.14894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17.9832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6.60537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0.267374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035196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108384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8713602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6.37873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69.8191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21.638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0.804441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487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97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2BFD2-B44F-F26D-1AD2-B766737B4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9B33F-0A44-CB65-4869-7EC9F9B566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AEA6F-29F3-D296-DA8A-130398E4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F812E-6757-0283-6534-B13A1E508168}"/>
              </a:ext>
            </a:extLst>
          </p:cNvPr>
          <p:cNvSpPr txBox="1"/>
          <p:nvPr/>
        </p:nvSpPr>
        <p:spPr>
          <a:xfrm>
            <a:off x="1028699" y="1868218"/>
            <a:ext cx="10134601" cy="1631216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Analyze why default AMGX configs struggle, explore parameter tuning.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Use Git submodules to fetch the latest AMGX automatically.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Use unit test for Python or Google Test for C++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against `cg` from </a:t>
            </a:r>
            <a:r>
              <a:rPr lang="en-US" sz="2000" dirty="0" err="1">
                <a:latin typeface="Trebuchet MS" panose="020B0603020202020204"/>
              </a:rPr>
              <a:t>scipy</a:t>
            </a:r>
            <a:r>
              <a:rPr lang="en-US" sz="2000" dirty="0">
                <a:latin typeface="Trebuchet MS" panose="020B0603020202020204"/>
              </a:rPr>
              <a:t> to understand convergence issues.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Merge into </a:t>
            </a:r>
            <a:r>
              <a:rPr lang="en-US" sz="2000" dirty="0" err="1">
                <a:latin typeface="Trebuchet MS" panose="020B0603020202020204"/>
              </a:rPr>
              <a:t>OpenSees</a:t>
            </a:r>
            <a:r>
              <a:rPr lang="en-US" sz="2000" dirty="0">
                <a:latin typeface="Trebuchet MS" panose="020B0603020202020204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1861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C86-E50D-D6E6-AE6A-D85E83B4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3BB702-8EEC-5242-AE9A-175DEBC3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DCB39-C80A-9033-E32B-C3ACDB38DF15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Object-oriented finite element framework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Serial and parallel CPU-based execution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Open source</a:t>
            </a:r>
          </a:p>
        </p:txBody>
      </p:sp>
      <p:pic>
        <p:nvPicPr>
          <p:cNvPr id="1028" name="Picture 4" descr="2202003 - 3D Simulation of Seismic Ground Deformation in OpenSees">
            <a:extLst>
              <a:ext uri="{FF2B5EF4-FFF2-40B4-BE49-F238E27FC236}">
                <a16:creationId xmlns:a16="http://schemas.microsoft.com/office/drawing/2014/main" id="{29C38A95-2A59-08BE-74A2-A2376792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" y="2790371"/>
            <a:ext cx="5468112" cy="323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OpenSees - Wikipedia">
            <a:extLst>
              <a:ext uri="{FF2B5EF4-FFF2-40B4-BE49-F238E27FC236}">
                <a16:creationId xmlns:a16="http://schemas.microsoft.com/office/drawing/2014/main" id="{F2ADA3CA-4A6C-D096-9633-D8E48B82D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2" b="21108"/>
          <a:stretch/>
        </p:blipFill>
        <p:spPr bwMode="auto">
          <a:xfrm>
            <a:off x="6254496" y="3856010"/>
            <a:ext cx="5468112" cy="11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5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D59FA6-9ECF-09DB-3320-000B43BAB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5B0B3-960F-107B-5D9D-FEEAF7F1A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9474B0-E987-41B5-9E00-7B2E9DB0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04B6B-254D-413B-1E2C-2470BD84666C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Leverage GPU computing to accelerate CPU-based simulations in </a:t>
            </a:r>
            <a:r>
              <a:rPr lang="en-US" sz="2200" dirty="0" err="1"/>
              <a:t>OpenSees</a:t>
            </a:r>
            <a:endParaRPr lang="en-US" sz="2200" dirty="0"/>
          </a:p>
        </p:txBody>
      </p:sp>
      <p:pic>
        <p:nvPicPr>
          <p:cNvPr id="2" name="Picture 6" descr="NVIDIA Tesla V100 - GPU computing processor | SHI">
            <a:extLst>
              <a:ext uri="{FF2B5EF4-FFF2-40B4-BE49-F238E27FC236}">
                <a16:creationId xmlns:a16="http://schemas.microsoft.com/office/drawing/2014/main" id="{97B6D424-3E21-E479-F3CC-B8D16640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" y="3266113"/>
            <a:ext cx="3616478" cy="271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29C051B-F542-9363-DCE8-B347496F5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0264" y="2295017"/>
            <a:ext cx="640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3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1E6D-C7B0-6E9E-8C7D-BB3561632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072F-4C8B-ED80-D21A-173ECE3C8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B1EFF1-51F1-E349-CB38-75648A7D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OPENSEES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CA740-E671-91A2-B64F-ED6548DB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2" y="2714663"/>
            <a:ext cx="10605800" cy="3888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320D06-6EA0-37CA-A488-E235916A1A7A}"/>
              </a:ext>
            </a:extLst>
          </p:cNvPr>
          <p:cNvSpPr txBox="1"/>
          <p:nvPr/>
        </p:nvSpPr>
        <p:spPr>
          <a:xfrm>
            <a:off x="9149241" y="4894060"/>
            <a:ext cx="13623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Sparse SOE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692C0-4B73-6060-EB0B-10E74BB9988F}"/>
              </a:ext>
            </a:extLst>
          </p:cNvPr>
          <p:cNvSpPr txBox="1"/>
          <p:nvPr/>
        </p:nvSpPr>
        <p:spPr>
          <a:xfrm>
            <a:off x="9171517" y="5618855"/>
            <a:ext cx="132503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Sparse Solver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C8785A3-9A47-3C2A-8D16-D64750823C0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811683" y="5926632"/>
            <a:ext cx="1022351" cy="110101"/>
          </a:xfrm>
          <a:prstGeom prst="bentConnector2">
            <a:avLst/>
          </a:prstGeom>
          <a:ln w="0"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68407D-98FC-2830-9A34-084BFF79FB6F}"/>
              </a:ext>
            </a:extLst>
          </p:cNvPr>
          <p:cNvSpPr txBox="1"/>
          <p:nvPr/>
        </p:nvSpPr>
        <p:spPr>
          <a:xfrm>
            <a:off x="10702971" y="6145905"/>
            <a:ext cx="1325033" cy="30777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AMGXSolver</a:t>
            </a:r>
            <a:endParaRPr lang="en-US" sz="1400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757450C-2BF7-3BDB-2062-C52AFD6F731F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rot="16200000" flipV="1">
            <a:off x="10490125" y="5270542"/>
            <a:ext cx="219273" cy="15314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E45E49-C7FD-8543-2A26-193CB530902A}"/>
              </a:ext>
            </a:extLst>
          </p:cNvPr>
          <p:cNvSpPr txBox="1"/>
          <p:nvPr/>
        </p:nvSpPr>
        <p:spPr>
          <a:xfrm>
            <a:off x="6034788" y="1067949"/>
            <a:ext cx="5377174" cy="707886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We can “easily” insert our custom sparse solver into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OpenSees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04642-D136-5685-EBDF-071873E4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FD876-1784-0ED5-34ED-661110C223E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4587"/>
            <a:ext cx="7237476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GPU-Accelerated Nonlinear Dynamic Analysis of Civil Structures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5B7E1-8C11-FEE3-2E39-A62F97D3B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AE42A4-67D5-4258-741C-14EF3064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4" y="362775"/>
            <a:ext cx="11274552" cy="649224"/>
          </a:xfrm>
        </p:spPr>
        <p:txBody>
          <a:bodyPr>
            <a:normAutofit/>
          </a:bodyPr>
          <a:lstStyle/>
          <a:p>
            <a:r>
              <a:rPr lang="en-US" dirty="0"/>
              <a:t>REQUIREMENTS AND INITIAL CHALLENGES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CAFC8F-6DB8-59D5-BC3D-3BD06F74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25" y="1601631"/>
            <a:ext cx="1152525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Requirements: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Integrate a sparse solver into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OpenSees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without significantly modifying its existing data structures.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Adapt to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OpenSees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 coding style,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tends to favor C arrays and C strings over STL containers and returning negative values rather than using exceptions.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Initial Challenges: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OpenSees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 source code is large, intricate, and lacks clear documentation.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built-in testing framework, minimal exception handling, and a reliance on outdated programming practices.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GPUs have their own dedicated memory, with quite primitive memory operations compared to standard C++. It’s very easy to run into memory errors that simply force the program to abort.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1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NVIDIA Tesla V100 - GPU computing processor | SHI">
            <a:extLst>
              <a:ext uri="{FF2B5EF4-FFF2-40B4-BE49-F238E27FC236}">
                <a16:creationId xmlns:a16="http://schemas.microsoft.com/office/drawing/2014/main" id="{5E077409-F316-8667-3DF0-73946B4F6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r="5626"/>
          <a:stretch/>
        </p:blipFill>
        <p:spPr bwMode="auto">
          <a:xfrm>
            <a:off x="8928838" y="4228482"/>
            <a:ext cx="2728238" cy="23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075A-F5D7-7819-F7D1-3DB86980069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4587"/>
            <a:ext cx="7237476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GPU-Accelerated Nonlinear Dynamic Analysis of Civil Structures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05730-8864-F480-1B03-49A9D45CC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398559-F791-762B-8D06-CB7714EA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PROGRAMMING TOOLS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B2D0225-230D-87CC-6488-D0732BA1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12" y="1096177"/>
            <a:ext cx="6245747" cy="3122874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C13025-2189-F4BA-D62B-C892651B7AE5}"/>
              </a:ext>
            </a:extLst>
          </p:cNvPr>
          <p:cNvSpPr txBox="1"/>
          <p:nvPr/>
        </p:nvSpPr>
        <p:spPr>
          <a:xfrm>
            <a:off x="534924" y="1081104"/>
            <a:ext cx="4126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Scope: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Single-GPU implementation using NVIDIA GPUs.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AMGX: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optimized NVIDIA linear algebra library</a:t>
            </a:r>
            <a:r>
              <a:rPr lang="en-US" sz="2000" dirty="0">
                <a:latin typeface="Trebuchet MS" panose="020B0603020202020204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latin typeface="Trebuchet MS" panose="020B0603020202020204"/>
              </a:rPr>
              <a:t>Additional challenges: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</a:rPr>
              <a:t>AMGX documentation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</a:rPr>
              <a:t> is not complete and has not been updated since 2017.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>
                <a:latin typeface="Trebuchet MS" panose="020B0603020202020204"/>
              </a:rPr>
              <a:t>Theoretical knowledge required of all the possible solver configurations.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Trebuchet MS" panose="020B0603020202020204"/>
              </a:rPr>
              <a:t>Error</a:t>
            </a:r>
            <a:r>
              <a:rPr kumimoji="0" lang="en-US" sz="2000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Trebuchet MS" panose="020B0603020202020204"/>
              </a:rPr>
              <a:t> handling is also done through return values rather than through exceptions.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758E2-80D8-CEB6-5679-26B17173A708}"/>
              </a:ext>
            </a:extLst>
          </p:cNvPr>
          <p:cNvSpPr txBox="1"/>
          <p:nvPr/>
        </p:nvSpPr>
        <p:spPr>
          <a:xfrm>
            <a:off x="5828475" y="4168164"/>
            <a:ext cx="63005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5"/>
              </a:rPr>
              <a:t>https://github.com/NVIDIA/AMGX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67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40B37-CA4F-E039-1CAC-97831D566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F4FF0-19C4-4C3E-1CF9-AD89E9C16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D3DFE9-AA9D-56F1-2C2A-787F91DC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COURSE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C1A112-16B0-C09A-7930-30B267EE99DE}"/>
              </a:ext>
            </a:extLst>
          </p:cNvPr>
          <p:cNvSpPr txBox="1"/>
          <p:nvPr/>
        </p:nvSpPr>
        <p:spPr>
          <a:xfrm>
            <a:off x="5750431" y="555216"/>
            <a:ext cx="5945888" cy="1938992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latin typeface="Trebuchet MS" panose="020B0603020202020204"/>
              </a:rPr>
              <a:t>Develop an </a:t>
            </a:r>
            <a:r>
              <a:rPr lang="en-US" sz="2000" b="1" dirty="0" err="1">
                <a:latin typeface="Trebuchet MS" panose="020B0603020202020204"/>
              </a:rPr>
              <a:t>AMGXSolver</a:t>
            </a:r>
            <a:r>
              <a:rPr lang="en-US" sz="2000" b="1" dirty="0">
                <a:latin typeface="Trebuchet MS" panose="020B0603020202020204"/>
              </a:rPr>
              <a:t> interface </a:t>
            </a:r>
            <a:r>
              <a:rPr lang="en-US" sz="2000" dirty="0">
                <a:latin typeface="Trebuchet MS" panose="020B0603020202020204"/>
              </a:rPr>
              <a:t>that can be independently tested, free from </a:t>
            </a:r>
            <a:r>
              <a:rPr lang="en-US" sz="2000" dirty="0" err="1">
                <a:latin typeface="Trebuchet MS" panose="020B0603020202020204"/>
              </a:rPr>
              <a:t>OpenSees</a:t>
            </a:r>
            <a:r>
              <a:rPr lang="en-US" sz="2000" dirty="0">
                <a:latin typeface="Trebuchet MS" panose="020B0603020202020204"/>
              </a:rPr>
              <a:t>' complexities, while adhering to the API of </a:t>
            </a:r>
            <a:r>
              <a:rPr lang="en-US" sz="2000" dirty="0" err="1">
                <a:latin typeface="Trebuchet MS" panose="020B0603020202020204"/>
              </a:rPr>
              <a:t>OpenSees</a:t>
            </a:r>
            <a:r>
              <a:rPr lang="en-US" sz="2000" dirty="0">
                <a:latin typeface="Trebuchet MS" panose="020B0603020202020204"/>
              </a:rPr>
              <a:t>' sparse solvers to enable integration with the rest of the framework after thorough validation.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6E7CD-09AB-EF8E-BD3A-FEE82ED09D9C}"/>
              </a:ext>
            </a:extLst>
          </p:cNvPr>
          <p:cNvSpPr txBox="1"/>
          <p:nvPr/>
        </p:nvSpPr>
        <p:spPr>
          <a:xfrm>
            <a:off x="278849" y="3124129"/>
            <a:ext cx="5471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LinearSOE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LinearSOESolver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MovableObject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LinearSOESolver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classTag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virtual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LinearSOESolver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virtual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solve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virtual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setSize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virtual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getDeterminant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protected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12E4D-BFA8-007F-B7B0-49634C09799E}"/>
              </a:ext>
            </a:extLst>
          </p:cNvPr>
          <p:cNvSpPr txBox="1"/>
          <p:nvPr/>
        </p:nvSpPr>
        <p:spPr>
          <a:xfrm>
            <a:off x="495681" y="2257197"/>
            <a:ext cx="4486529" cy="400110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latin typeface="Trebuchet MS" panose="020B0603020202020204"/>
              </a:rPr>
              <a:t>Linear Solver Interface in </a:t>
            </a:r>
            <a:r>
              <a:rPr lang="en-US" sz="2000" dirty="0" err="1">
                <a:latin typeface="Trebuchet MS" panose="020B0603020202020204"/>
              </a:rPr>
              <a:t>OpenSees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1F1D7-F61E-FA8A-C3D8-5A79C12349D4}"/>
              </a:ext>
            </a:extLst>
          </p:cNvPr>
          <p:cNvSpPr txBox="1"/>
          <p:nvPr/>
        </p:nvSpPr>
        <p:spPr>
          <a:xfrm>
            <a:off x="5498750" y="2690945"/>
            <a:ext cx="65359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AMGXSolver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public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   // basic interface to mimic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OpenSees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solvers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AMGXSolver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/* a bunch of parameters for the constructor*/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AMGXSolver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solve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num_rows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// methods that simulate the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LinearSOE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tied to the solver</a:t>
            </a:r>
            <a:endParaRPr lang="en-US" sz="12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initializeMatrix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num_rows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row_ptr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col_indices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void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replaceCoefficients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num_rows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num_non_zeros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// new methods needed for AMGX</a:t>
            </a:r>
            <a:endParaRPr lang="en-US" sz="12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getNumIterations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double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getFinalResidual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   // + some other methods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   // a bunch of pointers to AMGX resources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sz="1200" dirty="0">
              <a:effectLst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8AABE2-AF48-4DA6-78F7-EFCC4BF95F38}"/>
              </a:ext>
            </a:extLst>
          </p:cNvPr>
          <p:cNvCxnSpPr/>
          <p:nvPr/>
        </p:nvCxnSpPr>
        <p:spPr>
          <a:xfrm flipV="1">
            <a:off x="3360717" y="3734790"/>
            <a:ext cx="2505693" cy="433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591D05-7AE2-EE5B-7248-B859A81D2CF6}"/>
              </a:ext>
            </a:extLst>
          </p:cNvPr>
          <p:cNvCxnSpPr>
            <a:cxnSpLocks/>
          </p:cNvCxnSpPr>
          <p:nvPr/>
        </p:nvCxnSpPr>
        <p:spPr>
          <a:xfrm>
            <a:off x="1870364" y="3267968"/>
            <a:ext cx="3880067" cy="10262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6B44FBE3-C20A-36C2-C2F0-C5FFF11F4299}"/>
              </a:ext>
            </a:extLst>
          </p:cNvPr>
          <p:cNvSpPr/>
          <p:nvPr/>
        </p:nvSpPr>
        <p:spPr>
          <a:xfrm>
            <a:off x="5750431" y="3951514"/>
            <a:ext cx="115979" cy="827386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3A40B7-FBB8-4585-DE5F-09003A97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F208-D9FE-DD32-F1C7-1D89B791B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7EC2A-860A-853F-A3D0-460EBB10021D}"/>
              </a:ext>
            </a:extLst>
          </p:cNvPr>
          <p:cNvSpPr txBox="1"/>
          <p:nvPr/>
        </p:nvSpPr>
        <p:spPr>
          <a:xfrm>
            <a:off x="236972" y="75604"/>
            <a:ext cx="11715007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&lt;pybind11/pybind11.h&gt;</a:t>
            </a:r>
          </a:p>
          <a:p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&lt;pybind11/</a:t>
            </a:r>
            <a:r>
              <a:rPr lang="en-US" sz="18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numpy.h</a:t>
            </a: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8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AMGXSolver.h</a:t>
            </a: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pybind11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array_t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solve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array_t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array_t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mutable_data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PYBIND11_MODULE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class_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AMGXSolver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&amp;&gt;())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"solve"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1A580-424A-5FE2-0BCA-80D01405984D}"/>
              </a:ext>
            </a:extLst>
          </p:cNvPr>
          <p:cNvSpPr txBox="1"/>
          <p:nvPr/>
        </p:nvSpPr>
        <p:spPr>
          <a:xfrm>
            <a:off x="5910748" y="340285"/>
            <a:ext cx="5945888" cy="1015663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To facilitate extensive testing before integrating </a:t>
            </a:r>
            <a:r>
              <a:rPr lang="en-US" sz="2000" b="1" dirty="0" err="1"/>
              <a:t>AMGXSolver</a:t>
            </a:r>
            <a:r>
              <a:rPr lang="en-US" sz="2000" dirty="0"/>
              <a:t> into </a:t>
            </a:r>
            <a:r>
              <a:rPr lang="en-US" sz="2000" dirty="0" err="1"/>
              <a:t>OpenSees</a:t>
            </a:r>
            <a:r>
              <a:rPr lang="en-US" sz="2000" dirty="0"/>
              <a:t>, I developed a </a:t>
            </a:r>
            <a:r>
              <a:rPr lang="en-US" sz="2000" b="1" dirty="0"/>
              <a:t>Python wrapper</a:t>
            </a:r>
            <a:r>
              <a:rPr lang="en-US" sz="2000" dirty="0"/>
              <a:t> around my C++ solver.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95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94AF4-0B90-A15A-3285-7CAECEEB5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9554-B46E-B4B0-935C-B40F962E6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514E7-B8E4-FBF2-3BAD-99E0D76276FC}"/>
              </a:ext>
            </a:extLst>
          </p:cNvPr>
          <p:cNvSpPr txBox="1"/>
          <p:nvPr/>
        </p:nvSpPr>
        <p:spPr>
          <a:xfrm>
            <a:off x="6883399" y="1190885"/>
            <a:ext cx="4098527" cy="1015663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Created tests for both the C++ and Python interfaces.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Note: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 did not use unit tests </a:t>
            </a:r>
            <a:r>
              <a:rPr lang="en-US" sz="2000" dirty="0">
                <a:latin typeface="Trebuchet MS" panose="020B0603020202020204"/>
                <a:sym typeface="Wingdings" panose="05000000000000000000" pitchFamily="2" charset="2"/>
              </a:rPr>
              <a:t>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FDA42-D727-B108-295C-886A9B16CBD9}"/>
              </a:ext>
            </a:extLst>
          </p:cNvPr>
          <p:cNvSpPr txBox="1"/>
          <p:nvPr/>
        </p:nvSpPr>
        <p:spPr>
          <a:xfrm>
            <a:off x="97643" y="103946"/>
            <a:ext cx="930431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cd build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.. -DAMGX_CUSTOM_PATH=../../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make -j$(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nproc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test_solver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✅ Tests Passed: 24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❌ Tests Failed: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✅ Exception Tests Passed: 16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❌ Exception Tests Failed: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python3 ../SRC/tests/test_pyAMGXSolver.py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 Tests Summary: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✅ Passed: 9, ❌ Failed: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✅ Solver Tests Passed: 24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❌ Solver Tests Failed: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1EB59-AA3B-B08C-423B-A3B628802267}"/>
              </a:ext>
            </a:extLst>
          </p:cNvPr>
          <p:cNvSpPr txBox="1"/>
          <p:nvPr/>
        </p:nvSpPr>
        <p:spPr>
          <a:xfrm>
            <a:off x="6883398" y="3586681"/>
            <a:ext cx="4098527" cy="2246769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Handling exceptions in Python was challenging because </a:t>
            </a:r>
            <a:r>
              <a:rPr lang="en-US" sz="2000" b="1" dirty="0"/>
              <a:t>Python's garbage collection is delayed</a:t>
            </a:r>
            <a:r>
              <a:rPr lang="en-US" sz="2000" dirty="0"/>
              <a:t>, leading to </a:t>
            </a:r>
            <a:r>
              <a:rPr lang="en-US" sz="2000" b="1" dirty="0"/>
              <a:t>memory leaks </a:t>
            </a:r>
            <a:r>
              <a:rPr lang="en-US" sz="2000" dirty="0"/>
              <a:t>in AMGX unless the solver object was explicitly deleted in Python (e.g., `solver = None`).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05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acia">
      <a:dk1>
        <a:srgbClr val="2E2D29"/>
      </a:dk1>
      <a:lt1>
        <a:sysClr val="window" lastClr="FFFFFF"/>
      </a:lt1>
      <a:dk2>
        <a:srgbClr val="014240"/>
      </a:dk2>
      <a:lt2>
        <a:srgbClr val="EAEAEA"/>
      </a:lt2>
      <a:accent1>
        <a:srgbClr val="8C1515"/>
      </a:accent1>
      <a:accent2>
        <a:srgbClr val="007C92"/>
      </a:accent2>
      <a:accent3>
        <a:srgbClr val="E98300"/>
      </a:accent3>
      <a:accent4>
        <a:srgbClr val="8F993E"/>
      </a:accent4>
      <a:accent5>
        <a:srgbClr val="620059"/>
      </a:accent5>
      <a:accent6>
        <a:srgbClr val="E04F39"/>
      </a:accent6>
      <a:hlink>
        <a:srgbClr val="006CB8"/>
      </a:hlink>
      <a:folHlink>
        <a:srgbClr val="00856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2456</Words>
  <Application>Microsoft Office PowerPoint</Application>
  <PresentationFormat>Widescreen</PresentationFormat>
  <Paragraphs>915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Aptos</vt:lpstr>
      <vt:lpstr>Aptos Narrow</vt:lpstr>
      <vt:lpstr>Arial</vt:lpstr>
      <vt:lpstr>Consolas</vt:lpstr>
      <vt:lpstr>Courier New</vt:lpstr>
      <vt:lpstr>Symbol</vt:lpstr>
      <vt:lpstr>Trebuchet MS</vt:lpstr>
      <vt:lpstr>Office Theme</vt:lpstr>
      <vt:lpstr>EXTENDING THE OPENSEES FINITE ELEMENT FRAMEWORK FOR GPU SUPPORT</vt:lpstr>
      <vt:lpstr>INTRODUCTION</vt:lpstr>
      <vt:lpstr>OBJECTIVE</vt:lpstr>
      <vt:lpstr>OPENSEES ARCHITECTURE</vt:lpstr>
      <vt:lpstr>REQUIREMENTS AND INITIAL CHALLENGES</vt:lpstr>
      <vt:lpstr>HARDWARE AND PROGRAMMING TOOLS</vt:lpstr>
      <vt:lpstr>COURSE PROJECT</vt:lpstr>
      <vt:lpstr>PowerPoint Presentation</vt:lpstr>
      <vt:lpstr>PowerPoint Presentation</vt:lpstr>
      <vt:lpstr>PowerPoint Presentation</vt:lpstr>
      <vt:lpstr>EXAMPLES OF INPUT MATRICES</vt:lpstr>
      <vt:lpstr>INPUT MATRIX CSV FILE</vt:lpstr>
      <vt:lpstr>AMGX CONFIGURATION FILES</vt:lpstr>
      <vt:lpstr>PRELIMINARY RESULTS</vt:lpstr>
      <vt:lpstr>FUTURE WORK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Araujo</dc:creator>
  <cp:lastModifiedBy>Gustavo Araujo</cp:lastModifiedBy>
  <cp:revision>88</cp:revision>
  <dcterms:created xsi:type="dcterms:W3CDTF">2025-03-18T13:49:08Z</dcterms:created>
  <dcterms:modified xsi:type="dcterms:W3CDTF">2025-03-18T21:23:50Z</dcterms:modified>
</cp:coreProperties>
</file>