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C004-3A2A-4F14-B9DA-5DD6AB6E62B1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EAFB-FB43-451B-8ADA-843780F6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9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C004-3A2A-4F14-B9DA-5DD6AB6E62B1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EAFB-FB43-451B-8ADA-843780F6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C004-3A2A-4F14-B9DA-5DD6AB6E62B1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EAFB-FB43-451B-8ADA-843780F6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28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C004-3A2A-4F14-B9DA-5DD6AB6E62B1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EAFB-FB43-451B-8ADA-843780F6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32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C004-3A2A-4F14-B9DA-5DD6AB6E62B1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EAFB-FB43-451B-8ADA-843780F6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53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C004-3A2A-4F14-B9DA-5DD6AB6E62B1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EAFB-FB43-451B-8ADA-843780F6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1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C004-3A2A-4F14-B9DA-5DD6AB6E62B1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EAFB-FB43-451B-8ADA-843780F6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1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C004-3A2A-4F14-B9DA-5DD6AB6E62B1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EAFB-FB43-451B-8ADA-843780F6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C004-3A2A-4F14-B9DA-5DD6AB6E62B1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EAFB-FB43-451B-8ADA-843780F6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37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C004-3A2A-4F14-B9DA-5DD6AB6E62B1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EAFB-FB43-451B-8ADA-843780F6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54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C004-3A2A-4F14-B9DA-5DD6AB6E62B1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EAFB-FB43-451B-8ADA-843780F6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6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004-3A2A-4F14-B9DA-5DD6AB6E62B1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FEAFB-FB43-451B-8ADA-843780F6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93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escola.com/informatica/banco-de-dado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46583" y="2576937"/>
            <a:ext cx="2886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/>
              <a:t>Oracle</a:t>
            </a:r>
            <a:endParaRPr lang="pt-BR" sz="5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64" y="0"/>
            <a:ext cx="65598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 </a:t>
            </a:r>
            <a:r>
              <a:rPr lang="pt-BR" sz="1500" b="1" dirty="0"/>
              <a:t>Oracle</a:t>
            </a:r>
            <a:r>
              <a:rPr lang="pt-BR" sz="1500" dirty="0"/>
              <a:t> foi criado em 1977. Por Larry Ellison, Bob Miner e Ed </a:t>
            </a:r>
            <a:r>
              <a:rPr lang="pt-BR" sz="1500" dirty="0" err="1"/>
              <a:t>Oates</a:t>
            </a:r>
            <a:r>
              <a:rPr lang="pt-BR" sz="1500" dirty="0"/>
              <a:t>. O Oracle é famoso por seus sistemas incluindo o ``Oracle </a:t>
            </a:r>
            <a:r>
              <a:rPr lang="pt-BR" sz="1500" dirty="0" err="1"/>
              <a:t>Database</a:t>
            </a:r>
            <a:r>
              <a:rPr lang="pt-BR" sz="1500" dirty="0"/>
              <a:t>``, um Sistema de gerenciamento de </a:t>
            </a:r>
            <a:r>
              <a:rPr lang="pt-BR" sz="1500" u="sng" dirty="0">
                <a:hlinkClick r:id="rId2"/>
              </a:rPr>
              <a:t>banco de dados</a:t>
            </a:r>
            <a:r>
              <a:rPr lang="pt-BR" sz="1500" dirty="0"/>
              <a:t>, que usa a linguagem SQL como interface.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3308" y="888659"/>
            <a:ext cx="5171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Oracle </a:t>
            </a:r>
            <a:r>
              <a:rPr lang="pt-BR" b="1" dirty="0" err="1"/>
              <a:t>Database</a:t>
            </a:r>
            <a:r>
              <a:rPr lang="pt-BR" b="1" dirty="0"/>
              <a:t>: </a:t>
            </a:r>
            <a:r>
              <a:rPr lang="pt-BR" dirty="0"/>
              <a:t>Um dos sistemas do gerenciamento de banco de dados mais populares do mundo, utilizando por empresas para armazenar, gerenciar e analisar grandes volumes de dados.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092702" y="1220782"/>
            <a:ext cx="5088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Big Data e Análises: </a:t>
            </a:r>
            <a:r>
              <a:rPr lang="pt-BR" dirty="0"/>
              <a:t>A Oracle oferece soluções para lidar com grandes volumes de dados não estruturados (Big Data) e ferramentas de análise para ajudar as empresas a obter insights valiosos a partir de seus dados.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33564" y="0"/>
            <a:ext cx="3174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Alguns competidores do Oracle são</a:t>
            </a:r>
            <a:r>
              <a:rPr lang="pt-BR" dirty="0"/>
              <a:t>: </a:t>
            </a:r>
            <a:r>
              <a:rPr lang="pt-BR" dirty="0" err="1"/>
              <a:t>MicrosoftSQL</a:t>
            </a:r>
            <a:r>
              <a:rPr lang="pt-BR" dirty="0"/>
              <a:t> Server, PostgreSQL e </a:t>
            </a:r>
            <a:r>
              <a:rPr lang="pt-BR" dirty="0" err="1"/>
              <a:t>Firebird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72943" y="2283002"/>
            <a:ext cx="3882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</a:t>
            </a:r>
            <a:r>
              <a:rPr lang="pt-BR" b="1" dirty="0"/>
              <a:t>racle Cloud Services: </a:t>
            </a:r>
            <a:r>
              <a:rPr lang="pt-BR" dirty="0"/>
              <a:t>A Oracle </a:t>
            </a:r>
            <a:r>
              <a:rPr lang="pt-BR" dirty="0" err="1"/>
              <a:t>orece</a:t>
            </a:r>
            <a:r>
              <a:rPr lang="pt-BR" dirty="0"/>
              <a:t> uma variedade de serviços em nuvem, desde infraestrutura até plataformas e software como serviço, permitindo que as empresas aproveitem os benefícios da computação em nuvem.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306024" y="2655732"/>
            <a:ext cx="4635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Integração</a:t>
            </a:r>
            <a:r>
              <a:rPr lang="en-US" b="1" dirty="0"/>
              <a:t> de IA e </a:t>
            </a:r>
            <a:r>
              <a:rPr lang="en-US" b="1" dirty="0" err="1"/>
              <a:t>Aprendizado</a:t>
            </a:r>
            <a:r>
              <a:rPr lang="en-US" b="1" dirty="0"/>
              <a:t> de </a:t>
            </a:r>
            <a:r>
              <a:rPr lang="en-US" b="1" dirty="0" err="1"/>
              <a:t>Máquina</a:t>
            </a:r>
            <a:r>
              <a:rPr lang="en-US" b="1" dirty="0"/>
              <a:t>: </a:t>
            </a:r>
            <a:r>
              <a:rPr lang="en-US" dirty="0"/>
              <a:t>A Oracle </a:t>
            </a:r>
            <a:r>
              <a:rPr lang="en-US" dirty="0" err="1"/>
              <a:t>incorporará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de </a:t>
            </a:r>
            <a:r>
              <a:rPr lang="en-US" dirty="0" err="1"/>
              <a:t>inteligência</a:t>
            </a:r>
            <a:r>
              <a:rPr lang="en-US" dirty="0"/>
              <a:t> artificial e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analyses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avançadas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automação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341099" y="4258231"/>
            <a:ext cx="2962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0" dirty="0">
                <a:effectLst/>
                <a:latin typeface="Söhne"/>
              </a:rPr>
              <a:t>Segurança e Privacidade de Dados:</a:t>
            </a:r>
            <a:r>
              <a:rPr lang="pt-BR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BR" sz="1400" b="0" i="0" dirty="0">
                <a:effectLst/>
                <a:latin typeface="Söhne"/>
              </a:rPr>
              <a:t>Dada a crescente preocupação com a segurança e a privacidade de dados, a Oracle continuará a investir em tecnologias que garantam a proteção dos dados de seus clientes.</a:t>
            </a:r>
            <a:endParaRPr lang="pt-BR" sz="1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1846" y="4374813"/>
            <a:ext cx="54688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b="1" dirty="0"/>
              <a:t>Oracle </a:t>
            </a:r>
            <a:r>
              <a:rPr lang="pt-BR" altLang="pt-BR" sz="1400" dirty="0"/>
              <a:t>desempenhou um papel fundamental no desenvolvimento de tecnologias de bando de dados e na promoção da adoção de sistemas de gerenciamento de banco de dados relacionais. A empresa também participou ativamente na definição de padrões da linguagem SQL, tornando a amplamente aceira na indústria. Suas inovações em alta disponibilidade, segurança e replicação de dados têm influenciado as melhores práticas em gerenciamento de dados. </a:t>
            </a:r>
            <a:endParaRPr lang="pt-BR" sz="1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390602" y="4295271"/>
            <a:ext cx="272955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Serviços Nuvem:</a:t>
            </a:r>
          </a:p>
          <a:p>
            <a:r>
              <a:rPr lang="pt-BR" sz="1400" dirty="0"/>
              <a:t>A Oracle oferece uma variedade de serviços em nuvem, incluindo infraestrutura como serviços (IaaS), plataforma como serviços (PaaS) e software como serviços (SaaS). Isso permite que as empresas utilizem recursos de computação, armazenamento e software na nuvem em vez de em seus próprios servidores locais.</a:t>
            </a:r>
          </a:p>
          <a:p>
            <a:endParaRPr lang="pt-BR" dirty="0"/>
          </a:p>
        </p:txBody>
      </p:sp>
      <p:cxnSp>
        <p:nvCxnSpPr>
          <p:cNvPr id="3" name="Conector Angulado 2"/>
          <p:cNvCxnSpPr>
            <a:cxnSpLocks/>
            <a:endCxn id="5" idx="3"/>
          </p:cNvCxnSpPr>
          <p:nvPr/>
        </p:nvCxnSpPr>
        <p:spPr>
          <a:xfrm rot="16200000" flipV="1">
            <a:off x="5326382" y="1629024"/>
            <a:ext cx="2589325" cy="11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cxnSpLocks/>
            <a:endCxn id="6" idx="3"/>
          </p:cNvCxnSpPr>
          <p:nvPr/>
        </p:nvCxnSpPr>
        <p:spPr>
          <a:xfrm rot="16200000" flipV="1">
            <a:off x="5407448" y="1826195"/>
            <a:ext cx="1492916" cy="818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cxnSpLocks/>
            <a:stCxn id="4" idx="1"/>
          </p:cNvCxnSpPr>
          <p:nvPr/>
        </p:nvCxnSpPr>
        <p:spPr>
          <a:xfrm rot="10800000">
            <a:off x="4503519" y="2555633"/>
            <a:ext cx="143065" cy="529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/>
          <p:nvPr/>
        </p:nvCxnSpPr>
        <p:spPr>
          <a:xfrm flipV="1">
            <a:off x="6985181" y="2939113"/>
            <a:ext cx="332934" cy="187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40"/>
          <p:cNvCxnSpPr>
            <a:endCxn id="7" idx="1"/>
          </p:cNvCxnSpPr>
          <p:nvPr/>
        </p:nvCxnSpPr>
        <p:spPr>
          <a:xfrm rot="5400000" flipH="1" flipV="1">
            <a:off x="6508881" y="2355294"/>
            <a:ext cx="979669" cy="187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endCxn id="8" idx="1"/>
          </p:cNvCxnSpPr>
          <p:nvPr/>
        </p:nvCxnSpPr>
        <p:spPr>
          <a:xfrm rot="5400000" flipH="1" flipV="1">
            <a:off x="5892675" y="1340850"/>
            <a:ext cx="2520074" cy="76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endCxn id="18" idx="3"/>
          </p:cNvCxnSpPr>
          <p:nvPr/>
        </p:nvCxnSpPr>
        <p:spPr>
          <a:xfrm rot="5400000">
            <a:off x="4914556" y="4326011"/>
            <a:ext cx="1475188" cy="222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cxnSpLocks/>
            <a:endCxn id="11" idx="1"/>
          </p:cNvCxnSpPr>
          <p:nvPr/>
        </p:nvCxnSpPr>
        <p:spPr>
          <a:xfrm rot="16200000" flipH="1">
            <a:off x="5108743" y="3718372"/>
            <a:ext cx="2056735" cy="407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cxnSpLocks/>
            <a:stCxn id="4" idx="2"/>
            <a:endCxn id="19" idx="1"/>
          </p:cNvCxnSpPr>
          <p:nvPr/>
        </p:nvCxnSpPr>
        <p:spPr>
          <a:xfrm rot="16200000" flipH="1">
            <a:off x="6704200" y="2978474"/>
            <a:ext cx="2072277" cy="3300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02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C085313E7A6E4FA8AC9D0F29EC07F0" ma:contentTypeVersion="3" ma:contentTypeDescription="Create a new document." ma:contentTypeScope="" ma:versionID="e80d65524950a73a9c11c2c63db0be0c">
  <xsd:schema xmlns:xsd="http://www.w3.org/2001/XMLSchema" xmlns:xs="http://www.w3.org/2001/XMLSchema" xmlns:p="http://schemas.microsoft.com/office/2006/metadata/properties" xmlns:ns2="d0862916-17ed-49af-bf5c-78ae815f5bca" targetNamespace="http://schemas.microsoft.com/office/2006/metadata/properties" ma:root="true" ma:fieldsID="75dbf35cbb2eaebeffd6b161b36e04f1" ns2:_="">
    <xsd:import namespace="d0862916-17ed-49af-bf5c-78ae815f5b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62916-17ed-49af-bf5c-78ae815f5b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5ACA13-6DC3-4825-8BFE-6CECDB7B2B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26637E-217F-4120-8E15-F1A761CE07CB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d0862916-17ed-49af-bf5c-78ae815f5bca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CCF9431-0D62-4F0C-B299-A0320A9E1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62916-17ed-49af-bf5c-78ae815f5b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364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Omar Filipe Guimaraes Costa</dc:creator>
  <cp:lastModifiedBy>Gabriel Garcia</cp:lastModifiedBy>
  <cp:revision>8</cp:revision>
  <dcterms:created xsi:type="dcterms:W3CDTF">2023-08-14T22:40:26Z</dcterms:created>
  <dcterms:modified xsi:type="dcterms:W3CDTF">2023-08-27T21:47:39Z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0x010100E1C085313E7A6E4FA8AC9D0F29EC07F0</vt:lpwstr>
  </property>
</Properties>
</file>