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0"/>
  </p:notesMasterIdLst>
  <p:sldIdLst>
    <p:sldId id="256" r:id="rId5"/>
    <p:sldId id="281" r:id="rId6"/>
    <p:sldId id="257" r:id="rId7"/>
    <p:sldId id="296" r:id="rId8"/>
    <p:sldId id="297" r:id="rId9"/>
    <p:sldId id="300" r:id="rId10"/>
    <p:sldId id="299" r:id="rId11"/>
    <p:sldId id="301" r:id="rId12"/>
    <p:sldId id="303" r:id="rId13"/>
    <p:sldId id="305" r:id="rId14"/>
    <p:sldId id="307" r:id="rId15"/>
    <p:sldId id="298" r:id="rId16"/>
    <p:sldId id="302" r:id="rId17"/>
    <p:sldId id="304" r:id="rId18"/>
    <p:sldId id="277" r:id="rId19"/>
  </p:sldIdLst>
  <p:sldSz cx="20104100" cy="11309350"/>
  <p:notesSz cx="20104100" cy="11309350"/>
  <p:embeddedFontLs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Light" panose="00000400000000000000" pitchFamily="2" charset="0"/>
      <p:regular r:id="rId25"/>
      <p:italic r:id="rId26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42" y="78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teus Ramiris" userId="d6dcff02-bda0-410e-b483-e9aa2ff64135" providerId="ADAL" clId="{A334AE22-14EA-4AF3-89AA-2CE027221B0E}"/>
    <pc:docChg chg="custSel addSld delSld modSld">
      <pc:chgData name="Jose Mateus Ramiris" userId="d6dcff02-bda0-410e-b483-e9aa2ff64135" providerId="ADAL" clId="{A334AE22-14EA-4AF3-89AA-2CE027221B0E}" dt="2024-05-09T02:10:04.967" v="397" actId="47"/>
      <pc:docMkLst>
        <pc:docMk/>
      </pc:docMkLst>
      <pc:sldChg chg="modSp mod">
        <pc:chgData name="Jose Mateus Ramiris" userId="d6dcff02-bda0-410e-b483-e9aa2ff64135" providerId="ADAL" clId="{A334AE22-14EA-4AF3-89AA-2CE027221B0E}" dt="2024-05-09T02:03:23.840" v="18" actId="20577"/>
        <pc:sldMkLst>
          <pc:docMk/>
          <pc:sldMk cId="2479405693" sldId="281"/>
        </pc:sldMkLst>
      </pc:sldChg>
      <pc:sldChg chg="modSp mod">
        <pc:chgData name="Jose Mateus Ramiris" userId="d6dcff02-bda0-410e-b483-e9aa2ff64135" providerId="ADAL" clId="{A334AE22-14EA-4AF3-89AA-2CE027221B0E}" dt="2024-05-09T02:08:51.484" v="390" actId="2711"/>
        <pc:sldMkLst>
          <pc:docMk/>
          <pc:sldMk cId="3476736443" sldId="302"/>
        </pc:sldMkLst>
      </pc:sldChg>
      <pc:sldChg chg="modSp mod">
        <pc:chgData name="Jose Mateus Ramiris" userId="d6dcff02-bda0-410e-b483-e9aa2ff64135" providerId="ADAL" clId="{A334AE22-14EA-4AF3-89AA-2CE027221B0E}" dt="2024-05-09T02:09:01.073" v="396" actId="6549"/>
        <pc:sldMkLst>
          <pc:docMk/>
          <pc:sldMk cId="3320601030" sldId="304"/>
        </pc:sldMkLst>
      </pc:sldChg>
      <pc:sldChg chg="modSp add mod">
        <pc:chgData name="Jose Mateus Ramiris" userId="d6dcff02-bda0-410e-b483-e9aa2ff64135" providerId="ADAL" clId="{A334AE22-14EA-4AF3-89AA-2CE027221B0E}" dt="2024-05-09T02:08:18.630" v="389" actId="20577"/>
        <pc:sldMkLst>
          <pc:docMk/>
          <pc:sldMk cId="2120894472" sldId="305"/>
        </pc:sldMkLst>
      </pc:sldChg>
      <pc:sldChg chg="add del">
        <pc:chgData name="Jose Mateus Ramiris" userId="d6dcff02-bda0-410e-b483-e9aa2ff64135" providerId="ADAL" clId="{A334AE22-14EA-4AF3-89AA-2CE027221B0E}" dt="2024-05-09T02:10:04.967" v="397" actId="47"/>
        <pc:sldMkLst>
          <pc:docMk/>
          <pc:sldMk cId="1618899471" sldId="306"/>
        </pc:sldMkLst>
      </pc:sldChg>
      <pc:sldChg chg="add">
        <pc:chgData name="Jose Mateus Ramiris" userId="d6dcff02-bda0-410e-b483-e9aa2ff64135" providerId="ADAL" clId="{A334AE22-14EA-4AF3-89AA-2CE027221B0E}" dt="2024-05-09T02:03:07.785" v="5"/>
        <pc:sldMkLst>
          <pc:docMk/>
          <pc:sldMk cId="2253748461" sldId="307"/>
        </pc:sldMkLst>
      </pc:sldChg>
    </pc:docChg>
  </pc:docChgLst>
  <pc:docChgLst>
    <pc:chgData name="Jose Mateus Ramiris" userId="d6dcff02-bda0-410e-b483-e9aa2ff64135" providerId="ADAL" clId="{33B15A98-6FDB-41E3-8E7E-F7262FE18738}"/>
    <pc:docChg chg="undo custSel modSld">
      <pc:chgData name="Jose Mateus Ramiris" userId="d6dcff02-bda0-410e-b483-e9aa2ff64135" providerId="ADAL" clId="{33B15A98-6FDB-41E3-8E7E-F7262FE18738}" dt="2023-02-11T03:12:07.107" v="523" actId="20577"/>
      <pc:docMkLst>
        <pc:docMk/>
      </pc:docMkLst>
      <pc:sldChg chg="addSp delSp modSp mod">
        <pc:chgData name="Jose Mateus Ramiris" userId="d6dcff02-bda0-410e-b483-e9aa2ff64135" providerId="ADAL" clId="{33B15A98-6FDB-41E3-8E7E-F7262FE18738}" dt="2023-02-11T03:12:07.107" v="523" actId="20577"/>
        <pc:sldMkLst>
          <pc:docMk/>
          <pc:sldMk cId="0" sldId="257"/>
        </pc:sldMkLst>
      </pc:sldChg>
      <pc:sldChg chg="modSp mod">
        <pc:chgData name="Jose Mateus Ramiris" userId="d6dcff02-bda0-410e-b483-e9aa2ff64135" providerId="ADAL" clId="{33B15A98-6FDB-41E3-8E7E-F7262FE18738}" dt="2023-02-10T19:27:49.999" v="130" actId="20577"/>
        <pc:sldMkLst>
          <pc:docMk/>
          <pc:sldMk cId="2479405693" sldId="281"/>
        </pc:sldMkLst>
      </pc:sldChg>
      <pc:sldChg chg="modSp mod">
        <pc:chgData name="Jose Mateus Ramiris" userId="d6dcff02-bda0-410e-b483-e9aa2ff64135" providerId="ADAL" clId="{33B15A98-6FDB-41E3-8E7E-F7262FE18738}" dt="2023-02-10T19:24:04.958" v="119" actId="34135"/>
        <pc:sldMkLst>
          <pc:docMk/>
          <pc:sldMk cId="3925058246" sldId="291"/>
        </pc:sldMkLst>
      </pc:sldChg>
      <pc:sldChg chg="modSp mod">
        <pc:chgData name="Jose Mateus Ramiris" userId="d6dcff02-bda0-410e-b483-e9aa2ff64135" providerId="ADAL" clId="{33B15A98-6FDB-41E3-8E7E-F7262FE18738}" dt="2023-02-10T19:20:05.105" v="1" actId="20577"/>
        <pc:sldMkLst>
          <pc:docMk/>
          <pc:sldMk cId="1556692816" sldId="298"/>
        </pc:sldMkLst>
      </pc:sldChg>
    </pc:docChg>
  </pc:docChgLst>
  <pc:docChgLst>
    <pc:chgData name="Jose Mateus Ramiris" userId="d6dcff02-bda0-410e-b483-e9aa2ff64135" providerId="ADAL" clId="{4CF65690-7032-4E1A-9C58-F4293BBD757C}"/>
    <pc:docChg chg="custSel modSld">
      <pc:chgData name="Jose Mateus Ramiris" userId="d6dcff02-bda0-410e-b483-e9aa2ff64135" providerId="ADAL" clId="{4CF65690-7032-4E1A-9C58-F4293BBD757C}" dt="2024-05-09T01:59:15.443" v="50" actId="20577"/>
      <pc:docMkLst>
        <pc:docMk/>
      </pc:docMkLst>
      <pc:sldChg chg="modSp mod">
        <pc:chgData name="Jose Mateus Ramiris" userId="d6dcff02-bda0-410e-b483-e9aa2ff64135" providerId="ADAL" clId="{4CF65690-7032-4E1A-9C58-F4293BBD757C}" dt="2024-05-09T01:58:32.276" v="24" actId="20577"/>
        <pc:sldMkLst>
          <pc:docMk/>
          <pc:sldMk cId="2462797839" sldId="298"/>
        </pc:sldMkLst>
      </pc:sldChg>
      <pc:sldChg chg="modSp mod">
        <pc:chgData name="Jose Mateus Ramiris" userId="d6dcff02-bda0-410e-b483-e9aa2ff64135" providerId="ADAL" clId="{4CF65690-7032-4E1A-9C58-F4293BBD757C}" dt="2024-05-09T01:59:15.443" v="50" actId="20577"/>
        <pc:sldMkLst>
          <pc:docMk/>
          <pc:sldMk cId="3642625929" sldId="299"/>
        </pc:sldMkLst>
      </pc:sldChg>
    </pc:docChg>
  </pc:docChgLst>
  <pc:docChgLst>
    <pc:chgData name="Jose Mateus Ramiris" userId="d6dcff02-bda0-410e-b483-e9aa2ff64135" providerId="ADAL" clId="{FD0E64BE-AA8E-4F32-925D-AE145ED6C1D1}"/>
    <pc:docChg chg="modSld">
      <pc:chgData name="Jose Mateus Ramiris" userId="d6dcff02-bda0-410e-b483-e9aa2ff64135" providerId="ADAL" clId="{FD0E64BE-AA8E-4F32-925D-AE145ED6C1D1}" dt="2025-06-10T18:15:39.826" v="3" actId="20577"/>
      <pc:docMkLst>
        <pc:docMk/>
      </pc:docMkLst>
      <pc:sldChg chg="modSp mod">
        <pc:chgData name="Jose Mateus Ramiris" userId="d6dcff02-bda0-410e-b483-e9aa2ff64135" providerId="ADAL" clId="{FD0E64BE-AA8E-4F32-925D-AE145ED6C1D1}" dt="2025-06-10T18:15:39.826" v="3" actId="20577"/>
        <pc:sldMkLst>
          <pc:docMk/>
          <pc:sldMk cId="3320601030" sldId="304"/>
        </pc:sldMkLst>
        <pc:spChg chg="mod">
          <ac:chgData name="Jose Mateus Ramiris" userId="d6dcff02-bda0-410e-b483-e9aa2ff64135" providerId="ADAL" clId="{FD0E64BE-AA8E-4F32-925D-AE145ED6C1D1}" dt="2025-06-10T18:15:39.826" v="3" actId="20577"/>
          <ac:spMkLst>
            <pc:docMk/>
            <pc:sldMk cId="3320601030" sldId="304"/>
            <ac:spMk id="71" creationId="{B889161C-C1F7-89C1-BA43-8B91C996B32F}"/>
          </ac:spMkLst>
        </pc:spChg>
      </pc:sldChg>
    </pc:docChg>
  </pc:docChgLst>
  <pc:docChgLst>
    <pc:chgData name="Jose Mateus Ramiris" userId="d6dcff02-bda0-410e-b483-e9aa2ff64135" providerId="ADAL" clId="{551ACC72-2600-46EC-8A03-AA8E432D9077}"/>
    <pc:docChg chg="custSel modSld">
      <pc:chgData name="Jose Mateus Ramiris" userId="d6dcff02-bda0-410e-b483-e9aa2ff64135" providerId="ADAL" clId="{551ACC72-2600-46EC-8A03-AA8E432D9077}" dt="2023-02-08T03:15:49.398" v="194" actId="1076"/>
      <pc:docMkLst>
        <pc:docMk/>
      </pc:docMkLst>
      <pc:sldChg chg="addSp delSp modSp mod">
        <pc:chgData name="Jose Mateus Ramiris" userId="d6dcff02-bda0-410e-b483-e9aa2ff64135" providerId="ADAL" clId="{551ACC72-2600-46EC-8A03-AA8E432D9077}" dt="2023-02-08T03:15:49.398" v="194" actId="1076"/>
        <pc:sldMkLst>
          <pc:docMk/>
          <pc:sldMk cId="3925058246" sldId="291"/>
        </pc:sldMkLst>
      </pc:sldChg>
      <pc:sldChg chg="addSp delSp modSp mod">
        <pc:chgData name="Jose Mateus Ramiris" userId="d6dcff02-bda0-410e-b483-e9aa2ff64135" providerId="ADAL" clId="{551ACC72-2600-46EC-8A03-AA8E432D9077}" dt="2023-02-08T03:11:19.861" v="81" actId="34135"/>
        <pc:sldMkLst>
          <pc:docMk/>
          <pc:sldMk cId="1556692816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48FA-E8B3-474D-97B4-96C43FEE5FCF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481DE-2938-4A2D-9BAB-345B6EDEC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61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481DE-2938-4A2D-9BAB-345B6EDEC25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02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481DE-2938-4A2D-9BAB-345B6EDEC25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44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1">
            <a:extLst>
              <a:ext uri="{FF2B5EF4-FFF2-40B4-BE49-F238E27FC236}">
                <a16:creationId xmlns:a16="http://schemas.microsoft.com/office/drawing/2014/main" id="{17B3427D-C8EB-FC66-86C2-3AD806B036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1750" y="1510646"/>
            <a:ext cx="48006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ENTREGA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945A126-107E-CECF-6175-8DE9EEB5C2A7}"/>
              </a:ext>
            </a:extLst>
          </p:cNvPr>
          <p:cNvSpPr txBox="1"/>
          <p:nvPr/>
        </p:nvSpPr>
        <p:spPr>
          <a:xfrm>
            <a:off x="1686329" y="3024927"/>
            <a:ext cx="1773733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OBERVAÇÃO: FAZER USO SOMENTE DE ESTRUTURA DE REPETIÇÃO FOR, USE IF E  OPERADORES ARITMÉTICOS , NÃO IMPLEMENTAR NO CÓDIGO MÉTODOS NÃO ENSINADO EM AULA (ATIVIDADE VAI SER ZERADA)</a:t>
            </a:r>
          </a:p>
          <a:p>
            <a:endParaRPr lang="pt-BR" sz="5400" b="1" dirty="0"/>
          </a:p>
          <a:p>
            <a:r>
              <a:rPr lang="pt-BR" sz="5400" b="1" dirty="0">
                <a:solidFill>
                  <a:srgbClr val="FF0000"/>
                </a:solidFill>
              </a:rPr>
              <a:t>Entrega deve ser feita via </a:t>
            </a:r>
            <a:r>
              <a:rPr lang="pt-BR" sz="5400" b="1" dirty="0" err="1">
                <a:solidFill>
                  <a:srgbClr val="FF0000"/>
                </a:solidFill>
              </a:rPr>
              <a:t>github</a:t>
            </a:r>
            <a:r>
              <a:rPr lang="pt-BR" sz="5400" b="1" dirty="0">
                <a:solidFill>
                  <a:srgbClr val="FF0000"/>
                </a:solidFill>
              </a:rPr>
              <a:t>, cada atividade em um arquivo e o enunciado comentado no início do arquivo, vou descontar 10%  de cada arquivo que não atender a esse requisito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12089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945A126-107E-CECF-6175-8DE9EEB5C2A7}"/>
              </a:ext>
            </a:extLst>
          </p:cNvPr>
          <p:cNvSpPr txBox="1"/>
          <p:nvPr/>
        </p:nvSpPr>
        <p:spPr>
          <a:xfrm>
            <a:off x="1093933" y="419279"/>
            <a:ext cx="17737338" cy="10155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Seja respeitoso com o código que cria, siga as diretrizes abaixo: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Variáveis sempre iniciam com letra minúscula “</a:t>
            </a:r>
            <a:r>
              <a:rPr lang="pt-BR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nota” </a:t>
            </a:r>
            <a:r>
              <a:rPr lang="pt-BR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(- 25 % na questão)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Variáveis com dois nomes o segundo inicia com maiúsculo “</a:t>
            </a:r>
            <a:r>
              <a:rPr lang="pt-BR" sz="3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notaBimestraUm</a:t>
            </a:r>
            <a:r>
              <a:rPr lang="pt-BR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pt-BR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(- 25 % questão)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cada atividade um arquivo </a:t>
            </a:r>
            <a:r>
              <a:rPr lang="pt-BR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pt-BR" sz="3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atvUm.ts</a:t>
            </a:r>
            <a:r>
              <a:rPr lang="pt-BR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pt-BR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(- 5% questão) e uma cancelada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Atribua nomes que façam sentido para as variáveis, se vai armazenar idade o nome da variável é </a:t>
            </a:r>
            <a:r>
              <a:rPr lang="pt-BR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“idade” </a:t>
            </a: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pt-BR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“age”. </a:t>
            </a:r>
            <a:r>
              <a:rPr lang="pt-BR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(- 5% questão)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Escolha o tipo correto para variável </a:t>
            </a:r>
            <a:r>
              <a:rPr lang="pt-BR" sz="3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</a:t>
            </a:r>
            <a:r>
              <a:rPr lang="pt-BR" sz="3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pt-BR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(- 25 % questão)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Variáveis, nome de arquivos e diretórios não pode ter espaço entre os nomes e acentuação (não pode acentuar variáveis, arquivos, diretórios ...) </a:t>
            </a:r>
            <a:r>
              <a:rPr lang="pt-BR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(-50% questão)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Essas regras são básicas na programação fazem parte de boas práticas, violação dessas práticas a nota é penalizada. 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Mantenha o código endentado </a:t>
            </a:r>
            <a:r>
              <a:rPr lang="pt-BR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(- 10 pontos da lista de exercícios)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 atividade tem que ter o enunciado e nome do aluno completo comentado, conforme exemplo atividade 1 </a:t>
            </a:r>
            <a:r>
              <a:rPr lang="pt-BR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(- 10% questão)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descontos </a:t>
            </a:r>
            <a:r>
              <a:rPr lang="pt-BR" sz="3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questão </a:t>
            </a:r>
            <a:r>
              <a:rPr lang="pt-BR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ficam limitado ao máximo de 45 pontos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professor pode perguntar sobre alguma questão (ou todas) a fim de confirmar o aprendizado, caso não se confirme é zerada a questão.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25374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35041" y="42667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819FA59-A7A0-98A7-3D65-963A92430D0E}"/>
              </a:ext>
            </a:extLst>
          </p:cNvPr>
          <p:cNvSpPr txBox="1"/>
          <p:nvPr/>
        </p:nvSpPr>
        <p:spPr>
          <a:xfrm>
            <a:off x="8283585" y="144356"/>
            <a:ext cx="3536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Atividades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1A0D12C-D26F-1BC2-F0A2-DF5EE99863E3}"/>
              </a:ext>
            </a:extLst>
          </p:cNvPr>
          <p:cNvSpPr txBox="1"/>
          <p:nvPr/>
        </p:nvSpPr>
        <p:spPr>
          <a:xfrm>
            <a:off x="1703040" y="3748094"/>
            <a:ext cx="165333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3- Altere o código </a:t>
            </a:r>
            <a:r>
              <a:rPr lang="pt-BR" sz="5400" b="1" dirty="0"/>
              <a:t>um(1)</a:t>
            </a:r>
            <a:r>
              <a:rPr lang="pt-BR" sz="5400" dirty="0"/>
              <a:t> desse conteúdo para funcionar com números e </a:t>
            </a:r>
            <a:r>
              <a:rPr lang="pt-BR" sz="5400" b="1" dirty="0"/>
              <a:t>ter duas colunas. </a:t>
            </a:r>
            <a:endParaRPr lang="pt-BR" sz="5400" dirty="0"/>
          </a:p>
          <a:p>
            <a:endParaRPr lang="pt-BR" sz="5400" dirty="0"/>
          </a:p>
          <a:p>
            <a:r>
              <a:rPr lang="pt-BR" sz="5400" dirty="0"/>
              <a:t>4- Altere o código </a:t>
            </a:r>
            <a:r>
              <a:rPr lang="pt-BR" sz="5400" b="1" dirty="0"/>
              <a:t>dois(2)</a:t>
            </a:r>
            <a:r>
              <a:rPr lang="pt-BR" sz="5400" dirty="0"/>
              <a:t> desse conteúdo para funcionar com números, faça o teste se o laço de repetição referente a linha da matriz chega criar a quarta linha, salve dessa forma e anexe a atividade o arquivo .</a:t>
            </a:r>
            <a:r>
              <a:rPr lang="pt-BR" sz="5400" dirty="0" err="1"/>
              <a:t>ts</a:t>
            </a:r>
            <a:r>
              <a:rPr lang="pt-BR" sz="5400" dirty="0"/>
              <a:t> e um print da tela do </a:t>
            </a:r>
            <a:r>
              <a:rPr lang="pt-BR" sz="5400" dirty="0" err="1"/>
              <a:t>cmd</a:t>
            </a:r>
            <a:r>
              <a:rPr lang="pt-BR" sz="5400" dirty="0"/>
              <a:t>(prompt </a:t>
            </a:r>
            <a:r>
              <a:rPr lang="pt-BR" sz="5400" dirty="0" err="1"/>
              <a:t>command</a:t>
            </a:r>
            <a:r>
              <a:rPr lang="pt-BR" sz="5400" dirty="0"/>
              <a:t>) com o resultado do teste.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E198C3CC-AB47-414C-B13D-85DAA5E9F46D}"/>
              </a:ext>
            </a:extLst>
          </p:cNvPr>
          <p:cNvSpPr txBox="1"/>
          <p:nvPr/>
        </p:nvSpPr>
        <p:spPr>
          <a:xfrm>
            <a:off x="1685994" y="965173"/>
            <a:ext cx="175559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O código 1 e 2 desse slide deve ser salva e enviado juntos com as atividades abaixo. Todo o conteúdo deve ser compartilhado no </a:t>
            </a:r>
            <a:r>
              <a:rPr lang="pt-BR" sz="5400" dirty="0" err="1"/>
              <a:t>github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46279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35041" y="42667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819FA59-A7A0-98A7-3D65-963A92430D0E}"/>
              </a:ext>
            </a:extLst>
          </p:cNvPr>
          <p:cNvSpPr txBox="1"/>
          <p:nvPr/>
        </p:nvSpPr>
        <p:spPr>
          <a:xfrm>
            <a:off x="8283585" y="144356"/>
            <a:ext cx="3536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Atividades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889161C-C1F7-89C1-BA43-8B91C996B32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26398" y="965732"/>
            <a:ext cx="17478259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+mj-lt"/>
              </a:rPr>
              <a:t>5- </a:t>
            </a:r>
            <a:r>
              <a:rPr lang="pt-BR" sz="6000" b="0" i="0" dirty="0">
                <a:effectLst/>
                <a:latin typeface="+mj-lt"/>
              </a:rPr>
              <a:t>Crie uma matriz 3x3 com entrada manual de números. Em seguida, exiba a matriz na tela.</a:t>
            </a:r>
          </a:p>
          <a:p>
            <a:endParaRPr lang="pt-BR" sz="6000" dirty="0">
              <a:latin typeface="+mj-lt"/>
            </a:endParaRPr>
          </a:p>
          <a:p>
            <a:r>
              <a:rPr lang="pt-BR" sz="6000" dirty="0">
                <a:latin typeface="+mj-lt"/>
              </a:rPr>
              <a:t>6-</a:t>
            </a:r>
            <a:r>
              <a:rPr lang="pt-BR" sz="6000" b="0" i="0" dirty="0">
                <a:effectLst/>
                <a:latin typeface="+mj-lt"/>
              </a:rPr>
              <a:t>Crie uma matriz 3x3 com entrada manual de números aceitando somente números de 0 a 9. Em seguida, exiba a matriz na tela.</a:t>
            </a:r>
          </a:p>
          <a:p>
            <a:endParaRPr lang="pt-BR" sz="6000" dirty="0">
              <a:latin typeface="+mj-lt"/>
            </a:endParaRPr>
          </a:p>
          <a:p>
            <a:r>
              <a:rPr lang="pt-BR" sz="6000" b="0" i="0" dirty="0">
                <a:effectLst/>
                <a:latin typeface="+mj-lt"/>
              </a:rPr>
              <a:t>7-Crie uma matriz 3x3 com números aleatórios de 0 a 9. Em seguida, exiba a matriz na tela.</a:t>
            </a:r>
            <a:endParaRPr lang="pt-BR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673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35041" y="42667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819FA59-A7A0-98A7-3D65-963A92430D0E}"/>
              </a:ext>
            </a:extLst>
          </p:cNvPr>
          <p:cNvSpPr txBox="1"/>
          <p:nvPr/>
        </p:nvSpPr>
        <p:spPr>
          <a:xfrm>
            <a:off x="8283585" y="144356"/>
            <a:ext cx="3536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Atividades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889161C-C1F7-89C1-BA43-8B91C996B32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26398" y="965732"/>
            <a:ext cx="1747825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+mj-lt"/>
              </a:rPr>
              <a:t>8- </a:t>
            </a:r>
            <a:r>
              <a:rPr lang="pt-BR" sz="5400" b="0" i="0" dirty="0">
                <a:effectLst/>
                <a:latin typeface="+mj-lt"/>
              </a:rPr>
              <a:t>Crie uma matriz 3x3 com números aleatórios entre 0 e 20. Em seguida, exiba a matriz na tela e encontre o maior elemento da matriz e a posição em que ele se encontra.</a:t>
            </a:r>
          </a:p>
          <a:p>
            <a:endParaRPr lang="pt-BR" sz="6000" dirty="0">
              <a:latin typeface="+mj-lt"/>
            </a:endParaRPr>
          </a:p>
          <a:p>
            <a:r>
              <a:rPr lang="pt-BR" sz="5400" b="0" i="0" dirty="0">
                <a:effectLst/>
                <a:latin typeface="+mj-lt"/>
              </a:rPr>
              <a:t>9- Crie uma matriz 6x6 com entrada manual. Em seguida, calcule e exiba a soma dos elementos das colunas pares da matriz.</a:t>
            </a:r>
            <a:endParaRPr lang="pt-BR" sz="6000" u="sng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2060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31201" y="5107290"/>
            <a:ext cx="697420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4044169" y="5304690"/>
            <a:ext cx="60078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pt-BR" sz="8000" b="1" dirty="0">
                <a:solidFill>
                  <a:srgbClr val="002060"/>
                </a:solidFill>
              </a:rPr>
            </a:br>
            <a:r>
              <a:rPr lang="pt-BR" sz="8000" b="1" dirty="0">
                <a:solidFill>
                  <a:srgbClr val="002060"/>
                </a:solidFill>
              </a:rPr>
              <a:t>Matriz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/>
          <p:nvPr/>
        </p:nvSpPr>
        <p:spPr>
          <a:xfrm>
            <a:off x="2432049" y="1519038"/>
            <a:ext cx="9085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FF0000"/>
                </a:solidFill>
              </a:rPr>
              <a:t>Lógica de programação e Algoritmos </a:t>
            </a:r>
          </a:p>
        </p:txBody>
      </p:sp>
    </p:spTree>
    <p:extLst>
      <p:ext uri="{BB962C8B-B14F-4D97-AF65-F5344CB8AC3E}">
        <p14:creationId xmlns:p14="http://schemas.microsoft.com/office/powerpoint/2010/main" val="247940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03980" y="42304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8466455" y="157839"/>
            <a:ext cx="3171189" cy="12630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Matriz</a:t>
            </a:r>
            <a:endParaRPr lang="pt-BR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437C745-F245-9598-A781-2858200243B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44893" y="1682473"/>
            <a:ext cx="17512119" cy="2714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Matriz são vetores multidimensional que armazenam o mesmo tipo de variável, acessível com um único nome e armazenados em sequência na memória. </a:t>
            </a:r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2" name="Imagem 71" descr="Tabela&#10;&#10;Descrição gerada automaticamente">
            <a:extLst>
              <a:ext uri="{FF2B5EF4-FFF2-40B4-BE49-F238E27FC236}">
                <a16:creationId xmlns:a16="http://schemas.microsoft.com/office/drawing/2014/main" id="{8D0CAC1D-E6D1-05A0-4C3C-ED278C11A3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91" y="4260357"/>
            <a:ext cx="17486473" cy="6891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125474" y="304601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B252DD7D-B977-F32A-DB76-64BF0E8BD9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66455" y="157839"/>
            <a:ext cx="3171189" cy="12630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Matriz</a:t>
            </a:r>
            <a:endParaRPr lang="pt-BR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1CA69DB2-6681-45BF-D5F7-6BA8180042C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54348" y="1334603"/>
            <a:ext cx="174108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Cada espaço/elemento de nossa matriz é dado pelo cruzamento entre o numero da linha e o numero da coluna .</a:t>
            </a:r>
          </a:p>
        </p:txBody>
      </p:sp>
      <p:pic>
        <p:nvPicPr>
          <p:cNvPr id="73" name="Imagem 72" descr="Tabela&#10;&#10;Descrição gerada automaticamente">
            <a:extLst>
              <a:ext uri="{FF2B5EF4-FFF2-40B4-BE49-F238E27FC236}">
                <a16:creationId xmlns:a16="http://schemas.microsoft.com/office/drawing/2014/main" id="{FF641668-5FD2-8E2D-56ED-E794C81257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44" y="3972583"/>
            <a:ext cx="17486473" cy="689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0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87746" y="31365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E19AD95-26F1-6170-E81D-F6C5C5D915B1}"/>
              </a:ext>
            </a:extLst>
          </p:cNvPr>
          <p:cNvSpPr txBox="1"/>
          <p:nvPr/>
        </p:nvSpPr>
        <p:spPr>
          <a:xfrm>
            <a:off x="6563063" y="182596"/>
            <a:ext cx="60837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Declarando Matriz</a:t>
            </a:r>
          </a:p>
        </p:txBody>
      </p:sp>
      <p:pic>
        <p:nvPicPr>
          <p:cNvPr id="73" name="Imagem 7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87F0FC8-A233-F5EE-199D-2668AF941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21" y="3968153"/>
            <a:ext cx="17145057" cy="3534287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D333A712-9DF7-F100-D614-FE8221F1666B}"/>
              </a:ext>
            </a:extLst>
          </p:cNvPr>
          <p:cNvSpPr txBox="1"/>
          <p:nvPr/>
        </p:nvSpPr>
        <p:spPr>
          <a:xfrm>
            <a:off x="8132849" y="2913605"/>
            <a:ext cx="2944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/>
              <a:t>Forma 1</a:t>
            </a:r>
          </a:p>
        </p:txBody>
      </p:sp>
    </p:spTree>
    <p:extLst>
      <p:ext uri="{BB962C8B-B14F-4D97-AF65-F5344CB8AC3E}">
        <p14:creationId xmlns:p14="http://schemas.microsoft.com/office/powerpoint/2010/main" val="141613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87746" y="31365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E19AD95-26F1-6170-E81D-F6C5C5D915B1}"/>
              </a:ext>
            </a:extLst>
          </p:cNvPr>
          <p:cNvSpPr txBox="1"/>
          <p:nvPr/>
        </p:nvSpPr>
        <p:spPr>
          <a:xfrm>
            <a:off x="6563063" y="182596"/>
            <a:ext cx="5518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Cont. código 1 ...</a:t>
            </a:r>
          </a:p>
        </p:txBody>
      </p:sp>
      <p:pic>
        <p:nvPicPr>
          <p:cNvPr id="76" name="Imagem 75" descr="Tela de computador com letras e números em fundo preto&#10;&#10;Descrição gerada automaticamente">
            <a:extLst>
              <a:ext uri="{FF2B5EF4-FFF2-40B4-BE49-F238E27FC236}">
                <a16:creationId xmlns:a16="http://schemas.microsoft.com/office/drawing/2014/main" id="{BE0B0923-D3A8-57C0-88E5-051B02EE3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6" y="1419318"/>
            <a:ext cx="19796187" cy="837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87746" y="31365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E19AD95-26F1-6170-E81D-F6C5C5D915B1}"/>
              </a:ext>
            </a:extLst>
          </p:cNvPr>
          <p:cNvSpPr txBox="1"/>
          <p:nvPr/>
        </p:nvSpPr>
        <p:spPr>
          <a:xfrm>
            <a:off x="6563063" y="182596"/>
            <a:ext cx="60837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Declarando Matriz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A34B51A8-A862-A5F4-78D6-D4D4FD3F8AC3}"/>
              </a:ext>
            </a:extLst>
          </p:cNvPr>
          <p:cNvSpPr txBox="1"/>
          <p:nvPr/>
        </p:nvSpPr>
        <p:spPr>
          <a:xfrm>
            <a:off x="8132849" y="1833284"/>
            <a:ext cx="2944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/>
              <a:t>Forma 2 </a:t>
            </a:r>
            <a:br>
              <a:rPr lang="pt-BR" sz="6000" b="1"/>
            </a:br>
            <a:r>
              <a:rPr lang="pt-BR" sz="6000" b="1"/>
              <a:t>Código 2</a:t>
            </a:r>
            <a:endParaRPr lang="pt-BR" sz="6000" b="1" dirty="0"/>
          </a:p>
        </p:txBody>
      </p:sp>
      <p:pic>
        <p:nvPicPr>
          <p:cNvPr id="78" name="Imagem 77" descr="Texto&#10;&#10;Descrição gerada automaticamente">
            <a:extLst>
              <a:ext uri="{FF2B5EF4-FFF2-40B4-BE49-F238E27FC236}">
                <a16:creationId xmlns:a16="http://schemas.microsoft.com/office/drawing/2014/main" id="{F5693205-9F70-0B1E-2B8C-AFCAF16BF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14" y="4727442"/>
            <a:ext cx="17293676" cy="263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2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87746" y="31365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E19AD95-26F1-6170-E81D-F6C5C5D915B1}"/>
              </a:ext>
            </a:extLst>
          </p:cNvPr>
          <p:cNvSpPr txBox="1"/>
          <p:nvPr/>
        </p:nvSpPr>
        <p:spPr>
          <a:xfrm>
            <a:off x="6563063" y="182596"/>
            <a:ext cx="5518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Cont. código 2 ...</a:t>
            </a:r>
          </a:p>
        </p:txBody>
      </p:sp>
      <p:pic>
        <p:nvPicPr>
          <p:cNvPr id="72" name="Imagem 71" descr="Texto&#10;&#10;Descrição gerada automaticamente">
            <a:extLst>
              <a:ext uri="{FF2B5EF4-FFF2-40B4-BE49-F238E27FC236}">
                <a16:creationId xmlns:a16="http://schemas.microsoft.com/office/drawing/2014/main" id="{A488A2A7-CBB9-143D-9441-7804E1B7D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6" y="1546934"/>
            <a:ext cx="19411433" cy="838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5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87746" y="31365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E19AD95-26F1-6170-E81D-F6C5C5D915B1}"/>
              </a:ext>
            </a:extLst>
          </p:cNvPr>
          <p:cNvSpPr txBox="1"/>
          <p:nvPr/>
        </p:nvSpPr>
        <p:spPr>
          <a:xfrm>
            <a:off x="6563063" y="182596"/>
            <a:ext cx="47420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Dois métodos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1D5D20-FA01-0015-64D3-8EDC3589A48F}"/>
              </a:ext>
            </a:extLst>
          </p:cNvPr>
          <p:cNvSpPr txBox="1"/>
          <p:nvPr/>
        </p:nvSpPr>
        <p:spPr>
          <a:xfrm>
            <a:off x="1526449" y="1644944"/>
            <a:ext cx="1692043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Método </a:t>
            </a:r>
            <a:r>
              <a:rPr lang="pt-BR" sz="6000" b="1" dirty="0" err="1"/>
              <a:t>Math.floor</a:t>
            </a:r>
            <a:r>
              <a:rPr lang="pt-BR" sz="6000" b="1" dirty="0"/>
              <a:t>() </a:t>
            </a:r>
            <a:r>
              <a:rPr lang="pt-BR" sz="6000" dirty="0"/>
              <a:t>tem a função de quando ter um número com ponto flutuante ( número não inteiro) ele arredonda para um número inteiro.</a:t>
            </a:r>
          </a:p>
          <a:p>
            <a:endParaRPr lang="pt-BR" sz="6000" dirty="0"/>
          </a:p>
          <a:p>
            <a:r>
              <a:rPr lang="pt-BR" sz="6000" dirty="0"/>
              <a:t>Método  </a:t>
            </a:r>
            <a:r>
              <a:rPr lang="pt-BR" sz="6000" b="1" dirty="0" err="1"/>
              <a:t>Math.random</a:t>
            </a:r>
            <a:r>
              <a:rPr lang="pt-BR" sz="6000" b="1" dirty="0"/>
              <a:t>() </a:t>
            </a:r>
            <a:r>
              <a:rPr lang="pt-BR" sz="6000" dirty="0"/>
              <a:t>retorna 0 ou 1</a:t>
            </a:r>
          </a:p>
          <a:p>
            <a:endParaRPr lang="pt-BR" sz="6000" b="1" dirty="0"/>
          </a:p>
          <a:p>
            <a:r>
              <a:rPr lang="pt-BR" sz="6000" dirty="0"/>
              <a:t>Expressão</a:t>
            </a:r>
            <a:r>
              <a:rPr lang="pt-BR" sz="6000" b="1" dirty="0"/>
              <a:t> </a:t>
            </a:r>
            <a:r>
              <a:rPr lang="pt-BR" sz="6000" b="1" dirty="0" err="1"/>
              <a:t>Math.floor</a:t>
            </a:r>
            <a:r>
              <a:rPr lang="pt-BR" sz="6000" b="1" dirty="0"/>
              <a:t>(</a:t>
            </a:r>
            <a:r>
              <a:rPr lang="pt-BR" sz="6000" b="1" dirty="0" err="1"/>
              <a:t>Math.random</a:t>
            </a:r>
            <a:r>
              <a:rPr lang="pt-BR" sz="6000" b="1" dirty="0"/>
              <a:t>() * 5); </a:t>
            </a:r>
            <a:r>
              <a:rPr lang="pt-BR" sz="6000" dirty="0"/>
              <a:t>retorna um número de 0 a 4.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84235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2792</TotalTime>
  <Words>683</Words>
  <Application>Microsoft Office PowerPoint</Application>
  <PresentationFormat>Personalizar</PresentationFormat>
  <Paragraphs>52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Calibri</vt:lpstr>
      <vt:lpstr>Söhne</vt:lpstr>
      <vt:lpstr>Montserrat</vt:lpstr>
      <vt:lpstr>Montserrat Light</vt:lpstr>
      <vt:lpstr>Arial</vt:lpstr>
      <vt:lpstr>Office Theme</vt:lpstr>
      <vt:lpstr>Apresentação do PowerPoint</vt:lpstr>
      <vt:lpstr>Apresentação do PowerPoint</vt:lpstr>
      <vt:lpstr>Matriz</vt:lpstr>
      <vt:lpstr>Matriz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ENTREGA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Jose Mateus Ramiris</cp:lastModifiedBy>
  <cp:revision>25</cp:revision>
  <dcterms:created xsi:type="dcterms:W3CDTF">2021-08-24T16:20:14Z</dcterms:created>
  <dcterms:modified xsi:type="dcterms:W3CDTF">2025-06-10T18:15:45Z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