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4.jpg" ContentType="image/jpeg"/>
  <Override PartName="/ppt/notesSlides/notesSlide20.xml" ContentType="application/vnd.openxmlformats-officedocument.presentationml.notesSlide+xml"/>
  <Override PartName="/ppt/media/image15.jp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700" r:id="rId5"/>
  </p:sldMasterIdLst>
  <p:notesMasterIdLst>
    <p:notesMasterId r:id="rId31"/>
  </p:notesMasterIdLst>
  <p:sldIdLst>
    <p:sldId id="256" r:id="rId6"/>
    <p:sldId id="281" r:id="rId7"/>
    <p:sldId id="304" r:id="rId8"/>
    <p:sldId id="316" r:id="rId9"/>
    <p:sldId id="301" r:id="rId10"/>
    <p:sldId id="319" r:id="rId11"/>
    <p:sldId id="315" r:id="rId12"/>
    <p:sldId id="320" r:id="rId13"/>
    <p:sldId id="321" r:id="rId14"/>
    <p:sldId id="322" r:id="rId15"/>
    <p:sldId id="323" r:id="rId16"/>
    <p:sldId id="325" r:id="rId17"/>
    <p:sldId id="326" r:id="rId18"/>
    <p:sldId id="327" r:id="rId19"/>
    <p:sldId id="328" r:id="rId20"/>
    <p:sldId id="330" r:id="rId21"/>
    <p:sldId id="331" r:id="rId22"/>
    <p:sldId id="332" r:id="rId23"/>
    <p:sldId id="333" r:id="rId24"/>
    <p:sldId id="334" r:id="rId25"/>
    <p:sldId id="336" r:id="rId26"/>
    <p:sldId id="337" r:id="rId27"/>
    <p:sldId id="338" r:id="rId28"/>
    <p:sldId id="339" r:id="rId29"/>
    <p:sldId id="277" r:id="rId30"/>
  </p:sldIdLst>
  <p:sldSz cx="20104100" cy="11309350"/>
  <p:notesSz cx="20104100" cy="11309350"/>
  <p:embeddedFontLs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Montserrat Light" panose="00000400000000000000" pitchFamily="2" charset="0"/>
      <p:regular r:id="rId36"/>
      <p:italic r:id="rId3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69" autoAdjust="0"/>
  </p:normalViewPr>
  <p:slideViewPr>
    <p:cSldViewPr>
      <p:cViewPr varScale="1">
        <p:scale>
          <a:sx n="42" d="100"/>
          <a:sy n="42" d="100"/>
        </p:scale>
        <p:origin x="780" y="60"/>
      </p:cViewPr>
      <p:guideLst>
        <p:guide orient="horz" pos="2890"/>
        <p:guide pos="216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4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537AFF55-41A3-4415-88E4-680630EBC133}"/>
    <pc:docChg chg="custSel modSld">
      <pc:chgData name="Jose Mateus Ramiris" userId="d6dcff02-bda0-410e-b483-e9aa2ff64135" providerId="ADAL" clId="{537AFF55-41A3-4415-88E4-680630EBC133}" dt="2023-06-01T03:19:04.997" v="3" actId="33524"/>
      <pc:docMkLst>
        <pc:docMk/>
      </pc:docMkLst>
      <pc:sldChg chg="modSp mod">
        <pc:chgData name="Jose Mateus Ramiris" userId="d6dcff02-bda0-410e-b483-e9aa2ff64135" providerId="ADAL" clId="{537AFF55-41A3-4415-88E4-680630EBC133}" dt="2023-06-01T03:19:04.997" v="3" actId="33524"/>
        <pc:sldMkLst>
          <pc:docMk/>
          <pc:sldMk cId="232431815" sldId="343"/>
        </pc:sldMkLst>
        <pc:spChg chg="mod">
          <ac:chgData name="Jose Mateus Ramiris" userId="d6dcff02-bda0-410e-b483-e9aa2ff64135" providerId="ADAL" clId="{537AFF55-41A3-4415-88E4-680630EBC133}" dt="2023-06-01T03:19:04.997" v="3" actId="33524"/>
          <ac:spMkLst>
            <pc:docMk/>
            <pc:sldMk cId="232431815" sldId="343"/>
            <ac:spMk id="2" creationId="{0C8B5F61-D83A-FDC5-70ED-6D0FCF7DB4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79645-94ED-4325-ACFA-61BF744D793E}" type="datetimeFigureOut">
              <a:rPr lang="pt-BR" smtClean="0"/>
              <a:t>10/03/2024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AA859-DBF4-4CEE-9ACB-90435F4C0C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81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76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60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2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12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7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016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64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500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883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73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Quando enviada uma mensagem, o pacote recebe um cabeçalho que tem informações da Origem e destino, tamanho, tempo de vida , </a:t>
            </a:r>
            <a:r>
              <a:rPr lang="pt-BR" dirty="0" err="1"/>
              <a:t>etc</a:t>
            </a:r>
            <a:r>
              <a:rPr lang="pt-BR" dirty="0"/>
              <a:t> ...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59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40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processo inicia no host de origem no momento que uma aplicação vai enviar alguma mensagem (pacote) na rede de computadores. Vai passando camada por camada e registrando cada protocolo usado até chegar na camada de Rede aonde é encapsulada e anexada o cabeçalho com as informações de origem e destino. No host de destino o processo se inicia inversamente a origem.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014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953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88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917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8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140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60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58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980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AA859-DBF4-4CEE-9ACB-90435F4C0C4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29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20104100" cy="11309348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15556" y="2012770"/>
            <a:ext cx="16705140" cy="565070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10114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18722728" y="10225558"/>
            <a:ext cx="480207" cy="542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35404" tIns="67700" rIns="135404" bIns="67700" anchor="b">
            <a:spAutoFit/>
          </a:bodyPr>
          <a:lstStyle/>
          <a:p>
            <a:pPr algn="r" defTabSz="1342782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1319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1342782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1319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12900368" y="10222801"/>
            <a:ext cx="5843948" cy="54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5404" tIns="67700" rIns="135404" bIns="67700" anchor="b">
            <a:spAutoFit/>
          </a:bodyPr>
          <a:lstStyle/>
          <a:p>
            <a:pPr defTabSz="134278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19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Confidencial da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1116981" y="10367612"/>
            <a:ext cx="748093" cy="397919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963321" y="750468"/>
            <a:ext cx="18348483" cy="160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8722728" y="10225558"/>
            <a:ext cx="480207" cy="542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35404" tIns="67700" rIns="135404" bIns="67700" anchor="b">
            <a:spAutoFit/>
          </a:bodyPr>
          <a:lstStyle/>
          <a:p>
            <a:pPr algn="r" defTabSz="1342782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1319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1342782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1319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12900368" y="10222801"/>
            <a:ext cx="5843948" cy="54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5404" tIns="67700" rIns="135404" bIns="67700" anchor="b">
            <a:spAutoFit/>
          </a:bodyPr>
          <a:lstStyle/>
          <a:p>
            <a:pPr defTabSz="1342782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319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e/ou suas afiliadas. Todos os direitos reservados.   Confidencial da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1116981" y="10367612"/>
            <a:ext cx="748093" cy="397919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562" userDrawn="1">
          <p15:clr>
            <a:srgbClr val="F26B43"/>
          </p15:clr>
        </p15:guide>
        <p15:guide id="2" pos="7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4202" y="676339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36850" y="559913"/>
            <a:ext cx="12115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Protocolo de Comunicação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1725454-6C48-9C70-CFE5-AC5CE3F03B4E}"/>
              </a:ext>
            </a:extLst>
          </p:cNvPr>
          <p:cNvSpPr txBox="1"/>
          <p:nvPr/>
        </p:nvSpPr>
        <p:spPr>
          <a:xfrm>
            <a:off x="583717" y="1972420"/>
            <a:ext cx="192062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codificação é o processo de conversão de informações em outra forma aceitável para a transmissão.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decodificação reverte esse processo para interpretar como informações. </a:t>
            </a:r>
          </a:p>
          <a:p>
            <a:endParaRPr lang="pt-BR" sz="6000" dirty="0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1EE94268-D8D3-41BB-045A-DBD47EDF3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8" y="5654675"/>
            <a:ext cx="9935647" cy="542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3">
            <a:extLst>
              <a:ext uri="{FF2B5EF4-FFF2-40B4-BE49-F238E27FC236}">
                <a16:creationId xmlns:a16="http://schemas.microsoft.com/office/drawing/2014/main" id="{F3B80068-4B4D-0845-4DA9-F1CF7E6D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946" y="5654675"/>
            <a:ext cx="9581568" cy="542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11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11497" y="612487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850" y="523886"/>
            <a:ext cx="12115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Protocolo de Comunicação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44AD7031-84B1-5542-81E9-2072965DECFB}"/>
              </a:ext>
            </a:extLst>
          </p:cNvPr>
          <p:cNvSpPr txBox="1"/>
          <p:nvPr/>
        </p:nvSpPr>
        <p:spPr>
          <a:xfrm>
            <a:off x="679450" y="1868583"/>
            <a:ext cx="1832520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buNone/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codificação entre hosts deve estar em um formato adequado para o meio físico. As mensagens enviadas pela rede são convertidas em bits. Os bits são codificados em um padrão de luz, som ou impulsos elétricos. O host de destino deve decodificar os sinais para interpretar a mensagem.</a:t>
            </a:r>
          </a:p>
          <a:p>
            <a:endParaRPr lang="pt-BR" dirty="0"/>
          </a:p>
        </p:txBody>
      </p:sp>
      <p:pic>
        <p:nvPicPr>
          <p:cNvPr id="72" name="Picture 2">
            <a:extLst>
              <a:ext uri="{FF2B5EF4-FFF2-40B4-BE49-F238E27FC236}">
                <a16:creationId xmlns:a16="http://schemas.microsoft.com/office/drawing/2014/main" id="{EF037F9D-1347-A870-F0BA-9729FF8F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9" y="5022791"/>
            <a:ext cx="9862915" cy="617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3">
            <a:extLst>
              <a:ext uri="{FF2B5EF4-FFF2-40B4-BE49-F238E27FC236}">
                <a16:creationId xmlns:a16="http://schemas.microsoft.com/office/drawing/2014/main" id="{B36020E1-0B43-E211-AE01-9649790BF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33" y="4817453"/>
            <a:ext cx="9905038" cy="64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12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911010" y="419279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8550" y="233014"/>
            <a:ext cx="10806998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dirty="0">
                <a:solidFill>
                  <a:srgbClr val="4C4C4C"/>
                </a:solidFill>
                <a:latin typeface="Arial" panose="020B0604020202020204" pitchFamily="34" charset="0"/>
              </a:rPr>
              <a:t>Protocolos “resolvem”: </a:t>
            </a:r>
            <a:endParaRPr lang="pt-BR" sz="72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4" name="Imagem 73" descr="Tabela&#10;&#10;Descrição gerada automaticamente">
            <a:extLst>
              <a:ext uri="{FF2B5EF4-FFF2-40B4-BE49-F238E27FC236}">
                <a16:creationId xmlns:a16="http://schemas.microsoft.com/office/drawing/2014/main" id="{7A9FC8CB-14FC-ED82-B40D-C1B176B1C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30" y="1466170"/>
            <a:ext cx="15244239" cy="967693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12313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573268" y="404964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22951" y="227761"/>
            <a:ext cx="8458198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Protocolo de Rede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D70F435-F8F0-6E01-79F5-227BF47E3755}"/>
              </a:ext>
            </a:extLst>
          </p:cNvPr>
          <p:cNvSpPr txBox="1"/>
          <p:nvPr/>
        </p:nvSpPr>
        <p:spPr>
          <a:xfrm>
            <a:off x="752263" y="1782216"/>
            <a:ext cx="1905771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>
              <a:buNone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Protocolos de rede definem um conjunto comum de regras.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 ser implementado em dispositivos em:</a:t>
            </a:r>
          </a:p>
          <a:p>
            <a:pPr lvl="1" rtl="0"/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</a:t>
            </a:r>
          </a:p>
          <a:p>
            <a:pPr lvl="1" rtl="0"/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</a:t>
            </a:r>
          </a:p>
          <a:p>
            <a:pPr lvl="1" rtl="0"/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Ambos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Protocolos têm os seus próprios:</a:t>
            </a:r>
          </a:p>
          <a:p>
            <a:pPr lvl="1" rtl="0"/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Função</a:t>
            </a:r>
          </a:p>
          <a:p>
            <a:pPr lvl="1" rtl="0"/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Formato</a:t>
            </a:r>
          </a:p>
          <a:p>
            <a:pPr lvl="1" rtl="0"/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Regras</a:t>
            </a:r>
          </a:p>
        </p:txBody>
      </p:sp>
    </p:spTree>
    <p:extLst>
      <p:ext uri="{BB962C8B-B14F-4D97-AF65-F5344CB8AC3E}">
        <p14:creationId xmlns:p14="http://schemas.microsoft.com/office/powerpoint/2010/main" val="64965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9450" y="119799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>
            <a:grpSpLocks noGrp="1" noUngrp="1" noRot="1" noMove="1" noResize="1"/>
          </p:cNvGrpSpPr>
          <p:nvPr/>
        </p:nvGrpSpPr>
        <p:grpSpPr>
          <a:xfrm>
            <a:off x="15363850" y="61881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250" y="2328055"/>
            <a:ext cx="114300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Protocolos (interações)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8B2A292-F176-79F3-D14A-B6EB8EFD1EBC}"/>
              </a:ext>
            </a:extLst>
          </p:cNvPr>
          <p:cNvSpPr txBox="1"/>
          <p:nvPr/>
        </p:nvSpPr>
        <p:spPr>
          <a:xfrm>
            <a:off x="1404317" y="4366233"/>
            <a:ext cx="166059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sz="6000" dirty="0"/>
              <a:t>As redes exigem o uso de vários protocolos.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6000" dirty="0"/>
              <a:t>Cada protocolo tem sua própria função e formato.</a:t>
            </a:r>
          </a:p>
          <a:p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88747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611474" y="1047088"/>
            <a:ext cx="71013" cy="1415171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7262" y="2446590"/>
            <a:ext cx="1372957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Conjunto de Protocolos TCP/IP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27AF179-7BE6-6AA6-EA75-686D9F9D16EA}"/>
              </a:ext>
            </a:extLst>
          </p:cNvPr>
          <p:cNvSpPr txBox="1"/>
          <p:nvPr/>
        </p:nvSpPr>
        <p:spPr>
          <a:xfrm>
            <a:off x="736613" y="3854452"/>
            <a:ext cx="188478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TCP/IP é: Um conjunto de protocolos padrão aberto que está disponível gratuitamente para o público e pode ser usado por qualquer fornecedor. Um conjunto de protocolos baseado em padrões que é endossado pelo setor de redes e aprovado por uma organização de padrões para garantir a interoperabilidade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0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611474" y="1047088"/>
            <a:ext cx="71013" cy="1415171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72952" y="34121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392" y="200555"/>
            <a:ext cx="1372957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Conjunto de Protocolos TCP/IP</a:t>
            </a:r>
          </a:p>
        </p:txBody>
      </p:sp>
      <p:pic>
        <p:nvPicPr>
          <p:cNvPr id="74" name="Imagem 7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EEF76EC-BDD2-6554-774A-00AD912EE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77" y="1290086"/>
            <a:ext cx="15819751" cy="97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0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611474" y="1047088"/>
            <a:ext cx="71013" cy="1415171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96813" y="310147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2198" y="152656"/>
            <a:ext cx="10779702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Conjunto de Protocolos</a:t>
            </a:r>
          </a:p>
        </p:txBody>
      </p:sp>
      <p:pic>
        <p:nvPicPr>
          <p:cNvPr id="74" name="Imagem 73" descr="Diagrama&#10;&#10;Descrição gerada automaticamente">
            <a:extLst>
              <a:ext uri="{FF2B5EF4-FFF2-40B4-BE49-F238E27FC236}">
                <a16:creationId xmlns:a16="http://schemas.microsoft.com/office/drawing/2014/main" id="{DDB893B2-ECFC-EC0D-95E8-DB6127CD4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537" y="1329995"/>
            <a:ext cx="12186753" cy="9752251"/>
          </a:xfrm>
          <a:prstGeom prst="rect">
            <a:avLst/>
          </a:prstGeom>
        </p:spPr>
      </p:pic>
      <p:sp>
        <p:nvSpPr>
          <p:cNvPr id="71" name="CaixaDeTexto 70">
            <a:extLst>
              <a:ext uri="{FF2B5EF4-FFF2-40B4-BE49-F238E27FC236}">
                <a16:creationId xmlns:a16="http://schemas.microsoft.com/office/drawing/2014/main" id="{7280AEC7-367D-52AA-913A-EC3509042CAB}"/>
              </a:ext>
            </a:extLst>
          </p:cNvPr>
          <p:cNvSpPr txBox="1"/>
          <p:nvPr/>
        </p:nvSpPr>
        <p:spPr>
          <a:xfrm>
            <a:off x="13356411" y="2880740"/>
            <a:ext cx="645968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OSI 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dividi o 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TCP/IP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mais camadas,  os dois modelos visam explicar o comportamento de um pacote(informação) do host de origem até o host de destino.</a:t>
            </a:r>
          </a:p>
        </p:txBody>
      </p:sp>
    </p:spTree>
    <p:extLst>
      <p:ext uri="{BB962C8B-B14F-4D97-AF65-F5344CB8AC3E}">
        <p14:creationId xmlns:p14="http://schemas.microsoft.com/office/powerpoint/2010/main" val="5246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611474" y="1047088"/>
            <a:ext cx="71013" cy="1415171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25733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1250" y="869885"/>
            <a:ext cx="10833688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Conjunto de Protocolos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46269D2-0BBD-2947-34D4-33355F3035F7}"/>
              </a:ext>
            </a:extLst>
          </p:cNvPr>
          <p:cNvSpPr txBox="1">
            <a:spLocks/>
          </p:cNvSpPr>
          <p:nvPr/>
        </p:nvSpPr>
        <p:spPr>
          <a:xfrm>
            <a:off x="784967" y="2240728"/>
            <a:ext cx="18933926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>
              <a:buNone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Dois modelos em camadas descrevem as operações de rede: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referência OSI (Open System </a:t>
            </a:r>
            <a:r>
              <a:rPr lang="pt-BR" sz="6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Interconnection</a:t>
            </a: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Modelo de referência TCP/IP.</a:t>
            </a:r>
          </a:p>
          <a:p>
            <a:pPr rtl="0"/>
            <a:r>
              <a:rPr lang="pt-BR" sz="5400" dirty="0">
                <a:solidFill>
                  <a:schemeClr val="tx2"/>
                </a:solidFill>
              </a:rPr>
              <a:t>A principal função dos modelos é padronizar o processo de troca de pacotes na rede. Imagina se todo dispositivo de rede utilizar um padrão e esse padrão ser fechado (proprietário), teoricamente teria que comprar todos os meus dispositivos da mesma marca e a primeiro momento não conseguiria trocar informação com dispositivos de outros fabricantes.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9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498044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0158" y="190336"/>
            <a:ext cx="992378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TCP/IP – definição de suas camadas </a:t>
            </a:r>
          </a:p>
        </p:txBody>
      </p:sp>
      <p:pic>
        <p:nvPicPr>
          <p:cNvPr id="75" name="Imagem 7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0F8C6E7-CA7F-3DC1-CD99-FB33E1212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04" y="2610685"/>
            <a:ext cx="19308289" cy="58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58912" y="5654357"/>
            <a:ext cx="78321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Modelo &amp; Protocolo de Rede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432049" y="1519038"/>
            <a:ext cx="90859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 com IoT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11758" y="185374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0050" y="162216"/>
            <a:ext cx="137160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OSI definição de suas camadas </a:t>
            </a:r>
          </a:p>
        </p:txBody>
      </p:sp>
      <p:pic>
        <p:nvPicPr>
          <p:cNvPr id="71" name="Imagem 70" descr="Tabela&#10;&#10;Descrição gerada automaticamente com confiança média">
            <a:extLst>
              <a:ext uri="{FF2B5EF4-FFF2-40B4-BE49-F238E27FC236}">
                <a16:creationId xmlns:a16="http://schemas.microsoft.com/office/drawing/2014/main" id="{FE50617C-BAC6-0C57-C3EC-977E07CC8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2" y="1436438"/>
            <a:ext cx="19607490" cy="944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11758" y="185374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Imagem 76" descr="Tabela&#10;&#10;Descrição gerada automaticamente">
            <a:extLst>
              <a:ext uri="{FF2B5EF4-FFF2-40B4-BE49-F238E27FC236}">
                <a16:creationId xmlns:a16="http://schemas.microsoft.com/office/drawing/2014/main" id="{7A662C37-C360-8536-0285-B290CE6EE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527"/>
            <a:ext cx="20104100" cy="9768894"/>
          </a:xfrm>
          <a:prstGeom prst="rect">
            <a:avLst/>
          </a:prstGeom>
        </p:spPr>
      </p:pic>
      <p:sp>
        <p:nvSpPr>
          <p:cNvPr id="78" name="object 71">
            <a:extLst>
              <a:ext uri="{FF2B5EF4-FFF2-40B4-BE49-F238E27FC236}">
                <a16:creationId xmlns:a16="http://schemas.microsoft.com/office/drawing/2014/main" id="{3730EB30-F537-4DE6-A32A-1A8163CBA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9650" y="185374"/>
            <a:ext cx="127254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Quando enviada uma msg...</a:t>
            </a:r>
          </a:p>
        </p:txBody>
      </p:sp>
    </p:spTree>
    <p:extLst>
      <p:ext uri="{BB962C8B-B14F-4D97-AF65-F5344CB8AC3E}">
        <p14:creationId xmlns:p14="http://schemas.microsoft.com/office/powerpoint/2010/main" val="1205527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3" name="Imagem 72" descr="Diagrama&#10;&#10;Descrição gerada automaticamente">
            <a:extLst>
              <a:ext uri="{FF2B5EF4-FFF2-40B4-BE49-F238E27FC236}">
                <a16:creationId xmlns:a16="http://schemas.microsoft.com/office/drawing/2014/main" id="{206FDE06-2754-B991-691D-408C32DCE3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7" y="58023"/>
            <a:ext cx="19504916" cy="11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02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8D1EBBF-AA86-752C-D317-471962C6CA7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527027" cy="11291086"/>
          </a:xfrm>
          <a:prstGeom prst="rect">
            <a:avLst/>
          </a:prstGeom>
        </p:spPr>
      </p:pic>
      <p:pic>
        <p:nvPicPr>
          <p:cNvPr id="71" name="Imagem 70" descr="Diagrama&#10;&#10;Descrição gerada automaticamente">
            <a:extLst>
              <a:ext uri="{FF2B5EF4-FFF2-40B4-BE49-F238E27FC236}">
                <a16:creationId xmlns:a16="http://schemas.microsoft.com/office/drawing/2014/main" id="{C86FB474-BE11-CA39-C7DD-9ACB0DDE737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1" y="2893190"/>
            <a:ext cx="9524369" cy="5504706"/>
          </a:xfrm>
          <a:prstGeom prst="rect">
            <a:avLst/>
          </a:prstGeom>
        </p:spPr>
      </p:pic>
      <p:grpSp>
        <p:nvGrpSpPr>
          <p:cNvPr id="72" name="object 4">
            <a:extLst>
              <a:ext uri="{FF2B5EF4-FFF2-40B4-BE49-F238E27FC236}">
                <a16:creationId xmlns:a16="http://schemas.microsoft.com/office/drawing/2014/main" id="{678D7536-8D5E-0176-9263-D67BB0F204EB}"/>
              </a:ext>
            </a:extLst>
          </p:cNvPr>
          <p:cNvGrpSpPr/>
          <p:nvPr/>
        </p:nvGrpSpPr>
        <p:grpSpPr>
          <a:xfrm>
            <a:off x="15811758" y="185374"/>
            <a:ext cx="3693160" cy="942975"/>
            <a:chOff x="15363992" y="1047088"/>
            <a:chExt cx="3693160" cy="942975"/>
          </a:xfrm>
        </p:grpSpPr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6E6E35DC-A54C-6974-7E4E-28319B3C2DFB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">
              <a:extLst>
                <a:ext uri="{FF2B5EF4-FFF2-40B4-BE49-F238E27FC236}">
                  <a16:creationId xmlns:a16="http://schemas.microsoft.com/office/drawing/2014/main" id="{F14DCD0C-4E1F-2A94-2962-73D23C44F10C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364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BD324C3-08DF-FC8E-E76B-CB9BF7BD5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" y="0"/>
            <a:ext cx="14699615" cy="11372260"/>
          </a:xfrm>
          <a:prstGeom prst="rect">
            <a:avLst/>
          </a:prstGeom>
        </p:spPr>
      </p:pic>
      <p:grpSp>
        <p:nvGrpSpPr>
          <p:cNvPr id="4" name="object 4">
            <a:extLst>
              <a:ext uri="{FF2B5EF4-FFF2-40B4-BE49-F238E27FC236}">
                <a16:creationId xmlns:a16="http://schemas.microsoft.com/office/drawing/2014/main" id="{B3B3960C-7EF7-B899-06CC-8D71A2426AC6}"/>
              </a:ext>
            </a:extLst>
          </p:cNvPr>
          <p:cNvGrpSpPr/>
          <p:nvPr/>
        </p:nvGrpSpPr>
        <p:grpSpPr>
          <a:xfrm>
            <a:off x="15642483" y="5183187"/>
            <a:ext cx="3693160" cy="942975"/>
            <a:chOff x="15363992" y="1047088"/>
            <a:chExt cx="3693160" cy="94297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C1EF7BF-16B7-9372-3A45-FDA5C5F5F15E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">
              <a:extLst>
                <a:ext uri="{FF2B5EF4-FFF2-40B4-BE49-F238E27FC236}">
                  <a16:creationId xmlns:a16="http://schemas.microsoft.com/office/drawing/2014/main" id="{47C22CE2-BF12-0526-3CD2-5C27AA7AA854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65855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11497" y="431894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706" y="388703"/>
            <a:ext cx="451068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Protocolo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FADEA4-6800-79A2-F4B0-2A27E71A8382}"/>
              </a:ext>
            </a:extLst>
          </p:cNvPr>
          <p:cNvSpPr txBox="1">
            <a:spLocks/>
          </p:cNvSpPr>
          <p:nvPr/>
        </p:nvSpPr>
        <p:spPr>
          <a:xfrm>
            <a:off x="1884759" y="1577314"/>
            <a:ext cx="17696147" cy="9140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geral a vida é regida por protocolos ou boas maneiras, protocolo é um regulamento ou uma série de instruções estabelecidas por tradição ou por conversão. </a:t>
            </a:r>
          </a:p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protocolo de rede temos interação entre componentes de software e hardware dos computadores. Na internet todas as atividades de comunicação são governadas por protocolos de comunicação.</a:t>
            </a:r>
          </a:p>
          <a:p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99833" y="53944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1">
            <a:extLst>
              <a:ext uri="{FF2B5EF4-FFF2-40B4-BE49-F238E27FC236}">
                <a16:creationId xmlns:a16="http://schemas.microsoft.com/office/drawing/2014/main" id="{97875313-61E2-ECDF-ADE2-7BAEA5E39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6706" y="404926"/>
            <a:ext cx="451068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Protocolo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FFBBC00E-C7D7-B57D-251E-50B943350CD0}"/>
              </a:ext>
            </a:extLst>
          </p:cNvPr>
          <p:cNvSpPr txBox="1">
            <a:spLocks/>
          </p:cNvSpPr>
          <p:nvPr/>
        </p:nvSpPr>
        <p:spPr>
          <a:xfrm>
            <a:off x="1360865" y="2051075"/>
            <a:ext cx="17696147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é o protocolo de transporte fim-a-fim que garante a integridade dos dados transmitidos através de mecanismos de reconhecimento e retransmissão; protocolos de roteamento determinam o caminho de um pacote de dados da fonte até o destino; protocolos de hardware em um adaptador de rede controlam o fluxo de bits sobre os fios que interligam dois computadores; </a:t>
            </a:r>
          </a:p>
          <a:p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2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558451" y="574845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1">
            <a:extLst>
              <a:ext uri="{FF2B5EF4-FFF2-40B4-BE49-F238E27FC236}">
                <a16:creationId xmlns:a16="http://schemas.microsoft.com/office/drawing/2014/main" id="{3B851A45-BAF8-DE47-5F53-9DC54BF4A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7450" y="489975"/>
            <a:ext cx="451068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Protocolo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8C42373-8B2C-00E6-465E-53F5807B6E1E}"/>
              </a:ext>
            </a:extLst>
          </p:cNvPr>
          <p:cNvSpPr txBox="1"/>
          <p:nvPr/>
        </p:nvSpPr>
        <p:spPr>
          <a:xfrm>
            <a:off x="1169172" y="3518528"/>
            <a:ext cx="189349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protocolos definem o formato e a ordem das mensagens enviadas e recebidas pelas entidades da rede bem como as ações que são tomadas quando da transmissão ou recepção de mensagens.</a:t>
            </a:r>
          </a:p>
        </p:txBody>
      </p:sp>
    </p:spTree>
    <p:extLst>
      <p:ext uri="{BB962C8B-B14F-4D97-AF65-F5344CB8AC3E}">
        <p14:creationId xmlns:p14="http://schemas.microsoft.com/office/powerpoint/2010/main" val="20926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2A5763-77C1-485C-E949-F374FF72BD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73857" y="2060660"/>
            <a:ext cx="178308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>
              <a:buNone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redes podem variar em tamanho e complexidade. </a:t>
            </a:r>
          </a:p>
          <a:p>
            <a:pPr marL="0" indent="0" rtl="0">
              <a:buNone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Não é suficiente ter uma conexão, os dispositivos devem concordar em “como” se comunicar. (PROTOLOCO).</a:t>
            </a:r>
          </a:p>
          <a:p>
            <a:pPr marL="0" indent="0" rtl="0">
              <a:buNone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Há três elementos para qualquer comunicação: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Haverá uma fonte (remetente).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Haverá um destino (receptor).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Haverá um canal (mídia) que prevê o caminho das comunicações para ocorrer.</a:t>
            </a:r>
          </a:p>
          <a:p>
            <a:endParaRPr lang="pt-BR" dirty="0"/>
          </a:p>
        </p:txBody>
      </p:sp>
      <p:sp>
        <p:nvSpPr>
          <p:cNvPr id="5" name="object 71">
            <a:extLst>
              <a:ext uri="{FF2B5EF4-FFF2-40B4-BE49-F238E27FC236}">
                <a16:creationId xmlns:a16="http://schemas.microsoft.com/office/drawing/2014/main" id="{D9DD5B4D-5F77-A32B-97C2-5525F5511E8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796706" y="526000"/>
            <a:ext cx="451068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Protocolo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A584935F-DA79-8C96-8173-7627D429F72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558451" y="574845"/>
            <a:ext cx="3693160" cy="942975"/>
            <a:chOff x="15363992" y="1047088"/>
            <a:chExt cx="3693160" cy="942975"/>
          </a:xfrm>
        </p:grpSpPr>
        <p:sp>
          <p:nvSpPr>
            <p:cNvPr id="71" name="object 5">
              <a:extLst>
                <a:ext uri="{FF2B5EF4-FFF2-40B4-BE49-F238E27FC236}">
                  <a16:creationId xmlns:a16="http://schemas.microsoft.com/office/drawing/2014/main" id="{9EDC34A3-3E3F-D4C7-2195-68087ECD0FE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">
              <a:extLst>
                <a:ext uri="{FF2B5EF4-FFF2-40B4-BE49-F238E27FC236}">
                  <a16:creationId xmlns:a16="http://schemas.microsoft.com/office/drawing/2014/main" id="{FB2030E6-52E1-36A5-D930-79761597A4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7983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0650" y="957731"/>
            <a:ext cx="12115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Protocolo de Comunicação</a:t>
            </a: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11E293C6-892E-2135-8F98-789EDFD4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74" y="4858517"/>
            <a:ext cx="9040747" cy="556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3">
            <a:extLst>
              <a:ext uri="{FF2B5EF4-FFF2-40B4-BE49-F238E27FC236}">
                <a16:creationId xmlns:a16="http://schemas.microsoft.com/office/drawing/2014/main" id="{A2050283-1FFE-3794-83F4-0212E47B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621" y="2491278"/>
            <a:ext cx="9517512" cy="53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01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0650" y="957731"/>
            <a:ext cx="12115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Protocolo de Comunicação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77DA754-D8FE-B136-7EA0-9320870C3FD1}"/>
              </a:ext>
            </a:extLst>
          </p:cNvPr>
          <p:cNvSpPr txBox="1"/>
          <p:nvPr/>
        </p:nvSpPr>
        <p:spPr>
          <a:xfrm>
            <a:off x="2379417" y="2942685"/>
            <a:ext cx="1615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>
              <a:buNone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Os protocolos devem ser considerados para os seguintes requisitos: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 emissor e um receptor identificados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Língua e gramática comum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Velocidade e ritmo de transmissão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Requisitos de confirmação ou recepção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2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274421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90ED9FE6-D28F-2722-1FCE-C45148CB8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0650" y="957731"/>
            <a:ext cx="12115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Protocolo de Comunicação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9BB5809-EE08-2628-813E-D180E45F8D88}"/>
              </a:ext>
            </a:extLst>
          </p:cNvPr>
          <p:cNvSpPr txBox="1"/>
          <p:nvPr/>
        </p:nvSpPr>
        <p:spPr>
          <a:xfrm>
            <a:off x="1985055" y="2897957"/>
            <a:ext cx="1654876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rtl="0">
              <a:buNone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Protocolos de computador comuns devem estar de acordo e incluir os seguintes requisitos: 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Codificação de mensagens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Formatação e encapsulamento de mensagens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Tamanho da Mensagem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Tempo da mensagem</a:t>
            </a:r>
          </a:p>
          <a:p>
            <a:pPr marL="1314450" lvl="1" indent="-857250" rtl="0">
              <a:buFont typeface="Arial" panose="020B0604020202020204" pitchFamily="34" charset="0"/>
              <a:buChar char="•"/>
            </a:pPr>
            <a:r>
              <a:rPr lang="pt-BR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Opções de envio de mensagem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3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4403</TotalTime>
  <Words>805</Words>
  <Application>Microsoft Office PowerPoint</Application>
  <PresentationFormat>Personalizar</PresentationFormat>
  <Paragraphs>101</Paragraphs>
  <Slides>25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Calibri</vt:lpstr>
      <vt:lpstr>Montserrat</vt:lpstr>
      <vt:lpstr>Arial</vt:lpstr>
      <vt:lpstr>Montserrat Light</vt:lpstr>
      <vt:lpstr>Office Theme</vt:lpstr>
      <vt:lpstr>Default Theme</vt:lpstr>
      <vt:lpstr>Apresentação do PowerPoint</vt:lpstr>
      <vt:lpstr>Apresentação do PowerPoint</vt:lpstr>
      <vt:lpstr>Protocolo</vt:lpstr>
      <vt:lpstr>Protocolo</vt:lpstr>
      <vt:lpstr>Protocolo</vt:lpstr>
      <vt:lpstr>Protocolo</vt:lpstr>
      <vt:lpstr>Protocolo de Comunicação</vt:lpstr>
      <vt:lpstr>Protocolo de Comunicação</vt:lpstr>
      <vt:lpstr>Protocolo de Comunicação</vt:lpstr>
      <vt:lpstr>Protocolo de Comunicação</vt:lpstr>
      <vt:lpstr>Protocolo de Comunicação</vt:lpstr>
      <vt:lpstr>Protocolos “resolvem”: </vt:lpstr>
      <vt:lpstr>Protocolo de Rede</vt:lpstr>
      <vt:lpstr>Protocolos (interações)</vt:lpstr>
      <vt:lpstr>Conjunto de Protocolos TCP/IP</vt:lpstr>
      <vt:lpstr>Conjunto de Protocolos TCP/IP</vt:lpstr>
      <vt:lpstr>Conjunto de Protocolos</vt:lpstr>
      <vt:lpstr>Conjunto de Protocolos</vt:lpstr>
      <vt:lpstr>TCP/IP – definição de suas camadas </vt:lpstr>
      <vt:lpstr>OSI definição de suas camadas </vt:lpstr>
      <vt:lpstr>Quando enviada uma msg...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51</cp:revision>
  <dcterms:created xsi:type="dcterms:W3CDTF">2021-08-24T16:20:14Z</dcterms:created>
  <dcterms:modified xsi:type="dcterms:W3CDTF">2024-03-10T21:45:53Z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