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70" r:id="rId9"/>
  </p:sldIdLst>
  <p:sldSz cx="20104100" cy="11309350"/>
  <p:notesSz cx="20104100" cy="1130935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Montserrat Ligh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9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716" y="28"/>
      </p:cViewPr>
      <p:guideLst>
        <p:guide orient="horz" pos="289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8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0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 extrusionOk="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 extrusionOk="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 extrusionOk="0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 extrusionOk="0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 extrusionOk="0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 extrusionOk="0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 extrusionOk="0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 extrusionOk="0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 extrusionOk="0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 extrusionOk="0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 extrusionOk="0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 extrusionOk="0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 extrusionOk="0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 extrusionOk="0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 extrusionOk="0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 extrusionOk="0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 extrusionOk="0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 extrusionOk="0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14353" y="1057130"/>
            <a:ext cx="3245974" cy="272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14353" y="4303094"/>
            <a:ext cx="3245974" cy="272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14353" y="7549068"/>
            <a:ext cx="3245974" cy="272243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100" b="0" i="0" u="none" strike="noStrike" cap="non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.senai.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7"/>
          <p:cNvGrpSpPr/>
          <p:nvPr/>
        </p:nvGrpSpPr>
        <p:grpSpPr>
          <a:xfrm>
            <a:off x="0" y="0"/>
            <a:ext cx="20104100" cy="11308972"/>
            <a:chOff x="0" y="0"/>
            <a:chExt cx="20104100" cy="11308972"/>
          </a:xfrm>
        </p:grpSpPr>
        <p:pic>
          <p:nvPicPr>
            <p:cNvPr id="56" name="Google Shape;56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0104100" cy="11308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7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 extrusionOk="0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 extrusionOk="0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 extrusionOk="0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 extrusionOk="0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 extrusionOk="0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 extrusionOk="0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 extrusionOk="0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 extrusionOk="0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 extrusionOk="0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 extrusionOk="0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 extrusionOk="0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 extrusionOk="0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 extrusionOk="0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 extrusionOk="0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 extrusionOk="0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 extrusionOk="0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 extrusionOk="0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65" name="Google Shape;65;p8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 extrusionOk="0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 extrusionOk="0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 extrusionOk="0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 extrusionOk="0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 extrusionOk="0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 extrusionOk="0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 extrusionOk="0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 extrusionOk="0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 extrusionOk="0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 extrusionOk="0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 extrusionOk="0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 extrusionOk="0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 extrusionOk="0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 extrusionOk="0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 extrusionOk="0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 extrusionOk="0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 extrusionOk="0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 extrusionOk="0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 extrusionOk="0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 extrusionOk="0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 extrusionOk="0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 extrusionOk="0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 extrusionOk="0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 extrusionOk="0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 extrusionOk="0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 extrusionOk="0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 extrusionOk="0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 extrusionOk="0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 extrusionOk="0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 extrusionOk="0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 extrusionOk="0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 extrusionOk="0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 extrusionOk="0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 extrusionOk="0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 extrusionOk="0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 extrusionOk="0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 extrusionOk="0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 extrusionOk="0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 extrusionOk="0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 extrusionOk="0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 extrusionOk="0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 extrusionOk="0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 extrusionOk="0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 extrusionOk="0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 extrusionOk="0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 extrusionOk="0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 extrusionOk="0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 extrusionOk="0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 extrusionOk="0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 extrusionOk="0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 extrusionOk="0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 extrusionOk="0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 extrusionOk="0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 extrusionOk="0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 extrusionOk="0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 extrusionOk="0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 extrusionOk="0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 extrusionOk="0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 extrusionOk="0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 extrusionOk="0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 extrusionOk="0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 extrusionOk="0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 extrusionOk="0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 extrusionOk="0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 extrusionOk="0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 extrusionOk="0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 extrusionOk="0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8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 h="120000" extrusionOk="0">
                <a:moveTo>
                  <a:pt x="0" y="0"/>
                </a:moveTo>
                <a:lnTo>
                  <a:pt x="2094177" y="0"/>
                </a:lnTo>
              </a:path>
            </a:pathLst>
          </a:custGeom>
          <a:noFill/>
          <a:ln w="31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1735506" y="3239430"/>
            <a:ext cx="9085923" cy="400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Arquitetura de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redes</a:t>
            </a:r>
            <a:r>
              <a:rPr lang="pt-BR" sz="80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com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1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IoT</a:t>
            </a:r>
            <a:r>
              <a:rPr lang="pt-BR" sz="80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pt-BR" sz="80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9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76" name="Google Shape;76;p9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 extrusionOk="0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 extrusionOk="0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 extrusionOk="0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 extrusionOk="0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 extrusionOk="0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 extrusionOk="0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 extrusionOk="0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 extrusionOk="0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 extrusionOk="0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 extrusionOk="0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 extrusionOk="0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 extrusionOk="0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 extrusionOk="0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 extrusionOk="0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 extrusionOk="0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 extrusionOk="0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 extrusionOk="0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 extrusionOk="0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 extrusionOk="0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 extrusionOk="0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 extrusionOk="0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 extrusionOk="0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 extrusionOk="0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 extrusionOk="0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 extrusionOk="0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 extrusionOk="0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 extrusionOk="0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 extrusionOk="0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 extrusionOk="0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 extrusionOk="0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 extrusionOk="0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 extrusionOk="0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 extrusionOk="0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 extrusionOk="0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 extrusionOk="0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 extrusionOk="0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 extrusionOk="0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 extrusionOk="0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 extrusionOk="0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 extrusionOk="0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 extrusionOk="0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 extrusionOk="0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 extrusionOk="0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 extrusionOk="0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 extrusionOk="0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 extrusionOk="0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 extrusionOk="0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 extrusionOk="0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 extrusionOk="0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 extrusionOk="0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 extrusionOk="0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 extrusionOk="0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 extrusionOk="0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 extrusionOk="0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 extrusionOk="0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 extrusionOk="0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 extrusionOk="0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 extrusionOk="0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 extrusionOk="0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 extrusionOk="0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 extrusionOk="0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 extrusionOk="0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 extrusionOk="0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 extrusionOk="0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 extrusionOk="0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 extrusionOk="0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 extrusionOk="0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9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 h="120000" extrusionOk="0">
                <a:moveTo>
                  <a:pt x="0" y="0"/>
                </a:moveTo>
                <a:lnTo>
                  <a:pt x="2094177" y="0"/>
                </a:lnTo>
              </a:path>
            </a:pathLst>
          </a:custGeom>
          <a:noFill/>
          <a:ln w="31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9"/>
          <p:cNvSpPr txBox="1"/>
          <p:nvPr/>
        </p:nvSpPr>
        <p:spPr>
          <a:xfrm>
            <a:off x="2519136" y="2782230"/>
            <a:ext cx="670186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80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Agricultura Inteligente (</a:t>
            </a:r>
            <a:r>
              <a:rPr lang="pt-BR" sz="8000" b="1" dirty="0" err="1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IoTno</a:t>
            </a:r>
            <a:r>
              <a:rPr lang="pt-BR" sz="8000" b="1" dirty="0" smtClean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8000" b="1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campo)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10"/>
          <p:cNvGrpSpPr/>
          <p:nvPr/>
        </p:nvGrpSpPr>
        <p:grpSpPr>
          <a:xfrm>
            <a:off x="15363990" y="1047088"/>
            <a:ext cx="3693235" cy="942975"/>
            <a:chOff x="15363990" y="1047088"/>
            <a:chExt cx="3693235" cy="942975"/>
          </a:xfrm>
        </p:grpSpPr>
        <p:sp>
          <p:nvSpPr>
            <p:cNvPr id="89" name="Google Shape;89;p10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 extrusionOk="0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 extrusionOk="0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 extrusionOk="0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 extrusionOk="0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 extrusionOk="0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 extrusionOk="0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 extrusionOk="0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 extrusionOk="0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 extrusionOk="0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 extrusionOk="0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0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0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0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0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0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0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0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0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0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0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0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0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0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0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0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0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0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0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0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0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0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619579" y="1314602"/>
            <a:ext cx="8077199" cy="102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i="0" dirty="0" smtClean="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DEFINIÇÃO</a:t>
            </a:r>
            <a:endParaRPr dirty="0"/>
          </a:p>
        </p:txBody>
      </p:sp>
      <p:sp>
        <p:nvSpPr>
          <p:cNvPr id="156" name="Google Shape;156;p10"/>
          <p:cNvSpPr txBox="1"/>
          <p:nvPr/>
        </p:nvSpPr>
        <p:spPr>
          <a:xfrm>
            <a:off x="1047088" y="3412608"/>
            <a:ext cx="18481113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pt-BR" sz="4800" dirty="0">
                <a:solidFill>
                  <a:srgbClr val="595959"/>
                </a:solidFill>
              </a:rPr>
              <a:t>A agricultura inteligente é uma técnica  que utiliza dispositivos </a:t>
            </a:r>
            <a:r>
              <a:rPr lang="pt-BR" sz="4800" dirty="0" err="1">
                <a:solidFill>
                  <a:srgbClr val="595959"/>
                </a:solidFill>
              </a:rPr>
              <a:t>IoT</a:t>
            </a:r>
            <a:r>
              <a:rPr lang="pt-BR" sz="4800" dirty="0">
                <a:solidFill>
                  <a:srgbClr val="595959"/>
                </a:solidFill>
              </a:rPr>
              <a:t> para monitorar e gerenciar as áreas de </a:t>
            </a:r>
            <a:r>
              <a:rPr lang="pt-BR" sz="4800" dirty="0" smtClean="0">
                <a:solidFill>
                  <a:srgbClr val="595959"/>
                </a:solidFill>
              </a:rPr>
              <a:t>cultivo. O </a:t>
            </a:r>
            <a:r>
              <a:rPr lang="pt-BR" sz="4800" dirty="0">
                <a:solidFill>
                  <a:srgbClr val="595959"/>
                </a:solidFill>
              </a:rPr>
              <a:t>uso da </a:t>
            </a:r>
            <a:r>
              <a:rPr lang="pt-BR" sz="4800" dirty="0" err="1">
                <a:solidFill>
                  <a:srgbClr val="595959"/>
                </a:solidFill>
              </a:rPr>
              <a:t>IoT</a:t>
            </a:r>
            <a:r>
              <a:rPr lang="pt-BR" sz="4800" dirty="0">
                <a:solidFill>
                  <a:srgbClr val="595959"/>
                </a:solidFill>
              </a:rPr>
              <a:t> na agricultura refere-se ao uso de dispositivos conectados à internet para gerenciar processos no campo.  Além disso, a </a:t>
            </a:r>
            <a:r>
              <a:rPr lang="pt-BR" sz="4800" dirty="0" err="1">
                <a:solidFill>
                  <a:srgbClr val="595959"/>
                </a:solidFill>
              </a:rPr>
              <a:t>IoT</a:t>
            </a:r>
            <a:r>
              <a:rPr lang="pt-BR" sz="4800" dirty="0">
                <a:solidFill>
                  <a:srgbClr val="595959"/>
                </a:solidFill>
              </a:rPr>
              <a:t> está transformando o cenário da agricultura e trouxe resultados significativos para esse setor, permitindo a sustentabilidade, redução de custos, monitoramento e precisão da produção agrícola.</a:t>
            </a:r>
            <a:endParaRPr sz="4800" dirty="0">
              <a:solidFill>
                <a:srgbClr val="595959"/>
              </a:solidFill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1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11"/>
          <p:cNvGrpSpPr/>
          <p:nvPr/>
        </p:nvGrpSpPr>
        <p:grpSpPr>
          <a:xfrm>
            <a:off x="15363990" y="1047088"/>
            <a:ext cx="3693235" cy="942975"/>
            <a:chOff x="15363990" y="1047088"/>
            <a:chExt cx="3693235" cy="942975"/>
          </a:xfrm>
        </p:grpSpPr>
        <p:sp>
          <p:nvSpPr>
            <p:cNvPr id="165" name="Google Shape;165;p11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1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 extrusionOk="0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 extrusionOk="0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 extrusionOk="0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 extrusionOk="0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 extrusionOk="0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 extrusionOk="0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 extrusionOk="0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 extrusionOk="0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 extrusionOk="0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 extrusionOk="0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11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1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1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1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1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1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1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1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1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1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1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1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1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1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1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1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1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1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"/>
          <p:cNvSpPr txBox="1">
            <a:spLocks noGrp="1"/>
          </p:cNvSpPr>
          <p:nvPr>
            <p:ph type="title"/>
          </p:nvPr>
        </p:nvSpPr>
        <p:spPr>
          <a:xfrm>
            <a:off x="1791366" y="1378436"/>
            <a:ext cx="8077199" cy="102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i="0" dirty="0" smtClean="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FUNCIONAMENTO</a:t>
            </a:r>
            <a:endParaRPr dirty="0"/>
          </a:p>
        </p:txBody>
      </p:sp>
      <p:sp>
        <p:nvSpPr>
          <p:cNvPr id="232" name="Google Shape;232;p11"/>
          <p:cNvSpPr txBox="1"/>
          <p:nvPr/>
        </p:nvSpPr>
        <p:spPr>
          <a:xfrm>
            <a:off x="994245" y="3274523"/>
            <a:ext cx="17748640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pt-BR" sz="5400" dirty="0">
                <a:solidFill>
                  <a:srgbClr val="595959"/>
                </a:solidFill>
              </a:rPr>
              <a:t>Na agricultura a </a:t>
            </a:r>
            <a:r>
              <a:rPr lang="pt-BR" sz="5400" dirty="0" err="1">
                <a:solidFill>
                  <a:srgbClr val="595959"/>
                </a:solidFill>
              </a:rPr>
              <a:t>IoT</a:t>
            </a:r>
            <a:r>
              <a:rPr lang="pt-BR" sz="5400" dirty="0">
                <a:solidFill>
                  <a:srgbClr val="595959"/>
                </a:solidFill>
              </a:rPr>
              <a:t> é aplicada através de aparelhos conectados, como sensores de umidade do solo, estações meteorológicas, </a:t>
            </a:r>
            <a:r>
              <a:rPr lang="pt-BR" sz="5400" dirty="0" err="1">
                <a:solidFill>
                  <a:srgbClr val="595959"/>
                </a:solidFill>
              </a:rPr>
              <a:t>drones</a:t>
            </a:r>
            <a:r>
              <a:rPr lang="pt-BR" sz="5400" dirty="0">
                <a:solidFill>
                  <a:srgbClr val="595959"/>
                </a:solidFill>
              </a:rPr>
              <a:t> e maquinas agrícolas inteligentes, que coletam e transmite dados em tempo real, a fim de facilitar a gestão na lavoura, através do monitoramento de fatores como temperatura, nível de irrigação e condições do solo.</a:t>
            </a:r>
            <a:endParaRPr sz="5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4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p14"/>
          <p:cNvGrpSpPr/>
          <p:nvPr/>
        </p:nvGrpSpPr>
        <p:grpSpPr>
          <a:xfrm>
            <a:off x="15363990" y="1047088"/>
            <a:ext cx="3693235" cy="942975"/>
            <a:chOff x="15363990" y="1047088"/>
            <a:chExt cx="3693235" cy="942975"/>
          </a:xfrm>
        </p:grpSpPr>
        <p:sp>
          <p:nvSpPr>
            <p:cNvPr id="257" name="Google Shape;257;p14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 extrusionOk="0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 extrusionOk="0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 extrusionOk="0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 extrusionOk="0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 extrusionOk="0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 extrusionOk="0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 extrusionOk="0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 extrusionOk="0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 extrusionOk="0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 extrusionOk="0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14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4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4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4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4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4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4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4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4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4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4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4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4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4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4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4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4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4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4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4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4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4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4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4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4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4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4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4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4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4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4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4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4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4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4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4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4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4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4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4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4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4"/>
          <p:cNvSpPr txBox="1">
            <a:spLocks noGrp="1"/>
          </p:cNvSpPr>
          <p:nvPr>
            <p:ph type="title"/>
          </p:nvPr>
        </p:nvSpPr>
        <p:spPr>
          <a:xfrm>
            <a:off x="608693" y="1167618"/>
            <a:ext cx="8077199" cy="102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i="0" dirty="0" smtClean="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APLICAÇÃO</a:t>
            </a:r>
            <a:endParaRPr dirty="0"/>
          </a:p>
        </p:txBody>
      </p:sp>
      <p:sp>
        <p:nvSpPr>
          <p:cNvPr id="324" name="Google Shape;324;p14"/>
          <p:cNvSpPr txBox="1"/>
          <p:nvPr/>
        </p:nvSpPr>
        <p:spPr>
          <a:xfrm>
            <a:off x="1282369" y="2896285"/>
            <a:ext cx="17748640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pt-BR" sz="5400" dirty="0" smtClean="0">
                <a:solidFill>
                  <a:srgbClr val="595959"/>
                </a:solidFill>
              </a:rPr>
              <a:t>Quando os sensores </a:t>
            </a:r>
            <a:r>
              <a:rPr lang="pt-BR" sz="5400" dirty="0">
                <a:solidFill>
                  <a:srgbClr val="595959"/>
                </a:solidFill>
              </a:rPr>
              <a:t>de </a:t>
            </a:r>
            <a:r>
              <a:rPr lang="pt-BR" sz="5400" dirty="0" err="1">
                <a:solidFill>
                  <a:srgbClr val="595959"/>
                </a:solidFill>
              </a:rPr>
              <a:t>IoT</a:t>
            </a:r>
            <a:r>
              <a:rPr lang="pt-BR" sz="5400" dirty="0">
                <a:solidFill>
                  <a:srgbClr val="595959"/>
                </a:solidFill>
              </a:rPr>
              <a:t> </a:t>
            </a:r>
            <a:r>
              <a:rPr lang="pt-BR" sz="5400" dirty="0" smtClean="0">
                <a:solidFill>
                  <a:srgbClr val="595959"/>
                </a:solidFill>
              </a:rPr>
              <a:t>são </a:t>
            </a:r>
            <a:r>
              <a:rPr lang="pt-BR" sz="5400" dirty="0">
                <a:solidFill>
                  <a:srgbClr val="595959"/>
                </a:solidFill>
              </a:rPr>
              <a:t>acoplados a </a:t>
            </a:r>
            <a:r>
              <a:rPr lang="pt-BR" sz="5400" dirty="0" err="1">
                <a:solidFill>
                  <a:srgbClr val="595959"/>
                </a:solidFill>
              </a:rPr>
              <a:t>drones</a:t>
            </a:r>
            <a:r>
              <a:rPr lang="pt-BR" sz="5400" dirty="0">
                <a:solidFill>
                  <a:srgbClr val="595959"/>
                </a:solidFill>
              </a:rPr>
              <a:t> </a:t>
            </a:r>
            <a:r>
              <a:rPr lang="pt-BR" sz="5400" dirty="0" smtClean="0">
                <a:solidFill>
                  <a:srgbClr val="595959"/>
                </a:solidFill>
              </a:rPr>
              <a:t>agrícolas, </a:t>
            </a:r>
            <a:r>
              <a:rPr lang="pt-BR" sz="5400" dirty="0">
                <a:solidFill>
                  <a:srgbClr val="595959"/>
                </a:solidFill>
              </a:rPr>
              <a:t>podem identificar possíveis pragas e doenças. Pois, os dispositivos analisam as folhas das plantações, procurando ver se tem alguma alteração na coloração. Após isso, é feita uma comparação com um banco de dados, que analisa se a planta pode estar com alguma doença ou ter sido atacada por alguma praga. </a:t>
            </a:r>
            <a:endParaRPr sz="54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6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w="120000" h="1466214" extrusionOk="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w="104700" cap="flat" cmpd="sng">
            <a:solidFill>
              <a:srgbClr val="C1272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6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 extrusionOk="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0" name="Google Shape;340;p16"/>
          <p:cNvGrpSpPr/>
          <p:nvPr/>
        </p:nvGrpSpPr>
        <p:grpSpPr>
          <a:xfrm>
            <a:off x="15363990" y="1047088"/>
            <a:ext cx="3693235" cy="942975"/>
            <a:chOff x="15363990" y="1047088"/>
            <a:chExt cx="3693235" cy="942975"/>
          </a:xfrm>
        </p:grpSpPr>
        <p:sp>
          <p:nvSpPr>
            <p:cNvPr id="341" name="Google Shape;341;p16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 extrusionOk="0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 extrusionOk="0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 extrusionOk="0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 extrusionOk="0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 extrusionOk="0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 extrusionOk="0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 extrusionOk="0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 extrusionOk="0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 extrusionOk="0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 extrusionOk="0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 extrusionOk="0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 extrusionOk="0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 extrusionOk="0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 extrusionOk="0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 extrusionOk="0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 extrusionOk="0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3" name="Google Shape;343;p16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6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6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6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6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6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6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6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6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6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6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6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6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6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6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6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6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6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6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6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6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6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6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6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6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6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6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6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6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6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6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6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6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6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6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6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6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6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6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6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6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6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6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6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6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6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6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6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6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6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6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6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6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6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 extrusionOk="0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6"/>
          <p:cNvSpPr txBox="1">
            <a:spLocks noGrp="1"/>
          </p:cNvSpPr>
          <p:nvPr>
            <p:ph type="title"/>
          </p:nvPr>
        </p:nvSpPr>
        <p:spPr>
          <a:xfrm>
            <a:off x="1047013" y="1302168"/>
            <a:ext cx="8077199" cy="102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i="0" dirty="0" smtClean="0">
                <a:solidFill>
                  <a:srgbClr val="4C4C4C"/>
                </a:solidFill>
                <a:latin typeface="Arial"/>
                <a:ea typeface="Arial"/>
                <a:cs typeface="Arial"/>
                <a:sym typeface="Arial"/>
              </a:rPr>
              <a:t>FINALIDADE</a:t>
            </a:r>
            <a:endParaRPr dirty="0"/>
          </a:p>
        </p:txBody>
      </p:sp>
      <p:sp>
        <p:nvSpPr>
          <p:cNvPr id="408" name="Google Shape;408;p16"/>
          <p:cNvSpPr txBox="1"/>
          <p:nvPr/>
        </p:nvSpPr>
        <p:spPr>
          <a:xfrm>
            <a:off x="1413254" y="2604843"/>
            <a:ext cx="17748640" cy="590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pt-BR" sz="5400" dirty="0" smtClean="0">
                <a:solidFill>
                  <a:srgbClr val="595959"/>
                </a:solidFill>
              </a:rPr>
              <a:t>Melhoria </a:t>
            </a:r>
            <a:r>
              <a:rPr lang="pt-BR" sz="5400" dirty="0">
                <a:solidFill>
                  <a:srgbClr val="595959"/>
                </a:solidFill>
              </a:rPr>
              <a:t>na qualidade dos produtos agrícolas já que o agricultor tem acesso a dados importantes para fazer a manutenção adequada da saúde da lavoura. Elas também permitem que os agricultores reduzam as perdas das plantações prevendo possíveis problemas, possibilitando que o produtor tome as medidas necessárias o mais rápido possível.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21"/>
          <p:cNvGrpSpPr/>
          <p:nvPr/>
        </p:nvGrpSpPr>
        <p:grpSpPr>
          <a:xfrm>
            <a:off x="0" y="0"/>
            <a:ext cx="20104100" cy="11308556"/>
            <a:chOff x="0" y="0"/>
            <a:chExt cx="20104100" cy="11308556"/>
          </a:xfrm>
        </p:grpSpPr>
        <p:pic>
          <p:nvPicPr>
            <p:cNvPr id="513" name="Google Shape;513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0104100" cy="11308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4" name="Google Shape;514;p21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 extrusionOk="0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 extrusionOk="0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 extrusionOk="0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 extrusionOk="0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 extrusionOk="0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 extrusionOk="0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 extrusionOk="0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 extrusionOk="0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 extrusionOk="0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 extrusionOk="0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 extrusionOk="0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 extrusionOk="0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 extrusionOk="0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 extrusionOk="0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 extrusionOk="0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 extrusionOk="0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6" name="Google Shape;516;p21"/>
          <p:cNvSpPr txBox="1"/>
          <p:nvPr/>
        </p:nvSpPr>
        <p:spPr>
          <a:xfrm>
            <a:off x="10231201" y="5107290"/>
            <a:ext cx="7877185" cy="1248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86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750" u="sng" dirty="0" smtClean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www.sp.senai.br</a:t>
            </a:r>
            <a:endParaRPr sz="675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17" name="Google Shape;517;p21"/>
          <p:cNvGrpSpPr/>
          <p:nvPr/>
        </p:nvGrpSpPr>
        <p:grpSpPr>
          <a:xfrm>
            <a:off x="0" y="4154076"/>
            <a:ext cx="20104100" cy="7154896"/>
            <a:chOff x="0" y="4154076"/>
            <a:chExt cx="20104100" cy="7154896"/>
          </a:xfrm>
        </p:grpSpPr>
        <p:sp>
          <p:nvSpPr>
            <p:cNvPr id="518" name="Google Shape;518;p21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w="120000" h="3001009" extrusionOk="0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noFill/>
            <a:ln w="278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 extrusionOk="0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275</Words>
  <Application>Microsoft Office PowerPoint</Application>
  <PresentationFormat>Personalizar</PresentationFormat>
  <Paragraphs>16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Calibri</vt:lpstr>
      <vt:lpstr>Montserrat</vt:lpstr>
      <vt:lpstr>Arial</vt:lpstr>
      <vt:lpstr>Montserrat Light</vt:lpstr>
      <vt:lpstr>Office Theme</vt:lpstr>
      <vt:lpstr>Apresentação do PowerPoint</vt:lpstr>
      <vt:lpstr>Apresentação do PowerPoint</vt:lpstr>
      <vt:lpstr>Apresentação do PowerPoint</vt:lpstr>
      <vt:lpstr>DEFINIÇÃO</vt:lpstr>
      <vt:lpstr>FUNCIONAMENTO</vt:lpstr>
      <vt:lpstr>APLICAÇÃO</vt:lpstr>
      <vt:lpstr>FINALIDADE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Lívia Borges Matos</dc:creator>
  <cp:lastModifiedBy>Lívia Borges Matos</cp:lastModifiedBy>
  <cp:revision>2</cp:revision>
  <dcterms:modified xsi:type="dcterms:W3CDTF">2025-06-24T19:15:34Z</dcterms:modified>
</cp:coreProperties>
</file>