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1"/>
  </p:notesMasterIdLst>
  <p:sldIdLst>
    <p:sldId id="256" r:id="rId2"/>
    <p:sldId id="257" r:id="rId3"/>
    <p:sldId id="333" r:id="rId4"/>
    <p:sldId id="296" r:id="rId5"/>
    <p:sldId id="299" r:id="rId6"/>
    <p:sldId id="334" r:id="rId7"/>
    <p:sldId id="305" r:id="rId8"/>
    <p:sldId id="335" r:id="rId9"/>
    <p:sldId id="336" r:id="rId10"/>
    <p:sldId id="298" r:id="rId11"/>
    <p:sldId id="327" r:id="rId12"/>
    <p:sldId id="328" r:id="rId13"/>
    <p:sldId id="302" r:id="rId14"/>
    <p:sldId id="330" r:id="rId15"/>
    <p:sldId id="331" r:id="rId16"/>
    <p:sldId id="325" r:id="rId17"/>
    <p:sldId id="303" r:id="rId18"/>
    <p:sldId id="326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ocuments\ecole\s5\Projet\Git\ProjetS5\Gestion\L2%20Courbe_en_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Courbe en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Cumulatif estimé (CBTP)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Sheet1!$B$1:$P$1</c:f>
              <c:strCache>
                <c:ptCount val="1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</c:strCache>
            </c:strRef>
          </c:cat>
          <c:val>
            <c:numRef>
              <c:f>Sheet1!$B$4:$P$4</c:f>
              <c:numCache>
                <c:formatCode>General</c:formatCode>
                <c:ptCount val="15"/>
                <c:pt idx="0">
                  <c:v>7</c:v>
                </c:pt>
                <c:pt idx="1">
                  <c:v>28</c:v>
                </c:pt>
                <c:pt idx="2">
                  <c:v>37</c:v>
                </c:pt>
                <c:pt idx="3">
                  <c:v>62</c:v>
                </c:pt>
                <c:pt idx="4">
                  <c:v>89</c:v>
                </c:pt>
                <c:pt idx="5">
                  <c:v>119</c:v>
                </c:pt>
                <c:pt idx="6">
                  <c:v>130</c:v>
                </c:pt>
                <c:pt idx="7">
                  <c:v>157</c:v>
                </c:pt>
                <c:pt idx="8">
                  <c:v>177</c:v>
                </c:pt>
                <c:pt idx="9">
                  <c:v>208</c:v>
                </c:pt>
                <c:pt idx="10">
                  <c:v>260</c:v>
                </c:pt>
                <c:pt idx="11">
                  <c:v>318</c:v>
                </c:pt>
                <c:pt idx="12">
                  <c:v>373</c:v>
                </c:pt>
                <c:pt idx="13">
                  <c:v>421</c:v>
                </c:pt>
                <c:pt idx="14">
                  <c:v>435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8F-49D0-9CC7-756AB0DC7B6D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Cumulatif dépensé (CRTE)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Sheet1!$B$1:$P$1</c:f>
              <c:strCache>
                <c:ptCount val="1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</c:strCache>
            </c:strRef>
          </c:cat>
          <c:val>
            <c:numRef>
              <c:f>Sheet1!$B$5:$L$5</c:f>
              <c:numCache>
                <c:formatCode>General</c:formatCode>
                <c:ptCount val="11"/>
                <c:pt idx="0">
                  <c:v>0</c:v>
                </c:pt>
                <c:pt idx="1">
                  <c:v>16.75</c:v>
                </c:pt>
                <c:pt idx="2">
                  <c:v>16.75</c:v>
                </c:pt>
                <c:pt idx="3">
                  <c:v>40.75</c:v>
                </c:pt>
                <c:pt idx="4">
                  <c:v>55</c:v>
                </c:pt>
                <c:pt idx="5">
                  <c:v>94.25</c:v>
                </c:pt>
                <c:pt idx="6">
                  <c:v>103.5</c:v>
                </c:pt>
                <c:pt idx="7">
                  <c:v>111.5</c:v>
                </c:pt>
                <c:pt idx="8">
                  <c:v>118.5</c:v>
                </c:pt>
                <c:pt idx="9">
                  <c:v>158</c:v>
                </c:pt>
                <c:pt idx="10">
                  <c:v>202.75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08F-49D0-9CC7-756AB0DC7B6D}"/>
            </c:ext>
          </c:extLst>
        </c:ser>
        <c:ser>
          <c:idx val="3"/>
          <c:order val="2"/>
          <c:tx>
            <c:strRef>
              <c:f>Sheet1!$A$7</c:f>
              <c:strCache>
                <c:ptCount val="1"/>
                <c:pt idx="0">
                  <c:v>Progression estimé (CBTE)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Sheet1!$B$7:$L$7</c:f>
              <c:numCache>
                <c:formatCode>0.00</c:formatCode>
                <c:ptCount val="11"/>
                <c:pt idx="0">
                  <c:v>0</c:v>
                </c:pt>
                <c:pt idx="1">
                  <c:v>11.725</c:v>
                </c:pt>
                <c:pt idx="2">
                  <c:v>0</c:v>
                </c:pt>
                <c:pt idx="3">
                  <c:v>32.6</c:v>
                </c:pt>
                <c:pt idx="4">
                  <c:v>33</c:v>
                </c:pt>
                <c:pt idx="5">
                  <c:v>103.67500000000001</c:v>
                </c:pt>
                <c:pt idx="6">
                  <c:v>103.5</c:v>
                </c:pt>
                <c:pt idx="7">
                  <c:v>78.05</c:v>
                </c:pt>
                <c:pt idx="8">
                  <c:v>71.099999999999994</c:v>
                </c:pt>
                <c:pt idx="9">
                  <c:v>150.1</c:v>
                </c:pt>
                <c:pt idx="10">
                  <c:v>182.47499999999999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08F-49D0-9CC7-756AB0DC7B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0999088"/>
        <c:axId val="270999648"/>
      </c:lineChart>
      <c:catAx>
        <c:axId val="27099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/>
                  <a:t>Date</a:t>
                </a:r>
                <a:r>
                  <a:rPr lang="fr-CA" baseline="0"/>
                  <a:t> (semaines)</a:t>
                </a:r>
                <a:endParaRPr lang="fr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0999648"/>
        <c:crosses val="autoZero"/>
        <c:auto val="1"/>
        <c:lblAlgn val="ctr"/>
        <c:lblOffset val="100"/>
        <c:noMultiLvlLbl val="0"/>
      </c:catAx>
      <c:valAx>
        <c:axId val="27099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/>
                  <a:t>Budget (heures)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099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0D4E-F9FF-4EA1-A38A-170DAFD3415C}" type="datetimeFigureOut">
              <a:rPr lang="fr-FR"/>
              <a:t>29/03/2017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34485-F086-465C-AC7C-52556F6810CD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5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4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68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69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6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34485-F086-465C-AC7C-52556F6810C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0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888-FE49-4D7A-8A13-DC359419DA98}" type="datetimeFigureOut">
              <a:rPr lang="en-CA" smtClean="0"/>
              <a:t>2017-03-29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2.emf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3.emf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4.emf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16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5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3.xml"/><Relationship Id="rId7" Type="http://schemas.openxmlformats.org/officeDocument/2006/relationships/image" Target="../media/image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19974" y="3305175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Revue 3&amp;4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419974" y="5153025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>
            <p:custDataLst>
              <p:tags r:id="rId6"/>
            </p:custDataLst>
          </p:nvPr>
        </p:nvSpPr>
        <p:spPr>
          <a:xfrm>
            <a:off x="4128315" y="2885541"/>
            <a:ext cx="2743200" cy="11079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fr-FR" sz="6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fr-FR" sz="6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an-U</a:t>
            </a:r>
            <a:endParaRPr lang="fr-FR" sz="5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U de Sherbrooke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1" y="3084974"/>
            <a:ext cx="709130" cy="7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Schéma matériel du prototype (RS-232)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10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5426" y="1058517"/>
            <a:ext cx="11665866" cy="48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cas d’utilisation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43365" y="1116979"/>
            <a:ext cx="7645831" cy="5199506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11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0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d’interaction (UML 2)</a:t>
            </a:r>
            <a:endParaRPr lang="en-CA" sz="3000" dirty="0"/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87432" y="1058517"/>
            <a:ext cx="7027103" cy="5531028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0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d’état-transition/activité (UML 2)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13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5107" y="1420357"/>
            <a:ext cx="5144988" cy="2045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57811" y="775295"/>
            <a:ext cx="4990299" cy="59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8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d’état-transition/activité (UML 2)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14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4457" y="1227939"/>
            <a:ext cx="10614917" cy="50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6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d’état-transition/activité (UML 2)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15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6" y="1091416"/>
            <a:ext cx="9159411" cy="51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7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des fonctions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16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34" y="0"/>
            <a:ext cx="1964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Gantt</a:t>
            </a:r>
            <a:endParaRPr lang="en-CA" sz="3000" dirty="0"/>
          </a:p>
        </p:txBody>
      </p:sp>
      <p:sp>
        <p:nvSpPr>
          <p:cNvPr id="6" name="Slide Number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17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3434" y="861519"/>
            <a:ext cx="9552612" cy="55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8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Courbe en S</a:t>
            </a:r>
            <a:endParaRPr lang="en-CA" sz="3000" dirty="0"/>
          </a:p>
        </p:txBody>
      </p:sp>
      <p:sp>
        <p:nvSpPr>
          <p:cNvPr id="6" name="Slide Number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18</a:t>
            </a:fld>
            <a:endParaRPr lang="en-CA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8F8B492-EF6E-4606-A672-2F882F7B313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84092165"/>
              </p:ext>
            </p:extLst>
          </p:nvPr>
        </p:nvGraphicFramePr>
        <p:xfrm>
          <a:off x="549668" y="1145569"/>
          <a:ext cx="8658746" cy="490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685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sp>
        <p:nvSpPr>
          <p:cNvPr id="5" name="Slide Number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pPr/>
              <a:t>19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82659" y="2021929"/>
            <a:ext cx="10237815" cy="33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(modifications requis techniques)</a:t>
            </a:r>
            <a:endParaRPr lang="en-CA" sz="3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3916" y="2069692"/>
            <a:ext cx="8596313" cy="2395085"/>
          </a:xfrm>
          <a:prstGeom prst="rect">
            <a:avLst/>
          </a:prstGeom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2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 (modifications pour le QA)</a:t>
            </a:r>
            <a:endParaRPr lang="en-CA" sz="3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3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3375" y="4343400"/>
            <a:ext cx="10216545" cy="834496"/>
          </a:xfr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8653" y="1905000"/>
            <a:ext cx="10143083" cy="97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de l'assurance qualité – niveau fonctionnel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52500" y="161925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rgbClr val="404040"/>
                </a:solidFill>
              </a:rPr>
              <a:t>L’assurance qualité s’assurera qu’il est possible de </a:t>
            </a:r>
          </a:p>
          <a:p>
            <a:pPr lvl="1"/>
            <a:r>
              <a:rPr lang="fr-CA" dirty="0">
                <a:solidFill>
                  <a:srgbClr val="404040"/>
                </a:solidFill>
              </a:rPr>
              <a:t>Choisir des modes dans le menu.</a:t>
            </a:r>
          </a:p>
          <a:p>
            <a:pPr lvl="1"/>
            <a:r>
              <a:rPr lang="fr-CA" dirty="0">
                <a:solidFill>
                  <a:srgbClr val="404040"/>
                </a:solidFill>
              </a:rPr>
              <a:t>Synthétiser des notes à l’aide des informations harmoniques et temporelles.</a:t>
            </a:r>
          </a:p>
          <a:p>
            <a:pPr lvl="1"/>
            <a:r>
              <a:rPr lang="fr-CA" dirty="0">
                <a:solidFill>
                  <a:srgbClr val="404040"/>
                </a:solidFill>
              </a:rPr>
              <a:t>Envoyer des notes au codec pour une durée de temps souhaitée.</a:t>
            </a:r>
          </a:p>
          <a:p>
            <a:pPr lvl="1"/>
            <a:r>
              <a:rPr lang="fr-CA" dirty="0">
                <a:solidFill>
                  <a:srgbClr val="404040"/>
                </a:solidFill>
              </a:rPr>
              <a:t>Vérifier le niveau de son avec moyenne mobile dans le buffer 10 bits.</a:t>
            </a:r>
          </a:p>
          <a:p>
            <a:pPr lvl="1"/>
            <a:r>
              <a:rPr lang="fr-CA" dirty="0">
                <a:solidFill>
                  <a:srgbClr val="404040"/>
                </a:solidFill>
              </a:rPr>
              <a:t>Le buffer a une capacité suffisante pour contenir une FFT complète.</a:t>
            </a:r>
          </a:p>
          <a:p>
            <a:pPr lvl="1"/>
            <a:r>
              <a:rPr lang="fr-CA" dirty="0">
                <a:solidFill>
                  <a:srgbClr val="404040"/>
                </a:solidFill>
              </a:rPr>
              <a:t>Filtrer convenablement les 5 octaves.</a:t>
            </a:r>
          </a:p>
          <a:p>
            <a:pPr lvl="1"/>
            <a:r>
              <a:rPr lang="fr-CA" dirty="0" err="1">
                <a:solidFill>
                  <a:srgbClr val="404040"/>
                </a:solidFill>
              </a:rPr>
              <a:t>Autocorrélé</a:t>
            </a:r>
            <a:r>
              <a:rPr lang="fr-CA" dirty="0">
                <a:solidFill>
                  <a:srgbClr val="404040"/>
                </a:solidFill>
              </a:rPr>
              <a:t> comme il se doit.</a:t>
            </a:r>
          </a:p>
          <a:p>
            <a:pPr lvl="1"/>
            <a:endParaRPr lang="fr-CA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4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de l'assurance qualité – fonctions bas niveau</a:t>
            </a:r>
            <a:endParaRPr lang="en-CA" sz="3000" dirty="0">
              <a:solidFill>
                <a:srgbClr val="90C226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08157" y="208866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rgbClr val="404040"/>
                </a:solidFill>
              </a:rPr>
              <a:t>But: tester chacune des fonctions bas niveau ainsi que les périphériques composant le produit.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fr-CA" sz="1800" dirty="0">
                <a:solidFill>
                  <a:srgbClr val="404040"/>
                </a:solidFill>
              </a:rPr>
              <a:t>S'assurer que tout soit testé individuellement.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</a:p>
          <a:p>
            <a:pPr lvl="1"/>
            <a:endParaRPr lang="fr-CA" dirty="0">
              <a:solidFill>
                <a:schemeClr val="tx1"/>
              </a:solidFill>
            </a:endParaRPr>
          </a:p>
          <a:p>
            <a:pPr lvl="1"/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rgbClr val="404040"/>
                </a:solidFill>
              </a:rPr>
              <a:t>Méthode: utilisation de l'application </a:t>
            </a:r>
            <a:r>
              <a:rPr lang="fr-CA" dirty="0" err="1">
                <a:solidFill>
                  <a:srgbClr val="404040"/>
                </a:solidFill>
              </a:rPr>
              <a:t>LeanTesting</a:t>
            </a:r>
            <a:r>
              <a:rPr lang="fr-CA" dirty="0">
                <a:solidFill>
                  <a:srgbClr val="404040"/>
                </a:solidFill>
              </a:rPr>
              <a:t> afin de tracer les tests et les résultats.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fr-CA" sz="1800" dirty="0">
                <a:solidFill>
                  <a:srgbClr val="404040"/>
                </a:solidFill>
              </a:rPr>
              <a:t>Suivre la procédure détaillée dans la dernière présentation.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fr-CA" dirty="0">
              <a:solidFill>
                <a:schemeClr val="tx1"/>
              </a:solidFill>
            </a:endParaRPr>
          </a:p>
          <a:p>
            <a:pPr lvl="1"/>
            <a:endParaRPr lang="fr-CA" dirty="0">
              <a:solidFill>
                <a:schemeClr val="tx1"/>
              </a:solidFill>
            </a:endParaRPr>
          </a:p>
          <a:p>
            <a:pPr lvl="1"/>
            <a:endParaRPr lang="fr-CA" dirty="0">
              <a:solidFill>
                <a:schemeClr val="tx1"/>
              </a:solidFill>
            </a:endParaRPr>
          </a:p>
          <a:p>
            <a:endParaRPr lang="fr-CA" dirty="0">
              <a:solidFill>
                <a:schemeClr val="tx1"/>
              </a:solidFill>
            </a:endParaRPr>
          </a:p>
          <a:p>
            <a:endParaRPr lang="fr-CA" dirty="0">
              <a:solidFill>
                <a:schemeClr val="tx1"/>
              </a:solidFill>
            </a:endParaRPr>
          </a:p>
          <a:p>
            <a:endParaRPr lang="fr-CA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5</a:t>
            </a:fld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 fontScale="90000"/>
          </a:bodyPr>
          <a:lstStyle/>
          <a:p>
            <a:r>
              <a:rPr lang="fr-CA" sz="3000" dirty="0">
                <a:solidFill>
                  <a:srgbClr val="90C226"/>
                </a:solidFill>
                <a:latin typeface="Trebuchet MS"/>
              </a:rPr>
              <a:t>Plan de l'assurance qualité bas niveau </a:t>
            </a:r>
            <a:br>
              <a:rPr lang="fr-CA" sz="3000" dirty="0">
                <a:solidFill>
                  <a:schemeClr val="tx1"/>
                </a:solidFill>
                <a:latin typeface="Trebuchet MS"/>
              </a:rPr>
            </a:br>
            <a:r>
              <a:rPr lang="fr-CA" sz="3000" dirty="0">
                <a:solidFill>
                  <a:srgbClr val="90C226"/>
                </a:solidFill>
                <a:latin typeface="Trebuchet MS"/>
              </a:rPr>
              <a:t>Exemple </a:t>
            </a:r>
            <a:r>
              <a:rPr lang="fr-CA" sz="3000">
                <a:solidFill>
                  <a:srgbClr val="90C226"/>
                </a:solidFill>
                <a:latin typeface="Trebuchet MS"/>
              </a:rPr>
              <a:t>de test</a:t>
            </a:r>
            <a:endParaRPr lang="fr-CA" sz="3000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6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19100" y="1514475"/>
            <a:ext cx="9247716" cy="34815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9100" y="5219700"/>
            <a:ext cx="9966324" cy="8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0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5426" y="333375"/>
            <a:ext cx="11589875" cy="725142"/>
          </a:xfrm>
        </p:spPr>
        <p:txBody>
          <a:bodyPr>
            <a:normAutofit fontScale="90000"/>
          </a:bodyPr>
          <a:lstStyle/>
          <a:p>
            <a:r>
              <a:rPr lang="fr-CA" sz="3000" dirty="0"/>
              <a:t>Plan de l'assurance qualité – matériel bas niveau</a:t>
            </a:r>
            <a:br>
              <a:rPr lang="fr-CA" sz="3000" dirty="0">
                <a:solidFill>
                  <a:schemeClr val="tx1"/>
                </a:solidFill>
              </a:rPr>
            </a:br>
            <a:r>
              <a:rPr lang="fr-CA" sz="3000" dirty="0">
                <a:solidFill>
                  <a:srgbClr val="90C226"/>
                </a:solidFill>
                <a:latin typeface="Trebuchet MS"/>
              </a:rPr>
              <a:t>Exemple de test</a:t>
            </a:r>
            <a:endParaRPr lang="en-CA" sz="3000" dirty="0">
              <a:solidFill>
                <a:srgbClr val="90C226"/>
              </a:solidFill>
              <a:latin typeface="Trebuchet MS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171962" y="6243585"/>
            <a:ext cx="683339" cy="365125"/>
          </a:xfrm>
        </p:spPr>
        <p:txBody>
          <a:bodyPr/>
          <a:lstStyle/>
          <a:p>
            <a:fld id="{E733B697-11A6-4686-A4B0-BC7222BD8556}" type="slidenum">
              <a:rPr lang="en-CA" sz="1200" smtClean="0">
                <a:solidFill>
                  <a:schemeClr val="tx1"/>
                </a:solidFill>
              </a:rPr>
              <a:t>7</a:t>
            </a:fld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050" y="1323975"/>
            <a:ext cx="9475311" cy="327324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3425" y="4781550"/>
            <a:ext cx="8980311" cy="6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6275" y="266700"/>
            <a:ext cx="8596668" cy="1320800"/>
          </a:xfrm>
        </p:spPr>
        <p:txBody>
          <a:bodyPr/>
          <a:lstStyle/>
          <a:p>
            <a:r>
              <a:rPr lang="fr-FR" dirty="0"/>
              <a:t>Assurance qualité </a:t>
            </a:r>
            <a:r>
              <a:rPr lang="fr-FR"/>
              <a:t>- </a:t>
            </a:r>
            <a:r>
              <a:rPr lang="fr-FR" dirty="0"/>
              <a:t>Intégration</a:t>
            </a:r>
            <a:r>
              <a:rPr lang="fr-FR"/>
              <a:t> de chacun des modules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66700" y="1647825"/>
            <a:ext cx="6270272" cy="4937300"/>
          </a:xfrm>
          <a:prstGeom prst="rect">
            <a:avLst/>
          </a:prstGeom>
        </p:spPr>
      </p:pic>
      <p:sp>
        <p:nvSpPr>
          <p:cNvPr id="9" name="ZoneTexte 8"/>
          <p:cNvSpPr txBox="1"/>
          <p:nvPr>
            <p:custDataLst>
              <p:tags r:id="rId3"/>
            </p:custDataLst>
          </p:nvPr>
        </p:nvSpPr>
        <p:spPr>
          <a:xfrm>
            <a:off x="7172325" y="2266950"/>
            <a:ext cx="388055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fr-FR" dirty="0">
              <a:latin typeface="Arial"/>
              <a:cs typeface="Arial"/>
            </a:endParaRPr>
          </a:p>
        </p:txBody>
      </p:sp>
      <p:sp>
        <p:nvSpPr>
          <p:cNvPr id="10" name="Espace réservé du contenu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696075" y="2562225"/>
            <a:ext cx="4506207" cy="2894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Étapes afin de passer à l'étape des tests d'intégrations: </a:t>
            </a:r>
            <a:br>
              <a:rPr lang="fr-FR" sz="2000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Compléter l'écriture des plans de test. </a:t>
            </a:r>
          </a:p>
          <a:p>
            <a:r>
              <a:rPr lang="fr-FR" dirty="0">
                <a:solidFill>
                  <a:schemeClr val="tx1"/>
                </a:solidFill>
              </a:rPr>
              <a:t>Compléter les passes 1 avec 100% des tests réussis. </a:t>
            </a:r>
            <a:endParaRPr lang="fr-CA" dirty="0">
              <a:solidFill>
                <a:schemeClr val="tx1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480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Assurance qualité - Progrès</a:t>
            </a:r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9834" y="1847850"/>
            <a:ext cx="9233428" cy="392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2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1259</TotalTime>
  <Words>256</Words>
  <Application>Microsoft Office PowerPoint</Application>
  <PresentationFormat>Grand écran</PresentationFormat>
  <Paragraphs>70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Revue 3&amp;4</vt:lpstr>
      <vt:lpstr>Cahier des charges (modifications requis techniques)</vt:lpstr>
      <vt:lpstr>Cahier des charges (modifications pour le QA)</vt:lpstr>
      <vt:lpstr>Plan de l'assurance qualité – niveau fonctionnel</vt:lpstr>
      <vt:lpstr>Plan de l'assurance qualité – fonctions bas niveau</vt:lpstr>
      <vt:lpstr>Plan de l'assurance qualité bas niveau  Exemple de test</vt:lpstr>
      <vt:lpstr>Plan de l'assurance qualité – matériel bas niveau Exemple de test</vt:lpstr>
      <vt:lpstr>Assurance qualité - Intégration de chacun des modules</vt:lpstr>
      <vt:lpstr>Assurance qualité - Progrès</vt:lpstr>
      <vt:lpstr>Schéma matériel du prototype (RS-232)</vt:lpstr>
      <vt:lpstr>Diagramme de cas d’utilisation (UML 2)</vt:lpstr>
      <vt:lpstr>Diagramme d’interaction (UML 2)</vt:lpstr>
      <vt:lpstr>Diagramme d’état-transition/activité (UML 2)</vt:lpstr>
      <vt:lpstr>Diagramme d’état-transition/activité (UML 2)</vt:lpstr>
      <vt:lpstr>Diagramme d’état-transition/activité (UML 2)</vt:lpstr>
      <vt:lpstr>Diagramme des fonctions</vt:lpstr>
      <vt:lpstr>Diagramme de Gantt</vt:lpstr>
      <vt:lpstr>Courbe en S</vt:lpstr>
      <vt:lpstr>Gestion des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Alexandre Girard</cp:lastModifiedBy>
  <cp:revision>113</cp:revision>
  <dcterms:created xsi:type="dcterms:W3CDTF">2016-06-08T19:28:43Z</dcterms:created>
  <dcterms:modified xsi:type="dcterms:W3CDTF">2017-03-29T13:23:40Z</dcterms:modified>
</cp:coreProperties>
</file>