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7"/>
  </p:notesMasterIdLst>
  <p:sldIdLst>
    <p:sldId id="256" r:id="rId2"/>
    <p:sldId id="257" r:id="rId3"/>
    <p:sldId id="296" r:id="rId4"/>
    <p:sldId id="299" r:id="rId5"/>
    <p:sldId id="297" r:id="rId6"/>
    <p:sldId id="306" r:id="rId7"/>
    <p:sldId id="302" r:id="rId8"/>
    <p:sldId id="298" r:id="rId9"/>
    <p:sldId id="305" r:id="rId10"/>
    <p:sldId id="311" r:id="rId11"/>
    <p:sldId id="312" r:id="rId12"/>
    <p:sldId id="313" r:id="rId13"/>
    <p:sldId id="314" r:id="rId14"/>
    <p:sldId id="315" r:id="rId15"/>
    <p:sldId id="316" r:id="rId16"/>
    <p:sldId id="321" r:id="rId17"/>
    <p:sldId id="322" r:id="rId18"/>
    <p:sldId id="301" r:id="rId19"/>
    <p:sldId id="318" r:id="rId20"/>
    <p:sldId id="319" r:id="rId21"/>
    <p:sldId id="320" r:id="rId22"/>
    <p:sldId id="303" r:id="rId23"/>
    <p:sldId id="310" r:id="rId24"/>
    <p:sldId id="317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21/02/2017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6818" y="2556381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1&amp;2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6818" y="4403906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393679"/>
            <a:ext cx="8596668" cy="1492521"/>
          </a:xfrm>
        </p:spPr>
        <p:txBody>
          <a:bodyPr>
            <a:noAutofit/>
          </a:bodyPr>
          <a:lstStyle/>
          <a:p>
            <a:pPr algn="just"/>
            <a:r>
              <a:rPr lang="fr-CA" sz="2400" dirty="0"/>
              <a:t>S’assurer que les spécifications techniques sont respectées.</a:t>
            </a:r>
            <a:endParaRPr lang="en-CA" sz="2400" dirty="0"/>
          </a:p>
          <a:p>
            <a:pPr algn="just"/>
            <a:r>
              <a:rPr lang="fr-CA" sz="2400" dirty="0"/>
              <a:t>Faciliter la gestion (et résolutions) d’erreurs des modules techniques.</a:t>
            </a:r>
            <a:endParaRPr lang="en-CA" sz="2400" dirty="0"/>
          </a:p>
          <a:p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157" y="1165197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Buts de l’assurance qualité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6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3391143"/>
          </a:xfrm>
        </p:spPr>
        <p:txBody>
          <a:bodyPr>
            <a:noAutofit/>
          </a:bodyPr>
          <a:lstStyle/>
          <a:p>
            <a:pPr lvl="0" algn="just"/>
            <a:r>
              <a:rPr lang="fr-CA" sz="2800" dirty="0"/>
              <a:t>L’équipe qui conçoit les tests =/= équipe qui exécute les tests</a:t>
            </a:r>
            <a:endParaRPr lang="en-CA" sz="2800" dirty="0"/>
          </a:p>
          <a:p>
            <a:pPr lvl="0" algn="just"/>
            <a:r>
              <a:rPr lang="fr-CA" sz="2800" dirty="0"/>
              <a:t>Chaque test doit contenir les trois sections suivantes :</a:t>
            </a:r>
            <a:endParaRPr lang="en-CA" sz="2800" dirty="0"/>
          </a:p>
          <a:p>
            <a:pPr lvl="1" algn="just"/>
            <a:r>
              <a:rPr lang="fr-CA" sz="2400" dirty="0"/>
              <a:t>Étapes préalables (</a:t>
            </a:r>
            <a:r>
              <a:rPr lang="fr-CA" sz="2400" i="1" dirty="0" err="1"/>
              <a:t>Preconditions</a:t>
            </a:r>
            <a:r>
              <a:rPr lang="fr-CA" sz="2400" dirty="0"/>
              <a:t>).</a:t>
            </a:r>
            <a:endParaRPr lang="en-CA" sz="2400" dirty="0"/>
          </a:p>
          <a:p>
            <a:pPr lvl="1" algn="just"/>
            <a:r>
              <a:rPr lang="en-CA" sz="2400" dirty="0" err="1"/>
              <a:t>Étapes</a:t>
            </a:r>
            <a:r>
              <a:rPr lang="en-CA" sz="2400" dirty="0"/>
              <a:t> à </a:t>
            </a:r>
            <a:r>
              <a:rPr lang="en-CA" sz="2400" dirty="0" err="1"/>
              <a:t>exécuter</a:t>
            </a:r>
            <a:r>
              <a:rPr lang="en-CA" sz="2400" dirty="0"/>
              <a:t> (</a:t>
            </a:r>
            <a:r>
              <a:rPr lang="en-CA" sz="2400" i="1" dirty="0"/>
              <a:t>Steps to execute</a:t>
            </a:r>
            <a:r>
              <a:rPr lang="en-CA" sz="2400" dirty="0"/>
              <a:t>).</a:t>
            </a:r>
          </a:p>
          <a:p>
            <a:pPr lvl="1" algn="just"/>
            <a:r>
              <a:rPr lang="fr-CA" sz="2400" dirty="0"/>
              <a:t>Résultat attend (</a:t>
            </a:r>
            <a:r>
              <a:rPr lang="fr-CA" sz="2400" i="1" dirty="0" err="1"/>
              <a:t>Expected</a:t>
            </a:r>
            <a:r>
              <a:rPr lang="fr-CA" sz="2400" i="1" dirty="0"/>
              <a:t> </a:t>
            </a:r>
            <a:r>
              <a:rPr lang="fr-CA" sz="2400" i="1" dirty="0" err="1"/>
              <a:t>result</a:t>
            </a:r>
            <a:r>
              <a:rPr lang="fr-CA" sz="2400" dirty="0"/>
              <a:t>).</a:t>
            </a:r>
            <a:endParaRPr lang="en-CA" sz="2400" dirty="0"/>
          </a:p>
          <a:p>
            <a:pPr lvl="0" algn="just"/>
            <a:r>
              <a:rPr lang="en-CA" sz="2800" dirty="0"/>
              <a:t>Test de regression (environ 20 % de </a:t>
            </a:r>
            <a:r>
              <a:rPr lang="en-CA" sz="2800" dirty="0" err="1"/>
              <a:t>tous</a:t>
            </a:r>
            <a:r>
              <a:rPr lang="en-CA" sz="2800" dirty="0"/>
              <a:t> les tests).</a:t>
            </a:r>
          </a:p>
          <a:p>
            <a:pPr marL="0" indent="0" algn="just">
              <a:buNone/>
            </a:pPr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Écriture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 algn="just"/>
            <a:r>
              <a:rPr lang="fr-CA" sz="3200" dirty="0"/>
              <a:t>Trois passes d’exécution possibles (par module) :</a:t>
            </a:r>
            <a:endParaRPr lang="en-CA" sz="3200" dirty="0"/>
          </a:p>
          <a:p>
            <a:pPr lvl="0" algn="just"/>
            <a:r>
              <a:rPr lang="fr-CA" sz="3200" dirty="0"/>
              <a:t>Lorsqu’un module subit des changements importants, il est essentiel de refaire la première passe.</a:t>
            </a:r>
            <a:endParaRPr lang="en-CA" sz="3200" dirty="0"/>
          </a:p>
          <a:p>
            <a:pPr lvl="0" algn="just"/>
            <a:r>
              <a:rPr lang="fr-CA" sz="3200" dirty="0"/>
              <a:t> Laisser un commentaire significatif à la fin du test.</a:t>
            </a:r>
            <a:endParaRPr lang="en-CA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Exécution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62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/>
            <a:r>
              <a:rPr lang="fr-CA" sz="3200" dirty="0"/>
              <a:t>Trois résultats possibles :</a:t>
            </a:r>
            <a:endParaRPr lang="en-CA" sz="3200" dirty="0"/>
          </a:p>
          <a:p>
            <a:pPr lvl="1"/>
            <a:r>
              <a:rPr lang="fr-CA" sz="2800" dirty="0"/>
              <a:t>Réussite (</a:t>
            </a:r>
            <a:r>
              <a:rPr lang="fr-CA" sz="2800" i="1" dirty="0" err="1"/>
              <a:t>Pass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Échec (</a:t>
            </a:r>
            <a:r>
              <a:rPr lang="fr-CA" sz="2800" i="1" dirty="0"/>
              <a:t>Fail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Bloqué (</a:t>
            </a:r>
            <a:r>
              <a:rPr lang="fr-CA" sz="2800" i="1" dirty="0" err="1"/>
              <a:t>Could</a:t>
            </a:r>
            <a:r>
              <a:rPr lang="fr-CA" sz="2800" i="1" dirty="0"/>
              <a:t> not test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À tester de nouveau (</a:t>
            </a:r>
            <a:r>
              <a:rPr lang="fr-CA" sz="2800" i="1" dirty="0"/>
              <a:t>Not applicable</a:t>
            </a:r>
            <a:r>
              <a:rPr lang="fr-CA" sz="2800" dirty="0"/>
              <a:t>).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Résultat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77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4" cy="3421623"/>
          </a:xfrm>
        </p:spPr>
        <p:txBody>
          <a:bodyPr>
            <a:noAutofit/>
          </a:bodyPr>
          <a:lstStyle/>
          <a:p>
            <a:pPr lvl="0" algn="just"/>
            <a:r>
              <a:rPr lang="fr-CA" sz="2400" dirty="0"/>
              <a:t>Lorsqu’il y a un échec, il faut créer un ticket d’erreur (</a:t>
            </a:r>
            <a:r>
              <a:rPr lang="fr-CA" sz="2400" i="1" dirty="0"/>
              <a:t>bug report</a:t>
            </a:r>
            <a:r>
              <a:rPr lang="fr-CA" sz="2400" dirty="0"/>
              <a:t>)</a:t>
            </a:r>
            <a:r>
              <a:rPr lang="fr-CA" sz="2400" i="1" dirty="0"/>
              <a:t>.</a:t>
            </a:r>
            <a:endParaRPr lang="en-CA" sz="2400" dirty="0"/>
          </a:p>
          <a:p>
            <a:pPr lvl="0" algn="just"/>
            <a:r>
              <a:rPr lang="fr-CA" sz="2400" dirty="0"/>
              <a:t>La structure d’un ticket d’erreur est la suivante (juste remplir ce qui est listé ici, le reste est facultatif) :</a:t>
            </a:r>
            <a:endParaRPr lang="en-CA" sz="2400" dirty="0"/>
          </a:p>
          <a:p>
            <a:pPr lvl="1" algn="just"/>
            <a:r>
              <a:rPr lang="fr-CA" sz="2000" dirty="0"/>
              <a:t>Titre du problème (</a:t>
            </a:r>
            <a:r>
              <a:rPr lang="fr-CA" sz="2000" i="1" dirty="0"/>
              <a:t>Bug </a:t>
            </a:r>
            <a:r>
              <a:rPr lang="fr-CA" sz="2000" i="1" dirty="0" err="1"/>
              <a:t>title</a:t>
            </a:r>
            <a:r>
              <a:rPr lang="fr-CA" sz="2000" dirty="0"/>
              <a:t>).</a:t>
            </a:r>
            <a:endParaRPr lang="en-CA" sz="2000" dirty="0"/>
          </a:p>
          <a:p>
            <a:pPr lvl="1" algn="just"/>
            <a:r>
              <a:rPr lang="fr-CA" sz="2000" dirty="0"/>
              <a:t>Priorité (</a:t>
            </a:r>
            <a:r>
              <a:rPr lang="fr-CA" sz="2000" i="1" dirty="0" err="1"/>
              <a:t>Priority</a:t>
            </a:r>
            <a:r>
              <a:rPr lang="fr-CA" sz="2000" dirty="0"/>
              <a:t>).</a:t>
            </a:r>
          </a:p>
          <a:p>
            <a:pPr lvl="1" algn="just"/>
            <a:r>
              <a:rPr lang="en-CA" sz="2000" dirty="0"/>
              <a:t> </a:t>
            </a:r>
            <a:r>
              <a:rPr lang="fr-CA" sz="2000" dirty="0"/>
              <a:t>Type.</a:t>
            </a:r>
            <a:endParaRPr lang="en-CA" sz="2000" dirty="0"/>
          </a:p>
          <a:p>
            <a:pPr lvl="1" algn="just"/>
            <a:r>
              <a:rPr lang="fr-CA" sz="2000" dirty="0"/>
              <a:t>Sévérité (</a:t>
            </a:r>
            <a:r>
              <a:rPr lang="fr-CA" sz="2000" i="1" dirty="0" err="1"/>
              <a:t>Severity</a:t>
            </a:r>
            <a:r>
              <a:rPr lang="fr-CA" sz="2000" dirty="0"/>
              <a:t>) </a:t>
            </a:r>
            <a:endParaRPr lang="en-CA" sz="2000" dirty="0"/>
          </a:p>
          <a:p>
            <a:pPr lvl="1" algn="just"/>
            <a:r>
              <a:rPr lang="fr-CA" sz="2000" dirty="0"/>
              <a:t>Reproductivité (</a:t>
            </a:r>
            <a:r>
              <a:rPr lang="fr-CA" sz="2000" i="1" dirty="0" err="1"/>
              <a:t>Reproducibility</a:t>
            </a:r>
            <a:r>
              <a:rPr lang="fr-CA" sz="2000" dirty="0"/>
              <a:t>)</a:t>
            </a:r>
            <a:endParaRPr lang="en-CA" sz="2000" dirty="0"/>
          </a:p>
          <a:p>
            <a:pPr lvl="1" algn="just"/>
            <a:r>
              <a:rPr lang="fr-CA" sz="2000" dirty="0"/>
              <a:t>Description</a:t>
            </a:r>
            <a:endParaRPr lang="en-CA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05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15</a:t>
            </a:fld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" y="2319368"/>
            <a:ext cx="8049651" cy="39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L'usager doit être capable d'alterner entre les modes "Enregistrer" et "Rejouer une partition"</a:t>
            </a:r>
          </a:p>
          <a:p>
            <a:r>
              <a:rPr lang="fr-FR" dirty="0"/>
              <a:t>L'usager doit être capable de choisir si l'enregistrement est en mode "accord" ou en mode "note singulière"</a:t>
            </a:r>
          </a:p>
          <a:p>
            <a:r>
              <a:rPr lang="fr-FR" dirty="0"/>
              <a:t>Le mode "Partition" (seulement actif dans le mode "note singulière") doit permettre de choisir un tempo désiré.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1</a:t>
            </a:r>
            <a:endParaRPr lang="en-C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/>
              <a:t>Contenir deux modules : la télécommande et le DSK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comprendre un menu permettant à l'usager de lire sur un écran LCD les informations sur l'état du programme.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La télécommande doit contenir un clavier permettant à l'usager de changer de modes parmi ceux décrit dans le niveau 1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DSK doit s'assurer que l'information envoyé par l'usager à l'aide de la télécommande soit convenablement reçu.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"Enregistrer" active le microphone qui écoute le son du piano joué par l'utilisateur.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son est amplifié et convertit en signal numérique par l'ADC puis enregistrer dans la SDRAM</a:t>
            </a:r>
          </a:p>
          <a:p>
            <a:r>
              <a:rPr lang="fr-FR" dirty="0">
                <a:solidFill>
                  <a:srgbClr val="404040"/>
                </a:solidFill>
                <a:latin typeface="Trebuchet MS"/>
              </a:rPr>
              <a:t>Le mode "Rejoué partition" prend ce qui est sauvegardé dans la SDRAM et le convertit en analogique à l'aide du CODEC pour qu'il soit par la suite entendu par l'usager.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92" y="330679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698" y="94890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rgbClr val="90C226"/>
                </a:solidFill>
                <a:latin typeface="Trebuchet MS"/>
              </a:rPr>
              <a:t>Plan de test pour chaque activité des diagrammes UML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90" y="1552754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Niveau 2</a:t>
            </a:r>
            <a:endParaRPr lang="en-C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CA" sz="2400" b="1" dirty="0"/>
              <a:t>Objectif:</a:t>
            </a:r>
          </a:p>
          <a:p>
            <a:pPr marL="0" indent="0">
              <a:buNone/>
            </a:pPr>
            <a:r>
              <a:rPr lang="fr-CA" sz="2000" dirty="0"/>
              <a:t>Concevoir et créer un système robuste de détection de notes de musique et d'accords avec une équipe de 8 personnes, en apprenant le fonctionnement des systèmes embarqués et le fonctionnement d'une gestion efficace incorporant l'assurance qualité.</a:t>
            </a:r>
          </a:p>
          <a:p>
            <a:endParaRPr lang="fr-CA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Pratiques d’équipe établies</a:t>
            </a:r>
          </a:p>
          <a:p>
            <a:endParaRPr lang="fr-CA"/>
          </a:p>
          <a:p>
            <a:r>
              <a:rPr lang="fr-CA"/>
              <a:t>Règles choisies et vues par tout les membres</a:t>
            </a:r>
          </a:p>
          <a:p>
            <a:pPr lvl="1"/>
            <a:r>
              <a:rPr lang="fr-CA"/>
              <a:t>Sanctions choisi de façon démocratique (on est des adultes)</a:t>
            </a:r>
          </a:p>
          <a:p>
            <a:endParaRPr lang="fr-CA"/>
          </a:p>
          <a:p>
            <a:r>
              <a:rPr lang="fr-CA"/>
              <a:t>Rôles de chaque membres décris </a:t>
            </a:r>
          </a:p>
          <a:p>
            <a:endParaRPr lang="fr-CA"/>
          </a:p>
          <a:p>
            <a:r>
              <a:rPr lang="fr-CA"/>
              <a:t>Fonctionnement de la séparation des tâches expliqué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Technique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Aspect technique et gestion divisé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Hiérarchie descriptive des aspects du projets, des spécifications et des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Critères précis avec une flexibilité sur les critères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Responsable et nombre d’heure pris en compte pour les étapes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4298"/>
            <a:ext cx="12192001" cy="3709403"/>
          </a:xfrm>
          <a:prstGeom prst="rect">
            <a:avLst/>
          </a:prstGeom>
        </p:spPr>
      </p:pic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40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(suite) -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38"/>
            <a:ext cx="12192000" cy="3016718"/>
          </a:xfrm>
          <a:prstGeom prst="rect">
            <a:avLst/>
          </a:prstGeom>
        </p:spPr>
      </p:pic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2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</a:t>
            </a:r>
            <a:endParaRPr lang="en-CA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95" y="1058517"/>
            <a:ext cx="9006958" cy="5434750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Courbe en S</a:t>
            </a:r>
            <a:endParaRPr lang="en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" y="1423602"/>
            <a:ext cx="11541865" cy="4015095"/>
          </a:xfrm>
        </p:spPr>
      </p:pic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85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Temps travaillé vs restant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21" b="57819"/>
          <a:stretch/>
        </p:blipFill>
        <p:spPr>
          <a:xfrm>
            <a:off x="2471361" y="522051"/>
            <a:ext cx="6158200" cy="6083030"/>
          </a:xfrm>
        </p:spPr>
      </p:pic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82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mtClean="0"/>
              <a:t>25</a:t>
            </a:fld>
            <a:endParaRPr lang="en-CA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60269"/>
              </p:ext>
            </p:extLst>
          </p:nvPr>
        </p:nvGraphicFramePr>
        <p:xfrm>
          <a:off x="579723" y="1058516"/>
          <a:ext cx="10032591" cy="4982846"/>
        </p:xfrm>
        <a:graphic>
          <a:graphicData uri="http://schemas.openxmlformats.org/drawingml/2006/table">
            <a:tbl>
              <a:tblPr/>
              <a:tblGrid>
                <a:gridCol w="1920169">
                  <a:extLst>
                    <a:ext uri="{9D8B030D-6E8A-4147-A177-3AD203B41FA5}">
                      <a16:colId xmlns:a16="http://schemas.microsoft.com/office/drawing/2014/main" val="3177509815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2530632820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73933602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3849324711"/>
                    </a:ext>
                  </a:extLst>
                </a:gridCol>
                <a:gridCol w="658992">
                  <a:extLst>
                    <a:ext uri="{9D8B030D-6E8A-4147-A177-3AD203B41FA5}">
                      <a16:colId xmlns:a16="http://schemas.microsoft.com/office/drawing/2014/main" val="1144970702"/>
                    </a:ext>
                  </a:extLst>
                </a:gridCol>
                <a:gridCol w="2749589">
                  <a:extLst>
                    <a:ext uri="{9D8B030D-6E8A-4147-A177-3AD203B41FA5}">
                      <a16:colId xmlns:a16="http://schemas.microsoft.com/office/drawing/2014/main" val="1584928518"/>
                    </a:ext>
                  </a:extLst>
                </a:gridCol>
                <a:gridCol w="2726865">
                  <a:extLst>
                    <a:ext uri="{9D8B030D-6E8A-4147-A177-3AD203B41FA5}">
                      <a16:colId xmlns:a16="http://schemas.microsoft.com/office/drawing/2014/main" val="4026341793"/>
                    </a:ext>
                  </a:extLst>
                </a:gridCol>
              </a:tblGrid>
              <a:tr h="17929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Risques de gestion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25625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Gravité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Détection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Indice de risque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Conséquence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40374"/>
                  </a:ext>
                </a:extLst>
              </a:tr>
              <a:tr h="500525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de mettre une tâche dans son bon état (terminé, en cours, etc.)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le cas où une tâche est mise par erreur dans la section "terminé", peut causer un oubli lors de la remise de travaux. 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Toujours se rapporter au 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barême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lors du dépôt de travaux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5968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Revue la 2e semaine d'APP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rushs si trop de tâches sont faites à la dernière minute.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 gestion de projet + bonne communication entre les membres de l'équipe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19784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Problèmes lors de l'intégration du travail des membres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des délais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partie par partie en utilisant le mécanisme de pull-requests. S'assurer d'avoir constamment un code en état fonctionnel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31904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 oubliés / pas vus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 points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rapporter 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341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d'entrer des heures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Dans notre cas : affecte nos outils de gestion (courbes en s, etc). Dans la vraie vie : problèmes pour la facturation au client + payes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Intégrer le mécanisme de poinçonage aux outils de gestion pour que les deux outils soient utilisés en simultané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733353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Gestionnaires blasés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une mauvaise gestion du projet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Avoir plus qu'un gestionnaire et d'avoir de la communication entre-eux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18634"/>
                  </a:ext>
                </a:extLst>
              </a:tr>
              <a:tr h="717171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Problêmes de douanes lors du shipping de pièces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des délais de developpement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l'école. Aussi, essayer de commander les pièces de distributeurs canadiens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457678"/>
                  </a:ext>
                </a:extLst>
              </a:tr>
              <a:tr h="537878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Oubli d'assigner une tâche à un responsable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être détecté un peu trop tard et causer des rush de dernière minute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Utilisation d'outils de gestion. Il devient évident qui est responsable de quelle tâche. Aussi, se référer fréquemment au barême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8344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Coûts de développement trop élevés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frustration auprès des membres qui paient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Choisir un projet réaliste qui emploie autant que possible de l'équipement fourni par l'école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173152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mal documenté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Peut causer de la confusion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Pull-</a:t>
                      </a:r>
                      <a:r>
                        <a:rPr lang="fr-C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fr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qui s'assurent que le code soit révisé avant de le considérer comme final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5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idée générale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r>
              <a:rPr lang="fr-CA" dirty="0"/>
              <a:t>Notre produit est une plateforme embarqué qui fait la détection de notes de musique avec leurs divisions temporelle et leur endroit dans une mesure ainsi que des accords. </a:t>
            </a:r>
          </a:p>
          <a:p>
            <a:r>
              <a:rPr lang="fr-CA" dirty="0"/>
              <a:t>Plateforme d’apprentissage intégré</a:t>
            </a:r>
          </a:p>
          <a:p>
            <a:r>
              <a:rPr lang="fr-CA" dirty="0"/>
              <a:t>Produit permettant la pratique musical</a:t>
            </a:r>
          </a:p>
          <a:p>
            <a:r>
              <a:rPr lang="fr-CA" dirty="0"/>
              <a:t>Axé pour les compositeurs autant que les élèves</a:t>
            </a:r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 – fonctions principales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L’affichage temps réel de notes et accord joués au piano</a:t>
            </a:r>
          </a:p>
          <a:p>
            <a:pPr lvl="0"/>
            <a:r>
              <a:rPr lang="fr-CA" dirty="0"/>
              <a:t> L’affichage temps réel d’une partition joué (composée seulement de notes singulières)</a:t>
            </a:r>
          </a:p>
          <a:p>
            <a:pPr lvl="0"/>
            <a:r>
              <a:rPr lang="fr-CA" dirty="0"/>
              <a:t>L’enregistrement des partitions que l’on joue;</a:t>
            </a:r>
          </a:p>
          <a:p>
            <a:pPr lvl="0"/>
            <a:r>
              <a:rPr lang="fr-CA" dirty="0"/>
              <a:t>Rejouer les partitions enregistrées en mémoire;</a:t>
            </a:r>
          </a:p>
          <a:p>
            <a:pPr lvl="0"/>
            <a:r>
              <a:rPr lang="fr-CA" dirty="0"/>
              <a:t>Générer et jouer un solo généré aléatoirement composé des notes et accords joués préalablement;</a:t>
            </a:r>
          </a:p>
          <a:p>
            <a:pPr lvl="0"/>
            <a:r>
              <a:rPr lang="fr-CA" dirty="0"/>
              <a:t>Génération du son d’un métronome (tempo);</a:t>
            </a:r>
          </a:p>
          <a:p>
            <a:pPr lvl="0"/>
            <a:r>
              <a:rPr lang="fr-CA" dirty="0"/>
              <a:t>Réglage de la vitesse du métronome (tempo);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1116979"/>
            <a:ext cx="7645831" cy="5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d’interaction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2" y="1058517"/>
            <a:ext cx="7027103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" y="1318581"/>
            <a:ext cx="15703338" cy="44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6" y="1058517"/>
            <a:ext cx="7491086" cy="51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pPr lvl="0"/>
            <a:r>
              <a:rPr lang="fr-CA" dirty="0"/>
              <a:t>Micro connecté à l’aide d’un jack audio;</a:t>
            </a:r>
          </a:p>
          <a:p>
            <a:pPr lvl="0"/>
            <a:r>
              <a:rPr lang="fr-CA" dirty="0"/>
              <a:t>PCB du PIC;</a:t>
            </a:r>
          </a:p>
          <a:p>
            <a:pPr lvl="0"/>
            <a:r>
              <a:rPr lang="fr-CA" dirty="0"/>
              <a:t>PCB du DSK;</a:t>
            </a:r>
          </a:p>
          <a:p>
            <a:pPr lvl="0"/>
            <a:r>
              <a:rPr lang="fr-CA" dirty="0"/>
              <a:t>Clavier connecté à l’aide du PCB de projet;</a:t>
            </a:r>
          </a:p>
          <a:p>
            <a:pPr lvl="0"/>
            <a:r>
              <a:rPr lang="fr-CA" dirty="0"/>
              <a:t>6 connecteurs plats 40 pins;</a:t>
            </a:r>
          </a:p>
          <a:p>
            <a:pPr lvl="0"/>
            <a:r>
              <a:rPr lang="fr-CA" dirty="0"/>
              <a:t>Header femelle 100 mil pour la communication entre les PCB, et</a:t>
            </a:r>
          </a:p>
          <a:p>
            <a:pPr lvl="0"/>
            <a:r>
              <a:rPr lang="fr-CA" dirty="0"/>
              <a:t>Haut-parleur connecté à l’aide d’un jack audio pour le métronome généré avec le DSK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1001</TotalTime>
  <Words>1178</Words>
  <Application>Microsoft Office PowerPoint</Application>
  <PresentationFormat>Grand écran</PresentationFormat>
  <Paragraphs>214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Revue 1&amp;2</vt:lpstr>
      <vt:lpstr>Contrat d’équipe</vt:lpstr>
      <vt:lpstr>Présentation du produit – idée générale</vt:lpstr>
      <vt:lpstr>Présentation du produit – fonctions principales</vt:lpstr>
      <vt:lpstr>Diagramme de cas d’utilisation (UML 2)</vt:lpstr>
      <vt:lpstr>Diagramme d’interaction (UML 2)</vt:lpstr>
      <vt:lpstr>Diagramme d’état-transition/activité (UML 2)</vt:lpstr>
      <vt:lpstr>Schéma bloc du prototype</vt:lpstr>
      <vt:lpstr>Montage matériel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Présentation PowerPoint</vt:lpstr>
      <vt:lpstr>Présentation PowerPoint</vt:lpstr>
      <vt:lpstr>Cahier des charges</vt:lpstr>
      <vt:lpstr>Cahier des charges (suite)</vt:lpstr>
      <vt:lpstr>Cahier des charges (suite) - Technique</vt:lpstr>
      <vt:lpstr>Cahier des charges (suite) - Gestion</vt:lpstr>
      <vt:lpstr>Diagramme de Gantt</vt:lpstr>
      <vt:lpstr>Courbe en S</vt:lpstr>
      <vt:lpstr>Temps travaillé vs restant</vt:lpstr>
      <vt:lpstr>Gestion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Girard</cp:lastModifiedBy>
  <cp:revision>87</cp:revision>
  <dcterms:created xsi:type="dcterms:W3CDTF">2016-06-08T19:28:43Z</dcterms:created>
  <dcterms:modified xsi:type="dcterms:W3CDTF">2017-02-22T03:58:01Z</dcterms:modified>
</cp:coreProperties>
</file>