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9"/>
  </p:notesMasterIdLst>
  <p:sldIdLst>
    <p:sldId id="256" r:id="rId2"/>
    <p:sldId id="257" r:id="rId3"/>
    <p:sldId id="296" r:id="rId4"/>
    <p:sldId id="299" r:id="rId5"/>
    <p:sldId id="297" r:id="rId6"/>
    <p:sldId id="298" r:id="rId7"/>
    <p:sldId id="300" r:id="rId8"/>
    <p:sldId id="307" r:id="rId9"/>
    <p:sldId id="306" r:id="rId10"/>
    <p:sldId id="308" r:id="rId11"/>
    <p:sldId id="309" r:id="rId12"/>
    <p:sldId id="310" r:id="rId13"/>
    <p:sldId id="301" r:id="rId14"/>
    <p:sldId id="302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75" d="100"/>
          <a:sy n="75" d="100"/>
        </p:scale>
        <p:origin x="3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22464-E107-4C64-9EB3-796BED01374E}" type="datetimeFigureOut">
              <a:rPr lang="fr-CA" smtClean="0"/>
              <a:t>2017-02-20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30EE0-439E-446A-BEF4-37E4C952391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836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EA0D-2AB1-4324-B144-647AA6EF7CF3}" type="datetime1">
              <a:rPr lang="en-CA" smtClean="0"/>
              <a:t>2017-02-20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09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A281-AA8B-4EE8-B74D-02E497559605}" type="datetime1">
              <a:rPr lang="en-CA" smtClean="0"/>
              <a:t>2017-02-20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9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28F3-57E0-4E01-975F-B3D52876E2E9}" type="datetime1">
              <a:rPr lang="en-CA" smtClean="0"/>
              <a:t>2017-02-20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60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8DAB-FFEE-4403-925E-67B9B9F287FD}" type="datetime1">
              <a:rPr lang="en-CA" smtClean="0"/>
              <a:t>2017-02-20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9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7E4C-0870-407A-843B-229415955D56}" type="datetime1">
              <a:rPr lang="en-CA" smtClean="0"/>
              <a:t>2017-02-20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434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3B92-13EF-463A-8812-FC27285C45AC}" type="datetime1">
              <a:rPr lang="en-CA" smtClean="0"/>
              <a:t>2017-02-20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766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EF1-00B8-493C-AF97-1631B3DADB57}" type="datetime1">
              <a:rPr lang="en-CA" smtClean="0"/>
              <a:t>2017-02-20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20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8849-21AE-40CB-9592-0A90204C86DB}" type="datetime1">
              <a:rPr lang="en-CA" smtClean="0"/>
              <a:t>2017-02-20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2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3F3CF-C8C7-43A0-8192-B3A124CD606C}" type="datetime1">
              <a:rPr lang="en-CA" smtClean="0"/>
              <a:t>2017-02-20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95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4E2E-4869-4411-AD23-A4C574A327E2}" type="datetime1">
              <a:rPr lang="en-CA" smtClean="0"/>
              <a:t>2017-02-20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8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1D56-DAD8-4440-BF20-E9FB8CB16321}" type="datetime1">
              <a:rPr lang="en-CA" smtClean="0"/>
              <a:t>2017-02-20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4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48D9-33C0-456D-A270-318FE0E789DB}" type="datetime1">
              <a:rPr lang="en-CA" smtClean="0"/>
              <a:t>2017-02-20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58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3950-E0F4-4BD9-9191-F0986353D7B8}" type="datetime1">
              <a:rPr lang="en-CA" smtClean="0"/>
              <a:t>2017-02-20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21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A99C-8AEA-4D54-9030-6013427F9A74}" type="datetime1">
              <a:rPr lang="en-CA" smtClean="0"/>
              <a:t>2017-02-20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2FE2-E48F-4A05-B600-2CBA49AA67ED}" type="datetime1">
              <a:rPr lang="en-CA" smtClean="0"/>
              <a:t>2017-02-20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20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805D-E6C3-405D-AC22-2044C37E1430}" type="datetime1">
              <a:rPr lang="en-CA" smtClean="0"/>
              <a:t>2017-02-20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1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FDD7-64E2-4759-93DB-F6CD368B9AB0}" type="datetime1">
              <a:rPr lang="en-CA" smtClean="0"/>
              <a:t>2017-02-20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3B697-11A6-4686-A4B0-BC7222BD85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99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2416818" y="2556381"/>
            <a:ext cx="6858000" cy="1456135"/>
          </a:xfrm>
        </p:spPr>
        <p:txBody>
          <a:bodyPr>
            <a:normAutofit/>
          </a:bodyPr>
          <a:lstStyle/>
          <a:p>
            <a:pPr algn="ctr"/>
            <a:r>
              <a:rPr lang="fr-CA" sz="4050" dirty="0">
                <a:latin typeface="Arial" panose="020B0604020202020204" pitchFamily="34" charset="0"/>
                <a:cs typeface="Arial" panose="020B0604020202020204" pitchFamily="34" charset="0"/>
              </a:rPr>
              <a:t>Revue 1&amp;2</a:t>
            </a:r>
          </a:p>
        </p:txBody>
      </p:sp>
      <p:sp>
        <p:nvSpPr>
          <p:cNvPr id="19" name="Sous-titre 2"/>
          <p:cNvSpPr>
            <a:spLocks noGrp="1"/>
          </p:cNvSpPr>
          <p:nvPr>
            <p:ph type="subTitle" idx="1"/>
          </p:nvPr>
        </p:nvSpPr>
        <p:spPr>
          <a:xfrm>
            <a:off x="2416818" y="4403906"/>
            <a:ext cx="6858000" cy="1241822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Par:</a:t>
            </a:r>
          </a:p>
          <a:p>
            <a:pPr algn="ctr"/>
            <a:r>
              <a:rPr lang="fr-CA" dirty="0"/>
              <a:t>Équipe 4</a:t>
            </a: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17165" y="1285056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CA" sz="1350"/>
          </a:p>
        </p:txBody>
      </p:sp>
      <p:pic>
        <p:nvPicPr>
          <p:cNvPr id="21" name="Picture 1" descr="usherbrook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27" y="1252105"/>
            <a:ext cx="3681182" cy="6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472525" y="1879891"/>
            <a:ext cx="2746586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Faculté de génie</a:t>
            </a:r>
            <a:endParaRPr lang="fr-CA" altLang="fr-FR" sz="600" dirty="0"/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CA" altLang="fr-FR" sz="9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Département de génie électrique et génie informatique</a:t>
            </a:r>
            <a:endParaRPr lang="fr-CA" altLang="fr-FR" sz="135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63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1958583"/>
          </a:xfrm>
        </p:spPr>
        <p:txBody>
          <a:bodyPr>
            <a:noAutofit/>
          </a:bodyPr>
          <a:lstStyle/>
          <a:p>
            <a:pPr lvl="0"/>
            <a:r>
              <a:rPr lang="fr-CA" sz="3200" dirty="0"/>
              <a:t>Trois résultats possibles :</a:t>
            </a:r>
            <a:endParaRPr lang="en-CA" sz="3200" dirty="0"/>
          </a:p>
          <a:p>
            <a:pPr lvl="1"/>
            <a:r>
              <a:rPr lang="fr-CA" sz="2800" dirty="0"/>
              <a:t>Réussite (</a:t>
            </a:r>
            <a:r>
              <a:rPr lang="fr-CA" sz="2800" i="1" dirty="0" err="1"/>
              <a:t>Pass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Échec (</a:t>
            </a:r>
            <a:r>
              <a:rPr lang="fr-CA" sz="2800" i="1" dirty="0"/>
              <a:t>Fail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Bloqué (</a:t>
            </a:r>
            <a:r>
              <a:rPr lang="fr-CA" sz="2800" i="1" dirty="0" err="1"/>
              <a:t>Could</a:t>
            </a:r>
            <a:r>
              <a:rPr lang="fr-CA" sz="2800" i="1" dirty="0"/>
              <a:t> not test</a:t>
            </a:r>
            <a:r>
              <a:rPr lang="fr-CA" sz="2800" dirty="0"/>
              <a:t>).</a:t>
            </a:r>
            <a:endParaRPr lang="en-CA" sz="2800" dirty="0"/>
          </a:p>
          <a:p>
            <a:pPr lvl="1"/>
            <a:r>
              <a:rPr lang="fr-CA" sz="2800" dirty="0"/>
              <a:t>À tester de nouveau (</a:t>
            </a:r>
            <a:r>
              <a:rPr lang="fr-CA" sz="2800" i="1" dirty="0"/>
              <a:t>Not applicable</a:t>
            </a:r>
            <a:r>
              <a:rPr lang="fr-CA" sz="2800" dirty="0"/>
              <a:t>).</a:t>
            </a:r>
            <a:endParaRPr lang="en-CA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Résultat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84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4" cy="3421623"/>
          </a:xfrm>
        </p:spPr>
        <p:txBody>
          <a:bodyPr>
            <a:noAutofit/>
          </a:bodyPr>
          <a:lstStyle/>
          <a:p>
            <a:pPr lvl="0" algn="just"/>
            <a:r>
              <a:rPr lang="fr-CA" sz="2400" dirty="0"/>
              <a:t>Lorsqu’il y a un échec, il faut créer un ticket d’erreur (</a:t>
            </a:r>
            <a:r>
              <a:rPr lang="fr-CA" sz="2400" i="1" dirty="0"/>
              <a:t>bug report</a:t>
            </a:r>
            <a:r>
              <a:rPr lang="fr-CA" sz="2400" dirty="0"/>
              <a:t>)</a:t>
            </a:r>
            <a:r>
              <a:rPr lang="fr-CA" sz="2400" i="1" dirty="0"/>
              <a:t>.</a:t>
            </a:r>
            <a:endParaRPr lang="en-CA" sz="2400" dirty="0"/>
          </a:p>
          <a:p>
            <a:pPr lvl="0" algn="just"/>
            <a:r>
              <a:rPr lang="fr-CA" sz="2400" dirty="0"/>
              <a:t>La structure d’un ticket d’erreur est la suivante (juste remplir ce qui est listé ici, le reste est facultatif) :</a:t>
            </a:r>
            <a:endParaRPr lang="en-CA" sz="2400" dirty="0"/>
          </a:p>
          <a:p>
            <a:pPr lvl="1" algn="just"/>
            <a:r>
              <a:rPr lang="fr-CA" sz="2000" dirty="0"/>
              <a:t>Titre du problème (</a:t>
            </a:r>
            <a:r>
              <a:rPr lang="fr-CA" sz="2000" i="1" dirty="0"/>
              <a:t>Bug </a:t>
            </a:r>
            <a:r>
              <a:rPr lang="fr-CA" sz="2000" i="1" dirty="0" err="1"/>
              <a:t>title</a:t>
            </a:r>
            <a:r>
              <a:rPr lang="fr-CA" sz="2000" dirty="0"/>
              <a:t>).</a:t>
            </a:r>
            <a:endParaRPr lang="en-CA" sz="2000" dirty="0"/>
          </a:p>
          <a:p>
            <a:pPr lvl="1" algn="just"/>
            <a:r>
              <a:rPr lang="fr-CA" sz="2000" dirty="0"/>
              <a:t>Priorité (</a:t>
            </a:r>
            <a:r>
              <a:rPr lang="fr-CA" sz="2000" i="1" dirty="0" err="1"/>
              <a:t>Priority</a:t>
            </a:r>
            <a:r>
              <a:rPr lang="fr-CA" sz="2000" dirty="0"/>
              <a:t>).</a:t>
            </a:r>
          </a:p>
          <a:p>
            <a:pPr lvl="1" algn="just"/>
            <a:r>
              <a:rPr lang="en-CA" sz="2000" dirty="0"/>
              <a:t> </a:t>
            </a:r>
            <a:r>
              <a:rPr lang="fr-CA" sz="2000" dirty="0"/>
              <a:t>Type.</a:t>
            </a:r>
            <a:endParaRPr lang="en-CA" sz="2000" dirty="0"/>
          </a:p>
          <a:p>
            <a:pPr lvl="1" algn="just"/>
            <a:r>
              <a:rPr lang="fr-CA" sz="2000" dirty="0"/>
              <a:t>Sévérité (</a:t>
            </a:r>
            <a:r>
              <a:rPr lang="fr-CA" sz="2000" i="1" dirty="0" err="1"/>
              <a:t>Severity</a:t>
            </a:r>
            <a:r>
              <a:rPr lang="fr-CA" sz="2000" dirty="0"/>
              <a:t>) </a:t>
            </a:r>
            <a:endParaRPr lang="en-CA" sz="2000" dirty="0"/>
          </a:p>
          <a:p>
            <a:pPr lvl="1" algn="just"/>
            <a:r>
              <a:rPr lang="fr-CA" sz="2000" dirty="0"/>
              <a:t>Reproductivité (</a:t>
            </a:r>
            <a:r>
              <a:rPr lang="fr-CA" sz="2000" i="1" dirty="0" err="1"/>
              <a:t>Reproducibility</a:t>
            </a:r>
            <a:r>
              <a:rPr lang="fr-CA" sz="2000" dirty="0"/>
              <a:t>)</a:t>
            </a:r>
            <a:endParaRPr lang="en-CA" sz="2000" dirty="0"/>
          </a:p>
          <a:p>
            <a:pPr lvl="1" algn="just"/>
            <a:r>
              <a:rPr lang="fr-CA" sz="2000" dirty="0"/>
              <a:t>Description</a:t>
            </a:r>
            <a:endParaRPr lang="en-CA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Tickets d’erreur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Tickets d’erreur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12</a:t>
            </a:fld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7" y="2319368"/>
            <a:ext cx="8049651" cy="390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Cahier des charges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28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d’état-transition du prototype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18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Gantt / outils de gestion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38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Gestion des risques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034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Montage matériel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71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Contrat d’équipe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270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Présentation du produit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5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Utilisateur cible et concurrence existante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67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Diagramme de cas d’utilisation (UML 2)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86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Schéma bloc du prototype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088669"/>
            <a:ext cx="8596668" cy="3880773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43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7" y="2393679"/>
            <a:ext cx="8596668" cy="1492521"/>
          </a:xfrm>
        </p:spPr>
        <p:txBody>
          <a:bodyPr>
            <a:noAutofit/>
          </a:bodyPr>
          <a:lstStyle/>
          <a:p>
            <a:pPr algn="just"/>
            <a:r>
              <a:rPr lang="fr-CA" sz="2400" dirty="0"/>
              <a:t>S’assurer que les spécifications techniques sont respectées.</a:t>
            </a:r>
            <a:endParaRPr lang="en-CA" sz="2400" dirty="0"/>
          </a:p>
          <a:p>
            <a:pPr algn="just"/>
            <a:r>
              <a:rPr lang="fr-CA" sz="2400" dirty="0"/>
              <a:t>Faciliter la gestion (et résolutions) d’erreurs des modules techniques.</a:t>
            </a:r>
            <a:endParaRPr lang="en-CA" sz="2400" dirty="0"/>
          </a:p>
          <a:p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8157" y="1165197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Buts de l’assurance qualité</a:t>
            </a:r>
            <a:endParaRPr lang="en-CA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6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3391143"/>
          </a:xfrm>
        </p:spPr>
        <p:txBody>
          <a:bodyPr>
            <a:noAutofit/>
          </a:bodyPr>
          <a:lstStyle/>
          <a:p>
            <a:pPr lvl="0" algn="just"/>
            <a:r>
              <a:rPr lang="fr-CA" sz="2800" dirty="0"/>
              <a:t>L’équipe qui conçoit les tests =/= équipe qui exécute les tests</a:t>
            </a:r>
            <a:endParaRPr lang="en-CA" sz="2800" dirty="0"/>
          </a:p>
          <a:p>
            <a:pPr lvl="0" algn="just"/>
            <a:r>
              <a:rPr lang="fr-CA" sz="2800" dirty="0"/>
              <a:t>Chaque test doit contenir les trois sections suivantes :</a:t>
            </a:r>
            <a:endParaRPr lang="en-CA" sz="2800" dirty="0"/>
          </a:p>
          <a:p>
            <a:pPr lvl="1" algn="just"/>
            <a:r>
              <a:rPr lang="fr-CA" sz="2400" dirty="0"/>
              <a:t>Étapes préalables (</a:t>
            </a:r>
            <a:r>
              <a:rPr lang="fr-CA" sz="2400" i="1" dirty="0" err="1"/>
              <a:t>Preconditions</a:t>
            </a:r>
            <a:r>
              <a:rPr lang="fr-CA" sz="2400" dirty="0"/>
              <a:t>).</a:t>
            </a:r>
            <a:endParaRPr lang="en-CA" sz="2400" dirty="0"/>
          </a:p>
          <a:p>
            <a:pPr lvl="1" algn="just"/>
            <a:r>
              <a:rPr lang="en-CA" sz="2400" dirty="0" err="1"/>
              <a:t>Étapes</a:t>
            </a:r>
            <a:r>
              <a:rPr lang="en-CA" sz="2400" dirty="0"/>
              <a:t> à </a:t>
            </a:r>
            <a:r>
              <a:rPr lang="en-CA" sz="2400" dirty="0" err="1"/>
              <a:t>exécuter</a:t>
            </a:r>
            <a:r>
              <a:rPr lang="en-CA" sz="2400" dirty="0"/>
              <a:t> (</a:t>
            </a:r>
            <a:r>
              <a:rPr lang="en-CA" sz="2400" i="1" dirty="0"/>
              <a:t>Steps to execute</a:t>
            </a:r>
            <a:r>
              <a:rPr lang="en-CA" sz="2400" dirty="0"/>
              <a:t>).</a:t>
            </a:r>
          </a:p>
          <a:p>
            <a:pPr lvl="1" algn="just"/>
            <a:r>
              <a:rPr lang="fr-CA" sz="2400" dirty="0"/>
              <a:t>Résultat attend (</a:t>
            </a:r>
            <a:r>
              <a:rPr lang="fr-CA" sz="2400" i="1" dirty="0" err="1"/>
              <a:t>Expected</a:t>
            </a:r>
            <a:r>
              <a:rPr lang="fr-CA" sz="2400" i="1" dirty="0"/>
              <a:t> </a:t>
            </a:r>
            <a:r>
              <a:rPr lang="fr-CA" sz="2400" i="1" dirty="0" err="1"/>
              <a:t>result</a:t>
            </a:r>
            <a:r>
              <a:rPr lang="fr-CA" sz="2400" dirty="0"/>
              <a:t>).</a:t>
            </a:r>
            <a:endParaRPr lang="en-CA" sz="2400" dirty="0"/>
          </a:p>
          <a:p>
            <a:pPr lvl="0" algn="just"/>
            <a:r>
              <a:rPr lang="en-CA" sz="2800" dirty="0"/>
              <a:t>Test de regression (environ 20 % de </a:t>
            </a:r>
            <a:r>
              <a:rPr lang="en-CA" sz="2800" dirty="0" err="1"/>
              <a:t>tous</a:t>
            </a:r>
            <a:r>
              <a:rPr lang="en-CA" sz="2800" dirty="0"/>
              <a:t> les tests).</a:t>
            </a:r>
          </a:p>
          <a:p>
            <a:pPr marL="0" indent="0" algn="just">
              <a:buNone/>
            </a:pPr>
            <a:endParaRPr lang="fr-CA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Écriture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92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26" y="333375"/>
            <a:ext cx="11589875" cy="725142"/>
          </a:xfrm>
        </p:spPr>
        <p:txBody>
          <a:bodyPr>
            <a:normAutofit/>
          </a:bodyPr>
          <a:lstStyle/>
          <a:p>
            <a:r>
              <a:rPr lang="fr-CA" sz="3000" dirty="0"/>
              <a:t>Plan d’Assurance Qualité</a:t>
            </a:r>
            <a:endParaRPr lang="en-CA" sz="30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08156" y="2278137"/>
            <a:ext cx="9106403" cy="1958583"/>
          </a:xfrm>
        </p:spPr>
        <p:txBody>
          <a:bodyPr>
            <a:noAutofit/>
          </a:bodyPr>
          <a:lstStyle/>
          <a:p>
            <a:pPr lvl="0" algn="just"/>
            <a:r>
              <a:rPr lang="fr-CA" sz="3200" dirty="0"/>
              <a:t>Trois passes d’exécution possibles (par module) :</a:t>
            </a:r>
            <a:endParaRPr lang="en-CA" sz="3200" dirty="0"/>
          </a:p>
          <a:p>
            <a:pPr lvl="0" algn="just"/>
            <a:r>
              <a:rPr lang="fr-CA" sz="3200" dirty="0"/>
              <a:t>Lorsqu’un module subit des changements importants, il est essentiel de refaire la première passe.</a:t>
            </a:r>
            <a:endParaRPr lang="en-CA" sz="3200" dirty="0"/>
          </a:p>
          <a:p>
            <a:pPr lvl="0" algn="just"/>
            <a:r>
              <a:rPr lang="fr-CA" sz="3200" dirty="0"/>
              <a:t> Laisser un commentaire significatif à la fin du test.</a:t>
            </a:r>
            <a:endParaRPr lang="en-CA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77" y="94318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/>
              <a:t>Fonctionnement de l’assurance qualité</a:t>
            </a:r>
            <a:endParaRPr lang="en-CA" sz="3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8157" y="1552995"/>
            <a:ext cx="11589875" cy="725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dirty="0">
                <a:solidFill>
                  <a:schemeClr val="tx1"/>
                </a:solidFill>
              </a:rPr>
              <a:t>Exécution des tests</a:t>
            </a:r>
            <a:endParaRPr lang="en-CA" sz="3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B697-11A6-4686-A4B0-BC7222BD855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537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794</TotalTime>
  <Words>213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Revue 1&amp;2</vt:lpstr>
      <vt:lpstr>Contrat d’équipe</vt:lpstr>
      <vt:lpstr>Présentation du produit</vt:lpstr>
      <vt:lpstr>Utilisateur cible et concurrence existante</vt:lpstr>
      <vt:lpstr>Diagramme de cas d’utilisation (UML 2)</vt:lpstr>
      <vt:lpstr>Schéma bloc du prototype</vt:lpstr>
      <vt:lpstr>Plan d’Assurance Qualité</vt:lpstr>
      <vt:lpstr>Plan d’Assurance Qualité</vt:lpstr>
      <vt:lpstr>Plan d’Assurance Qualité</vt:lpstr>
      <vt:lpstr>Plan d’Assurance Qualité</vt:lpstr>
      <vt:lpstr>Plan d’Assurance Qualité</vt:lpstr>
      <vt:lpstr>Plan d’Assurance Qualité</vt:lpstr>
      <vt:lpstr>Cahier des charges</vt:lpstr>
      <vt:lpstr>Diagramme d’état-transition du prototype</vt:lpstr>
      <vt:lpstr>Diagramme de Gantt / outils de gestion</vt:lpstr>
      <vt:lpstr>Gestion des risques</vt:lpstr>
      <vt:lpstr>Montage matériel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#1</dc:title>
  <dc:creator>samuel ouellette</dc:creator>
  <cp:lastModifiedBy>Luis Felipe Anillo</cp:lastModifiedBy>
  <cp:revision>92</cp:revision>
  <dcterms:created xsi:type="dcterms:W3CDTF">2016-06-08T19:28:43Z</dcterms:created>
  <dcterms:modified xsi:type="dcterms:W3CDTF">2017-02-20T23:06:51Z</dcterms:modified>
</cp:coreProperties>
</file>