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41"/>
  </p:notesMasterIdLst>
  <p:sldIdLst>
    <p:sldId id="256" r:id="rId2"/>
    <p:sldId id="346" r:id="rId3"/>
    <p:sldId id="347" r:id="rId4"/>
    <p:sldId id="357" r:id="rId5"/>
    <p:sldId id="358" r:id="rId6"/>
    <p:sldId id="338" r:id="rId7"/>
    <p:sldId id="348" r:id="rId8"/>
    <p:sldId id="349" r:id="rId9"/>
    <p:sldId id="350" r:id="rId10"/>
    <p:sldId id="359" r:id="rId11"/>
    <p:sldId id="351" r:id="rId12"/>
    <p:sldId id="352" r:id="rId13"/>
    <p:sldId id="353" r:id="rId14"/>
    <p:sldId id="354" r:id="rId15"/>
    <p:sldId id="355" r:id="rId16"/>
    <p:sldId id="356" r:id="rId17"/>
    <p:sldId id="296" r:id="rId18"/>
    <p:sldId id="363" r:id="rId19"/>
    <p:sldId id="299" r:id="rId20"/>
    <p:sldId id="333" r:id="rId21"/>
    <p:sldId id="345" r:id="rId22"/>
    <p:sldId id="334" r:id="rId23"/>
    <p:sldId id="337" r:id="rId24"/>
    <p:sldId id="336" r:id="rId25"/>
    <p:sldId id="360" r:id="rId26"/>
    <p:sldId id="298" r:id="rId27"/>
    <p:sldId id="327" r:id="rId28"/>
    <p:sldId id="328" r:id="rId29"/>
    <p:sldId id="331" r:id="rId30"/>
    <p:sldId id="325" r:id="rId31"/>
    <p:sldId id="330" r:id="rId32"/>
    <p:sldId id="339" r:id="rId33"/>
    <p:sldId id="340" r:id="rId34"/>
    <p:sldId id="341" r:id="rId35"/>
    <p:sldId id="362" r:id="rId36"/>
    <p:sldId id="342" r:id="rId37"/>
    <p:sldId id="343" r:id="rId38"/>
    <p:sldId id="361" r:id="rId39"/>
    <p:sldId id="34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343A-ACBA-4713-B31C-62801CED2A1A}" v="2" dt="2017-04-19T21:30:2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94660"/>
  </p:normalViewPr>
  <p:slideViewPr>
    <p:cSldViewPr snapToGrid="0">
      <p:cViewPr>
        <p:scale>
          <a:sx n="100" d="100"/>
          <a:sy n="100" d="100"/>
        </p:scale>
        <p:origin x="2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g_000\Desktop\Universit&#233;\S5\Projet\Courbe_en_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Courbe en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[Courbe_en_S.xlsx]Sheet1!$A$4</c:f>
              <c:strCache>
                <c:ptCount val="1"/>
                <c:pt idx="0">
                  <c:v>Cumulatif estimé (CBTP)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[Courbe_en_S.xlsx]Sheet1!$B$1:$P$1</c:f>
              <c:strCache>
                <c:ptCount val="1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</c:strCache>
            </c:strRef>
          </c:cat>
          <c:val>
            <c:numRef>
              <c:f>[Courbe_en_S.xlsx]Sheet1!$B$4:$P$4</c:f>
              <c:numCache>
                <c:formatCode>General</c:formatCode>
                <c:ptCount val="15"/>
                <c:pt idx="0">
                  <c:v>7</c:v>
                </c:pt>
                <c:pt idx="1">
                  <c:v>28</c:v>
                </c:pt>
                <c:pt idx="2">
                  <c:v>37</c:v>
                </c:pt>
                <c:pt idx="3">
                  <c:v>62</c:v>
                </c:pt>
                <c:pt idx="4">
                  <c:v>89</c:v>
                </c:pt>
                <c:pt idx="5">
                  <c:v>119</c:v>
                </c:pt>
                <c:pt idx="6">
                  <c:v>130</c:v>
                </c:pt>
                <c:pt idx="7">
                  <c:v>157</c:v>
                </c:pt>
                <c:pt idx="8">
                  <c:v>177</c:v>
                </c:pt>
                <c:pt idx="9">
                  <c:v>208</c:v>
                </c:pt>
                <c:pt idx="10">
                  <c:v>260</c:v>
                </c:pt>
                <c:pt idx="11">
                  <c:v>318</c:v>
                </c:pt>
                <c:pt idx="12">
                  <c:v>373</c:v>
                </c:pt>
                <c:pt idx="13">
                  <c:v>441</c:v>
                </c:pt>
                <c:pt idx="14">
                  <c:v>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A3-4BE2-A1A4-CC64E239CFB6}"/>
            </c:ext>
          </c:extLst>
        </c:ser>
        <c:ser>
          <c:idx val="1"/>
          <c:order val="1"/>
          <c:tx>
            <c:strRef>
              <c:f>[Courbe_en_S.xlsx]Sheet1!$A$5</c:f>
              <c:strCache>
                <c:ptCount val="1"/>
                <c:pt idx="0">
                  <c:v>Cumulatif dépensé (CRTE)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[Courbe_en_S.xlsx]Sheet1!$B$1:$P$1</c:f>
              <c:strCache>
                <c:ptCount val="1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</c:strCache>
            </c:strRef>
          </c:cat>
          <c:val>
            <c:numRef>
              <c:f>[Courbe_en_S.xlsx]Sheet1!$B$5:$P$5</c:f>
              <c:numCache>
                <c:formatCode>General</c:formatCode>
                <c:ptCount val="15"/>
                <c:pt idx="0">
                  <c:v>0</c:v>
                </c:pt>
                <c:pt idx="1">
                  <c:v>16.75</c:v>
                </c:pt>
                <c:pt idx="2">
                  <c:v>16.75</c:v>
                </c:pt>
                <c:pt idx="3">
                  <c:v>40.75</c:v>
                </c:pt>
                <c:pt idx="4">
                  <c:v>55</c:v>
                </c:pt>
                <c:pt idx="5">
                  <c:v>94.25</c:v>
                </c:pt>
                <c:pt idx="6">
                  <c:v>103.5</c:v>
                </c:pt>
                <c:pt idx="7">
                  <c:v>111.5</c:v>
                </c:pt>
                <c:pt idx="8">
                  <c:v>118.5</c:v>
                </c:pt>
                <c:pt idx="9">
                  <c:v>158</c:v>
                </c:pt>
                <c:pt idx="10">
                  <c:v>202.75</c:v>
                </c:pt>
                <c:pt idx="11">
                  <c:v>252.75</c:v>
                </c:pt>
                <c:pt idx="12">
                  <c:v>354.75</c:v>
                </c:pt>
                <c:pt idx="13">
                  <c:v>498.75</c:v>
                </c:pt>
                <c:pt idx="14">
                  <c:v>599.5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A3-4BE2-A1A4-CC64E239CFB6}"/>
            </c:ext>
          </c:extLst>
        </c:ser>
        <c:ser>
          <c:idx val="2"/>
          <c:order val="3"/>
          <c:tx>
            <c:strRef>
              <c:f>[Courbe_en_S.xlsx]Sheet1!$A$6</c:f>
              <c:strCache>
                <c:ptCount val="1"/>
                <c:pt idx="0">
                  <c:v>Progression réelle (CBTE)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[Courbe_en_S.xlsx]Sheet1!$B$6:$P$6</c:f>
              <c:numCache>
                <c:formatCode>0.00</c:formatCode>
                <c:ptCount val="15"/>
                <c:pt idx="0">
                  <c:v>0</c:v>
                </c:pt>
                <c:pt idx="1">
                  <c:v>19.600000000000001</c:v>
                </c:pt>
                <c:pt idx="2">
                  <c:v>22.2</c:v>
                </c:pt>
                <c:pt idx="3">
                  <c:v>49.6</c:v>
                </c:pt>
                <c:pt idx="4">
                  <c:v>62.3</c:v>
                </c:pt>
                <c:pt idx="5">
                  <c:v>107.1</c:v>
                </c:pt>
                <c:pt idx="6">
                  <c:v>130</c:v>
                </c:pt>
                <c:pt idx="7">
                  <c:v>137.19999999999999</c:v>
                </c:pt>
                <c:pt idx="8">
                  <c:v>142.80000000000001</c:v>
                </c:pt>
                <c:pt idx="9">
                  <c:v>208</c:v>
                </c:pt>
                <c:pt idx="10">
                  <c:v>234</c:v>
                </c:pt>
                <c:pt idx="11">
                  <c:v>318</c:v>
                </c:pt>
                <c:pt idx="12">
                  <c:v>373</c:v>
                </c:pt>
                <c:pt idx="13">
                  <c:v>420</c:v>
                </c:pt>
                <c:pt idx="14">
                  <c:v>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A3-4BE2-A1A4-CC64E239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510928"/>
        <c:axId val="610511584"/>
        <c:extLst>
          <c:ext xmlns:c15="http://schemas.microsoft.com/office/drawing/2012/chart" uri="{02D57815-91ED-43cb-92C2-25804820EDAC}">
            <c15:filteredLineSeries>
              <c15:ser>
                <c:idx val="3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3-EAA3-4BE2-A1A4-CC64E239CFB6}"/>
                  </c:ext>
                </c:extLst>
              </c15:ser>
            </c15:filteredLineSeries>
          </c:ext>
        </c:extLst>
      </c:lineChart>
      <c:catAx>
        <c:axId val="61051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511584"/>
        <c:crosses val="autoZero"/>
        <c:auto val="1"/>
        <c:lblAlgn val="ctr"/>
        <c:lblOffset val="100"/>
        <c:noMultiLvlLbl val="0"/>
      </c:catAx>
      <c:valAx>
        <c:axId val="61051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51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21/04/2017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personne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5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0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48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Gab</a:t>
            </a:r>
            <a:r>
              <a:rPr lang="fr-CA" dirty="0"/>
              <a:t> -&gt; bloc </a:t>
            </a:r>
            <a:r>
              <a:rPr lang="fr-CA" dirty="0" err="1"/>
              <a:t>detection</a:t>
            </a:r>
            <a:r>
              <a:rPr lang="fr-CA" dirty="0"/>
              <a:t>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16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Gab</a:t>
            </a:r>
            <a:r>
              <a:rPr lang="fr-CA" dirty="0"/>
              <a:t> -&gt; </a:t>
            </a:r>
            <a:r>
              <a:rPr lang="fr-CA" dirty="0" err="1"/>
              <a:t>detection</a:t>
            </a:r>
            <a:r>
              <a:rPr lang="fr-CA" dirty="0"/>
              <a:t>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3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L-p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L-p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9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gab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0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thibeault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4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7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Chai</a:t>
            </a:r>
            <a:r>
              <a:rPr lang="fr-CA"/>
              <a:t> pas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41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L-P </a:t>
            </a:r>
            <a:r>
              <a:rPr lang="fr-FR"/>
              <a:t>et gab</a:t>
            </a:r>
            <a:r>
              <a:rPr lang="fr-FR" dirty="0"/>
              <a:t> </a:t>
            </a:r>
            <a:r>
              <a:rPr lang="fr-FR"/>
              <a:t>(</a:t>
            </a:r>
            <a:r>
              <a:rPr lang="fr-FR" dirty="0"/>
              <a:t>pk </a:t>
            </a:r>
            <a:r>
              <a:rPr lang="fr-FR" dirty="0" err="1"/>
              <a:t>gab</a:t>
            </a:r>
            <a:r>
              <a:rPr lang="fr-FR" dirty="0"/>
              <a:t> </a:t>
            </a:r>
            <a:r>
              <a:rPr lang="fr-FR" dirty="0" err="1"/>
              <a:t>wtf</a:t>
            </a:r>
            <a:r>
              <a:rPr lang="fr-FR" dirty="0"/>
              <a:t>?? Jen ai assez</a:t>
            </a:r>
            <a:r>
              <a:rPr lang="fr-FR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695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 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4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 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2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775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aLex</a:t>
            </a:r>
            <a:r>
              <a:rPr lang="fr-CA" dirty="0"/>
              <a:t> </a:t>
            </a:r>
            <a:r>
              <a:rPr lang="fr-CA" dirty="0" err="1"/>
              <a:t>guay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9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Fred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79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148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Luis et J-N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7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79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Chai</a:t>
            </a:r>
            <a:r>
              <a:rPr lang="fr-CA"/>
              <a:t> pas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personne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45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84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6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thibeault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2017-04-21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60.xml"/><Relationship Id="rId5" Type="http://schemas.openxmlformats.org/officeDocument/2006/relationships/tags" Target="../tags/tag5.xml"/><Relationship Id="rId10" Type="http://schemas.openxmlformats.org/officeDocument/2006/relationships/image" Target="../media/image1.jpe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9.emf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0.e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1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50.xml"/><Relationship Id="rId7" Type="http://schemas.openxmlformats.org/officeDocument/2006/relationships/image" Target="../media/image1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5.emf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7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8.e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9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20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21.jpe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7.e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8.e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19974" y="3305175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Présentation finale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19974" y="5153025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005227" y="2537368"/>
                <a:ext cx="2743200" cy="1535613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CA" sz="9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fr-FR" sz="66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an-U</a:t>
                </a:r>
                <a:endParaRPr lang="fr-FR" sz="5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4005227" y="2537368"/>
                <a:ext cx="2743200" cy="1535613"/>
              </a:xfrm>
              <a:prstGeom prst="rect">
                <a:avLst/>
              </a:prstGeom>
              <a:blipFill>
                <a:blip r:embed="rId12"/>
                <a:stretch>
                  <a:fillRect r="-12222" b="-261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U de Sherbrooke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1" y="3084974"/>
            <a:ext cx="709130" cy="7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168728"/>
            <a:ext cx="8596668" cy="1320800"/>
          </a:xfrm>
        </p:spPr>
        <p:txBody>
          <a:bodyPr/>
          <a:lstStyle/>
          <a:p>
            <a:r>
              <a:rPr lang="fr-CA" dirty="0"/>
              <a:t>Implémentation traitement de signal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462" y="1008880"/>
            <a:ext cx="11937075" cy="5697123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237277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10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Implémentation détection mode partition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134" y="1801810"/>
            <a:ext cx="6523566" cy="3584576"/>
          </a:xfrm>
          <a:prstGeom prst="rect">
            <a:avLst/>
          </a:prstGeom>
        </p:spPr>
      </p:pic>
      <p:sp>
        <p:nvSpPr>
          <p:cNvPr id="6" name="Espace réservé du contenu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743700" y="1930400"/>
            <a:ext cx="3473868" cy="236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Génération métronome</a:t>
            </a:r>
          </a:p>
          <a:p>
            <a:r>
              <a:rPr lang="fr-CA" dirty="0"/>
              <a:t>Acquisition synchrone</a:t>
            </a:r>
          </a:p>
          <a:p>
            <a:r>
              <a:rPr lang="fr-CA" dirty="0"/>
              <a:t>Détection attaque et </a:t>
            </a:r>
            <a:r>
              <a:rPr lang="fr-CA" dirty="0" err="1"/>
              <a:t>decay</a:t>
            </a:r>
            <a:endParaRPr lang="fr-CA" dirty="0"/>
          </a:p>
          <a:p>
            <a:r>
              <a:rPr lang="fr-CA" dirty="0"/>
              <a:t>Séparation en croches</a:t>
            </a:r>
          </a:p>
          <a:p>
            <a:r>
              <a:rPr lang="fr-CA" dirty="0"/>
              <a:t>Cascade avec mode temps réel</a:t>
            </a:r>
          </a:p>
          <a:p>
            <a:endParaRPr lang="fr-CA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4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158869" y="1551852"/>
            <a:ext cx="9440491" cy="493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7333" y="609600"/>
            <a:ext cx="8996753" cy="1320800"/>
          </a:xfrm>
        </p:spPr>
        <p:txBody>
          <a:bodyPr/>
          <a:lstStyle/>
          <a:p>
            <a:r>
              <a:rPr lang="fr-CA" dirty="0"/>
              <a:t>Stratégie détection mode partition (suite)</a:t>
            </a:r>
          </a:p>
        </p:txBody>
      </p:sp>
      <p:sp>
        <p:nvSpPr>
          <p:cNvPr id="4" name="Espace réservé du contenu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935087" y="1551852"/>
            <a:ext cx="3182737" cy="236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Amplitude plus basse </a:t>
            </a:r>
          </a:p>
          <a:p>
            <a:pPr marL="0" indent="0">
              <a:buNone/>
            </a:pPr>
            <a:r>
              <a:rPr lang="fr-CA" dirty="0"/>
              <a:t>Si note différente</a:t>
            </a:r>
          </a:p>
          <a:p>
            <a:endParaRPr lang="fr-CA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5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3" y="609600"/>
            <a:ext cx="8996753" cy="1320800"/>
          </a:xfrm>
        </p:spPr>
        <p:txBody>
          <a:bodyPr/>
          <a:lstStyle/>
          <a:p>
            <a:r>
              <a:rPr lang="fr-CA" dirty="0"/>
              <a:t>Stratégie détection mode partition (suite)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744663"/>
            <a:ext cx="9825218" cy="3667140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3" y="609600"/>
            <a:ext cx="8996753" cy="1320800"/>
          </a:xfrm>
        </p:spPr>
        <p:txBody>
          <a:bodyPr/>
          <a:lstStyle/>
          <a:p>
            <a:r>
              <a:rPr lang="fr-CA" dirty="0"/>
              <a:t>Stratégie détection mode partition (suite)</a:t>
            </a:r>
          </a:p>
        </p:txBody>
      </p:sp>
      <p:pic>
        <p:nvPicPr>
          <p:cNvPr id="1026" name="Picture 2" descr="https://scontent-yyz1-1.xx.fbcdn.net/v/t35.0-12/18042690_793577207486011_1338952879_o.png?oh=bbe8aaf91aad5bc908b6b6c92ca17cde&amp;oe=58F8D62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9" y="1628143"/>
            <a:ext cx="8997398" cy="18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51429" y="3547134"/>
            <a:ext cx="6261672" cy="3310866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3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2461" y="387928"/>
            <a:ext cx="3004598" cy="1477818"/>
          </a:xfrm>
        </p:spPr>
        <p:txBody>
          <a:bodyPr>
            <a:normAutofit fontScale="90000"/>
          </a:bodyPr>
          <a:lstStyle/>
          <a:p>
            <a:r>
              <a:rPr lang="fr-CA" dirty="0"/>
              <a:t>Stratégie détection mode partition (suite)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15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57058" y="0"/>
            <a:ext cx="8334000" cy="67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2606" y="138545"/>
            <a:ext cx="9029374" cy="1320800"/>
          </a:xfrm>
        </p:spPr>
        <p:txBody>
          <a:bodyPr/>
          <a:lstStyle/>
          <a:p>
            <a:r>
              <a:rPr lang="fr-CA" dirty="0"/>
              <a:t>Stratégie détection mode partition (suite)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53309" y="708670"/>
            <a:ext cx="6676466" cy="5393392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36974" y="4237564"/>
            <a:ext cx="1698335" cy="79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Vecteur des timings</a:t>
            </a:r>
          </a:p>
          <a:p>
            <a:endParaRPr lang="fr-CA" dirty="0"/>
          </a:p>
        </p:txBody>
      </p:sp>
      <p:sp>
        <p:nvSpPr>
          <p:cNvPr id="6" name="Espace réservé du contenu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36974" y="1517455"/>
            <a:ext cx="1698335" cy="79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Vecteur des notes</a:t>
            </a:r>
          </a:p>
          <a:p>
            <a:endParaRPr lang="fr-CA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17</a:t>
            </a:fld>
            <a:endParaRPr lang="en-CA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9828116"/>
              </p:ext>
            </p:extLst>
          </p:nvPr>
        </p:nvGraphicFramePr>
        <p:xfrm>
          <a:off x="127821" y="1100080"/>
          <a:ext cx="11727480" cy="608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998">
                  <a:extLst>
                    <a:ext uri="{9D8B030D-6E8A-4147-A177-3AD203B41FA5}">
                      <a16:colId xmlns:a16="http://schemas.microsoft.com/office/drawing/2014/main" val="1223072508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1293507827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1094199577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2408973581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3881562698"/>
                    </a:ext>
                  </a:extLst>
                </a:gridCol>
                <a:gridCol w="4902389">
                  <a:extLst>
                    <a:ext uri="{9D8B030D-6E8A-4147-A177-3AD203B41FA5}">
                      <a16:colId xmlns:a16="http://schemas.microsoft.com/office/drawing/2014/main" val="4002047796"/>
                    </a:ext>
                  </a:extLst>
                </a:gridCol>
                <a:gridCol w="2244832">
                  <a:extLst>
                    <a:ext uri="{9D8B030D-6E8A-4147-A177-3AD203B41FA5}">
                      <a16:colId xmlns:a16="http://schemas.microsoft.com/office/drawing/2014/main" val="986572261"/>
                    </a:ext>
                  </a:extLst>
                </a:gridCol>
                <a:gridCol w="1580442">
                  <a:extLst>
                    <a:ext uri="{9D8B030D-6E8A-4147-A177-3AD203B41FA5}">
                      <a16:colId xmlns:a16="http://schemas.microsoft.com/office/drawing/2014/main" val="1975688592"/>
                    </a:ext>
                  </a:extLst>
                </a:gridCol>
                <a:gridCol w="442927">
                  <a:extLst>
                    <a:ext uri="{9D8B030D-6E8A-4147-A177-3AD203B41FA5}">
                      <a16:colId xmlns:a16="http://schemas.microsoft.com/office/drawing/2014/main" val="601491609"/>
                    </a:ext>
                  </a:extLst>
                </a:gridCol>
              </a:tblGrid>
              <a:tr h="309403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Numérotation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Description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6108"/>
                  </a:ext>
                </a:extLst>
              </a:tr>
              <a:tr h="299088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Mod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>
                          <a:effectLst/>
                        </a:rPr>
                        <a:t>G/T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>
                          <a:effectLst/>
                        </a:rPr>
                        <a:t>Specs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Crit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Tâche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Niveau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Flexibilité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Classe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74556679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78174381"/>
              </p:ext>
            </p:extLst>
          </p:nvPr>
        </p:nvGraphicFramePr>
        <p:xfrm>
          <a:off x="127821" y="1708571"/>
          <a:ext cx="11727481" cy="4535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64">
                  <a:extLst>
                    <a:ext uri="{9D8B030D-6E8A-4147-A177-3AD203B41FA5}">
                      <a16:colId xmlns:a16="http://schemas.microsoft.com/office/drawing/2014/main" val="1415292879"/>
                    </a:ext>
                  </a:extLst>
                </a:gridCol>
                <a:gridCol w="567460">
                  <a:extLst>
                    <a:ext uri="{9D8B030D-6E8A-4147-A177-3AD203B41FA5}">
                      <a16:colId xmlns:a16="http://schemas.microsoft.com/office/drawing/2014/main" val="2314496014"/>
                    </a:ext>
                  </a:extLst>
                </a:gridCol>
                <a:gridCol w="567460">
                  <a:extLst>
                    <a:ext uri="{9D8B030D-6E8A-4147-A177-3AD203B41FA5}">
                      <a16:colId xmlns:a16="http://schemas.microsoft.com/office/drawing/2014/main" val="1904207439"/>
                    </a:ext>
                  </a:extLst>
                </a:gridCol>
                <a:gridCol w="567460">
                  <a:extLst>
                    <a:ext uri="{9D8B030D-6E8A-4147-A177-3AD203B41FA5}">
                      <a16:colId xmlns:a16="http://schemas.microsoft.com/office/drawing/2014/main" val="259067245"/>
                    </a:ext>
                  </a:extLst>
                </a:gridCol>
                <a:gridCol w="567460">
                  <a:extLst>
                    <a:ext uri="{9D8B030D-6E8A-4147-A177-3AD203B41FA5}">
                      <a16:colId xmlns:a16="http://schemas.microsoft.com/office/drawing/2014/main" val="562157440"/>
                    </a:ext>
                  </a:extLst>
                </a:gridCol>
                <a:gridCol w="4944995">
                  <a:extLst>
                    <a:ext uri="{9D8B030D-6E8A-4147-A177-3AD203B41FA5}">
                      <a16:colId xmlns:a16="http://schemas.microsoft.com/office/drawing/2014/main" val="2380195005"/>
                    </a:ext>
                  </a:extLst>
                </a:gridCol>
                <a:gridCol w="2269834">
                  <a:extLst>
                    <a:ext uri="{9D8B030D-6E8A-4147-A177-3AD203B41FA5}">
                      <a16:colId xmlns:a16="http://schemas.microsoft.com/office/drawing/2014/main" val="487786945"/>
                    </a:ext>
                  </a:extLst>
                </a:gridCol>
                <a:gridCol w="1594288">
                  <a:extLst>
                    <a:ext uri="{9D8B030D-6E8A-4147-A177-3AD203B41FA5}">
                      <a16:colId xmlns:a16="http://schemas.microsoft.com/office/drawing/2014/main" val="2668923834"/>
                    </a:ext>
                  </a:extLst>
                </a:gridCol>
                <a:gridCol w="445860">
                  <a:extLst>
                    <a:ext uri="{9D8B030D-6E8A-4147-A177-3AD203B41FA5}">
                      <a16:colId xmlns:a16="http://schemas.microsoft.com/office/drawing/2014/main" val="2432242983"/>
                    </a:ext>
                  </a:extLst>
                </a:gridCol>
              </a:tblGrid>
              <a:tr h="244212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Interfaçage et exportation des résultats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638913016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Interfacage du menu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486464218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Faire l'interface du menu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795281513"/>
                  </a:ext>
                </a:extLst>
              </a:tr>
              <a:tr h="48842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Implémenter les notes (images/mots)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Code sur console avec caratères ASCII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Vrai image de notes sur vrai partition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4157632256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Implémenter les différents boutons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4 actions pour un mode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+/- 2 actions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51975896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Implémenter les longueurs de temps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1 mesures de délai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maximum 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275198443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Implémenter d'autres dessins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À déterminer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721529395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Simplicité du menu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Menus déroulant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boites dialogues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000967964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3.T.1.6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Nombre de menus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5 menus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minimum 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773068206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Faire les fonctionnalités du menu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418548910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3.T.2.1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Faire les boucles de décisions de l'apparition des notes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Sortir la bonne note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N/A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665536073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3.T.2.2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Faire les boucles de décisions de l'apparition de la durée des notes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Selon le temps de la note joué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+/- 0.25s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28629495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Hardware lié au menu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410728732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3.T.3.1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Simplicité de l'alimentation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1 bouton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N/A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978736104"/>
                  </a:ext>
                </a:extLst>
              </a:tr>
              <a:tr h="73263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3.T.3.2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Facilité des connections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1 câble et zéro configuration au démarage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maximum 3 branchements et 4 configurations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 dirty="0">
                          <a:effectLst/>
                        </a:rPr>
                        <a:t>F0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22560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18</a:t>
            </a:fld>
            <a:endParaRPr lang="en-CA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27821" y="1100080"/>
          <a:ext cx="11727480" cy="608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998">
                  <a:extLst>
                    <a:ext uri="{9D8B030D-6E8A-4147-A177-3AD203B41FA5}">
                      <a16:colId xmlns:a16="http://schemas.microsoft.com/office/drawing/2014/main" val="1223072508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1293507827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1094199577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2408973581"/>
                    </a:ext>
                  </a:extLst>
                </a:gridCol>
                <a:gridCol w="563723">
                  <a:extLst>
                    <a:ext uri="{9D8B030D-6E8A-4147-A177-3AD203B41FA5}">
                      <a16:colId xmlns:a16="http://schemas.microsoft.com/office/drawing/2014/main" val="3881562698"/>
                    </a:ext>
                  </a:extLst>
                </a:gridCol>
                <a:gridCol w="4902389">
                  <a:extLst>
                    <a:ext uri="{9D8B030D-6E8A-4147-A177-3AD203B41FA5}">
                      <a16:colId xmlns:a16="http://schemas.microsoft.com/office/drawing/2014/main" val="4002047796"/>
                    </a:ext>
                  </a:extLst>
                </a:gridCol>
                <a:gridCol w="2244832">
                  <a:extLst>
                    <a:ext uri="{9D8B030D-6E8A-4147-A177-3AD203B41FA5}">
                      <a16:colId xmlns:a16="http://schemas.microsoft.com/office/drawing/2014/main" val="986572261"/>
                    </a:ext>
                  </a:extLst>
                </a:gridCol>
                <a:gridCol w="1580442">
                  <a:extLst>
                    <a:ext uri="{9D8B030D-6E8A-4147-A177-3AD203B41FA5}">
                      <a16:colId xmlns:a16="http://schemas.microsoft.com/office/drawing/2014/main" val="1975688592"/>
                    </a:ext>
                  </a:extLst>
                </a:gridCol>
                <a:gridCol w="442927">
                  <a:extLst>
                    <a:ext uri="{9D8B030D-6E8A-4147-A177-3AD203B41FA5}">
                      <a16:colId xmlns:a16="http://schemas.microsoft.com/office/drawing/2014/main" val="601491609"/>
                    </a:ext>
                  </a:extLst>
                </a:gridCol>
              </a:tblGrid>
              <a:tr h="309403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Numérotation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Description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6108"/>
                  </a:ext>
                </a:extLst>
              </a:tr>
              <a:tr h="299088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Mod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>
                          <a:effectLst/>
                        </a:rPr>
                        <a:t>G/T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>
                          <a:effectLst/>
                        </a:rPr>
                        <a:t>Specs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Crit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Tâche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Niveau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Flexibilité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u="none" strike="noStrike" dirty="0" err="1">
                          <a:effectLst/>
                        </a:rPr>
                        <a:t>Classe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74556679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56565785"/>
              </p:ext>
            </p:extLst>
          </p:nvPr>
        </p:nvGraphicFramePr>
        <p:xfrm>
          <a:off x="127821" y="1708571"/>
          <a:ext cx="11798709" cy="4535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895">
                  <a:extLst>
                    <a:ext uri="{9D8B030D-6E8A-4147-A177-3AD203B41FA5}">
                      <a16:colId xmlns:a16="http://schemas.microsoft.com/office/drawing/2014/main" val="4095964125"/>
                    </a:ext>
                  </a:extLst>
                </a:gridCol>
                <a:gridCol w="570906">
                  <a:extLst>
                    <a:ext uri="{9D8B030D-6E8A-4147-A177-3AD203B41FA5}">
                      <a16:colId xmlns:a16="http://schemas.microsoft.com/office/drawing/2014/main" val="609061829"/>
                    </a:ext>
                  </a:extLst>
                </a:gridCol>
                <a:gridCol w="570906">
                  <a:extLst>
                    <a:ext uri="{9D8B030D-6E8A-4147-A177-3AD203B41FA5}">
                      <a16:colId xmlns:a16="http://schemas.microsoft.com/office/drawing/2014/main" val="1430159205"/>
                    </a:ext>
                  </a:extLst>
                </a:gridCol>
                <a:gridCol w="570906">
                  <a:extLst>
                    <a:ext uri="{9D8B030D-6E8A-4147-A177-3AD203B41FA5}">
                      <a16:colId xmlns:a16="http://schemas.microsoft.com/office/drawing/2014/main" val="4095684222"/>
                    </a:ext>
                  </a:extLst>
                </a:gridCol>
                <a:gridCol w="570906">
                  <a:extLst>
                    <a:ext uri="{9D8B030D-6E8A-4147-A177-3AD203B41FA5}">
                      <a16:colId xmlns:a16="http://schemas.microsoft.com/office/drawing/2014/main" val="3661188872"/>
                    </a:ext>
                  </a:extLst>
                </a:gridCol>
                <a:gridCol w="4975030">
                  <a:extLst>
                    <a:ext uri="{9D8B030D-6E8A-4147-A177-3AD203B41FA5}">
                      <a16:colId xmlns:a16="http://schemas.microsoft.com/office/drawing/2014/main" val="2729637148"/>
                    </a:ext>
                  </a:extLst>
                </a:gridCol>
                <a:gridCol w="2283620">
                  <a:extLst>
                    <a:ext uri="{9D8B030D-6E8A-4147-A177-3AD203B41FA5}">
                      <a16:colId xmlns:a16="http://schemas.microsoft.com/office/drawing/2014/main" val="3133156484"/>
                    </a:ext>
                  </a:extLst>
                </a:gridCol>
                <a:gridCol w="1603972">
                  <a:extLst>
                    <a:ext uri="{9D8B030D-6E8A-4147-A177-3AD203B41FA5}">
                      <a16:colId xmlns:a16="http://schemas.microsoft.com/office/drawing/2014/main" val="1924070903"/>
                    </a:ext>
                  </a:extLst>
                </a:gridCol>
                <a:gridCol w="448568">
                  <a:extLst>
                    <a:ext uri="{9D8B030D-6E8A-4147-A177-3AD203B41FA5}">
                      <a16:colId xmlns:a16="http://schemas.microsoft.com/office/drawing/2014/main" val="313476659"/>
                    </a:ext>
                  </a:extLst>
                </a:gridCol>
              </a:tblGrid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Interfaçage du document de sorti affiché sur la console (exporté)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extLst>
                  <a:ext uri="{0D108BD9-81ED-4DB2-BD59-A6C34878D82A}">
                    <a16:rowId xmlns:a16="http://schemas.microsoft.com/office/drawing/2014/main" val="2513081242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3.T.4.1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Programmation du nombre de pièces à exporter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5 pièces maximum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+/- 2 pièces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959961596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3.T.4.2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Programmation de la longueur de pièces à exporter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16 mesures à 120 BPM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+/- 8 mesures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010100068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3.T.4.3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Validation de l'intégrité des sons exportés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À déterminer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042710849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entre les périphériques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953600525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micro-ADC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À déterminer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633763673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ADC-mémoire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À déterminer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615691156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3.T.5.4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DSK-PIC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Envoie/réception bon data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Aucune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763085094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3.T.5.5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Écran LCD-PIC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On peut afficher toutes les informations voulues</a:t>
                      </a:r>
                      <a:endParaRPr lang="fr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Aucune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77383795"/>
                  </a:ext>
                </a:extLst>
              </a:tr>
              <a:tr h="75583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3.T.5.6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Communication Clavier-PIC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On peut écrire/selectionner les options affichées à l'aide de la télécommande</a:t>
                      </a:r>
                      <a:endParaRPr lang="fr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Aucune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F0</a:t>
                      </a:r>
                      <a:endParaRPr lang="en-CA" sz="1200" b="0" i="0" u="none" strike="noStrike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745199020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Affichage en temps réel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359763977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3.T.6.1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Taille des caractères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1.5cm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+/- 1 cm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914372183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Génération de mélodie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397524588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3.T.7.1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Faire apprendre a l'usager 4 mesures d'une pièce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2 mesures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minimum 1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F2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2478286945"/>
                  </a:ext>
                </a:extLst>
              </a:tr>
              <a:tr h="251945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3.T.7.2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CA" sz="1200" u="none" strike="noStrike">
                          <a:effectLst/>
                        </a:rPr>
                        <a:t>Générer une mélodie en fonction de l'accord joué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2 gammes utilisés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>
                          <a:effectLst/>
                        </a:rPr>
                        <a:t>minimum 1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u="none" strike="noStrike" dirty="0">
                          <a:effectLst/>
                        </a:rPr>
                        <a:t>F2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2" marR="4952" marT="4952" marB="0"/>
                </a:tc>
                <a:extLst>
                  <a:ext uri="{0D108BD9-81ED-4DB2-BD59-A6C34878D82A}">
                    <a16:rowId xmlns:a16="http://schemas.microsoft.com/office/drawing/2014/main" val="111353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1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>
                <a:solidFill>
                  <a:srgbClr val="90C226"/>
                </a:solidFill>
              </a:rPr>
              <a:t>Processus de conception</a:t>
            </a:r>
            <a:endParaRPr lang="en-CA" sz="3000" dirty="0">
              <a:solidFill>
                <a:srgbClr val="90C226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19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54011" y="0"/>
            <a:ext cx="4876801" cy="69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Présentation du prototype du produit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364975"/>
            <a:ext cx="8596668" cy="4676388"/>
          </a:xfrm>
        </p:spPr>
        <p:txBody>
          <a:bodyPr/>
          <a:lstStyle/>
          <a:p>
            <a:r>
              <a:rPr lang="fr-CA" dirty="0"/>
              <a:t>Plateforme embarquée d’aide aux musiciens </a:t>
            </a:r>
          </a:p>
          <a:p>
            <a:r>
              <a:rPr lang="fr-CA" dirty="0"/>
              <a:t>Fonctionnalités du prototype:</a:t>
            </a:r>
          </a:p>
          <a:p>
            <a:r>
              <a:rPr lang="fr-CA" dirty="0"/>
              <a:t>Détection d’accords à 3 sons en temps réel (peut aider à la pratique)</a:t>
            </a:r>
          </a:p>
          <a:p>
            <a:r>
              <a:rPr lang="fr-CA" dirty="0"/>
              <a:t>Détection de notes singulières en temps réel</a:t>
            </a:r>
          </a:p>
          <a:p>
            <a:r>
              <a:rPr lang="fr-CA" dirty="0"/>
              <a:t>Affichage à l’ordinateur des partitions jouées(possibilité de garder les images)</a:t>
            </a:r>
          </a:p>
          <a:p>
            <a:r>
              <a:rPr lang="fr-CA" dirty="0"/>
              <a:t>Génération de métronome pour pratiquer le jeu synchrone</a:t>
            </a:r>
          </a:p>
          <a:p>
            <a:r>
              <a:rPr lang="fr-CA" dirty="0"/>
              <a:t>Écriture de partition à 4 mesures décalées à résolution de croches</a:t>
            </a:r>
          </a:p>
          <a:p>
            <a:pPr marL="0" indent="0">
              <a:buNone/>
            </a:pPr>
            <a:r>
              <a:rPr lang="fr-CA" dirty="0"/>
              <a:t>( peut servir à pratiquer/apprendre des pièces ainsi qu’aide à la composition)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Compétiteurs: trop spécialisés… Bon marché disponible.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178199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Architecture haut niveau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20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7539" y="903341"/>
            <a:ext cx="8711904" cy="59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fr-CA" sz="3000"/>
              <a:t>Schéma</a:t>
            </a:r>
            <a:endParaRPr lang="fr-CA" sz="30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86637" y="103759"/>
            <a:ext cx="8120963" cy="6543799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2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Structure des interactions</a:t>
            </a:r>
            <a:endParaRPr lang="fr-CA" sz="300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22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6792" y="1372553"/>
            <a:ext cx="9124517" cy="43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0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Gestion</a:t>
            </a:r>
          </a:p>
        </p:txBody>
      </p:sp>
      <p:pic>
        <p:nvPicPr>
          <p:cNvPr id="2050" name="Picture 2" descr="Résultats de recherche d'images pour « Gestion »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8" y="1164374"/>
            <a:ext cx="5262880" cy="52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5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sz="3000" dirty="0"/>
              <a:t>Planification temporelle</a:t>
            </a:r>
          </a:p>
        </p:txBody>
      </p:sp>
      <p:sp>
        <p:nvSpPr>
          <p:cNvPr id="3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A" dirty="0"/>
              <a:t>Utilisation de </a:t>
            </a:r>
            <a:r>
              <a:rPr lang="fr-CA" dirty="0" err="1"/>
              <a:t>Trello</a:t>
            </a:r>
            <a:r>
              <a:rPr lang="fr-CA" dirty="0"/>
              <a:t> Plus : planification et séparation des tâches, estimation et compilation des heures pour chaque tâche et génération du diagramme de Gantt;</a:t>
            </a:r>
          </a:p>
          <a:p>
            <a:pPr>
              <a:lnSpc>
                <a:spcPct val="150000"/>
              </a:lnSpc>
            </a:pPr>
            <a:r>
              <a:rPr lang="fr-CA" dirty="0"/>
              <a:t>Première ébauche de planification en début de session + update de la planification après chaque revue et lors de la sortie des barèmes;</a:t>
            </a:r>
          </a:p>
          <a:p>
            <a:pPr marL="0" indent="0">
              <a:lnSpc>
                <a:spcPct val="150000"/>
              </a:lnSpc>
              <a:buNone/>
            </a:pPr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2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934" y="223157"/>
            <a:ext cx="8596668" cy="1320800"/>
          </a:xfrm>
        </p:spPr>
        <p:txBody>
          <a:bodyPr>
            <a:normAutofit/>
          </a:bodyPr>
          <a:lstStyle/>
          <a:p>
            <a:r>
              <a:rPr lang="fr-FR" sz="3000" dirty="0"/>
              <a:t>Exemple Gantt généré par </a:t>
            </a:r>
            <a:r>
              <a:rPr lang="fr-FR" sz="3000" dirty="0" err="1"/>
              <a:t>Trello</a:t>
            </a:r>
            <a:r>
              <a:rPr lang="fr-FR" sz="3000" dirty="0"/>
              <a:t> (</a:t>
            </a:r>
            <a:r>
              <a:rPr lang="fr-FR" sz="3000" dirty="0" err="1"/>
              <a:t>Elegantt</a:t>
            </a:r>
            <a:r>
              <a:rPr lang="fr-FR" sz="3000" dirty="0"/>
              <a:t>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25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4935" y="721098"/>
            <a:ext cx="8771808" cy="57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4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26</a:t>
            </a:fld>
            <a:endParaRPr lang="en-CA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8F8B492-EF6E-4606-A672-2F882F7B313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7892277"/>
              </p:ext>
            </p:extLst>
          </p:nvPr>
        </p:nvGraphicFramePr>
        <p:xfrm>
          <a:off x="694333" y="1238588"/>
          <a:ext cx="9214597" cy="468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Traçabilité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27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7334" y="1616529"/>
            <a:ext cx="8596668" cy="44248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dirty="0" err="1"/>
              <a:t>Trello</a:t>
            </a:r>
            <a:r>
              <a:rPr lang="fr-CA" dirty="0"/>
              <a:t> Plus permet une bonne traçabilité au niveau des tâches effectuées, autant pour les dates que pour les personnes qui ont travaillé dessus;</a:t>
            </a:r>
          </a:p>
          <a:p>
            <a:pPr>
              <a:lnSpc>
                <a:spcPct val="150000"/>
              </a:lnSpc>
            </a:pPr>
            <a:r>
              <a:rPr lang="fr-CA" dirty="0"/>
              <a:t>Utilisation de GitHub : </a:t>
            </a:r>
            <a:br>
              <a:rPr lang="fr-CA" dirty="0"/>
            </a:br>
            <a:r>
              <a:rPr lang="fr-CA" dirty="0"/>
              <a:t>- Garde en mémoire toutes les versions des fichiers;</a:t>
            </a:r>
            <a:br>
              <a:rPr lang="fr-CA" dirty="0"/>
            </a:br>
            <a:r>
              <a:rPr lang="fr-CA" dirty="0"/>
              <a:t>- Permet de savoir qui a déposé le fichier et quand;</a:t>
            </a:r>
            <a:br>
              <a:rPr lang="fr-CA" dirty="0"/>
            </a:br>
            <a:r>
              <a:rPr lang="fr-CA" dirty="0"/>
              <a:t>- Permet le travail en parallèle et à distance;</a:t>
            </a:r>
          </a:p>
          <a:p>
            <a:pPr>
              <a:lnSpc>
                <a:spcPct val="150000"/>
              </a:lnSpc>
            </a:pPr>
            <a:r>
              <a:rPr lang="fr-CA" dirty="0"/>
              <a:t>Utilisation de </a:t>
            </a:r>
            <a:r>
              <a:rPr lang="fr-CA" dirty="0" err="1"/>
              <a:t>LeanTesting</a:t>
            </a:r>
            <a:r>
              <a:rPr lang="fr-CA" dirty="0"/>
              <a:t> :</a:t>
            </a:r>
            <a:br>
              <a:rPr lang="fr-CA" dirty="0"/>
            </a:br>
            <a:r>
              <a:rPr lang="fr-CA" dirty="0"/>
              <a:t>- Permet de savoir qui teste chaque module;</a:t>
            </a:r>
            <a:br>
              <a:rPr lang="fr-CA" dirty="0"/>
            </a:br>
            <a:r>
              <a:rPr lang="fr-CA" dirty="0"/>
              <a:t>- Permet de savoir qui fait un bug report et qui règle le bug;</a:t>
            </a:r>
            <a:br>
              <a:rPr lang="fr-CA" dirty="0"/>
            </a:br>
            <a:r>
              <a:rPr lang="fr-CA" dirty="0"/>
              <a:t>- Garde en mémoire tous les bugs, plan de tests et résultat;</a:t>
            </a:r>
          </a:p>
        </p:txBody>
      </p:sp>
    </p:spTree>
    <p:extLst>
      <p:ext uri="{BB962C8B-B14F-4D97-AF65-F5344CB8AC3E}">
        <p14:creationId xmlns:p14="http://schemas.microsoft.com/office/powerpoint/2010/main" val="299500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28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CA" dirty="0"/>
              <a:t>Risques bien gérés</a:t>
            </a:r>
          </a:p>
          <a:p>
            <a:r>
              <a:rPr lang="fr-CA" dirty="0"/>
              <a:t>Excel peu utilisé</a:t>
            </a:r>
          </a:p>
          <a:p>
            <a:r>
              <a:rPr lang="fr-CA" dirty="0"/>
              <a:t>Mitigations de risques :</a:t>
            </a:r>
          </a:p>
          <a:p>
            <a:pPr lvl="1"/>
            <a:r>
              <a:rPr lang="fr-CA" dirty="0"/>
              <a:t>Bon travail de l’équipe / autonomie des membres</a:t>
            </a:r>
          </a:p>
          <a:p>
            <a:pPr lvl="1"/>
            <a:r>
              <a:rPr lang="fr-CA" dirty="0"/>
              <a:t>Bonne gestion</a:t>
            </a:r>
          </a:p>
          <a:p>
            <a:pPr lvl="1"/>
            <a:r>
              <a:rPr lang="fr-CA" dirty="0"/>
              <a:t>Outils électroniques (</a:t>
            </a:r>
            <a:r>
              <a:rPr lang="fr-CA" dirty="0" err="1"/>
              <a:t>Trello</a:t>
            </a:r>
            <a:r>
              <a:rPr lang="fr-CA" dirty="0"/>
              <a:t>, GitHub, </a:t>
            </a:r>
            <a:r>
              <a:rPr lang="fr-CA" dirty="0" err="1"/>
              <a:t>LeanTesting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Assurance-qualité</a:t>
            </a:r>
          </a:p>
        </p:txBody>
      </p:sp>
    </p:spTree>
    <p:extLst>
      <p:ext uri="{BB962C8B-B14F-4D97-AF65-F5344CB8AC3E}">
        <p14:creationId xmlns:p14="http://schemas.microsoft.com/office/powerpoint/2010/main" val="98640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Rétrospection et conclusion de la gestion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29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Points forts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positifs</a:t>
            </a:r>
            <a:r>
              <a:rPr lang="en-CA" dirty="0"/>
              <a:t> : </a:t>
            </a:r>
            <a:br>
              <a:rPr lang="en-CA" dirty="0"/>
            </a:br>
            <a:r>
              <a:rPr lang="en-CA" dirty="0"/>
              <a:t>- Bonne </a:t>
            </a:r>
            <a:r>
              <a:rPr lang="en-CA" dirty="0" err="1"/>
              <a:t>planification</a:t>
            </a:r>
            <a:r>
              <a:rPr lang="en-CA" dirty="0"/>
              <a:t> des </a:t>
            </a:r>
            <a:r>
              <a:rPr lang="en-CA" dirty="0" err="1"/>
              <a:t>échéanciers</a:t>
            </a:r>
            <a:r>
              <a:rPr lang="en-CA" dirty="0"/>
              <a:t> pour les </a:t>
            </a:r>
            <a:r>
              <a:rPr lang="en-CA" dirty="0" err="1"/>
              <a:t>livrables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- Bonne utilisation des </a:t>
            </a:r>
            <a:r>
              <a:rPr lang="en-CA" dirty="0" err="1"/>
              <a:t>logiciels</a:t>
            </a:r>
            <a:r>
              <a:rPr lang="en-CA" dirty="0"/>
              <a:t> pour la </a:t>
            </a:r>
            <a:r>
              <a:rPr lang="en-CA" dirty="0" err="1"/>
              <a:t>traçabilité</a:t>
            </a:r>
            <a:br>
              <a:rPr lang="en-CA" dirty="0"/>
            </a:br>
            <a:r>
              <a:rPr lang="en-CA" dirty="0"/>
              <a:t>- </a:t>
            </a:r>
            <a:r>
              <a:rPr lang="en-CA" dirty="0" err="1"/>
              <a:t>Apprentissage</a:t>
            </a:r>
            <a:r>
              <a:rPr lang="en-CA" dirty="0"/>
              <a:t> de la </a:t>
            </a:r>
            <a:r>
              <a:rPr lang="en-CA" dirty="0" err="1"/>
              <a:t>création</a:t>
            </a:r>
            <a:r>
              <a:rPr lang="en-CA" dirty="0"/>
              <a:t> et de </a:t>
            </a:r>
            <a:r>
              <a:rPr lang="en-CA" dirty="0" err="1"/>
              <a:t>l’utilité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courbe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S</a:t>
            </a:r>
          </a:p>
          <a:p>
            <a:pPr>
              <a:lnSpc>
                <a:spcPct val="150000"/>
              </a:lnSpc>
            </a:pPr>
            <a:r>
              <a:rPr lang="en-CA" dirty="0"/>
              <a:t>Points à </a:t>
            </a:r>
            <a:r>
              <a:rPr lang="en-CA" dirty="0" err="1"/>
              <a:t>améliorer</a:t>
            </a:r>
            <a:r>
              <a:rPr lang="en-CA" dirty="0"/>
              <a:t> : </a:t>
            </a:r>
            <a:br>
              <a:rPr lang="en-CA" dirty="0"/>
            </a:br>
            <a:r>
              <a:rPr lang="en-CA" dirty="0"/>
              <a:t>- </a:t>
            </a:r>
            <a:r>
              <a:rPr lang="en-CA" dirty="0" err="1"/>
              <a:t>Avoir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meilleure</a:t>
            </a:r>
            <a:r>
              <a:rPr lang="en-CA" dirty="0"/>
              <a:t> </a:t>
            </a:r>
            <a:r>
              <a:rPr lang="en-CA" dirty="0" err="1"/>
              <a:t>séparation</a:t>
            </a:r>
            <a:r>
              <a:rPr lang="en-CA" dirty="0"/>
              <a:t> du travail;</a:t>
            </a:r>
            <a:br>
              <a:rPr lang="en-CA" dirty="0"/>
            </a:br>
            <a:r>
              <a:rPr lang="en-CA" dirty="0"/>
              <a:t>- </a:t>
            </a:r>
            <a:r>
              <a:rPr lang="en-CA" dirty="0" err="1"/>
              <a:t>Éviter</a:t>
            </a:r>
            <a:r>
              <a:rPr lang="en-CA" dirty="0"/>
              <a:t> le travail intense </a:t>
            </a:r>
            <a:r>
              <a:rPr lang="en-CA" dirty="0" err="1"/>
              <a:t>en</a:t>
            </a:r>
            <a:r>
              <a:rPr lang="en-CA" dirty="0"/>
              <a:t> fin de session avec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meilleure</a:t>
            </a:r>
            <a:r>
              <a:rPr lang="en-CA" dirty="0"/>
              <a:t> </a:t>
            </a:r>
            <a:r>
              <a:rPr lang="en-CA" dirty="0" err="1"/>
              <a:t>répartition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- Centraliser </a:t>
            </a:r>
            <a:r>
              <a:rPr lang="fr-FR" dirty="0"/>
              <a:t>l’entreposage</a:t>
            </a:r>
            <a:r>
              <a:rPr lang="en-CA" dirty="0"/>
              <a:t> des </a:t>
            </a:r>
            <a:r>
              <a:rPr lang="en-CA" dirty="0" err="1"/>
              <a:t>pièces</a:t>
            </a:r>
            <a:r>
              <a:rPr lang="en-CA" dirty="0"/>
              <a:t>;</a:t>
            </a: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7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Présentation des fonctionnalités possibles du produit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930400"/>
            <a:ext cx="8596668" cy="4676388"/>
          </a:xfrm>
        </p:spPr>
        <p:txBody>
          <a:bodyPr/>
          <a:lstStyle/>
          <a:p>
            <a:r>
              <a:rPr lang="fr-CA" dirty="0"/>
              <a:t>Mode apprentissage : Banque de pièce avec écoute et comparaison + conseils</a:t>
            </a:r>
          </a:p>
          <a:p>
            <a:r>
              <a:rPr lang="fr-CA" dirty="0"/>
              <a:t>Mode partition compatible avec accords et plus d’octaves</a:t>
            </a:r>
          </a:p>
          <a:p>
            <a:r>
              <a:rPr lang="fr-CA" dirty="0"/>
              <a:t>Optimisation du temps de traitement pour avoir résolution de triple croche</a:t>
            </a:r>
          </a:p>
          <a:p>
            <a:r>
              <a:rPr lang="fr-CA" dirty="0"/>
              <a:t>Interface utilisateur plus intuitive avec fonctionnalités d’exportation de partitions ainsi que réécoute. </a:t>
            </a:r>
          </a:p>
          <a:p>
            <a:r>
              <a:rPr lang="fr-CA" dirty="0"/>
              <a:t>Logiciel de composition musical </a:t>
            </a:r>
          </a:p>
          <a:p>
            <a:r>
              <a:rPr lang="fr-CA" dirty="0"/>
              <a:t>Plus de robustesse avec intégration de plus d’octaves pour harmoniques</a:t>
            </a:r>
          </a:p>
          <a:p>
            <a:r>
              <a:rPr lang="fr-CA" dirty="0"/>
              <a:t>Intégration d’accords à 4 sons et plus </a:t>
            </a:r>
          </a:p>
          <a:p>
            <a:r>
              <a:rPr lang="fr-CA" dirty="0"/>
              <a:t>Détection de forme avec ajout d’exercices d’improvisations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0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Assurance qualité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30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ésultats de recherche d'images pour « Assurance qualité »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787843"/>
            <a:ext cx="5003919" cy="26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5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Mesure des objectifs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31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2843" y="2897531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2843" y="1006063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3000" dirty="0"/>
              <a:t>Rappel des objectifs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69236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Résumé de la planification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32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6665" y="1526107"/>
            <a:ext cx="4463833" cy="1832913"/>
          </a:xfrm>
        </p:spPr>
        <p:txBody>
          <a:bodyPr>
            <a:noAutofit/>
          </a:bodyPr>
          <a:lstStyle/>
          <a:p>
            <a:r>
              <a:rPr lang="fr-CA" sz="2000" dirty="0"/>
              <a:t>Structure de départ de l’AQ:</a:t>
            </a:r>
          </a:p>
          <a:p>
            <a:pPr lvl="1"/>
            <a:r>
              <a:rPr lang="fr-CA" sz="1800" dirty="0"/>
              <a:t>Séparation par module</a:t>
            </a:r>
          </a:p>
          <a:p>
            <a:pPr lvl="1"/>
            <a:r>
              <a:rPr lang="fr-CA" sz="1800" dirty="0"/>
              <a:t>Passe 1, Passe 2 et Passe 3</a:t>
            </a:r>
          </a:p>
          <a:p>
            <a:pPr lvl="1"/>
            <a:r>
              <a:rPr lang="fr-CA" sz="1800" dirty="0"/>
              <a:t>Tickets d’erreur</a:t>
            </a:r>
          </a:p>
        </p:txBody>
      </p:sp>
      <p:sp>
        <p:nvSpPr>
          <p:cNvPr id="6" name="Espace réservé du contenu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86665" y="3631242"/>
            <a:ext cx="5471539" cy="2977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Structure de fin de l’AQ:</a:t>
            </a:r>
          </a:p>
          <a:p>
            <a:pPr lvl="1"/>
            <a:r>
              <a:rPr lang="fr-CA" sz="1800" dirty="0"/>
              <a:t>Séparation par spécification</a:t>
            </a:r>
          </a:p>
          <a:p>
            <a:pPr lvl="1"/>
            <a:r>
              <a:rPr lang="fr-CA" sz="1800" dirty="0"/>
              <a:t>Passe 1, Passe 2</a:t>
            </a:r>
          </a:p>
          <a:p>
            <a:pPr lvl="1"/>
            <a:r>
              <a:rPr lang="fr-CA" sz="1800" dirty="0"/>
              <a:t>Deux passes d’intégration</a:t>
            </a:r>
          </a:p>
          <a:p>
            <a:pPr lvl="2"/>
            <a:r>
              <a:rPr lang="fr-CA" sz="1600" dirty="0"/>
              <a:t>DSK + Piano</a:t>
            </a:r>
          </a:p>
          <a:p>
            <a:pPr lvl="2"/>
            <a:r>
              <a:rPr lang="fr-CA" sz="1600" dirty="0"/>
              <a:t>DSK + Piano + PIC + Clavier + Écran</a:t>
            </a:r>
          </a:p>
          <a:p>
            <a:pPr lvl="1"/>
            <a:r>
              <a:rPr lang="fr-CA" sz="1800" dirty="0"/>
              <a:t>Tickets d’erreur</a:t>
            </a:r>
          </a:p>
        </p:txBody>
      </p:sp>
      <p:sp>
        <p:nvSpPr>
          <p:cNvPr id="3" name="Arrow: Down 2"/>
          <p:cNvSpPr/>
          <p:nvPr>
            <p:custDataLst>
              <p:tags r:id="rId5"/>
            </p:custDataLst>
          </p:nvPr>
        </p:nvSpPr>
        <p:spPr>
          <a:xfrm>
            <a:off x="5327779" y="1890266"/>
            <a:ext cx="1838131" cy="2883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Espace réservé du contenu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761056" y="1890266"/>
            <a:ext cx="2193275" cy="202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CA" sz="2000" dirty="0"/>
              <a:t>Modifications après commentaires de revues ainsi que rétroaction inter équipe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54978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Résumé de la mise en œuvre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33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0012" y="1710664"/>
            <a:ext cx="9698306" cy="3880773"/>
          </a:xfrm>
        </p:spPr>
        <p:txBody>
          <a:bodyPr/>
          <a:lstStyle/>
          <a:p>
            <a:r>
              <a:rPr lang="fr-CA" dirty="0"/>
              <a:t>Création des sections selon les modules (et après changements, spécifications).</a:t>
            </a:r>
          </a:p>
          <a:p>
            <a:r>
              <a:rPr lang="fr-CA" dirty="0"/>
              <a:t>Création des plans de test par critère et les classer dans leur section correspondante.</a:t>
            </a:r>
          </a:p>
          <a:p>
            <a:pPr lvl="1"/>
            <a:r>
              <a:rPr lang="fr-CA" dirty="0"/>
              <a:t>Marquer 20% des tests comme test de régression.</a:t>
            </a:r>
          </a:p>
          <a:p>
            <a:pPr lvl="1"/>
            <a:r>
              <a:rPr lang="fr-CA" dirty="0"/>
              <a:t>Exécuter les passes 1 au fur et à mesure que les modules sont complétés.</a:t>
            </a:r>
          </a:p>
          <a:p>
            <a:r>
              <a:rPr lang="fr-CA" dirty="0"/>
              <a:t>Une fois tout le projet complété</a:t>
            </a:r>
          </a:p>
          <a:p>
            <a:pPr lvl="1"/>
            <a:r>
              <a:rPr lang="fr-CA" dirty="0"/>
              <a:t>Exécuter les passes 2 pour chaque module.</a:t>
            </a:r>
          </a:p>
          <a:p>
            <a:pPr lvl="1"/>
            <a:r>
              <a:rPr lang="fr-CA" dirty="0"/>
              <a:t>Exécuter les deux passes d’intégration.</a:t>
            </a:r>
          </a:p>
          <a:p>
            <a:pPr lvl="2"/>
            <a:r>
              <a:rPr lang="fr-CA" dirty="0"/>
              <a:t>DSK + algorithme de détection de note</a:t>
            </a:r>
          </a:p>
          <a:p>
            <a:pPr lvl="2"/>
            <a:r>
              <a:rPr lang="fr-CA" dirty="0"/>
              <a:t>Tout le projet</a:t>
            </a:r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68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Résultats de l’exécution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34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5426" y="2238352"/>
            <a:ext cx="9534525" cy="1933575"/>
          </a:xfrm>
          <a:prstGeom prst="rect">
            <a:avLst/>
          </a:prstGeom>
        </p:spPr>
      </p:pic>
      <p:sp>
        <p:nvSpPr>
          <p:cNvPr id="8" name="Espace réservé du contenu 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74698" y="1421416"/>
            <a:ext cx="6917784" cy="454037"/>
          </a:xfrm>
        </p:spPr>
        <p:txBody>
          <a:bodyPr/>
          <a:lstStyle/>
          <a:p>
            <a:r>
              <a:rPr lang="fr-CA" dirty="0"/>
              <a:t>Voici les résultats de chacune des passes pour tout le projet.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7102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Résultats de l’exécution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35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74698" y="1421416"/>
            <a:ext cx="6917784" cy="454037"/>
          </a:xfrm>
        </p:spPr>
        <p:txBody>
          <a:bodyPr/>
          <a:lstStyle/>
          <a:p>
            <a:r>
              <a:rPr lang="fr-CA" dirty="0"/>
              <a:t>Voici les tickets d’erreur créés durant les passes: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8538" y="2238352"/>
            <a:ext cx="11301683" cy="28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Arrimage au reste de la gestion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36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33317" y="183401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fr-CA" sz="2400" dirty="0"/>
              <a:t>Dû aux tickets d’erreur, les différents problèmes ayant eu lieu lors de la conception du projet sont tous facilement visibles.</a:t>
            </a:r>
          </a:p>
          <a:p>
            <a:pPr lvl="1" algn="just"/>
            <a:r>
              <a:rPr lang="fr-CA" sz="2400" dirty="0"/>
              <a:t>Cela facilite l’estimation du temps nécessaire pour compléter une tâche (ticket d’erreur contient une description, gravité, etc.</a:t>
            </a:r>
          </a:p>
          <a:p>
            <a:pPr algn="just"/>
            <a:r>
              <a:rPr lang="fr-CA" sz="2400" dirty="0"/>
              <a:t>Associer les différents risques possibles avec l’AQ, ce qui permet de gérer quels critères sont important à accorder plus de temps, etc. </a:t>
            </a:r>
          </a:p>
        </p:txBody>
      </p:sp>
    </p:spTree>
    <p:extLst>
      <p:ext uri="{BB962C8B-B14F-4D97-AF65-F5344CB8AC3E}">
        <p14:creationId xmlns:p14="http://schemas.microsoft.com/office/powerpoint/2010/main" val="1506664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Arrimage au cahier des charges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37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2689" y="961053"/>
            <a:ext cx="8596668" cy="3494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CA" sz="2400" dirty="0"/>
          </a:p>
          <a:p>
            <a:pPr algn="just"/>
            <a:r>
              <a:rPr lang="fr-CA" sz="2400" dirty="0"/>
              <a:t>La division des tests est fait selon chaque module/spécification</a:t>
            </a:r>
          </a:p>
          <a:p>
            <a:pPr algn="just"/>
            <a:r>
              <a:rPr lang="fr-CA" sz="2400" dirty="0"/>
              <a:t>Chaque critère est associé à un ou plusieurs plans de tests.</a:t>
            </a:r>
          </a:p>
          <a:p>
            <a:pPr algn="just"/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07772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fr-CA" dirty="0"/>
              <a:t>Arrimage au cahier des charges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/>
          <a:srcRect r="26565"/>
          <a:stretch/>
        </p:blipFill>
        <p:spPr>
          <a:xfrm>
            <a:off x="378754" y="1296955"/>
            <a:ext cx="4711959" cy="2933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72822" y="3694922"/>
            <a:ext cx="7051227" cy="30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Rétrospection et conclusions de l’AQ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39</a:t>
            </a:fld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65365" y="1903998"/>
            <a:ext cx="9847597" cy="3494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CA" sz="2400" dirty="0"/>
          </a:p>
          <a:p>
            <a:pPr algn="just"/>
            <a:r>
              <a:rPr lang="fr-CA" sz="2400" dirty="0"/>
              <a:t>L’AQ du projet était de trop grande envergure pour le projet.</a:t>
            </a:r>
          </a:p>
          <a:p>
            <a:pPr lvl="1" algn="just"/>
            <a:r>
              <a:rPr lang="fr-CA" sz="2200" dirty="0"/>
              <a:t>Cela faisait qu’il y avait trop de travail à faire pour les tests, ce qui fait que quelques tests étaient faits en même que la conception.</a:t>
            </a:r>
          </a:p>
          <a:p>
            <a:pPr algn="just"/>
            <a:r>
              <a:rPr lang="fr-CA" sz="2400" dirty="0"/>
              <a:t>Toutefois, le mélange entre le cahier de charges et l’AQ était très utile, car on pouvait facilement voir quels critères n’ont pas été respectés, ce qui amène à se poser des questions.</a:t>
            </a:r>
          </a:p>
          <a:p>
            <a:pPr algn="just"/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7800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6186" y="935596"/>
            <a:ext cx="7331529" cy="5797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9748" y="212271"/>
            <a:ext cx="8596668" cy="1320800"/>
          </a:xfrm>
        </p:spPr>
        <p:txBody>
          <a:bodyPr>
            <a:normAutofit/>
          </a:bodyPr>
          <a:lstStyle/>
          <a:p>
            <a:r>
              <a:rPr lang="fr-CA" dirty="0"/>
              <a:t>Cas d’utilisation du produit (UML)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9748" y="212271"/>
            <a:ext cx="8596668" cy="1320800"/>
          </a:xfrm>
        </p:spPr>
        <p:txBody>
          <a:bodyPr>
            <a:normAutofit/>
          </a:bodyPr>
          <a:lstStyle/>
          <a:p>
            <a:r>
              <a:rPr lang="fr-CA" dirty="0"/>
              <a:t>Diagramme d’</a:t>
            </a:r>
            <a:r>
              <a:rPr lang="fr-CA" dirty="0" err="1"/>
              <a:t>interraction</a:t>
            </a:r>
            <a:r>
              <a:rPr lang="fr-CA" dirty="0"/>
              <a:t> (UML)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900" y="876416"/>
            <a:ext cx="7173686" cy="5912014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3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Aspects techniques</a:t>
            </a:r>
          </a:p>
        </p:txBody>
      </p:sp>
      <p:pic>
        <p:nvPicPr>
          <p:cNvPr id="1026" name="Picture 2" descr="Résultats de recherche d'images pour « interieur Piano »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47" y="1706447"/>
            <a:ext cx="6521902" cy="36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6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9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7834" y="1270000"/>
            <a:ext cx="9116168" cy="5311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Analyse mode temps réel note singulière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236502" y="3126349"/>
            <a:ext cx="3473868" cy="1967285"/>
          </a:xfrm>
        </p:spPr>
        <p:txBody>
          <a:bodyPr>
            <a:normAutofit/>
          </a:bodyPr>
          <a:lstStyle/>
          <a:p>
            <a:r>
              <a:rPr lang="fr-CA" dirty="0"/>
              <a:t>Fondamentale et</a:t>
            </a:r>
          </a:p>
          <a:p>
            <a:r>
              <a:rPr lang="fr-CA" dirty="0"/>
              <a:t>1</a:t>
            </a:r>
            <a:r>
              <a:rPr lang="fr-CA" baseline="30000" dirty="0"/>
              <a:t>e</a:t>
            </a:r>
            <a:r>
              <a:rPr lang="fr-CA" dirty="0"/>
              <a:t> ou 3</a:t>
            </a:r>
            <a:r>
              <a:rPr lang="fr-CA" baseline="30000" dirty="0"/>
              <a:t>e</a:t>
            </a:r>
            <a:r>
              <a:rPr lang="fr-CA" dirty="0"/>
              <a:t> ou 4</a:t>
            </a:r>
            <a:r>
              <a:rPr lang="fr-CA" baseline="30000" dirty="0"/>
              <a:t>e</a:t>
            </a:r>
            <a:r>
              <a:rPr lang="fr-CA" dirty="0"/>
              <a:t> harmonique</a:t>
            </a:r>
          </a:p>
          <a:p>
            <a:r>
              <a:rPr lang="fr-CA" dirty="0"/>
              <a:t>Contrainte sur 1/3 amplitude fondamentale premier octave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7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8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7334" y="1270000"/>
            <a:ext cx="8347427" cy="5409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Analyse mode temps réel Accords</a:t>
            </a:r>
          </a:p>
        </p:txBody>
      </p:sp>
      <p:sp>
        <p:nvSpPr>
          <p:cNvPr id="7" name="Espace réservé du contenu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202018" y="2715532"/>
            <a:ext cx="3473868" cy="196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Identification 3 maximums</a:t>
            </a:r>
          </a:p>
          <a:p>
            <a:r>
              <a:rPr lang="fr-CA" dirty="0"/>
              <a:t>Contrainte sur 1/3 amplitude fondamentale</a:t>
            </a:r>
          </a:p>
          <a:p>
            <a:endParaRPr lang="fr-CA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8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Implémentation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Librairies utilisées: </a:t>
            </a:r>
          </a:p>
          <a:p>
            <a:pPr marL="0" indent="0">
              <a:buNone/>
            </a:pPr>
            <a:r>
              <a:rPr lang="fr-CA" b="1" dirty="0">
                <a:solidFill>
                  <a:schemeClr val="tx1"/>
                </a:solidFill>
              </a:rPr>
              <a:t>	DSPF_sp_cfftr2_dit.h			 </a:t>
            </a:r>
            <a:r>
              <a:rPr lang="fr-CA" b="1" dirty="0" err="1">
                <a:solidFill>
                  <a:schemeClr val="tx1"/>
                </a:solidFill>
              </a:rPr>
              <a:t>bitrev_index.h</a:t>
            </a:r>
            <a:endParaRPr lang="fr-CA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b="1" dirty="0">
                <a:solidFill>
                  <a:schemeClr val="tx1"/>
                </a:solidFill>
              </a:rPr>
              <a:t>	</a:t>
            </a:r>
            <a:r>
              <a:rPr lang="fr-CA" b="1" dirty="0" err="1">
                <a:solidFill>
                  <a:schemeClr val="tx1"/>
                </a:solidFill>
              </a:rPr>
              <a:t>DSPF_sp_bitrev_cplx.h</a:t>
            </a:r>
            <a:r>
              <a:rPr lang="fr-CA" b="1" dirty="0">
                <a:solidFill>
                  <a:schemeClr val="tx1"/>
                </a:solidFill>
              </a:rPr>
              <a:t>		gen_w_r2.h#bit_rev.c</a:t>
            </a:r>
          </a:p>
          <a:p>
            <a:r>
              <a:rPr lang="fr-CA" dirty="0"/>
              <a:t>Contrôlés par les </a:t>
            </a:r>
            <a:r>
              <a:rPr lang="fr-CA" dirty="0" err="1"/>
              <a:t>interrupts</a:t>
            </a:r>
            <a:r>
              <a:rPr lang="fr-CA" dirty="0"/>
              <a:t>:</a:t>
            </a:r>
          </a:p>
          <a:p>
            <a:pPr marL="0" indent="0">
              <a:buNone/>
            </a:pPr>
            <a:r>
              <a:rPr lang="fr-CA" b="1" dirty="0">
                <a:solidFill>
                  <a:schemeClr val="tx1"/>
                </a:solidFill>
              </a:rPr>
              <a:t>	Flags pour traitement acquisition		</a:t>
            </a:r>
            <a:r>
              <a:rPr lang="fr-CA" dirty="0">
                <a:solidFill>
                  <a:schemeClr val="tx1"/>
                </a:solidFill>
              </a:rPr>
              <a:t>, </a:t>
            </a:r>
            <a:r>
              <a:rPr lang="fr-CA" b="1" dirty="0" err="1">
                <a:solidFill>
                  <a:schemeClr val="tx1"/>
                </a:solidFill>
              </a:rPr>
              <a:t>Hamming</a:t>
            </a:r>
            <a:r>
              <a:rPr lang="fr-CA" dirty="0">
                <a:solidFill>
                  <a:schemeClr val="tx1"/>
                </a:solidFill>
              </a:rPr>
              <a:t> 	et  		</a:t>
            </a:r>
            <a:r>
              <a:rPr lang="fr-CA" b="1" dirty="0">
                <a:solidFill>
                  <a:schemeClr val="tx1"/>
                </a:solidFill>
              </a:rPr>
              <a:t>filtrage actif</a:t>
            </a:r>
          </a:p>
          <a:p>
            <a:r>
              <a:rPr lang="fr-CA" dirty="0"/>
              <a:t>Contrôlés par le main: 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b="1" dirty="0">
                <a:solidFill>
                  <a:schemeClr val="tx1"/>
                </a:solidFill>
              </a:rPr>
              <a:t>Corrélation 	FFT 		Moyenne Mobile 		Analyse notes/accords</a:t>
            </a:r>
          </a:p>
          <a:p>
            <a:r>
              <a:rPr lang="fr-CA" dirty="0"/>
              <a:t>Fréquence d’échantillonnage: 8 K </a:t>
            </a:r>
            <a:r>
              <a:rPr lang="fr-CA" dirty="0" err="1"/>
              <a:t>hz</a:t>
            </a:r>
            <a:r>
              <a:rPr lang="fr-CA" dirty="0"/>
              <a:t> ( ADC basse qualité et filtre 4khz) </a:t>
            </a:r>
          </a:p>
          <a:p>
            <a:r>
              <a:rPr lang="fr-CA" dirty="0"/>
              <a:t>Corrélation croisée partielle (optimiser vitesse) </a:t>
            </a:r>
          </a:p>
          <a:p>
            <a:r>
              <a:rPr lang="fr-CA" dirty="0"/>
              <a:t>Micro haute qualité pour bande passante </a:t>
            </a:r>
          </a:p>
          <a:p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9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04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2099</TotalTime>
  <Words>1311</Words>
  <Application>Microsoft Office PowerPoint</Application>
  <PresentationFormat>Grand écran</PresentationFormat>
  <Paragraphs>405</Paragraphs>
  <Slides>39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Présentation finale</vt:lpstr>
      <vt:lpstr>Présentation du prototype du produit</vt:lpstr>
      <vt:lpstr>Présentation des fonctionnalités possibles du produit final</vt:lpstr>
      <vt:lpstr>Cas d’utilisation du produit (UML)</vt:lpstr>
      <vt:lpstr>Diagramme d’interraction (UML)</vt:lpstr>
      <vt:lpstr>Aspects techniques</vt:lpstr>
      <vt:lpstr>Analyse mode temps réel note singulière</vt:lpstr>
      <vt:lpstr>Analyse mode temps réel Accords</vt:lpstr>
      <vt:lpstr>Implémentation</vt:lpstr>
      <vt:lpstr>Implémentation traitement de signal</vt:lpstr>
      <vt:lpstr>Implémentation détection mode partition</vt:lpstr>
      <vt:lpstr>Stratégie détection mode partition (suite)</vt:lpstr>
      <vt:lpstr>Stratégie détection mode partition (suite)</vt:lpstr>
      <vt:lpstr>Stratégie détection mode partition (suite)</vt:lpstr>
      <vt:lpstr>Stratégie détection mode partition (suite)</vt:lpstr>
      <vt:lpstr>Stratégie détection mode partition (suite)</vt:lpstr>
      <vt:lpstr>Cahier des charges</vt:lpstr>
      <vt:lpstr>Cahier des charges</vt:lpstr>
      <vt:lpstr>Processus de conception</vt:lpstr>
      <vt:lpstr>Architecture haut niveau</vt:lpstr>
      <vt:lpstr>Schéma</vt:lpstr>
      <vt:lpstr>Structure des interactions</vt:lpstr>
      <vt:lpstr>Gestion</vt:lpstr>
      <vt:lpstr>Planification temporelle</vt:lpstr>
      <vt:lpstr>Exemple Gantt généré par Trello (Elegantt)</vt:lpstr>
      <vt:lpstr>Courbe en S</vt:lpstr>
      <vt:lpstr>Traçabilité</vt:lpstr>
      <vt:lpstr>Gestion des risques</vt:lpstr>
      <vt:lpstr>Rétrospection et conclusion de la gestion</vt:lpstr>
      <vt:lpstr>Assurance qualité</vt:lpstr>
      <vt:lpstr>Mesure des objectifs</vt:lpstr>
      <vt:lpstr>Résumé de la planification</vt:lpstr>
      <vt:lpstr>Résumé de la mise en œuvre</vt:lpstr>
      <vt:lpstr>Résultats de l’exécution</vt:lpstr>
      <vt:lpstr>Résultats de l’exécution</vt:lpstr>
      <vt:lpstr>Arrimage au reste de la gestion</vt:lpstr>
      <vt:lpstr>Arrimage au cahier des charges</vt:lpstr>
      <vt:lpstr>Arrimage au cahier des charges</vt:lpstr>
      <vt:lpstr>Rétrospection et conclusions de l’AQ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149</cp:revision>
  <dcterms:created xsi:type="dcterms:W3CDTF">2016-06-08T19:28:43Z</dcterms:created>
  <dcterms:modified xsi:type="dcterms:W3CDTF">2017-04-21T11:36:14Z</dcterms:modified>
</cp:coreProperties>
</file>