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0" r:id="rId2"/>
    <p:sldId id="596" r:id="rId3"/>
    <p:sldId id="442" r:id="rId4"/>
    <p:sldId id="466" r:id="rId5"/>
    <p:sldId id="518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97" r:id="rId16"/>
    <p:sldId id="566" r:id="rId17"/>
    <p:sldId id="598" r:id="rId18"/>
    <p:sldId id="567" r:id="rId19"/>
    <p:sldId id="568" r:id="rId20"/>
    <p:sldId id="569" r:id="rId21"/>
    <p:sldId id="599" r:id="rId22"/>
    <p:sldId id="463" r:id="rId23"/>
    <p:sldId id="600" r:id="rId24"/>
    <p:sldId id="522" r:id="rId25"/>
    <p:sldId id="570" r:id="rId26"/>
    <p:sldId id="594" r:id="rId27"/>
    <p:sldId id="571" r:id="rId28"/>
    <p:sldId id="576" r:id="rId29"/>
    <p:sldId id="586" r:id="rId30"/>
    <p:sldId id="588" r:id="rId31"/>
    <p:sldId id="574" r:id="rId32"/>
    <p:sldId id="572" r:id="rId33"/>
  </p:sldIdLst>
  <p:sldSz cx="9144000" cy="6858000" type="screen4x3"/>
  <p:notesSz cx="9942513" cy="67611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9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195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3174"/>
    </p:cViewPr>
  </p:sorterViewPr>
  <p:notesViewPr>
    <p:cSldViewPr>
      <p:cViewPr varScale="1">
        <p:scale>
          <a:sx n="75" d="100"/>
          <a:sy n="75" d="100"/>
        </p:scale>
        <p:origin x="-1740" y="-96"/>
      </p:cViewPr>
      <p:guideLst>
        <p:guide orient="horz" pos="2129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Funções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Protótipo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antes da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Definição da Função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após 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Funções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30D1312D-2A00-431A-818C-49A616D03DE2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Chamada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dentro da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6E93BD10-9393-4007-89B7-1E869784431C}" type="parTrans" cxnId="{8815AA62-308C-4CD2-979F-591EB4F303D4}">
      <dgm:prSet/>
      <dgm:spPr/>
      <dgm:t>
        <a:bodyPr/>
        <a:lstStyle/>
        <a:p>
          <a:endParaRPr lang="pt-BR"/>
        </a:p>
      </dgm:t>
    </dgm:pt>
    <dgm:pt modelId="{D9FCFDAB-37DB-4222-85CE-D2AC5904E61C}" type="sibTrans" cxnId="{8815AA62-308C-4CD2-979F-591EB4F303D4}">
      <dgm:prSet/>
      <dgm:spPr/>
      <dgm:t>
        <a:bodyPr/>
        <a:lstStyle/>
        <a:p>
          <a:endParaRPr lang="pt-BR"/>
        </a:p>
      </dgm:t>
    </dgm:pt>
    <dgm:pt modelId="{56110CA7-F173-4D6F-952C-413C3442608B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FontTx/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dirty="0">
            <a:solidFill>
              <a:schemeClr val="tx1"/>
            </a:solidFill>
          </a:endParaRPr>
        </a:p>
      </dgm:t>
    </dgm:pt>
    <dgm:pt modelId="{17D7D637-34BE-4415-9913-222BED6822C1}" type="parTrans" cxnId="{0E67998E-D3FB-42E6-BCA0-08DF6A4ABB5D}">
      <dgm:prSet/>
      <dgm:spPr/>
      <dgm:t>
        <a:bodyPr/>
        <a:lstStyle/>
        <a:p>
          <a:endParaRPr lang="pt-BR"/>
        </a:p>
      </dgm:t>
    </dgm:pt>
    <dgm:pt modelId="{EE475FAF-E307-4510-89D1-01E506251C0C}" type="sibTrans" cxnId="{0E67998E-D3FB-42E6-BCA0-08DF6A4ABB5D}">
      <dgm:prSet/>
      <dgm:spPr/>
      <dgm:t>
        <a:bodyPr/>
        <a:lstStyle/>
        <a:p>
          <a:endParaRPr lang="pt-BR"/>
        </a:p>
      </dgm:t>
    </dgm:pt>
    <dgm:pt modelId="{CB694780-DF66-4544-948B-41887343F406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 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b="1" dirty="0">
            <a:solidFill>
              <a:srgbClr val="FF0000"/>
            </a:solidFill>
          </a:endParaRPr>
        </a:p>
      </dgm:t>
    </dgm:pt>
    <dgm:pt modelId="{43654BF8-71D7-44B1-AFF8-4092B93EF0A8}" type="parTrans" cxnId="{791013B5-E047-4F3B-A956-7515A03C8C4B}">
      <dgm:prSet/>
      <dgm:spPr/>
      <dgm:t>
        <a:bodyPr/>
        <a:lstStyle/>
        <a:p>
          <a:endParaRPr lang="pt-BR"/>
        </a:p>
      </dgm:t>
    </dgm:pt>
    <dgm:pt modelId="{171BF294-14B2-42E3-A723-2007087E18E0}" type="sibTrans" cxnId="{791013B5-E047-4F3B-A956-7515A03C8C4B}">
      <dgm:prSet/>
      <dgm:spPr/>
      <dgm:t>
        <a:bodyPr/>
        <a:lstStyle/>
        <a:p>
          <a:endParaRPr lang="pt-BR"/>
        </a:p>
      </dgm:t>
    </dgm:pt>
    <dgm:pt modelId="{3067F110-D473-4376-88DB-64FAD416C6D9}">
      <dgm:prSet phldrT="[Texto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pt-BR" sz="1500" dirty="0"/>
        </a:p>
      </dgm:t>
    </dgm:pt>
    <dgm:pt modelId="{0B2879A7-4B4A-4423-A52B-5005CF734DAA}" type="parTrans" cxnId="{8CD23244-427F-4EF1-98BE-35BCA1F3C0C0}">
      <dgm:prSet/>
      <dgm:spPr/>
      <dgm:t>
        <a:bodyPr/>
        <a:lstStyle/>
        <a:p>
          <a:endParaRPr lang="pt-BR"/>
        </a:p>
      </dgm:t>
    </dgm:pt>
    <dgm:pt modelId="{D7170558-14F3-483F-A550-16A90B31FFB9}" type="sibTrans" cxnId="{8CD23244-427F-4EF1-98BE-35BCA1F3C0C0}">
      <dgm:prSet/>
      <dgm:spPr/>
      <dgm:t>
        <a:bodyPr/>
        <a:lstStyle/>
        <a:p>
          <a:endParaRPr lang="pt-BR"/>
        </a:p>
      </dgm:t>
    </dgm:pt>
    <dgm:pt modelId="{5C5E9515-9BE2-4793-AC9D-49F1A748DE12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b="1" dirty="0">
              <a:solidFill>
                <a:srgbClr val="00B0F0"/>
              </a:solidFill>
            </a:rPr>
            <a:t>{</a:t>
          </a:r>
        </a:p>
      </dgm:t>
    </dgm:pt>
    <dgm:pt modelId="{C045CF27-A30D-4C31-AC75-6381A5C0A696}" type="parTrans" cxnId="{480BD962-DC65-4869-AE0E-C7ACDF9363AE}">
      <dgm:prSet/>
      <dgm:spPr/>
      <dgm:t>
        <a:bodyPr/>
        <a:lstStyle/>
        <a:p>
          <a:endParaRPr lang="pt-BR"/>
        </a:p>
      </dgm:t>
    </dgm:pt>
    <dgm:pt modelId="{4147F8D2-C93A-4D44-A6B7-A018C3C077E0}" type="sibTrans" cxnId="{480BD962-DC65-4869-AE0E-C7ACDF9363AE}">
      <dgm:prSet/>
      <dgm:spPr/>
      <dgm:t>
        <a:bodyPr/>
        <a:lstStyle/>
        <a:p>
          <a:endParaRPr lang="pt-BR"/>
        </a:p>
      </dgm:t>
    </dgm:pt>
    <dgm:pt modelId="{F0209A07-27B9-408E-ABBE-F54A73877B2A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dirty="0"/>
            <a:t>   instruções;</a:t>
          </a:r>
        </a:p>
      </dgm:t>
    </dgm:pt>
    <dgm:pt modelId="{D6AF30A3-9576-4319-B1EE-536D4EBA2147}" type="parTrans" cxnId="{70157463-24BD-45D4-87AC-DD474ED868D6}">
      <dgm:prSet/>
      <dgm:spPr/>
      <dgm:t>
        <a:bodyPr/>
        <a:lstStyle/>
        <a:p>
          <a:endParaRPr lang="pt-BR"/>
        </a:p>
      </dgm:t>
    </dgm:pt>
    <dgm:pt modelId="{31D34FF5-5B1A-4069-8D3C-F7BF36EAF051}" type="sibTrans" cxnId="{70157463-24BD-45D4-87AC-DD474ED868D6}">
      <dgm:prSet/>
      <dgm:spPr/>
      <dgm:t>
        <a:bodyPr/>
        <a:lstStyle/>
        <a:p>
          <a:endParaRPr lang="pt-BR"/>
        </a:p>
      </dgm:t>
    </dgm:pt>
    <dgm:pt modelId="{9743F3F5-E832-4D47-BC75-C3C1D8DA3155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b="1" dirty="0">
              <a:solidFill>
                <a:srgbClr val="00B0F0"/>
              </a:solidFill>
            </a:rPr>
            <a:t>}</a:t>
          </a:r>
        </a:p>
      </dgm:t>
    </dgm:pt>
    <dgm:pt modelId="{95BA4769-C8EC-46E7-A833-4E0EB80F2407}" type="parTrans" cxnId="{786AC7A8-45BF-4C15-B3BF-A1F147F3BD7C}">
      <dgm:prSet/>
      <dgm:spPr/>
      <dgm:t>
        <a:bodyPr/>
        <a:lstStyle/>
        <a:p>
          <a:endParaRPr lang="pt-BR"/>
        </a:p>
      </dgm:t>
    </dgm:pt>
    <dgm:pt modelId="{0B155067-0897-4063-B3FD-A46FAF5813A3}" type="sibTrans" cxnId="{786AC7A8-45BF-4C15-B3BF-A1F147F3BD7C}">
      <dgm:prSet/>
      <dgm:spPr/>
      <dgm:t>
        <a:bodyPr/>
        <a:lstStyle/>
        <a:p>
          <a:endParaRPr lang="pt-BR"/>
        </a:p>
      </dgm:t>
    </dgm:pt>
    <dgm:pt modelId="{87F8E3D4-C040-4013-936C-DE960332F017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14300" indent="0" algn="l">
            <a:buFontTx/>
            <a:buNone/>
          </a:pPr>
          <a:endParaRPr lang="pt-BR" sz="1300" dirty="0">
            <a:solidFill>
              <a:schemeClr val="tx1"/>
            </a:solidFill>
          </a:endParaRPr>
        </a:p>
      </dgm:t>
    </dgm:pt>
    <dgm:pt modelId="{0256CF33-2F02-45B3-8A92-7EC6A2DD8CFE}" type="parTrans" cxnId="{2DB4F10E-C792-481D-BD14-B0E475158740}">
      <dgm:prSet/>
      <dgm:spPr/>
      <dgm:t>
        <a:bodyPr/>
        <a:lstStyle/>
        <a:p>
          <a:endParaRPr lang="pt-BR"/>
        </a:p>
      </dgm:t>
    </dgm:pt>
    <dgm:pt modelId="{77CDC1E8-5577-48D7-AEE8-2A1C4DB124D7}" type="sibTrans" cxnId="{2DB4F10E-C792-481D-BD14-B0E475158740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ScaleX="81610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 custScaleX="138361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65948">
        <dgm:presLayoutVars>
          <dgm:bulletEnabled val="1"/>
        </dgm:presLayoutVars>
      </dgm:prSet>
      <dgm:spPr/>
    </dgm:pt>
  </dgm:ptLst>
  <dgm:cxnLst>
    <dgm:cxn modelId="{B782D302-044F-4E4E-809C-A143FEE96983}" type="presOf" srcId="{5C5E9515-9BE2-4793-AC9D-49F1A748DE12}" destId="{1566199B-7595-40F0-A9D3-EBA147979ED1}" srcOrd="0" destOrd="2" presId="urn:microsoft.com/office/officeart/2005/8/layout/vList5"/>
    <dgm:cxn modelId="{E4BDFC03-6B36-4427-9ECD-5AB3EF9016E5}" type="presOf" srcId="{56110CA7-F173-4D6F-952C-413C3442608B}" destId="{C72734E1-4903-4A50-B979-5394AF422D83}" srcOrd="0" destOrd="1" presId="urn:microsoft.com/office/officeart/2005/8/layout/vList5"/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2DB4F10E-C792-481D-BD14-B0E475158740}" srcId="{999F9843-8CD2-47FE-85FD-0BD3133BBB7A}" destId="{87F8E3D4-C040-4013-936C-DE960332F017}" srcOrd="2" destOrd="0" parTransId="{0256CF33-2F02-45B3-8A92-7EC6A2DD8CFE}" sibTransId="{77CDC1E8-5577-48D7-AEE8-2A1C4DB124D7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2883CD35-E0BA-4E77-A3F0-FE470C005E56}" type="presOf" srcId="{87F8E3D4-C040-4013-936C-DE960332F017}" destId="{C72734E1-4903-4A50-B979-5394AF422D83}" srcOrd="0" destOrd="2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DD838D5B-79BC-47CD-9010-597A807B5AEE}" type="presOf" srcId="{CB694780-DF66-4544-948B-41887343F406}" destId="{C72734E1-4903-4A50-B979-5394AF422D83}" srcOrd="0" destOrd="4" presId="urn:microsoft.com/office/officeart/2005/8/layout/vList5"/>
    <dgm:cxn modelId="{8815AA62-308C-4CD2-979F-591EB4F303D4}" srcId="{999F9843-8CD2-47FE-85FD-0BD3133BBB7A}" destId="{30D1312D-2A00-431A-818C-49A616D03DE2}" srcOrd="3" destOrd="0" parTransId="{6E93BD10-9393-4007-89B7-1E869784431C}" sibTransId="{D9FCFDAB-37DB-4222-85CE-D2AC5904E61C}"/>
    <dgm:cxn modelId="{480BD962-DC65-4869-AE0E-C7ACDF9363AE}" srcId="{4A44ACF7-A404-4A67-BB81-1971072E334D}" destId="{5C5E9515-9BE2-4793-AC9D-49F1A748DE12}" srcOrd="2" destOrd="0" parTransId="{C045CF27-A30D-4C31-AC75-6381A5C0A696}" sibTransId="{4147F8D2-C93A-4D44-A6B7-A018C3C077E0}"/>
    <dgm:cxn modelId="{70157463-24BD-45D4-87AC-DD474ED868D6}" srcId="{4A44ACF7-A404-4A67-BB81-1971072E334D}" destId="{F0209A07-27B9-408E-ABBE-F54A73877B2A}" srcOrd="3" destOrd="0" parTransId="{D6AF30A3-9576-4319-B1EE-536D4EBA2147}" sibTransId="{31D34FF5-5B1A-4069-8D3C-F7BF36EAF051}"/>
    <dgm:cxn modelId="{8CD23244-427F-4EF1-98BE-35BCA1F3C0C0}" srcId="{4A44ACF7-A404-4A67-BB81-1971072E334D}" destId="{3067F110-D473-4376-88DB-64FAD416C6D9}" srcOrd="1" destOrd="0" parTransId="{0B2879A7-4B4A-4423-A52B-5005CF734DAA}" sibTransId="{D7170558-14F3-483F-A550-16A90B31FFB9}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72B6AC78-5292-4055-B057-051466979D52}" type="presOf" srcId="{3067F110-D473-4376-88DB-64FAD416C6D9}" destId="{1566199B-7595-40F0-A9D3-EBA147979ED1}" srcOrd="0" destOrd="1" presId="urn:microsoft.com/office/officeart/2005/8/layout/vList5"/>
    <dgm:cxn modelId="{7A5FBA79-6254-4A2B-9833-4915F74B764D}" type="presOf" srcId="{F0209A07-27B9-408E-ABBE-F54A73877B2A}" destId="{1566199B-7595-40F0-A9D3-EBA147979ED1}" srcOrd="0" destOrd="3" presId="urn:microsoft.com/office/officeart/2005/8/layout/vList5"/>
    <dgm:cxn modelId="{0E67998E-D3FB-42E6-BCA0-08DF6A4ABB5D}" srcId="{999F9843-8CD2-47FE-85FD-0BD3133BBB7A}" destId="{56110CA7-F173-4D6F-952C-413C3442608B}" srcOrd="1" destOrd="0" parTransId="{17D7D637-34BE-4415-9913-222BED6822C1}" sibTransId="{EE475FAF-E307-4510-89D1-01E506251C0C}"/>
    <dgm:cxn modelId="{F42AAAA1-38BA-46FF-A1A8-8734D90A6264}" type="presOf" srcId="{30D1312D-2A00-431A-818C-49A616D03DE2}" destId="{C72734E1-4903-4A50-B979-5394AF422D83}" srcOrd="0" destOrd="3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786AC7A8-45BF-4C15-B3BF-A1F147F3BD7C}" srcId="{4A44ACF7-A404-4A67-BB81-1971072E334D}" destId="{9743F3F5-E832-4D47-BC75-C3C1D8DA3155}" srcOrd="4" destOrd="0" parTransId="{95BA4769-C8EC-46E7-A833-4E0EB80F2407}" sibTransId="{0B155067-0897-4063-B3FD-A46FAF5813A3}"/>
    <dgm:cxn modelId="{7C79EFAC-3C34-42FB-902F-5CA2F53D24CC}" type="presOf" srcId="{9743F3F5-E832-4D47-BC75-C3C1D8DA3155}" destId="{1566199B-7595-40F0-A9D3-EBA147979ED1}" srcOrd="0" destOrd="4" presId="urn:microsoft.com/office/officeart/2005/8/layout/vList5"/>
    <dgm:cxn modelId="{791013B5-E047-4F3B-A956-7515A03C8C4B}" srcId="{999F9843-8CD2-47FE-85FD-0BD3133BBB7A}" destId="{CB694780-DF66-4544-948B-41887343F406}" srcOrd="4" destOrd="0" parTransId="{43654BF8-71D7-44B1-AFF8-4092B93EF0A8}" sibTransId="{171BF294-14B2-42E3-A723-2007087E18E0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Funções que NÃO retornam valor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são aquelas declaradas como </a:t>
          </a:r>
          <a:r>
            <a:rPr lang="pt-BR" b="1" dirty="0" err="1">
              <a:solidFill>
                <a:srgbClr val="00B0F0"/>
              </a:solidFill>
            </a:rPr>
            <a:t>void</a:t>
          </a:r>
          <a:r>
            <a:rPr lang="pt-BR" dirty="0"/>
            <a:t> e que no corpo da função contém apenas instruções e/ou comandos.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são aquelas declaradas como </a:t>
          </a:r>
          <a:r>
            <a:rPr lang="pt-BR" b="1" dirty="0">
              <a:solidFill>
                <a:srgbClr val="00B0F0"/>
              </a:solidFill>
            </a:rPr>
            <a:t>char, </a:t>
          </a:r>
          <a:r>
            <a:rPr lang="pt-BR" b="1" dirty="0" err="1">
              <a:solidFill>
                <a:srgbClr val="00B0F0"/>
              </a:solidFill>
            </a:rPr>
            <a:t>int</a:t>
          </a:r>
          <a:r>
            <a:rPr lang="pt-BR" b="1" dirty="0">
              <a:solidFill>
                <a:srgbClr val="00B0F0"/>
              </a:solidFill>
            </a:rPr>
            <a:t>, </a:t>
          </a:r>
          <a:r>
            <a:rPr lang="pt-BR" b="1" dirty="0" err="1">
              <a:solidFill>
                <a:srgbClr val="00B0F0"/>
              </a:solidFill>
            </a:rPr>
            <a:t>float</a:t>
          </a:r>
          <a:r>
            <a:rPr lang="pt-BR" b="1" dirty="0">
              <a:solidFill>
                <a:srgbClr val="00B0F0"/>
              </a:solidFill>
            </a:rPr>
            <a:t> ou </a:t>
          </a:r>
          <a:r>
            <a:rPr lang="pt-BR" b="1" dirty="0" err="1">
              <a:solidFill>
                <a:srgbClr val="00B0F0"/>
              </a:solidFill>
            </a:rPr>
            <a:t>double</a:t>
          </a:r>
          <a:r>
            <a:rPr lang="pt-BR" dirty="0"/>
            <a:t>. No corpo da função além das instruções e comando há </a:t>
          </a:r>
          <a:r>
            <a:rPr lang="pt-BR" dirty="0">
              <a:solidFill>
                <a:srgbClr val="FF0000"/>
              </a:solidFill>
            </a:rPr>
            <a:t>necessariamente</a:t>
          </a:r>
          <a:r>
            <a:rPr lang="pt-BR" dirty="0"/>
            <a:t> o comando </a:t>
          </a:r>
          <a:r>
            <a:rPr lang="pt-BR" b="1" dirty="0" err="1">
              <a:solidFill>
                <a:srgbClr val="00B0F0"/>
              </a:solidFill>
            </a:rPr>
            <a:t>return</a:t>
          </a:r>
          <a:r>
            <a:rPr lang="pt-BR" b="1" dirty="0">
              <a:solidFill>
                <a:srgbClr val="00B0F0"/>
              </a:solidFill>
            </a:rPr>
            <a:t>( )</a:t>
          </a:r>
          <a:r>
            <a:rPr lang="pt-BR" dirty="0">
              <a:solidFill>
                <a:srgbClr val="00B0F0"/>
              </a:solidFill>
            </a:rPr>
            <a:t>.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Funções que RETORNAM valor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212373" y="-1905855"/>
          <a:ext cx="1929328" cy="6223492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Protótipo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antes da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pt-BR" sz="1300" kern="1200" dirty="0">
            <a:solidFill>
              <a:schemeClr val="tx1"/>
            </a:solidFill>
          </a:endParaRP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Chamada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dentro da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 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b="1" kern="1200" dirty="0">
            <a:solidFill>
              <a:srgbClr val="FF0000"/>
            </a:solidFill>
          </a:endParaRPr>
        </a:p>
      </dsp:txBody>
      <dsp:txXfrm rot="-5400000">
        <a:off x="2065291" y="335409"/>
        <a:ext cx="6129310" cy="1740964"/>
      </dsp:txXfrm>
    </dsp:sp>
    <dsp:sp modelId="{F23AE0DA-BD1F-4285-A893-0DBCCE2D8D99}">
      <dsp:nvSpPr>
        <dsp:cNvPr id="0" name=""/>
        <dsp:cNvSpPr/>
      </dsp:nvSpPr>
      <dsp:spPr>
        <a:xfrm>
          <a:off x="451" y="60"/>
          <a:ext cx="2064839" cy="24116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</a:t>
          </a:r>
          <a:endParaRPr lang="pt-BR" sz="2400" kern="1200" dirty="0"/>
        </a:p>
      </dsp:txBody>
      <dsp:txXfrm>
        <a:off x="101248" y="100857"/>
        <a:ext cx="1863245" cy="2210066"/>
      </dsp:txXfrm>
    </dsp:sp>
    <dsp:sp modelId="{1566199B-7595-40F0-A9D3-EBA147979ED1}">
      <dsp:nvSpPr>
        <dsp:cNvPr id="0" name=""/>
        <dsp:cNvSpPr/>
      </dsp:nvSpPr>
      <dsp:spPr>
        <a:xfrm rot="5400000">
          <a:off x="4230330" y="642317"/>
          <a:ext cx="1929328" cy="6191634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Definição da Função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após 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pt-BR" sz="1500" kern="1200" dirty="0"/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b="1" kern="1200" dirty="0">
              <a:solidFill>
                <a:srgbClr val="00B0F0"/>
              </a:solidFill>
            </a:rPr>
            <a:t>{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kern="1200" dirty="0"/>
            <a:t>   instruções;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b="1" kern="1200" dirty="0">
              <a:solidFill>
                <a:srgbClr val="00B0F0"/>
              </a:solidFill>
            </a:rPr>
            <a:t>}</a:t>
          </a:r>
        </a:p>
      </dsp:txBody>
      <dsp:txXfrm rot="-5400000">
        <a:off x="2099177" y="2867652"/>
        <a:ext cx="6097452" cy="1740964"/>
      </dsp:txXfrm>
    </dsp:sp>
    <dsp:sp modelId="{CEB85A61-2ACF-41BD-A14D-D00C6838144D}">
      <dsp:nvSpPr>
        <dsp:cNvPr id="0" name=""/>
        <dsp:cNvSpPr/>
      </dsp:nvSpPr>
      <dsp:spPr>
        <a:xfrm>
          <a:off x="451" y="2532304"/>
          <a:ext cx="2098726" cy="24116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</a:t>
          </a:r>
          <a:endParaRPr lang="pt-BR" sz="2400" kern="1200" dirty="0"/>
        </a:p>
      </dsp:txBody>
      <dsp:txXfrm>
        <a:off x="102902" y="2634755"/>
        <a:ext cx="1893824" cy="2206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são aquelas declaradas como </a:t>
          </a:r>
          <a:r>
            <a:rPr lang="pt-BR" sz="2200" b="1" kern="1200" dirty="0" err="1">
              <a:solidFill>
                <a:srgbClr val="00B0F0"/>
              </a:solidFill>
            </a:rPr>
            <a:t>void</a:t>
          </a:r>
          <a:r>
            <a:rPr lang="pt-BR" sz="2200" kern="1200" dirty="0"/>
            <a:t> e que no corpo da função contém apenas instruções e/ou comandos.</a:t>
          </a:r>
          <a:endParaRPr lang="pt-BR" sz="22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 que NÃO retornam valor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são aquelas declaradas como </a:t>
          </a:r>
          <a:r>
            <a:rPr lang="pt-BR" sz="2200" b="1" kern="1200" dirty="0">
              <a:solidFill>
                <a:srgbClr val="00B0F0"/>
              </a:solidFill>
            </a:rPr>
            <a:t>char, </a:t>
          </a:r>
          <a:r>
            <a:rPr lang="pt-BR" sz="2200" b="1" kern="1200" dirty="0" err="1">
              <a:solidFill>
                <a:srgbClr val="00B0F0"/>
              </a:solidFill>
            </a:rPr>
            <a:t>int</a:t>
          </a:r>
          <a:r>
            <a:rPr lang="pt-BR" sz="2200" b="1" kern="1200" dirty="0">
              <a:solidFill>
                <a:srgbClr val="00B0F0"/>
              </a:solidFill>
            </a:rPr>
            <a:t>, </a:t>
          </a:r>
          <a:r>
            <a:rPr lang="pt-BR" sz="2200" b="1" kern="1200" dirty="0" err="1">
              <a:solidFill>
                <a:srgbClr val="00B0F0"/>
              </a:solidFill>
            </a:rPr>
            <a:t>float</a:t>
          </a:r>
          <a:r>
            <a:rPr lang="pt-BR" sz="2200" b="1" kern="1200" dirty="0">
              <a:solidFill>
                <a:srgbClr val="00B0F0"/>
              </a:solidFill>
            </a:rPr>
            <a:t> ou </a:t>
          </a:r>
          <a:r>
            <a:rPr lang="pt-BR" sz="2200" b="1" kern="1200" dirty="0" err="1">
              <a:solidFill>
                <a:srgbClr val="00B0F0"/>
              </a:solidFill>
            </a:rPr>
            <a:t>double</a:t>
          </a:r>
          <a:r>
            <a:rPr lang="pt-BR" sz="2200" kern="1200" dirty="0"/>
            <a:t>. No corpo da função além das instruções e comando há </a:t>
          </a:r>
          <a:r>
            <a:rPr lang="pt-BR" sz="2200" kern="1200" dirty="0">
              <a:solidFill>
                <a:srgbClr val="FF0000"/>
              </a:solidFill>
            </a:rPr>
            <a:t>necessariamente</a:t>
          </a:r>
          <a:r>
            <a:rPr lang="pt-BR" sz="2200" kern="1200" dirty="0"/>
            <a:t> o comando </a:t>
          </a:r>
          <a:r>
            <a:rPr lang="pt-BR" sz="2200" b="1" kern="1200" dirty="0" err="1">
              <a:solidFill>
                <a:srgbClr val="00B0F0"/>
              </a:solidFill>
            </a:rPr>
            <a:t>return</a:t>
          </a:r>
          <a:r>
            <a:rPr lang="pt-BR" sz="2200" b="1" kern="1200" dirty="0">
              <a:solidFill>
                <a:srgbClr val="00B0F0"/>
              </a:solidFill>
            </a:rPr>
            <a:t>( )</a:t>
          </a:r>
          <a:r>
            <a:rPr lang="pt-BR" sz="2200" kern="1200" dirty="0">
              <a:solidFill>
                <a:srgbClr val="00B0F0"/>
              </a:solidFill>
            </a:rPr>
            <a:t>.</a:t>
          </a:r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 que RETORNAM valor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AB61-9783-4313-8881-99155FD98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30745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9688-A1AF-4EB4-9899-50E0609F5686}" type="datetimeFigureOut">
              <a:rPr lang="pt-BR" smtClean="0"/>
              <a:pPr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4485" y="3211634"/>
            <a:ext cx="7953544" cy="304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583-5A4B-40A0-9CEF-DA5CD6BE62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80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37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27124A-6EE0-49D7-80C7-003640CD5DB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0795E7-DBDC-45E2-91D2-8C155A428CF8}"/>
              </a:ext>
            </a:extLst>
          </p:cNvPr>
          <p:cNvSpPr/>
          <p:nvPr/>
        </p:nvSpPr>
        <p:spPr>
          <a:xfrm>
            <a:off x="8100392" y="5589240"/>
            <a:ext cx="79208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59" y="-9624"/>
            <a:ext cx="8229600" cy="1143000"/>
          </a:xfrm>
        </p:spPr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2900" dirty="0"/>
              <a:t>É a função propriamente dita. Contém as instruções que serão executadas. É composta pelo cabeçalho + pelo corpo da função.</a:t>
            </a:r>
          </a:p>
          <a:p>
            <a:pPr marL="0" indent="0" algn="just">
              <a:buNone/>
            </a:pPr>
            <a:endParaRPr lang="pt-BR" sz="2900" dirty="0"/>
          </a:p>
          <a:p>
            <a:pPr marL="0" indent="0" algn="just">
              <a:buNone/>
            </a:pPr>
            <a:r>
              <a:rPr lang="pt-BR" sz="2600" dirty="0"/>
              <a:t>1ªlinha: </a:t>
            </a:r>
            <a:r>
              <a:rPr lang="pt-BR" sz="2600" b="1" dirty="0">
                <a:solidFill>
                  <a:schemeClr val="accent1"/>
                </a:solidFill>
              </a:rPr>
              <a:t>cabeçalho da função </a:t>
            </a:r>
            <a:r>
              <a:rPr lang="pt-BR" sz="2600" dirty="0"/>
              <a:t>é idêntica ao protótipo sem o </a:t>
            </a:r>
            <a:r>
              <a:rPr lang="pt-BR" sz="2600" b="1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sz="2600" b="1" dirty="0">
                <a:solidFill>
                  <a:schemeClr val="accent1"/>
                </a:solidFill>
              </a:rPr>
              <a:t>Corpo da função: 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necessariamente deve estar entre </a:t>
            </a:r>
            <a:r>
              <a:rPr lang="pt-BR" sz="2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{ }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(chaves), contém instruções e/ou </a:t>
            </a:r>
            <a:r>
              <a:rPr lang="pt-BR" sz="2600" b="1" dirty="0">
                <a:effectLst/>
                <a:ea typeface="Times New Roman" panose="02020603050405020304" pitchFamily="18" charset="0"/>
              </a:rPr>
              <a:t>variáveis locais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 (variáveis que só são conhecidas desta função).</a:t>
            </a:r>
            <a:endParaRPr lang="pt-BR" sz="26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800" b="1" dirty="0"/>
              <a:t>Sintaxe</a:t>
            </a:r>
            <a:r>
              <a:rPr lang="pt-BR" sz="2800" dirty="0"/>
              <a:t>:</a:t>
            </a:r>
          </a:p>
          <a:p>
            <a:pPr marL="0" indent="0" algn="just">
              <a:buNone/>
            </a:pP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tipo_retorno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nome_função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,... ,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pt-BR" sz="2800" dirty="0"/>
              <a:t>       instruções</a:t>
            </a: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</a:rPr>
              <a:t>}</a:t>
            </a:r>
          </a:p>
          <a:p>
            <a:pPr algn="just">
              <a:buNone/>
            </a:pPr>
            <a:r>
              <a:rPr lang="pt-BR" sz="2800" dirty="0"/>
              <a:t> </a:t>
            </a:r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Não termina com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>
                <a:solidFill>
                  <a:schemeClr val="accent1"/>
                </a:solidFill>
              </a:rPr>
              <a:t> (ponto e vírgula), o corpo deve estar entre </a:t>
            </a:r>
            <a:r>
              <a:rPr lang="pt-BR" b="1" dirty="0">
                <a:solidFill>
                  <a:srgbClr val="FF0000"/>
                </a:solidFill>
              </a:rPr>
              <a:t>{  }</a:t>
            </a:r>
            <a:r>
              <a:rPr lang="pt-BR" dirty="0">
                <a:solidFill>
                  <a:schemeClr val="accent1"/>
                </a:solidFill>
              </a:rPr>
              <a:t> e vem </a:t>
            </a:r>
            <a:r>
              <a:rPr lang="pt-BR" b="1" dirty="0">
                <a:solidFill>
                  <a:schemeClr val="accent1"/>
                </a:solidFill>
              </a:rPr>
              <a:t>após o final da função </a:t>
            </a:r>
            <a:r>
              <a:rPr lang="pt-BR" b="1" dirty="0" err="1">
                <a:solidFill>
                  <a:schemeClr val="accent1"/>
                </a:solidFill>
              </a:rPr>
              <a:t>main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, ou seja, após }// </a:t>
            </a:r>
            <a:r>
              <a:rPr lang="pt-BR" dirty="0" err="1">
                <a:solidFill>
                  <a:schemeClr val="accent1"/>
                </a:solidFill>
              </a:rPr>
              <a:t>main</a:t>
            </a:r>
            <a:r>
              <a:rPr lang="pt-BR" dirty="0">
                <a:solidFill>
                  <a:schemeClr val="accent1"/>
                </a:solidFill>
              </a:rPr>
              <a:t> (chave final).</a:t>
            </a:r>
          </a:p>
          <a:p>
            <a:pPr marL="0" lvl="1" indent="0" algn="just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lvl="1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EC77F-1E93-46DA-8D7F-C8B075E47D0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DDCE554-43D5-4F42-9A46-F870BD4E1D55}"/>
              </a:ext>
            </a:extLst>
          </p:cNvPr>
          <p:cNvGrpSpPr/>
          <p:nvPr/>
        </p:nvGrpSpPr>
        <p:grpSpPr>
          <a:xfrm>
            <a:off x="5724128" y="2919968"/>
            <a:ext cx="1781397" cy="509032"/>
            <a:chOff x="5912099" y="3288310"/>
            <a:chExt cx="1781397" cy="509032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BFF5DA3-32EE-41AB-AE4D-4E9E46027276}"/>
                </a:ext>
              </a:extLst>
            </p:cNvPr>
            <p:cNvSpPr txBox="1"/>
            <p:nvPr/>
          </p:nvSpPr>
          <p:spPr>
            <a:xfrm>
              <a:off x="6084168" y="3288310"/>
              <a:ext cx="1609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cabeçalho</a:t>
              </a:r>
            </a:p>
          </p:txBody>
        </p:sp>
        <p:sp>
          <p:nvSpPr>
            <p:cNvPr id="9" name="Texto Explicativo: Seta para Baixo 8">
              <a:extLst>
                <a:ext uri="{FF2B5EF4-FFF2-40B4-BE49-F238E27FC236}">
                  <a16:creationId xmlns:a16="http://schemas.microsoft.com/office/drawing/2014/main" id="{E67660BD-90DD-41ED-B43A-30AF05920E08}"/>
                </a:ext>
              </a:extLst>
            </p:cNvPr>
            <p:cNvSpPr/>
            <p:nvPr/>
          </p:nvSpPr>
          <p:spPr>
            <a:xfrm>
              <a:off x="5912099" y="3288310"/>
              <a:ext cx="1609328" cy="509032"/>
            </a:xfrm>
            <a:prstGeom prst="downArrowCallout">
              <a:avLst>
                <a:gd name="adj1" fmla="val 25000"/>
                <a:gd name="adj2" fmla="val 50403"/>
                <a:gd name="adj3" fmla="val 25000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F92338-D302-4EC5-901E-145D0ACF027E}"/>
              </a:ext>
            </a:extLst>
          </p:cNvPr>
          <p:cNvGrpSpPr/>
          <p:nvPr/>
        </p:nvGrpSpPr>
        <p:grpSpPr>
          <a:xfrm>
            <a:off x="2555776" y="3933056"/>
            <a:ext cx="3096344" cy="694631"/>
            <a:chOff x="2915816" y="4388812"/>
            <a:chExt cx="3096344" cy="694631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B14E92B-6ADF-436D-8583-224EDD4CD999}"/>
                </a:ext>
              </a:extLst>
            </p:cNvPr>
            <p:cNvSpPr txBox="1"/>
            <p:nvPr/>
          </p:nvSpPr>
          <p:spPr>
            <a:xfrm>
              <a:off x="3800372" y="4437112"/>
              <a:ext cx="2211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Corpo da função</a:t>
              </a:r>
            </a:p>
          </p:txBody>
        </p:sp>
        <p:sp>
          <p:nvSpPr>
            <p:cNvPr id="14" name="Texto Explicativo: Seta para a Esquerda 13">
              <a:extLst>
                <a:ext uri="{FF2B5EF4-FFF2-40B4-BE49-F238E27FC236}">
                  <a16:creationId xmlns:a16="http://schemas.microsoft.com/office/drawing/2014/main" id="{FBC45F4F-FA9B-4ED6-86E8-D8F8A67CEEB7}"/>
                </a:ext>
              </a:extLst>
            </p:cNvPr>
            <p:cNvSpPr/>
            <p:nvPr/>
          </p:nvSpPr>
          <p:spPr>
            <a:xfrm>
              <a:off x="2915816" y="4388812"/>
              <a:ext cx="2571828" cy="504056"/>
            </a:xfrm>
            <a:prstGeom prst="leftArrowCallout">
              <a:avLst>
                <a:gd name="adj1" fmla="val 25000"/>
                <a:gd name="adj2" fmla="val 25000"/>
                <a:gd name="adj3" fmla="val 98296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Exemplo de definição da função: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276872"/>
            <a:ext cx="7805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moldura( )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cabeçalho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              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abertura de chaves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"********\n"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      *\n"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corpo da função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"********"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              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fechamento de chaves</a:t>
            </a:r>
          </a:p>
          <a:p>
            <a:pPr algn="just"/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F5FFAA-86C5-4337-BA9C-060DB943E15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624"/>
            <a:ext cx="8229600" cy="1143000"/>
          </a:xfrm>
        </p:spPr>
        <p:txBody>
          <a:bodyPr/>
          <a:lstStyle/>
          <a:p>
            <a:r>
              <a:rPr lang="pt-BR" dirty="0"/>
              <a:t>Chamada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A chamada da função é a </a:t>
            </a:r>
            <a:r>
              <a:rPr lang="pt-BR" sz="2400" b="1" dirty="0">
                <a:solidFill>
                  <a:schemeClr val="accent1"/>
                </a:solidFill>
              </a:rPr>
              <a:t>referência</a:t>
            </a:r>
            <a:r>
              <a:rPr lang="pt-BR" sz="2400" dirty="0"/>
              <a:t> da função dentro do programa, ou seja, executamos uma função, simplesmente usando seu nome, seguido de parênteses, podendo conter ou não a lista de argumentos.</a:t>
            </a:r>
          </a:p>
          <a:p>
            <a:pPr algn="just"/>
            <a:endParaRPr lang="pt-BR" sz="2800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marL="0" lvl="1" indent="0" algn="just">
              <a:buNone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moldura( );       </a:t>
            </a:r>
            <a:r>
              <a:rPr lang="pt-BR" sz="19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nome seguido de parênteses 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seleciona( );</a:t>
            </a:r>
          </a:p>
          <a:p>
            <a:pPr marL="2955925" lvl="1" indent="-2955925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produto(9, 654); </a:t>
            </a:r>
            <a:r>
              <a:rPr lang="pt-BR" sz="19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nome, seguido de parênteses contendo         lista de argumentos 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metade(x);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func1(a, b, c);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84FB64-09D0-45C7-BA37-CA38DBB7D08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939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mecanismo utilizado para transmitir informação para uma função é chamado argumento.</a:t>
            </a:r>
          </a:p>
          <a:p>
            <a:pPr algn="just"/>
            <a:r>
              <a:rPr lang="pt-BR" sz="2800" dirty="0"/>
              <a:t>Os argumentos podem ser constantes, variáveis, expressões matemáticas, expressões lógicas e até outra função. 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lvl="1" algn="just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 = quadrado (metade (y));       </a:t>
            </a:r>
          </a:p>
          <a:p>
            <a:pPr lvl="1" algn="just">
              <a:buNone/>
            </a:pPr>
            <a:endParaRPr lang="pt-BR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 = metade (y);</a:t>
            </a:r>
          </a:p>
          <a:p>
            <a:pPr lvl="1" algn="just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 = quadrado (a);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71EF7A-860A-4C0B-87E6-EB237D83AB1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A765245-71CC-4F8B-B0CD-EF3FF6640D7A}"/>
              </a:ext>
            </a:extLst>
          </p:cNvPr>
          <p:cNvGrpSpPr/>
          <p:nvPr/>
        </p:nvGrpSpPr>
        <p:grpSpPr>
          <a:xfrm>
            <a:off x="2987824" y="4149080"/>
            <a:ext cx="1781397" cy="509032"/>
            <a:chOff x="5912099" y="3288310"/>
            <a:chExt cx="1781397" cy="5090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EF4418D-437D-43D4-A730-0E82273432DC}"/>
                </a:ext>
              </a:extLst>
            </p:cNvPr>
            <p:cNvSpPr txBox="1"/>
            <p:nvPr/>
          </p:nvSpPr>
          <p:spPr>
            <a:xfrm>
              <a:off x="6084168" y="3288310"/>
              <a:ext cx="1609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argumento</a:t>
              </a:r>
            </a:p>
          </p:txBody>
        </p:sp>
        <p:sp>
          <p:nvSpPr>
            <p:cNvPr id="7" name="Texto Explicativo: Seta para Baixo 6">
              <a:extLst>
                <a:ext uri="{FF2B5EF4-FFF2-40B4-BE49-F238E27FC236}">
                  <a16:creationId xmlns:a16="http://schemas.microsoft.com/office/drawing/2014/main" id="{AC05FF97-8C98-4DFC-9299-ED904272844C}"/>
                </a:ext>
              </a:extLst>
            </p:cNvPr>
            <p:cNvSpPr/>
            <p:nvPr/>
          </p:nvSpPr>
          <p:spPr>
            <a:xfrm>
              <a:off x="5912099" y="3288310"/>
              <a:ext cx="1609328" cy="509032"/>
            </a:xfrm>
            <a:prstGeom prst="downArrowCallout">
              <a:avLst>
                <a:gd name="adj1" fmla="val 25000"/>
                <a:gd name="adj2" fmla="val 50403"/>
                <a:gd name="adj3" fmla="val 25000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37618E-055F-4F85-A62E-5D084789DEDD}"/>
              </a:ext>
            </a:extLst>
          </p:cNvPr>
          <p:cNvSpPr/>
          <p:nvPr/>
        </p:nvSpPr>
        <p:spPr>
          <a:xfrm>
            <a:off x="8028384" y="5661248"/>
            <a:ext cx="93610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18356" y="1203952"/>
            <a:ext cx="8507288" cy="5105368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/>
              <a:t>Os argumentos devem ser compatíveis com os parâmetros em quantidade e tipo de dado.</a:t>
            </a:r>
          </a:p>
          <a:p>
            <a:pPr marL="0" indent="0" algn="just">
              <a:buNone/>
            </a:pPr>
            <a:r>
              <a:rPr lang="pt-BR" sz="2600" b="1" dirty="0"/>
              <a:t>Exemplo:</a:t>
            </a:r>
          </a:p>
          <a:p>
            <a:pPr marL="0" indent="0" algn="just">
              <a:buNone/>
            </a:pPr>
            <a:r>
              <a:rPr lang="pt-BR" sz="2600" b="1" dirty="0"/>
              <a:t>  </a:t>
            </a:r>
            <a:r>
              <a:rPr lang="pt-BR" sz="2400" dirty="0"/>
              <a:t>Chamada:                 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func1( a, b, c );          </a:t>
            </a:r>
            <a:r>
              <a:rPr lang="pt-BR" sz="2100" dirty="0"/>
              <a:t>argumentos a, b e c    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Cabeçalho: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func1(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x,int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y,int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z)       </a:t>
            </a:r>
            <a:r>
              <a:rPr lang="pt-BR" sz="2100" dirty="0"/>
              <a:t>parâmetros x, y e z</a:t>
            </a:r>
          </a:p>
          <a:p>
            <a:pPr marL="0" indent="0" algn="just">
              <a:buNone/>
            </a:pPr>
            <a:endParaRPr lang="en-U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a, b, c (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devem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compatíveis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x, y, z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quantidade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 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600" dirty="0">
                <a:solidFill>
                  <a:schemeClr val="accent1"/>
                </a:solidFill>
              </a:rPr>
              <a:t>Argumentos:</a:t>
            </a:r>
            <a:r>
              <a:rPr lang="pt-BR" sz="2600" dirty="0"/>
              <a:t> são valores reais.</a:t>
            </a:r>
          </a:p>
          <a:p>
            <a:pPr algn="just"/>
            <a:r>
              <a:rPr lang="pt-BR" sz="2600" dirty="0">
                <a:solidFill>
                  <a:schemeClr val="accent1"/>
                </a:solidFill>
              </a:rPr>
              <a:t>Parâmetros:</a:t>
            </a:r>
            <a:r>
              <a:rPr lang="pt-BR" sz="2600" dirty="0"/>
              <a:t> são “guardadores de lugar” para um argumento, são fixos, contém o tipo e o nome dos dados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355976" y="2896738"/>
            <a:ext cx="0" cy="53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861199" y="2896738"/>
            <a:ext cx="170598" cy="53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 rot="10800000">
            <a:off x="5952462" y="2662265"/>
            <a:ext cx="377456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5938108" y="3429000"/>
            <a:ext cx="377456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3851920" y="2908052"/>
            <a:ext cx="191181" cy="520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37B82-0C51-48BE-8BC7-7A01108E573D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D8BDBBC-23F6-4A29-969F-E2613A4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4" y="1296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37618E-055F-4F85-A62E-5D084789DEDD}"/>
              </a:ext>
            </a:extLst>
          </p:cNvPr>
          <p:cNvSpPr/>
          <p:nvPr/>
        </p:nvSpPr>
        <p:spPr>
          <a:xfrm>
            <a:off x="8028384" y="5661248"/>
            <a:ext cx="93610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Exemplos:</a:t>
            </a: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chamadas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metade(x);			// k = x (recebe o valor de x)</a:t>
            </a: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es-ES_tradn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</a:t>
            </a:r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(y);			// k = y (recebe o valor de y)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endParaRPr lang="es-ES_trad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k)		// cabeçalho da função metade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37B82-0C51-48BE-8BC7-7A01108E573D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D8BDBBC-23F6-4A29-969F-E2613A4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4" y="1296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</p:spTree>
    <p:extLst>
      <p:ext uri="{BB962C8B-B14F-4D97-AF65-F5344CB8AC3E}">
        <p14:creationId xmlns:p14="http://schemas.microsoft.com/office/powerpoint/2010/main" val="198313439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892399"/>
          </a:xfrm>
        </p:spPr>
        <p:txBody>
          <a:bodyPr>
            <a:normAutofit/>
          </a:bodyPr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360" y="1196752"/>
            <a:ext cx="8435280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Há 2 tipos funções criadas pelo programador:</a:t>
            </a:r>
          </a:p>
          <a:p>
            <a:pPr marL="0" indent="0" algn="just">
              <a:buNone/>
            </a:pPr>
            <a:endParaRPr lang="pt-BR" sz="3800" dirty="0"/>
          </a:p>
          <a:p>
            <a:pPr lvl="0" indent="1746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0170" algn="l"/>
                <a:tab pos="228600" algn="l"/>
              </a:tabLst>
            </a:pP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800" b="1" u="sng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retornam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nada</a:t>
            </a:r>
            <a:endParaRPr lang="pt-BR" sz="3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174625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0170" algn="l"/>
                <a:tab pos="228600" algn="l"/>
              </a:tabLst>
            </a:pP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800" b="1" u="sng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RETORNAM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valor</a:t>
            </a:r>
            <a:endParaRPr lang="pt-BR" sz="3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100" dirty="0"/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E718E9-E033-4DCC-B480-2214A529A75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E718E9-E033-4DCC-B480-2214A529A75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892399"/>
          </a:xfrm>
        </p:spPr>
        <p:txBody>
          <a:bodyPr>
            <a:normAutofit/>
          </a:bodyPr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360" y="1196752"/>
            <a:ext cx="8435280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accent1"/>
                </a:solidFill>
              </a:rPr>
              <a:t>Funções que NÃO retornam valor</a:t>
            </a:r>
            <a:r>
              <a:rPr lang="pt-BR" sz="2800" dirty="0">
                <a:solidFill>
                  <a:schemeClr val="accent1"/>
                </a:solidFill>
              </a:rPr>
              <a:t>:</a:t>
            </a:r>
            <a:r>
              <a:rPr lang="pt-BR" sz="2800" dirty="0"/>
              <a:t>  são aquelas declaradas como </a:t>
            </a:r>
            <a:r>
              <a:rPr lang="pt-BR" sz="2800" dirty="0" err="1"/>
              <a:t>void</a:t>
            </a:r>
            <a:r>
              <a:rPr lang="pt-BR" sz="2800" dirty="0"/>
              <a:t> e que no corpo da função contém apenas instruções e/ou comandos.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marL="0" indent="0" algn="just">
              <a:buNone/>
            </a:pPr>
            <a:r>
              <a:rPr lang="pt-BR" sz="2400" dirty="0"/>
              <a:t>Protótipo: 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moldura( );</a:t>
            </a:r>
          </a:p>
          <a:p>
            <a:pPr marL="0" indent="0" algn="just">
              <a:buNone/>
            </a:pPr>
            <a:r>
              <a:rPr lang="pt-BR" sz="2400" dirty="0"/>
              <a:t>Chamada:  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moldura( );                 </a:t>
            </a:r>
          </a:p>
          <a:p>
            <a:pPr marL="0" indent="0" algn="just">
              <a:buNone/>
            </a:pPr>
            <a:r>
              <a:rPr lang="pt-BR" sz="2400" dirty="0"/>
              <a:t>Definição da função:     </a:t>
            </a:r>
          </a:p>
          <a:p>
            <a:pPr marL="0" indent="0" algn="just">
              <a:buNone/>
            </a:pP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moldura( )                      Saída na tela:</a:t>
            </a:r>
          </a:p>
          <a:p>
            <a:pPr marL="0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{                                         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″********\n″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      *\n″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″********″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2075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33E92D-7745-4573-BF1E-744AC16112E7}"/>
              </a:ext>
            </a:extLst>
          </p:cNvPr>
          <p:cNvSpPr/>
          <p:nvPr/>
        </p:nvSpPr>
        <p:spPr>
          <a:xfrm>
            <a:off x="8028384" y="5517232"/>
            <a:ext cx="93610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42">
            <a:extLst>
              <a:ext uri="{FF2B5EF4-FFF2-40B4-BE49-F238E27FC236}">
                <a16:creationId xmlns:a16="http://schemas.microsoft.com/office/drawing/2014/main" id="{24436FE9-D04D-4991-82CD-29C560FE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760947"/>
            <a:ext cx="2560320" cy="11883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********</a:t>
            </a:r>
          </a:p>
          <a:p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     *</a:t>
            </a:r>
          </a:p>
          <a:p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********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8008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B88150-C3C1-4714-8EAD-8BDE43719B2D}"/>
              </a:ext>
            </a:extLst>
          </p:cNvPr>
          <p:cNvSpPr/>
          <p:nvPr/>
        </p:nvSpPr>
        <p:spPr>
          <a:xfrm>
            <a:off x="8028384" y="5589240"/>
            <a:ext cx="100811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305" y="43917"/>
            <a:ext cx="8229600" cy="778098"/>
          </a:xfrm>
        </p:spPr>
        <p:txBody>
          <a:bodyPr/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7"/>
            <a:ext cx="8435280" cy="58333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2600" b="1" dirty="0">
                <a:solidFill>
                  <a:schemeClr val="accent1"/>
                </a:solidFill>
              </a:rPr>
              <a:t>Funções que RETORNAM valor:  </a:t>
            </a:r>
            <a:r>
              <a:rPr lang="pt-BR" sz="2600" dirty="0"/>
              <a:t>são aquelas declaradas como </a:t>
            </a:r>
            <a:r>
              <a:rPr lang="pt-BR" sz="2600" dirty="0">
                <a:solidFill>
                  <a:schemeClr val="accent1"/>
                </a:solidFill>
              </a:rPr>
              <a:t>char, </a:t>
            </a:r>
            <a:r>
              <a:rPr lang="pt-BR" sz="2600" dirty="0" err="1">
                <a:solidFill>
                  <a:schemeClr val="accent1"/>
                </a:solidFill>
              </a:rPr>
              <a:t>int</a:t>
            </a:r>
            <a:r>
              <a:rPr lang="pt-BR" sz="2600" dirty="0">
                <a:solidFill>
                  <a:schemeClr val="accent1"/>
                </a:solidFill>
              </a:rPr>
              <a:t>, </a:t>
            </a:r>
            <a:r>
              <a:rPr lang="pt-BR" sz="2600" dirty="0" err="1">
                <a:solidFill>
                  <a:schemeClr val="accent1"/>
                </a:solidFill>
              </a:rPr>
              <a:t>float</a:t>
            </a:r>
            <a:r>
              <a:rPr lang="pt-BR" sz="2600" dirty="0">
                <a:solidFill>
                  <a:schemeClr val="accent1"/>
                </a:solidFill>
              </a:rPr>
              <a:t> ou </a:t>
            </a:r>
            <a:r>
              <a:rPr lang="pt-BR" sz="2600" dirty="0" err="1">
                <a:solidFill>
                  <a:schemeClr val="accent1"/>
                </a:solidFill>
              </a:rPr>
              <a:t>double</a:t>
            </a:r>
            <a:r>
              <a:rPr lang="pt-BR" sz="2600" dirty="0"/>
              <a:t>. O </a:t>
            </a:r>
            <a:r>
              <a:rPr lang="pt-BR" sz="2600" dirty="0">
                <a:solidFill>
                  <a:schemeClr val="accent1"/>
                </a:solidFill>
              </a:rPr>
              <a:t>valor de retorno </a:t>
            </a:r>
            <a:r>
              <a:rPr lang="pt-BR" sz="2600" dirty="0"/>
              <a:t>deve ser armazenado em uma </a:t>
            </a:r>
            <a:r>
              <a:rPr lang="pt-BR" sz="2600" dirty="0">
                <a:solidFill>
                  <a:schemeClr val="accent1"/>
                </a:solidFill>
              </a:rPr>
              <a:t>variável</a:t>
            </a:r>
            <a:r>
              <a:rPr lang="pt-BR" sz="2600" dirty="0"/>
              <a:t> ou passado como </a:t>
            </a:r>
            <a:r>
              <a:rPr lang="pt-BR" sz="2600" dirty="0">
                <a:solidFill>
                  <a:schemeClr val="accent1"/>
                </a:solidFill>
              </a:rPr>
              <a:t>argumento</a:t>
            </a:r>
            <a:r>
              <a:rPr lang="pt-BR" sz="2600" dirty="0"/>
              <a:t>.  No corpo da função além das instruções e comando há </a:t>
            </a:r>
            <a:r>
              <a:rPr lang="pt-BR" sz="2600" dirty="0">
                <a:solidFill>
                  <a:srgbClr val="FF0000"/>
                </a:solidFill>
              </a:rPr>
              <a:t>necessariamente</a:t>
            </a:r>
            <a:r>
              <a:rPr lang="pt-BR" sz="2600" dirty="0"/>
              <a:t> o comando </a:t>
            </a:r>
            <a:r>
              <a:rPr lang="pt-BR" sz="2600" b="1" dirty="0" err="1">
                <a:solidFill>
                  <a:schemeClr val="accent1"/>
                </a:solidFill>
              </a:rPr>
              <a:t>return</a:t>
            </a:r>
            <a:r>
              <a:rPr lang="pt-BR" sz="2600" b="1" dirty="0">
                <a:solidFill>
                  <a:schemeClr val="accent1"/>
                </a:solidFill>
              </a:rPr>
              <a:t>( )</a:t>
            </a:r>
            <a:r>
              <a:rPr lang="pt-BR" sz="2600" dirty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2600" b="1" dirty="0"/>
              <a:t>Exemplo: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/>
              <a:t>Protótipo:</a:t>
            </a:r>
            <a:r>
              <a:rPr lang="pt-BR" sz="2000" dirty="0"/>
              <a:t>        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 );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Chamada:      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d=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(a,b) </a:t>
            </a:r>
            <a:r>
              <a:rPr lang="pt-BR" sz="2200" dirty="0">
                <a:solidFill>
                  <a:schemeClr val="accent1"/>
                </a:solidFill>
                <a:cs typeface="Arial" pitchFamily="34" charset="0"/>
              </a:rPr>
              <a:t>ou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("%f",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Definição da função: 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precisa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return( ) 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devolver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2600" dirty="0">
              <a:solidFill>
                <a:schemeClr val="accent1"/>
              </a:solidFill>
            </a:endParaRPr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2332" y="4410978"/>
            <a:ext cx="9145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x,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y)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x,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              			 {                                                                                                                                                 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(x/y);		</a:t>
            </a:r>
            <a:r>
              <a: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	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=x/y; 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				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              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1B647A-7DDF-4A41-9213-350BF86B227F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pt-BR" dirty="0"/>
              <a:t>Observação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O comando </a:t>
            </a:r>
            <a:r>
              <a:rPr lang="pt-BR" sz="2800" b="1" dirty="0" err="1"/>
              <a:t>return</a:t>
            </a:r>
            <a:r>
              <a:rPr lang="pt-BR" sz="2800" dirty="0"/>
              <a:t> pode estar acompanhado ou não:</a:t>
            </a:r>
          </a:p>
          <a:p>
            <a:pPr algn="just"/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>
                <a:solidFill>
                  <a:schemeClr val="accent1"/>
                </a:solidFill>
              </a:rPr>
              <a:t>(expressão) ou </a:t>
            </a:r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>
                <a:solidFill>
                  <a:schemeClr val="accent1"/>
                </a:solidFill>
              </a:rPr>
              <a:t> variável </a:t>
            </a:r>
            <a:r>
              <a:rPr lang="pt-BR" sz="2400" dirty="0"/>
              <a:t>– comando que devolve um </a:t>
            </a:r>
            <a:r>
              <a:rPr lang="pt-BR" sz="2400" b="1" u="sng" dirty="0">
                <a:solidFill>
                  <a:schemeClr val="accent1"/>
                </a:solidFill>
              </a:rPr>
              <a:t>único</a:t>
            </a:r>
            <a:r>
              <a:rPr lang="pt-BR" sz="2400" dirty="0"/>
              <a:t> valor e retorna, imediatamente, para a próxima instrução do código de chamada.</a:t>
            </a:r>
          </a:p>
          <a:p>
            <a:pPr algn="just"/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/>
              <a:t> – sem qualquer valor ou variável, causa uma saída imediata da função na qual ela se encontra, porém </a:t>
            </a:r>
            <a:r>
              <a:rPr lang="pt-BR" sz="2400" b="1" dirty="0">
                <a:solidFill>
                  <a:schemeClr val="accent1"/>
                </a:solidFill>
              </a:rPr>
              <a:t>sem</a:t>
            </a:r>
            <a:r>
              <a:rPr lang="pt-BR" sz="2400" dirty="0"/>
              <a:t> retornar qualquer valor.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Uma função encerra sua execução quando:</a:t>
            </a:r>
          </a:p>
          <a:p>
            <a:pPr lvl="1" algn="just"/>
            <a:r>
              <a:rPr lang="pt-BR" sz="2400" dirty="0"/>
              <a:t>o fim do seu código é atingido ou</a:t>
            </a:r>
          </a:p>
          <a:p>
            <a:pPr lvl="1" algn="just"/>
            <a:r>
              <a:rPr lang="pt-BR" sz="2400" dirty="0"/>
              <a:t>um comando </a:t>
            </a:r>
            <a:r>
              <a:rPr lang="pt-BR" sz="2400" dirty="0" err="1"/>
              <a:t>return</a:t>
            </a:r>
            <a:r>
              <a:rPr lang="pt-BR" sz="2400" dirty="0"/>
              <a:t> é encontrado e executado.</a:t>
            </a:r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9D0F6B-7296-4440-86D5-0BF0672FC786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1741B-F2F5-4472-8F51-F488EA7F2A2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47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42CB8E-C2A3-4650-A66A-658254A17C56}"/>
              </a:ext>
            </a:extLst>
          </p:cNvPr>
          <p:cNvSpPr/>
          <p:nvPr/>
        </p:nvSpPr>
        <p:spPr>
          <a:xfrm>
            <a:off x="8100392" y="5581937"/>
            <a:ext cx="881517" cy="108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modular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716016" y="1600200"/>
            <a:ext cx="4176464" cy="4525963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Contém: arquivos de cabeçalho, declaração de constantes, protótipos e variáveis globais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instruções do programa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definição da função 1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definição da função 2</a:t>
            </a:r>
          </a:p>
          <a:p>
            <a:pPr algn="just"/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655089" y="1665027"/>
            <a:ext cx="3971498" cy="406703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18862" y="1801504"/>
            <a:ext cx="3657600" cy="846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Iniciais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18862" y="2800065"/>
            <a:ext cx="3657600" cy="1266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18862" y="4287673"/>
            <a:ext cx="3657600" cy="570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1 ( 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8862" y="5011005"/>
            <a:ext cx="3657600" cy="570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2 ( 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3E6FC3-F0BB-435E-AB34-C766EFEE066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67849B8-4751-4462-A2F5-83FC75A4529C}"/>
              </a:ext>
            </a:extLst>
          </p:cNvPr>
          <p:cNvSpPr/>
          <p:nvPr/>
        </p:nvSpPr>
        <p:spPr>
          <a:xfrm>
            <a:off x="8028384" y="5647159"/>
            <a:ext cx="936104" cy="1022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5516" y="171540"/>
            <a:ext cx="8712968" cy="934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Exemplo: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Resolver a expressão   z = x + y    onde x e y  são definidos pelo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47870-BA98-4299-9273-872EDA833B5A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5DA511-479F-41CD-808C-52DC5A803538}"/>
              </a:ext>
            </a:extLst>
          </p:cNvPr>
          <p:cNvSpPr txBox="1"/>
          <p:nvPr/>
        </p:nvSpPr>
        <p:spPr>
          <a:xfrm>
            <a:off x="377789" y="743956"/>
            <a:ext cx="8550695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#include &lt;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stdio.h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	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      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Iniciais</a:t>
            </a:r>
          </a:p>
          <a:p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soma 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a,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b);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protótipo da função soma</a:t>
            </a:r>
            <a:endParaRPr lang="pt-BR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29E0AE-E0AB-428B-812C-87470854FF5E}"/>
              </a:ext>
            </a:extLst>
          </p:cNvPr>
          <p:cNvSpPr txBox="1"/>
          <p:nvPr/>
        </p:nvSpPr>
        <p:spPr>
          <a:xfrm>
            <a:off x="388730" y="1520888"/>
            <a:ext cx="8539754" cy="34163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main( )						</a:t>
            </a:r>
            <a:r>
              <a:rPr lang="en-US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pt-BR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_tradn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loat</a:t>
            </a: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_tradn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x=y=z=0;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 Este programa calcula a expressão Z=X+Y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 Digite o valor para x= 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(“%f”, &amp;x);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 Digite o valor para y= 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(“%f”, &amp;y);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z=soma(x, y);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chamada da função soma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(“\n\n\n A expressão z=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para x=%.2f e y=%.2f é %.2f ”, x, y, z);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 // 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0D039-6503-4FE3-99ED-64F1CBCA4431}"/>
              </a:ext>
            </a:extLst>
          </p:cNvPr>
          <p:cNvSpPr txBox="1"/>
          <p:nvPr/>
        </p:nvSpPr>
        <p:spPr>
          <a:xfrm>
            <a:off x="383259" y="5067809"/>
            <a:ext cx="8539754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soma 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a,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b)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definição da função soma                        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Função soma </a:t>
            </a:r>
            <a:endParaRPr lang="pt-BR" sz="1800" dirty="0">
              <a:solidFill>
                <a:schemeClr val="accent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endParaRPr lang="pt-BR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a+b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corpo da função soma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endParaRPr lang="pt-BR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// soma</a:t>
            </a:r>
          </a:p>
        </p:txBody>
      </p:sp>
    </p:spTree>
    <p:extLst>
      <p:ext uri="{BB962C8B-B14F-4D97-AF65-F5344CB8AC3E}">
        <p14:creationId xmlns:p14="http://schemas.microsoft.com/office/powerpoint/2010/main" val="243644293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2008056"/>
              </p:ext>
            </p:extLst>
          </p:nvPr>
        </p:nvGraphicFramePr>
        <p:xfrm>
          <a:off x="457200" y="1182141"/>
          <a:ext cx="8291264" cy="494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CCFF-34F8-47C3-8170-0E915046B79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90569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19686344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CCFF-34F8-47C3-8170-0E915046B79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26037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93BF187-3048-4EF5-B1A3-EF99EC1451C0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– Chamada por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Ex1: </a:t>
            </a:r>
            <a:r>
              <a:rPr lang="pt-BR" sz="2400" dirty="0"/>
              <a:t>Receber uma temperatura em Fahrenheit e convertê-la para Celsius. Exibir o valor em Celsius. 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c = (f-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</a:p>
          <a:p>
            <a:pPr algn="just"/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400" b="1" dirty="0"/>
              <a:t>Ex2: </a:t>
            </a:r>
            <a:r>
              <a:rPr lang="pt-BR" sz="2400" dirty="0"/>
              <a:t>Ler 2 notas e calcular a média. Crie uma função que receberá como parâmetro de entrada as duas notas e retorna a média calculada.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/>
              <a:t>Ex3: </a:t>
            </a:r>
            <a:r>
              <a:rPr lang="pt-BR" sz="2400" dirty="0"/>
              <a:t>Escreva um programa com uma função que receba um número de entrada e retorne 1 se o número lido for par e 0 se não for par. Na função </a:t>
            </a:r>
            <a:r>
              <a:rPr lang="pt-BR" sz="2400" dirty="0" err="1"/>
              <a:t>main</a:t>
            </a:r>
            <a:r>
              <a:rPr lang="pt-BR" sz="2400" dirty="0"/>
              <a:t>() mostre a mensagem apropriada para cada caso.</a:t>
            </a:r>
          </a:p>
          <a:p>
            <a:pPr algn="just"/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b="1" dirty="0"/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B0FC9D-79D2-4DE7-A0FC-F91A802595C2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50686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1</a:t>
            </a:r>
            <a:r>
              <a:rPr lang="pt-BR" sz="2400" b="1" dirty="0"/>
              <a:t> – sem função:</a:t>
            </a:r>
          </a:p>
          <a:p>
            <a:pPr marL="457200" lvl="1" indent="0" algn="just">
              <a:buNone/>
            </a:pPr>
            <a:r>
              <a:rPr lang="pt-BR" sz="2400" dirty="0"/>
              <a:t>Receber uma temperatura em Fahrenheit e convertê-la para Celsius. Exibir o valor em Celsius.</a:t>
            </a:r>
          </a:p>
          <a:p>
            <a:pPr algn="just"/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3898" y="2354681"/>
            <a:ext cx="83445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c,f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o valor da temperatura (Fahrenheit) :"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,&amp;f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c =(f-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temperatura \x82 igual a %.3f\xF8 C. 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,c);</a:t>
            </a:r>
          </a:p>
          <a:p>
            <a:pPr algn="just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47870-BA98-4299-9273-872EDA833B5A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3517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8615" y="1556792"/>
            <a:ext cx="83445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converte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fah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//Protótipo </a:t>
            </a:r>
          </a:p>
          <a:p>
            <a:pPr algn="just"/>
            <a:endParaRPr lang="pt-BR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c,f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o valor da temperatura (Fahrenheit) :"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,&amp;f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 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c =converte(f); 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//Chamada da função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temperatura = %.2f\xF8 C. 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,c);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converte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fah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//Definição da função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=(fah-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156176" y="3717032"/>
            <a:ext cx="166913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Chamada por valor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5762375" y="3867073"/>
            <a:ext cx="421098" cy="40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B7B85D-0912-4D03-AF5D-C0D4C43B6C0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379C0F-249A-43B9-8D14-AB0593336DCA}"/>
              </a:ext>
            </a:extLst>
          </p:cNvPr>
          <p:cNvSpPr txBox="1"/>
          <p:nvPr/>
        </p:nvSpPr>
        <p:spPr>
          <a:xfrm>
            <a:off x="426494" y="908720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1</a:t>
            </a:r>
            <a:r>
              <a:rPr lang="pt-BR" sz="2400" b="1" dirty="0"/>
              <a:t> – com função:</a:t>
            </a:r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02" y="-102987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4904" y="1313225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</a:t>
            </a:r>
          </a:p>
          <a:p>
            <a:pPr marL="457200" lvl="1" indent="0" algn="just">
              <a:buNone/>
            </a:pPr>
            <a:r>
              <a:rPr lang="pt-BR" sz="2400" dirty="0"/>
              <a:t>Ler 2 notas e calcular a média. Crie uma função que receberá como parâmetro de entrada as duas notas e retorna a média calculada.</a:t>
            </a:r>
          </a:p>
          <a:p>
            <a:pPr marL="457200" lvl="1" indent="0" algn="just">
              <a:buNone/>
            </a:pPr>
            <a:endParaRPr lang="pt-BR" sz="2400" b="1" dirty="0"/>
          </a:p>
          <a:p>
            <a:pPr lvl="1" algn="just">
              <a:buNone/>
            </a:pPr>
            <a:endParaRPr lang="pt-BR" b="1" dirty="0"/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52226" name="AutoShape 2" descr="Resultado de imagem para icon senh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555802" y="3863575"/>
            <a:ext cx="1904801" cy="1199628"/>
          </a:xfrm>
          <a:prstGeom prst="roundRect">
            <a:avLst>
              <a:gd name="adj" fmla="val 959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800" baseline="30000" dirty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10247" name="Picture 7" descr="Resultado de imagem para media simbo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874692"/>
            <a:ext cx="1676252" cy="1155113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372CC4-BB8B-4C69-B8D5-DCCC6D84314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308" y="61377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</a:t>
            </a:r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2050" name="AutoShape 2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2" name="AutoShape 4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700808"/>
            <a:ext cx="8460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media 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b);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//Protótipo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dois valores: 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"%f %f"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&amp;n1,&amp;n2);</a:t>
            </a:r>
          </a:p>
          <a:p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//Chamada da função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"\nA media = a %.2f."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,media(n1,n2));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0;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media 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b)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//Definição da função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m=(a+b)/2;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DAD2C2-D295-40AA-A42E-166135DBBA6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Andréa Lucia Braga Vieira Rodrigues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Engenheira Eletricista – FACENS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Mestrado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Doutorado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professora desde 1994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coordenadora desde 2004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Estruturada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CC5C83-AD3C-40EC-9D0B-044BA770A0F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65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3090" y="-126378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0037" y="908720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 Usando 2 funções</a:t>
            </a:r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2050" name="AutoShape 2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2" name="AutoShape 4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707" y="1412776"/>
            <a:ext cx="6351612" cy="464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547D34-3B4D-4602-B5B4-C0F026934843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776" y="-133870"/>
            <a:ext cx="8229600" cy="1143000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47936" y="1324235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3:</a:t>
            </a:r>
          </a:p>
          <a:p>
            <a:pPr marL="457200" lvl="1" indent="0" algn="just">
              <a:buNone/>
            </a:pPr>
            <a:r>
              <a:rPr lang="pt-BR" sz="2400" dirty="0"/>
              <a:t>Escreva um programa com uma função que receba um número de entrada e retorne 1 se o número lido for par e 0 se não for par. Na função </a:t>
            </a:r>
            <a:r>
              <a:rPr lang="pt-BR" sz="2400" dirty="0" err="1"/>
              <a:t>main</a:t>
            </a:r>
            <a:r>
              <a:rPr lang="pt-BR" sz="2400" dirty="0"/>
              <a:t>() mostre a mensagem apropriada para cada caso.</a:t>
            </a:r>
          </a:p>
          <a:p>
            <a:pPr lvl="1" algn="just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C0DDE-64B4-413B-99F1-7C011254763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414" y="444554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>
                <a:solidFill>
                  <a:schemeClr val="accent1"/>
                </a:solidFill>
              </a:rPr>
              <a:t>Exercício 3:</a:t>
            </a:r>
            <a:br>
              <a:rPr lang="pt-BR" sz="4400" b="1" dirty="0">
                <a:solidFill>
                  <a:schemeClr val="accent1"/>
                </a:solidFill>
              </a:rPr>
            </a:br>
            <a:endParaRPr lang="pt-BR" dirty="0"/>
          </a:p>
        </p:txBody>
      </p:sp>
      <p:pic>
        <p:nvPicPr>
          <p:cNvPr id="29" name="Imagem 28" descr="P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018" y="981580"/>
            <a:ext cx="4429156" cy="5591262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1428736"/>
            <a:ext cx="2709692" cy="14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3000372"/>
            <a:ext cx="2709692" cy="14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3047246" y="2313961"/>
            <a:ext cx="166913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Chamada por valor</a:t>
            </a: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618276" y="2464002"/>
            <a:ext cx="421098" cy="40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27FAC7-6685-4DA4-9674-58180E51A8C3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Funções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DB5693-7B52-4543-928C-7656C4C2FE4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Conceito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7638"/>
            <a:ext cx="8229600" cy="46036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C temos:</a:t>
            </a:r>
          </a:p>
          <a:p>
            <a:pPr lvl="0" algn="just"/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unções da biblioteca</a:t>
            </a:r>
          </a:p>
          <a:p>
            <a:pPr algn="just">
              <a:tabLst>
                <a:tab pos="450215" algn="l"/>
              </a:tabLst>
            </a:pPr>
            <a:r>
              <a:rPr lang="pt-BR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unções definidas pelo usuário</a:t>
            </a:r>
          </a:p>
          <a:p>
            <a:pPr marL="0" indent="0" algn="just">
              <a:buNone/>
              <a:tabLst>
                <a:tab pos="450215" algn="l"/>
              </a:tabLst>
            </a:pP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solidFill>
                  <a:schemeClr val="accent1"/>
                </a:solidFill>
              </a:rPr>
              <a:t>Funções da Biblioteca: </a:t>
            </a:r>
            <a:r>
              <a:rPr lang="pt-BR" sz="2400" dirty="0"/>
              <a:t>são funções prontas, implementadas,  que já foram testadas, sabemos que funcionam e que simplesmente iremos utilizar.</a:t>
            </a:r>
          </a:p>
          <a:p>
            <a:r>
              <a:rPr lang="pt-BR" sz="2400" dirty="0"/>
              <a:t>Para utilizar: basta incluir a Biblioteca a qual a função pertence.</a:t>
            </a:r>
          </a:p>
          <a:p>
            <a:r>
              <a:rPr lang="pt-BR" sz="2400" dirty="0"/>
              <a:t>Exemplos:</a:t>
            </a:r>
          </a:p>
          <a:p>
            <a:pPr lvl="1"/>
            <a:r>
              <a:rPr lang="pt-BR" sz="2400" dirty="0"/>
              <a:t>Funções de escrita, leitura: </a:t>
            </a:r>
            <a:r>
              <a:rPr lang="pt-BR" sz="2400" dirty="0" err="1"/>
              <a:t>printf</a:t>
            </a:r>
            <a:r>
              <a:rPr lang="pt-BR" sz="2400" dirty="0"/>
              <a:t>(), </a:t>
            </a:r>
            <a:r>
              <a:rPr lang="pt-BR" sz="2400" dirty="0" err="1"/>
              <a:t>scanf</a:t>
            </a:r>
            <a:r>
              <a:rPr lang="pt-BR" sz="2400" dirty="0"/>
              <a:t>(), etc.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885734-6241-4420-9394-334A2543DC91}"/>
              </a:ext>
            </a:extLst>
          </p:cNvPr>
          <p:cNvSpPr/>
          <p:nvPr/>
        </p:nvSpPr>
        <p:spPr>
          <a:xfrm>
            <a:off x="539552" y="63093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70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accent1"/>
                </a:solidFill>
              </a:rPr>
              <a:t>Função definida pelo usuário </a:t>
            </a:r>
            <a:r>
              <a:rPr lang="pt-BR" sz="2800" dirty="0"/>
              <a:t>é uma seção de código independente e autônoma, escrita para desempenhar uma tarefa específica. Deve conter </a:t>
            </a:r>
            <a:r>
              <a:rPr lang="pt-BR" sz="2800" b="1" dirty="0"/>
              <a:t>protótipo</a:t>
            </a:r>
            <a:r>
              <a:rPr lang="pt-BR" sz="2800" dirty="0"/>
              <a:t> e </a:t>
            </a:r>
            <a:r>
              <a:rPr lang="pt-BR" sz="2800" b="1" dirty="0"/>
              <a:t>definição</a:t>
            </a:r>
            <a:r>
              <a:rPr lang="pt-BR" sz="2800" dirty="0"/>
              <a:t> da função.</a:t>
            </a:r>
          </a:p>
          <a:p>
            <a:pPr algn="just"/>
            <a:r>
              <a:rPr lang="pt-BR" sz="2800" dirty="0"/>
              <a:t>Pode receber informações através de argumentos, cada função tem um nome </a:t>
            </a:r>
            <a:r>
              <a:rPr lang="pt-BR" sz="2800" b="1" u="sng" dirty="0">
                <a:solidFill>
                  <a:schemeClr val="accent1"/>
                </a:solidFill>
              </a:rPr>
              <a:t>único</a:t>
            </a:r>
            <a:r>
              <a:rPr lang="pt-BR" sz="2800" dirty="0"/>
              <a:t> e suas instruções são executadas sempre que esse nome é mencionado no programa, isto é conhecido como “</a:t>
            </a:r>
            <a:r>
              <a:rPr lang="pt-BR" sz="2800" b="1" dirty="0"/>
              <a:t>chamar uma função</a:t>
            </a:r>
            <a:r>
              <a:rPr lang="pt-BR" sz="2800" dirty="0"/>
              <a:t>”.</a:t>
            </a:r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3EED40-D0DE-463E-81CC-F8F9B9EA87C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As principais razões para o uso de funções são: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600" b="1" dirty="0"/>
              <a:t>Estruturação dos programas</a:t>
            </a:r>
            <a:r>
              <a:rPr lang="pt-BR" sz="2600" dirty="0"/>
              <a:t>: onde o programa é estruturado através de funções que possuem tarefas específicas e bem definidas.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600" b="1" dirty="0"/>
              <a:t>Reutilização de código: </a:t>
            </a:r>
            <a:r>
              <a:rPr lang="pt-BR" sz="2600" dirty="0"/>
              <a:t>permite que o bloco de comandos que compõem a função pode ser utilizado diversas vezes e em pontos diferentes do programa.</a:t>
            </a:r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5DE495-0068-4F3D-B8C8-38D0F371BE59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7EACDAE-9B53-4CA2-803D-1CFB6CBECEE6}"/>
              </a:ext>
            </a:extLst>
          </p:cNvPr>
          <p:cNvSpPr/>
          <p:nvPr/>
        </p:nvSpPr>
        <p:spPr>
          <a:xfrm>
            <a:off x="8100392" y="5526360"/>
            <a:ext cx="864096" cy="121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0189"/>
            <a:ext cx="8229600" cy="1024555"/>
          </a:xfrm>
        </p:spPr>
        <p:txBody>
          <a:bodyPr/>
          <a:lstStyle/>
          <a:p>
            <a:r>
              <a:rPr lang="pt-BR" dirty="0"/>
              <a:t>Protótipo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43189"/>
            <a:ext cx="8507288" cy="542617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dirty="0"/>
              <a:t>Fornece ao compilador a descrição de uma função que será definida posteriormente no programa.</a:t>
            </a:r>
          </a:p>
          <a:p>
            <a:pPr marL="0" indent="0" algn="just">
              <a:buNone/>
            </a:pPr>
            <a:r>
              <a:rPr lang="pt-BR" sz="2400" b="1" dirty="0"/>
              <a:t>Sintaxe:</a:t>
            </a:r>
          </a:p>
          <a:p>
            <a:pPr marL="0" indent="0" algn="just">
              <a:buNone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tipo_retorno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nome_função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,... ,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pt-BR" sz="2400" b="1" dirty="0"/>
          </a:p>
          <a:p>
            <a:pPr marL="0" lvl="1" indent="0" algn="just">
              <a:buNone/>
            </a:pPr>
            <a:r>
              <a:rPr lang="pt-BR" sz="2400" b="1" dirty="0" err="1"/>
              <a:t>tipo_retorno</a:t>
            </a:r>
            <a:r>
              <a:rPr lang="pt-BR" sz="2400" dirty="0"/>
              <a:t> – tipo de dado que a função retornará. Pode ser char,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 e </a:t>
            </a:r>
            <a:r>
              <a:rPr lang="pt-BR" sz="2400" dirty="0" err="1"/>
              <a:t>void</a:t>
            </a:r>
            <a:r>
              <a:rPr lang="pt-BR" sz="2400" dirty="0"/>
              <a:t> (se não retornar nada).</a:t>
            </a:r>
          </a:p>
          <a:p>
            <a:pPr marL="0" lvl="1" indent="0" algn="just">
              <a:buNone/>
            </a:pPr>
            <a:r>
              <a:rPr lang="pt-BR" sz="2400" b="1" dirty="0" err="1"/>
              <a:t>nome_função</a:t>
            </a:r>
            <a:r>
              <a:rPr lang="pt-BR" sz="2400" dirty="0"/>
              <a:t> – descreve o que a função faz.</a:t>
            </a:r>
          </a:p>
          <a:p>
            <a:pPr marL="0" lvl="1" indent="0" algn="just">
              <a:buNone/>
            </a:pPr>
            <a:r>
              <a:rPr lang="pt-BR" sz="2400" b="1" dirty="0" err="1"/>
              <a:t>tipo_param</a:t>
            </a:r>
            <a:r>
              <a:rPr lang="pt-BR" sz="2400" b="1" dirty="0"/>
              <a:t>  nome </a:t>
            </a:r>
            <a:r>
              <a:rPr lang="pt-BR" sz="2400" dirty="0"/>
              <a:t>– tipo e nome das variáveis que serão passados para a função. Pode ser char,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, </a:t>
            </a:r>
            <a:r>
              <a:rPr lang="pt-BR" sz="2400" dirty="0" err="1"/>
              <a:t>void</a:t>
            </a:r>
            <a:r>
              <a:rPr lang="pt-BR" sz="2400" dirty="0"/>
              <a:t>.</a:t>
            </a:r>
          </a:p>
          <a:p>
            <a:pPr marL="0" lvl="1" indent="0" algn="just">
              <a:buNone/>
            </a:pPr>
            <a:endParaRPr lang="pt-BR" sz="2400" dirty="0"/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accent1"/>
                </a:solidFill>
              </a:rPr>
              <a:t>Sempre termina com </a:t>
            </a:r>
            <a:r>
              <a:rPr lang="pt-BR" sz="2600" b="1" dirty="0">
                <a:solidFill>
                  <a:srgbClr val="FF0000"/>
                </a:solidFill>
              </a:rPr>
              <a:t>;</a:t>
            </a:r>
            <a:r>
              <a:rPr lang="pt-BR" sz="2600" dirty="0">
                <a:solidFill>
                  <a:schemeClr val="accent1"/>
                </a:solidFill>
              </a:rPr>
              <a:t> (ponto e vírgula), geralmente vem nas componentes iniciais ou antes da função ser utilizada</a:t>
            </a:r>
            <a:r>
              <a:rPr lang="pt-BR" sz="2600" dirty="0"/>
              <a:t>.</a:t>
            </a:r>
          </a:p>
          <a:p>
            <a:pPr marL="0" lvl="1" indent="0" algn="just">
              <a:buNone/>
            </a:pPr>
            <a:endParaRPr lang="pt-BR" sz="24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D2191-FE44-472C-9645-8FADCB4FEC30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EF8E9E-CA4F-4290-B419-3CF15116FC9C}"/>
              </a:ext>
            </a:extLst>
          </p:cNvPr>
          <p:cNvSpPr txBox="1"/>
          <p:nvPr/>
        </p:nvSpPr>
        <p:spPr>
          <a:xfrm>
            <a:off x="8532440" y="2492896"/>
            <a:ext cx="385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21"/>
            <a:ext cx="8229600" cy="1143000"/>
          </a:xfrm>
        </p:spPr>
        <p:txBody>
          <a:bodyPr/>
          <a:lstStyle/>
          <a:p>
            <a:r>
              <a:rPr lang="pt-BR" dirty="0"/>
              <a:t>Protótipo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Exemplos de protótipos: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produto(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metade(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k);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moldura( 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seleciona(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func1(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z);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614AD-5712-487A-A68D-07B527A4CA1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42125</TotalTime>
  <Words>2178</Words>
  <Application>Microsoft Office PowerPoint</Application>
  <PresentationFormat>Apresentação na tela (4:3)</PresentationFormat>
  <Paragraphs>309</Paragraphs>
  <Slides>32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Monotype Corsiva</vt:lpstr>
      <vt:lpstr>Times New Roman</vt:lpstr>
      <vt:lpstr>Wingdings</vt:lpstr>
      <vt:lpstr>Tema do Office</vt:lpstr>
      <vt:lpstr>Apresentação do PowerPoint</vt:lpstr>
      <vt:lpstr>PROGRAMAÇÃO ESTRUTURADA  - TEORIA</vt:lpstr>
      <vt:lpstr>Apresentação do PowerPoint</vt:lpstr>
      <vt:lpstr>PROGRAMAÇÃO ESTRUTURADA  - TEORIA </vt:lpstr>
      <vt:lpstr>Conceito</vt:lpstr>
      <vt:lpstr>Conceito</vt:lpstr>
      <vt:lpstr>Conceito</vt:lpstr>
      <vt:lpstr>Protótipo da Função</vt:lpstr>
      <vt:lpstr>Protótipo da Função</vt:lpstr>
      <vt:lpstr>Definição da Função</vt:lpstr>
      <vt:lpstr>Definição da Função</vt:lpstr>
      <vt:lpstr>Chamada da Função</vt:lpstr>
      <vt:lpstr>Passando dados para a Função</vt:lpstr>
      <vt:lpstr>Passando dados para a Função</vt:lpstr>
      <vt:lpstr>Passando dados para a Função</vt:lpstr>
      <vt:lpstr>Tipos de Funções</vt:lpstr>
      <vt:lpstr>Tipos de Funções</vt:lpstr>
      <vt:lpstr>Tipos de Funções</vt:lpstr>
      <vt:lpstr>Observação</vt:lpstr>
      <vt:lpstr>Estrutura do programa modular</vt:lpstr>
      <vt:lpstr>Apresentação do PowerPoint</vt:lpstr>
      <vt:lpstr> Resumo</vt:lpstr>
      <vt:lpstr> Resumo</vt:lpstr>
      <vt:lpstr>Apresentação do PowerPoint</vt:lpstr>
      <vt:lpstr>Funções – Chamada por Valor</vt:lpstr>
      <vt:lpstr>Funções</vt:lpstr>
      <vt:lpstr>Funções</vt:lpstr>
      <vt:lpstr>Funções</vt:lpstr>
      <vt:lpstr>Funções</vt:lpstr>
      <vt:lpstr>Funções</vt:lpstr>
      <vt:lpstr>Funções</vt:lpstr>
      <vt:lpstr>Exercício 3: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Andrea Braga</cp:lastModifiedBy>
  <cp:revision>1039</cp:revision>
  <cp:lastPrinted>2013-09-12T12:56:08Z</cp:lastPrinted>
  <dcterms:created xsi:type="dcterms:W3CDTF">2012-04-09T18:36:25Z</dcterms:created>
  <dcterms:modified xsi:type="dcterms:W3CDTF">2021-08-11T00:51:46Z</dcterms:modified>
</cp:coreProperties>
</file>