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460" r:id="rId2"/>
    <p:sldId id="444" r:id="rId3"/>
    <p:sldId id="466" r:id="rId4"/>
    <p:sldId id="503" r:id="rId5"/>
    <p:sldId id="478" r:id="rId6"/>
    <p:sldId id="479" r:id="rId7"/>
    <p:sldId id="480" r:id="rId8"/>
    <p:sldId id="482" r:id="rId9"/>
    <p:sldId id="483" r:id="rId10"/>
    <p:sldId id="484" r:id="rId11"/>
    <p:sldId id="485" r:id="rId12"/>
    <p:sldId id="486" r:id="rId13"/>
    <p:sldId id="487" r:id="rId14"/>
    <p:sldId id="488" r:id="rId15"/>
    <p:sldId id="489" r:id="rId16"/>
    <p:sldId id="490" r:id="rId17"/>
    <p:sldId id="491" r:id="rId18"/>
    <p:sldId id="492" r:id="rId19"/>
    <p:sldId id="493" r:id="rId20"/>
    <p:sldId id="494" r:id="rId21"/>
    <p:sldId id="502" r:id="rId22"/>
    <p:sldId id="495" r:id="rId23"/>
    <p:sldId id="496" r:id="rId24"/>
    <p:sldId id="497" r:id="rId25"/>
    <p:sldId id="498" r:id="rId26"/>
    <p:sldId id="499" r:id="rId27"/>
    <p:sldId id="500" r:id="rId28"/>
    <p:sldId id="504" r:id="rId29"/>
    <p:sldId id="463" r:id="rId30"/>
    <p:sldId id="505" r:id="rId31"/>
    <p:sldId id="723" r:id="rId32"/>
    <p:sldId id="724" r:id="rId33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" initials="A" lastIdx="2" clrIdx="0">
    <p:extLst>
      <p:ext uri="{19B8F6BF-5375-455C-9EA6-DF929625EA0E}">
        <p15:presenceInfo xmlns:p15="http://schemas.microsoft.com/office/powerpoint/2012/main" userId="Andre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94FBFE"/>
    <a:srgbClr val="A9FEFD"/>
    <a:srgbClr val="DBD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96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090213-5D91-4D10-9C76-A6EDF49A61C8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999F9843-8CD2-47FE-85FD-0BD3133BBB7A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sz="2400" b="1" dirty="0"/>
            <a:t>Endereço de Variáveis</a:t>
          </a:r>
          <a:endParaRPr lang="pt-BR" sz="2400" dirty="0"/>
        </a:p>
      </dgm:t>
    </dgm:pt>
    <dgm:pt modelId="{B8D8D177-B889-4279-9EFA-56F4CBDD27CC}" type="parTrans" cxnId="{F3379104-822E-435E-B3E0-189793482DB9}">
      <dgm:prSet/>
      <dgm:spPr/>
      <dgm:t>
        <a:bodyPr/>
        <a:lstStyle/>
        <a:p>
          <a:endParaRPr lang="pt-BR"/>
        </a:p>
      </dgm:t>
    </dgm:pt>
    <dgm:pt modelId="{602C2A37-E016-4A7C-9E7A-F0D4D9732B0D}" type="sibTrans" cxnId="{F3379104-822E-435E-B3E0-189793482DB9}">
      <dgm:prSet/>
      <dgm:spPr/>
      <dgm:t>
        <a:bodyPr/>
        <a:lstStyle/>
        <a:p>
          <a:endParaRPr lang="pt-BR"/>
        </a:p>
      </dgm:t>
    </dgm:pt>
    <dgm:pt modelId="{3322FF53-EDE6-4A2A-8148-BEF41F19F351}">
      <dgm:prSet phldrT="[Texto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pt-BR" dirty="0">
              <a:ea typeface="Times New Roman" pitchFamily="18" charset="0"/>
              <a:cs typeface="Arial" pitchFamily="34" charset="0"/>
            </a:rPr>
            <a:t>O nome de uma matriz desacompanhado de colchetes é equivalente ao </a:t>
          </a:r>
          <a:r>
            <a:rPr lang="pt-BR" u="sng" dirty="0">
              <a:solidFill>
                <a:srgbClr val="00B0F0"/>
              </a:solidFill>
              <a:ea typeface="Times New Roman" pitchFamily="18" charset="0"/>
              <a:cs typeface="Arial" pitchFamily="34" charset="0"/>
            </a:rPr>
            <a:t>endereço</a:t>
          </a:r>
          <a:r>
            <a:rPr lang="pt-BR" dirty="0">
              <a:ea typeface="Times New Roman" pitchFamily="18" charset="0"/>
              <a:cs typeface="Arial" pitchFamily="34" charset="0"/>
            </a:rPr>
            <a:t> da matriz</a:t>
          </a:r>
          <a:endParaRPr lang="pt-BR" dirty="0">
            <a:solidFill>
              <a:schemeClr val="tx1"/>
            </a:solidFill>
          </a:endParaRPr>
        </a:p>
      </dgm:t>
    </dgm:pt>
    <dgm:pt modelId="{F186DC8E-09CF-408D-851E-7F65B74766F7}" type="parTrans" cxnId="{96D2C949-22BA-4D5E-9748-BB0834EB9269}">
      <dgm:prSet/>
      <dgm:spPr/>
      <dgm:t>
        <a:bodyPr/>
        <a:lstStyle/>
        <a:p>
          <a:endParaRPr lang="pt-BR"/>
        </a:p>
      </dgm:t>
    </dgm:pt>
    <dgm:pt modelId="{B08E3A1A-835D-4C63-9AC1-F1F815384636}" type="sibTrans" cxnId="{96D2C949-22BA-4D5E-9748-BB0834EB9269}">
      <dgm:prSet/>
      <dgm:spPr/>
      <dgm:t>
        <a:bodyPr/>
        <a:lstStyle/>
        <a:p>
          <a:endParaRPr lang="pt-BR"/>
        </a:p>
      </dgm:t>
    </dgm:pt>
    <dgm:pt modelId="{318E61A9-9CB2-4039-AFFF-83E7D4134948}">
      <dgm:prSet phldrT="[Texto]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pt-BR" dirty="0" err="1"/>
            <a:t>String</a:t>
          </a:r>
          <a:r>
            <a:rPr lang="pt-BR" dirty="0"/>
            <a:t> é uma </a:t>
          </a:r>
          <a:r>
            <a:rPr lang="pt-BR" dirty="0">
              <a:solidFill>
                <a:srgbClr val="00B0F0"/>
              </a:solidFill>
            </a:rPr>
            <a:t>sequência de caracteres </a:t>
          </a:r>
          <a:r>
            <a:rPr lang="pt-BR" dirty="0"/>
            <a:t>terminado com o</a:t>
          </a:r>
          <a:r>
            <a:rPr lang="pt-BR" dirty="0">
              <a:solidFill>
                <a:srgbClr val="00B0F0"/>
              </a:solidFill>
            </a:rPr>
            <a:t> </a:t>
          </a:r>
          <a:r>
            <a:rPr lang="pt-BR" b="1" dirty="0" err="1">
              <a:solidFill>
                <a:srgbClr val="00B0F0"/>
              </a:solidFill>
            </a:rPr>
            <a:t>caracter</a:t>
          </a:r>
          <a:r>
            <a:rPr lang="pt-BR" b="1" dirty="0">
              <a:solidFill>
                <a:srgbClr val="00B0F0"/>
              </a:solidFill>
            </a:rPr>
            <a:t> </a:t>
          </a:r>
          <a:r>
            <a:rPr lang="pt-BR" b="1" dirty="0" err="1">
              <a:solidFill>
                <a:srgbClr val="00B0F0"/>
              </a:solidFill>
            </a:rPr>
            <a:t>null</a:t>
          </a:r>
          <a:r>
            <a:rPr lang="pt-BR" b="1" dirty="0">
              <a:solidFill>
                <a:srgbClr val="00B0F0"/>
              </a:solidFill>
            </a:rPr>
            <a:t> </a:t>
          </a:r>
          <a:r>
            <a:rPr lang="pt-BR" b="1" dirty="0">
              <a:solidFill>
                <a:schemeClr val="tx1"/>
              </a:solidFill>
            </a:rPr>
            <a:t>(</a:t>
          </a:r>
          <a:r>
            <a:rPr lang="pt-BR" b="1" dirty="0">
              <a:solidFill>
                <a:srgbClr val="00B0F0"/>
              </a:solidFill>
            </a:rPr>
            <a:t>\0</a:t>
          </a:r>
          <a:r>
            <a:rPr lang="pt-BR" b="1" dirty="0">
              <a:solidFill>
                <a:schemeClr val="tx1"/>
              </a:solidFill>
            </a:rPr>
            <a:t>)</a:t>
          </a:r>
          <a:endParaRPr lang="pt-BR" dirty="0"/>
        </a:p>
      </dgm:t>
    </dgm:pt>
    <dgm:pt modelId="{528D6D5B-FFE9-4061-8C36-371BDF6F1BEE}" type="parTrans" cxnId="{99978AE5-7646-4000-ADB8-389238E660B1}">
      <dgm:prSet/>
      <dgm:spPr/>
      <dgm:t>
        <a:bodyPr/>
        <a:lstStyle/>
        <a:p>
          <a:endParaRPr lang="pt-BR"/>
        </a:p>
      </dgm:t>
    </dgm:pt>
    <dgm:pt modelId="{960BD0D4-5F66-427A-8D0D-22F2A9E18862}" type="sibTrans" cxnId="{99978AE5-7646-4000-ADB8-389238E660B1}">
      <dgm:prSet/>
      <dgm:spPr/>
      <dgm:t>
        <a:bodyPr/>
        <a:lstStyle/>
        <a:p>
          <a:endParaRPr lang="pt-BR"/>
        </a:p>
      </dgm:t>
    </dgm:pt>
    <dgm:pt modelId="{4A44ACF7-A404-4A67-BB81-1971072E334D}">
      <dgm:prSet phldrT="[Texto]" custT="1"/>
      <dgm:spPr/>
      <dgm:t>
        <a:bodyPr/>
        <a:lstStyle/>
        <a:p>
          <a:r>
            <a:rPr lang="pt-BR" sz="2400" b="1" dirty="0" err="1"/>
            <a:t>Strings</a:t>
          </a:r>
          <a:endParaRPr lang="pt-BR" sz="2400" dirty="0"/>
        </a:p>
      </dgm:t>
    </dgm:pt>
    <dgm:pt modelId="{6E7B756D-649F-4B22-8B56-89ED71C503ED}" type="sibTrans" cxnId="{4E43C4A3-D48F-4896-97BF-F9DB3E1A1558}">
      <dgm:prSet/>
      <dgm:spPr/>
      <dgm:t>
        <a:bodyPr/>
        <a:lstStyle/>
        <a:p>
          <a:endParaRPr lang="pt-BR"/>
        </a:p>
      </dgm:t>
    </dgm:pt>
    <dgm:pt modelId="{DAEFAC3D-3723-4FDD-A70F-0CF5F9A800DF}" type="parTrans" cxnId="{4E43C4A3-D48F-4896-97BF-F9DB3E1A1558}">
      <dgm:prSet/>
      <dgm:spPr/>
      <dgm:t>
        <a:bodyPr/>
        <a:lstStyle/>
        <a:p>
          <a:endParaRPr lang="pt-BR"/>
        </a:p>
      </dgm:t>
    </dgm:pt>
    <dgm:pt modelId="{9EDA70BF-4837-453F-A540-23D850CA9368}" type="pres">
      <dgm:prSet presAssocID="{44090213-5D91-4D10-9C76-A6EDF49A61C8}" presName="Name0" presStyleCnt="0">
        <dgm:presLayoutVars>
          <dgm:dir/>
          <dgm:animLvl val="lvl"/>
          <dgm:resizeHandles val="exact"/>
        </dgm:presLayoutVars>
      </dgm:prSet>
      <dgm:spPr/>
    </dgm:pt>
    <dgm:pt modelId="{C3320C9D-BD14-4512-B748-04C5C75C6CD8}" type="pres">
      <dgm:prSet presAssocID="{999F9843-8CD2-47FE-85FD-0BD3133BBB7A}" presName="linNode" presStyleCnt="0"/>
      <dgm:spPr/>
    </dgm:pt>
    <dgm:pt modelId="{F23AE0DA-BD1F-4285-A893-0DBCCE2D8D99}" type="pres">
      <dgm:prSet presAssocID="{999F9843-8CD2-47FE-85FD-0BD3133BBB7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C72734E1-4903-4A50-B979-5394AF422D83}" type="pres">
      <dgm:prSet presAssocID="{999F9843-8CD2-47FE-85FD-0BD3133BBB7A}" presName="descendantText" presStyleLbl="alignAccFollowNode1" presStyleIdx="0" presStyleCnt="2">
        <dgm:presLayoutVars>
          <dgm:bulletEnabled val="1"/>
        </dgm:presLayoutVars>
      </dgm:prSet>
      <dgm:spPr/>
    </dgm:pt>
    <dgm:pt modelId="{819E387D-9926-42A0-B6A3-D85D045674DA}" type="pres">
      <dgm:prSet presAssocID="{602C2A37-E016-4A7C-9E7A-F0D4D9732B0D}" presName="sp" presStyleCnt="0"/>
      <dgm:spPr/>
    </dgm:pt>
    <dgm:pt modelId="{51603743-83BA-427C-AF5E-7EF6EE775D3D}" type="pres">
      <dgm:prSet presAssocID="{4A44ACF7-A404-4A67-BB81-1971072E334D}" presName="linNode" presStyleCnt="0"/>
      <dgm:spPr/>
    </dgm:pt>
    <dgm:pt modelId="{CEB85A61-2ACF-41BD-A14D-D00C6838144D}" type="pres">
      <dgm:prSet presAssocID="{4A44ACF7-A404-4A67-BB81-1971072E334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566199B-7595-40F0-A9D3-EBA147979ED1}" type="pres">
      <dgm:prSet presAssocID="{4A44ACF7-A404-4A67-BB81-1971072E334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3379104-822E-435E-B3E0-189793482DB9}" srcId="{44090213-5D91-4D10-9C76-A6EDF49A61C8}" destId="{999F9843-8CD2-47FE-85FD-0BD3133BBB7A}" srcOrd="0" destOrd="0" parTransId="{B8D8D177-B889-4279-9EFA-56F4CBDD27CC}" sibTransId="{602C2A37-E016-4A7C-9E7A-F0D4D9732B0D}"/>
    <dgm:cxn modelId="{3EF36418-0D71-4796-AF85-A2223EF87A33}" type="presOf" srcId="{318E61A9-9CB2-4039-AFFF-83E7D4134948}" destId="{1566199B-7595-40F0-A9D3-EBA147979ED1}" srcOrd="0" destOrd="0" presId="urn:microsoft.com/office/officeart/2005/8/layout/vList5"/>
    <dgm:cxn modelId="{156ACE3B-7154-4847-B1D3-E075A49AEB69}" type="presOf" srcId="{4A44ACF7-A404-4A67-BB81-1971072E334D}" destId="{CEB85A61-2ACF-41BD-A14D-D00C6838144D}" srcOrd="0" destOrd="0" presId="urn:microsoft.com/office/officeart/2005/8/layout/vList5"/>
    <dgm:cxn modelId="{96D2C949-22BA-4D5E-9748-BB0834EB9269}" srcId="{999F9843-8CD2-47FE-85FD-0BD3133BBB7A}" destId="{3322FF53-EDE6-4A2A-8148-BEF41F19F351}" srcOrd="0" destOrd="0" parTransId="{F186DC8E-09CF-408D-851E-7F65B74766F7}" sibTransId="{B08E3A1A-835D-4C63-9AC1-F1F815384636}"/>
    <dgm:cxn modelId="{FBE4C154-8DCB-4537-A5EC-8446E04C3937}" type="presOf" srcId="{44090213-5D91-4D10-9C76-A6EDF49A61C8}" destId="{9EDA70BF-4837-453F-A540-23D850CA9368}" srcOrd="0" destOrd="0" presId="urn:microsoft.com/office/officeart/2005/8/layout/vList5"/>
    <dgm:cxn modelId="{4E43C4A3-D48F-4896-97BF-F9DB3E1A1558}" srcId="{44090213-5D91-4D10-9C76-A6EDF49A61C8}" destId="{4A44ACF7-A404-4A67-BB81-1971072E334D}" srcOrd="1" destOrd="0" parTransId="{DAEFAC3D-3723-4FDD-A70F-0CF5F9A800DF}" sibTransId="{6E7B756D-649F-4B22-8B56-89ED71C503ED}"/>
    <dgm:cxn modelId="{FA0A32C8-CC8A-4F77-A924-35611F2BB8BC}" type="presOf" srcId="{999F9843-8CD2-47FE-85FD-0BD3133BBB7A}" destId="{F23AE0DA-BD1F-4285-A893-0DBCCE2D8D99}" srcOrd="0" destOrd="0" presId="urn:microsoft.com/office/officeart/2005/8/layout/vList5"/>
    <dgm:cxn modelId="{99978AE5-7646-4000-ADB8-389238E660B1}" srcId="{4A44ACF7-A404-4A67-BB81-1971072E334D}" destId="{318E61A9-9CB2-4039-AFFF-83E7D4134948}" srcOrd="0" destOrd="0" parTransId="{528D6D5B-FFE9-4061-8C36-371BDF6F1BEE}" sibTransId="{960BD0D4-5F66-427A-8D0D-22F2A9E18862}"/>
    <dgm:cxn modelId="{2D7C33ED-BD53-43AE-9C96-9775FBB2EF29}" type="presOf" srcId="{3322FF53-EDE6-4A2A-8148-BEF41F19F351}" destId="{C72734E1-4903-4A50-B979-5394AF422D83}" srcOrd="0" destOrd="0" presId="urn:microsoft.com/office/officeart/2005/8/layout/vList5"/>
    <dgm:cxn modelId="{01749689-2545-49A8-AE14-49EA4BEB714C}" type="presParOf" srcId="{9EDA70BF-4837-453F-A540-23D850CA9368}" destId="{C3320C9D-BD14-4512-B748-04C5C75C6CD8}" srcOrd="0" destOrd="0" presId="urn:microsoft.com/office/officeart/2005/8/layout/vList5"/>
    <dgm:cxn modelId="{73CECDA6-1C4E-47C0-9F5A-83E11B25E229}" type="presParOf" srcId="{C3320C9D-BD14-4512-B748-04C5C75C6CD8}" destId="{F23AE0DA-BD1F-4285-A893-0DBCCE2D8D99}" srcOrd="0" destOrd="0" presId="urn:microsoft.com/office/officeart/2005/8/layout/vList5"/>
    <dgm:cxn modelId="{F4A99AB7-6159-438F-8E6B-142D17FBC79B}" type="presParOf" srcId="{C3320C9D-BD14-4512-B748-04C5C75C6CD8}" destId="{C72734E1-4903-4A50-B979-5394AF422D83}" srcOrd="1" destOrd="0" presId="urn:microsoft.com/office/officeart/2005/8/layout/vList5"/>
    <dgm:cxn modelId="{5A30A79C-956C-449D-962B-BB757DD9978F}" type="presParOf" srcId="{9EDA70BF-4837-453F-A540-23D850CA9368}" destId="{819E387D-9926-42A0-B6A3-D85D045674DA}" srcOrd="1" destOrd="0" presId="urn:microsoft.com/office/officeart/2005/8/layout/vList5"/>
    <dgm:cxn modelId="{7662184A-75B4-44B4-AE9A-EC93ABDEF543}" type="presParOf" srcId="{9EDA70BF-4837-453F-A540-23D850CA9368}" destId="{51603743-83BA-427C-AF5E-7EF6EE775D3D}" srcOrd="2" destOrd="0" presId="urn:microsoft.com/office/officeart/2005/8/layout/vList5"/>
    <dgm:cxn modelId="{73B6FDFB-85EE-4411-B3D7-19C497CFAB7F}" type="presParOf" srcId="{51603743-83BA-427C-AF5E-7EF6EE775D3D}" destId="{CEB85A61-2ACF-41BD-A14D-D00C6838144D}" srcOrd="0" destOrd="0" presId="urn:microsoft.com/office/officeart/2005/8/layout/vList5"/>
    <dgm:cxn modelId="{DEF47B11-7A12-4AEE-AF63-9B339905437F}" type="presParOf" srcId="{51603743-83BA-427C-AF5E-7EF6EE775D3D}" destId="{1566199B-7595-40F0-A9D3-EBA147979ED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090213-5D91-4D10-9C76-A6EDF49A61C8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999F9843-8CD2-47FE-85FD-0BD3133BBB7A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sz="2400" b="1" dirty="0" err="1"/>
            <a:t>Strings</a:t>
          </a:r>
          <a:endParaRPr lang="pt-BR" sz="2400" dirty="0"/>
        </a:p>
      </dgm:t>
    </dgm:pt>
    <dgm:pt modelId="{B8D8D177-B889-4279-9EFA-56F4CBDD27CC}" type="parTrans" cxnId="{F3379104-822E-435E-B3E0-189793482DB9}">
      <dgm:prSet/>
      <dgm:spPr/>
      <dgm:t>
        <a:bodyPr/>
        <a:lstStyle/>
        <a:p>
          <a:endParaRPr lang="pt-BR"/>
        </a:p>
      </dgm:t>
    </dgm:pt>
    <dgm:pt modelId="{602C2A37-E016-4A7C-9E7A-F0D4D9732B0D}" type="sibTrans" cxnId="{F3379104-822E-435E-B3E0-189793482DB9}">
      <dgm:prSet/>
      <dgm:spPr/>
      <dgm:t>
        <a:bodyPr/>
        <a:lstStyle/>
        <a:p>
          <a:endParaRPr lang="pt-BR"/>
        </a:p>
      </dgm:t>
    </dgm:pt>
    <dgm:pt modelId="{3322FF53-EDE6-4A2A-8148-BEF41F19F351}">
      <dgm:prSet phldrT="[Texto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pt-BR" sz="2400" dirty="0">
              <a:solidFill>
                <a:schemeClr val="tx1"/>
              </a:solidFill>
            </a:rPr>
            <a:t>Para armazenar: vetor tipo </a:t>
          </a:r>
          <a:r>
            <a:rPr lang="pt-BR" sz="2400" b="1" dirty="0">
              <a:solidFill>
                <a:srgbClr val="00B0F0"/>
              </a:solidFill>
            </a:rPr>
            <a:t>char</a:t>
          </a:r>
          <a:r>
            <a:rPr lang="pt-BR" sz="2400" dirty="0">
              <a:solidFill>
                <a:schemeClr val="tx1"/>
              </a:solidFill>
            </a:rPr>
            <a:t> com tamanho de caracteres </a:t>
          </a:r>
          <a:r>
            <a:rPr lang="pt-BR" sz="2400" dirty="0">
              <a:solidFill>
                <a:srgbClr val="00B0F0"/>
              </a:solidFill>
            </a:rPr>
            <a:t>+1 </a:t>
          </a:r>
          <a:r>
            <a:rPr lang="pt-BR" sz="2400" b="1" dirty="0">
              <a:solidFill>
                <a:schemeClr val="tx1"/>
              </a:solidFill>
            </a:rPr>
            <a:t>(</a:t>
          </a:r>
          <a:r>
            <a:rPr lang="pt-BR" sz="2400" b="1" dirty="0">
              <a:solidFill>
                <a:srgbClr val="00B0F0"/>
              </a:solidFill>
            </a:rPr>
            <a:t>\0</a:t>
          </a:r>
          <a:r>
            <a:rPr lang="pt-BR" sz="2400" b="1" dirty="0">
              <a:solidFill>
                <a:schemeClr val="tx1"/>
              </a:solidFill>
            </a:rPr>
            <a:t>)</a:t>
          </a:r>
          <a:endParaRPr lang="pt-BR" sz="2400" dirty="0">
            <a:solidFill>
              <a:schemeClr val="tx1"/>
            </a:solidFill>
          </a:endParaRPr>
        </a:p>
      </dgm:t>
    </dgm:pt>
    <dgm:pt modelId="{F186DC8E-09CF-408D-851E-7F65B74766F7}" type="parTrans" cxnId="{96D2C949-22BA-4D5E-9748-BB0834EB9269}">
      <dgm:prSet/>
      <dgm:spPr/>
      <dgm:t>
        <a:bodyPr/>
        <a:lstStyle/>
        <a:p>
          <a:endParaRPr lang="pt-BR"/>
        </a:p>
      </dgm:t>
    </dgm:pt>
    <dgm:pt modelId="{B08E3A1A-835D-4C63-9AC1-F1F815384636}" type="sibTrans" cxnId="{96D2C949-22BA-4D5E-9748-BB0834EB9269}">
      <dgm:prSet/>
      <dgm:spPr/>
      <dgm:t>
        <a:bodyPr/>
        <a:lstStyle/>
        <a:p>
          <a:endParaRPr lang="pt-BR"/>
        </a:p>
      </dgm:t>
    </dgm:pt>
    <dgm:pt modelId="{318E61A9-9CB2-4039-AFFF-83E7D4134948}">
      <dgm:prSet phldrT="[Texto]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pt-BR" sz="2000" dirty="0"/>
            <a:t>Leitura: </a:t>
          </a:r>
          <a:r>
            <a:rPr lang="pt-BR" sz="2000" dirty="0" err="1"/>
            <a:t>scanf</a:t>
          </a:r>
          <a:r>
            <a:rPr lang="pt-BR" sz="2000" dirty="0"/>
            <a:t>(), </a:t>
          </a:r>
          <a:r>
            <a:rPr lang="pt-BR" sz="2000" b="1" dirty="0" err="1">
              <a:solidFill>
                <a:srgbClr val="00B0F0"/>
              </a:solidFill>
            </a:rPr>
            <a:t>gets</a:t>
          </a:r>
          <a:r>
            <a:rPr lang="pt-BR" sz="2000" b="1" dirty="0">
              <a:solidFill>
                <a:srgbClr val="00B0F0"/>
              </a:solidFill>
            </a:rPr>
            <a:t>()</a:t>
          </a:r>
          <a:r>
            <a:rPr lang="pt-BR" sz="2000" dirty="0"/>
            <a:t>,</a:t>
          </a:r>
          <a:r>
            <a:rPr lang="pt-BR" sz="2000" dirty="0" err="1"/>
            <a:t>fgets</a:t>
          </a:r>
          <a:r>
            <a:rPr lang="pt-BR" sz="2000" dirty="0"/>
            <a:t>()</a:t>
          </a:r>
        </a:p>
      </dgm:t>
    </dgm:pt>
    <dgm:pt modelId="{528D6D5B-FFE9-4061-8C36-371BDF6F1BEE}" type="parTrans" cxnId="{99978AE5-7646-4000-ADB8-389238E660B1}">
      <dgm:prSet/>
      <dgm:spPr/>
      <dgm:t>
        <a:bodyPr/>
        <a:lstStyle/>
        <a:p>
          <a:endParaRPr lang="pt-BR"/>
        </a:p>
      </dgm:t>
    </dgm:pt>
    <dgm:pt modelId="{960BD0D4-5F66-427A-8D0D-22F2A9E18862}" type="sibTrans" cxnId="{99978AE5-7646-4000-ADB8-389238E660B1}">
      <dgm:prSet/>
      <dgm:spPr/>
      <dgm:t>
        <a:bodyPr/>
        <a:lstStyle/>
        <a:p>
          <a:endParaRPr lang="pt-BR"/>
        </a:p>
      </dgm:t>
    </dgm:pt>
    <dgm:pt modelId="{4A44ACF7-A404-4A67-BB81-1971072E334D}">
      <dgm:prSet phldrT="[Texto]" custT="1"/>
      <dgm:spPr/>
      <dgm:t>
        <a:bodyPr/>
        <a:lstStyle/>
        <a:p>
          <a:r>
            <a:rPr lang="pt-BR" sz="2400" b="1" dirty="0" err="1"/>
            <a:t>Strings</a:t>
          </a:r>
          <a:endParaRPr lang="pt-BR" sz="2400" dirty="0"/>
        </a:p>
      </dgm:t>
    </dgm:pt>
    <dgm:pt modelId="{6E7B756D-649F-4B22-8B56-89ED71C503ED}" type="sibTrans" cxnId="{4E43C4A3-D48F-4896-97BF-F9DB3E1A1558}">
      <dgm:prSet/>
      <dgm:spPr/>
      <dgm:t>
        <a:bodyPr/>
        <a:lstStyle/>
        <a:p>
          <a:endParaRPr lang="pt-BR"/>
        </a:p>
      </dgm:t>
    </dgm:pt>
    <dgm:pt modelId="{DAEFAC3D-3723-4FDD-A70F-0CF5F9A800DF}" type="parTrans" cxnId="{4E43C4A3-D48F-4896-97BF-F9DB3E1A1558}">
      <dgm:prSet/>
      <dgm:spPr/>
      <dgm:t>
        <a:bodyPr/>
        <a:lstStyle/>
        <a:p>
          <a:endParaRPr lang="pt-BR"/>
        </a:p>
      </dgm:t>
    </dgm:pt>
    <dgm:pt modelId="{F2930F4C-758E-405A-A5D1-4A0C55D9A20F}">
      <dgm:prSet phldrT="[Texto]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pt-BR" sz="2000" dirty="0"/>
            <a:t>Escrita: </a:t>
          </a:r>
          <a:r>
            <a:rPr lang="pt-BR" sz="2000" b="1" dirty="0" err="1">
              <a:solidFill>
                <a:srgbClr val="00B0F0"/>
              </a:solidFill>
            </a:rPr>
            <a:t>printf</a:t>
          </a:r>
          <a:r>
            <a:rPr lang="pt-BR" sz="2000" b="1" dirty="0">
              <a:solidFill>
                <a:srgbClr val="00B0F0"/>
              </a:solidFill>
            </a:rPr>
            <a:t>()</a:t>
          </a:r>
          <a:r>
            <a:rPr lang="pt-BR" sz="2000" dirty="0"/>
            <a:t>, </a:t>
          </a:r>
          <a:r>
            <a:rPr lang="pt-BR" sz="2000" dirty="0" err="1"/>
            <a:t>puts</a:t>
          </a:r>
          <a:r>
            <a:rPr lang="pt-BR" sz="2000" dirty="0"/>
            <a:t>(),</a:t>
          </a:r>
          <a:r>
            <a:rPr lang="pt-BR" sz="2000" dirty="0" err="1"/>
            <a:t>fputs</a:t>
          </a:r>
          <a:r>
            <a:rPr lang="pt-BR" sz="2000" dirty="0"/>
            <a:t>()</a:t>
          </a:r>
        </a:p>
      </dgm:t>
    </dgm:pt>
    <dgm:pt modelId="{569262F2-939E-43E9-B0E7-A2A6E3A3EBB9}" type="parTrans" cxnId="{F0C74532-78D9-461B-86F6-5F558FB5AF1C}">
      <dgm:prSet/>
      <dgm:spPr/>
      <dgm:t>
        <a:bodyPr/>
        <a:lstStyle/>
        <a:p>
          <a:endParaRPr lang="pt-BR"/>
        </a:p>
      </dgm:t>
    </dgm:pt>
    <dgm:pt modelId="{82DB081A-BD6B-4709-8BD6-2179347EC380}" type="sibTrans" cxnId="{F0C74532-78D9-461B-86F6-5F558FB5AF1C}">
      <dgm:prSet/>
      <dgm:spPr/>
      <dgm:t>
        <a:bodyPr/>
        <a:lstStyle/>
        <a:p>
          <a:endParaRPr lang="pt-BR"/>
        </a:p>
      </dgm:t>
    </dgm:pt>
    <dgm:pt modelId="{D235A87D-BD0C-4243-8C92-C80D649BE5C6}">
      <dgm:prSet phldrT="[Texto]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pt-BR" sz="2000" b="1" dirty="0"/>
            <a:t>Atenção</a:t>
          </a:r>
          <a:r>
            <a:rPr lang="pt-BR" sz="2000" dirty="0"/>
            <a:t>:</a:t>
          </a:r>
        </a:p>
      </dgm:t>
    </dgm:pt>
    <dgm:pt modelId="{8CF01510-2442-43C2-899E-6624940A1354}" type="parTrans" cxnId="{5893B035-F8C0-4781-84A3-95BBE670A481}">
      <dgm:prSet/>
      <dgm:spPr/>
      <dgm:t>
        <a:bodyPr/>
        <a:lstStyle/>
        <a:p>
          <a:endParaRPr lang="pt-BR"/>
        </a:p>
      </dgm:t>
    </dgm:pt>
    <dgm:pt modelId="{4DBF117D-EC99-49C3-B066-49CAA9B90E84}" type="sibTrans" cxnId="{5893B035-F8C0-4781-84A3-95BBE670A481}">
      <dgm:prSet/>
      <dgm:spPr/>
      <dgm:t>
        <a:bodyPr/>
        <a:lstStyle/>
        <a:p>
          <a:endParaRPr lang="pt-BR"/>
        </a:p>
      </dgm:t>
    </dgm:pt>
    <dgm:pt modelId="{09D882F2-5E72-4F13-9243-99B1ED47EA9E}">
      <dgm:prSet phldrT="[Texto]" custT="1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pPr algn="l">
            <a:buFontTx/>
            <a:buNone/>
          </a:pPr>
          <a:r>
            <a:rPr lang="pt-BR" sz="1600" dirty="0"/>
            <a:t>   </a:t>
          </a:r>
          <a:r>
            <a:rPr lang="pt-BR" sz="1800" dirty="0"/>
            <a:t>string1 = string2  </a:t>
          </a:r>
          <a:r>
            <a:rPr lang="pt-BR" sz="1600" dirty="0"/>
            <a:t>      </a:t>
          </a:r>
          <a:r>
            <a:rPr lang="pt-BR" sz="1600" b="1" dirty="0"/>
            <a:t>for</a:t>
          </a:r>
          <a:r>
            <a:rPr lang="pt-BR" sz="1600" dirty="0"/>
            <a:t> – elemento à elemento</a:t>
          </a:r>
        </a:p>
      </dgm:t>
    </dgm:pt>
    <dgm:pt modelId="{FCA35920-458C-4948-93F5-A3E295E25B93}" type="parTrans" cxnId="{467FF17A-3674-402A-9442-B12368A3C80F}">
      <dgm:prSet/>
      <dgm:spPr/>
      <dgm:t>
        <a:bodyPr/>
        <a:lstStyle/>
        <a:p>
          <a:endParaRPr lang="pt-BR"/>
        </a:p>
      </dgm:t>
    </dgm:pt>
    <dgm:pt modelId="{DD5C274E-4BAD-40EE-9002-D908B432FCBB}" type="sibTrans" cxnId="{467FF17A-3674-402A-9442-B12368A3C80F}">
      <dgm:prSet/>
      <dgm:spPr/>
      <dgm:t>
        <a:bodyPr/>
        <a:lstStyle/>
        <a:p>
          <a:endParaRPr lang="pt-BR"/>
        </a:p>
      </dgm:t>
    </dgm:pt>
    <dgm:pt modelId="{9EDA70BF-4837-453F-A540-23D850CA9368}" type="pres">
      <dgm:prSet presAssocID="{44090213-5D91-4D10-9C76-A6EDF49A61C8}" presName="Name0" presStyleCnt="0">
        <dgm:presLayoutVars>
          <dgm:dir/>
          <dgm:animLvl val="lvl"/>
          <dgm:resizeHandles val="exact"/>
        </dgm:presLayoutVars>
      </dgm:prSet>
      <dgm:spPr/>
    </dgm:pt>
    <dgm:pt modelId="{C3320C9D-BD14-4512-B748-04C5C75C6CD8}" type="pres">
      <dgm:prSet presAssocID="{999F9843-8CD2-47FE-85FD-0BD3133BBB7A}" presName="linNode" presStyleCnt="0"/>
      <dgm:spPr/>
    </dgm:pt>
    <dgm:pt modelId="{F23AE0DA-BD1F-4285-A893-0DBCCE2D8D99}" type="pres">
      <dgm:prSet presAssocID="{999F9843-8CD2-47FE-85FD-0BD3133BBB7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C72734E1-4903-4A50-B979-5394AF422D83}" type="pres">
      <dgm:prSet presAssocID="{999F9843-8CD2-47FE-85FD-0BD3133BBB7A}" presName="descendantText" presStyleLbl="alignAccFollowNode1" presStyleIdx="0" presStyleCnt="2">
        <dgm:presLayoutVars>
          <dgm:bulletEnabled val="1"/>
        </dgm:presLayoutVars>
      </dgm:prSet>
      <dgm:spPr/>
    </dgm:pt>
    <dgm:pt modelId="{819E387D-9926-42A0-B6A3-D85D045674DA}" type="pres">
      <dgm:prSet presAssocID="{602C2A37-E016-4A7C-9E7A-F0D4D9732B0D}" presName="sp" presStyleCnt="0"/>
      <dgm:spPr/>
    </dgm:pt>
    <dgm:pt modelId="{51603743-83BA-427C-AF5E-7EF6EE775D3D}" type="pres">
      <dgm:prSet presAssocID="{4A44ACF7-A404-4A67-BB81-1971072E334D}" presName="linNode" presStyleCnt="0"/>
      <dgm:spPr/>
    </dgm:pt>
    <dgm:pt modelId="{CEB85A61-2ACF-41BD-A14D-D00C6838144D}" type="pres">
      <dgm:prSet presAssocID="{4A44ACF7-A404-4A67-BB81-1971072E334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566199B-7595-40F0-A9D3-EBA147979ED1}" type="pres">
      <dgm:prSet presAssocID="{4A44ACF7-A404-4A67-BB81-1971072E334D}" presName="descendantText" presStyleLbl="alignAccFollowNode1" presStyleIdx="1" presStyleCnt="2" custScaleX="100262" custScaleY="104854">
        <dgm:presLayoutVars>
          <dgm:bulletEnabled val="1"/>
        </dgm:presLayoutVars>
      </dgm:prSet>
      <dgm:spPr/>
    </dgm:pt>
  </dgm:ptLst>
  <dgm:cxnLst>
    <dgm:cxn modelId="{F3379104-822E-435E-B3E0-189793482DB9}" srcId="{44090213-5D91-4D10-9C76-A6EDF49A61C8}" destId="{999F9843-8CD2-47FE-85FD-0BD3133BBB7A}" srcOrd="0" destOrd="0" parTransId="{B8D8D177-B889-4279-9EFA-56F4CBDD27CC}" sibTransId="{602C2A37-E016-4A7C-9E7A-F0D4D9732B0D}"/>
    <dgm:cxn modelId="{281A3E12-5D79-4804-9676-2146E1222CE1}" type="presOf" srcId="{09D882F2-5E72-4F13-9243-99B1ED47EA9E}" destId="{1566199B-7595-40F0-A9D3-EBA147979ED1}" srcOrd="0" destOrd="3" presId="urn:microsoft.com/office/officeart/2005/8/layout/vList5"/>
    <dgm:cxn modelId="{3EF36418-0D71-4796-AF85-A2223EF87A33}" type="presOf" srcId="{318E61A9-9CB2-4039-AFFF-83E7D4134948}" destId="{1566199B-7595-40F0-A9D3-EBA147979ED1}" srcOrd="0" destOrd="0" presId="urn:microsoft.com/office/officeart/2005/8/layout/vList5"/>
    <dgm:cxn modelId="{F0C74532-78D9-461B-86F6-5F558FB5AF1C}" srcId="{4A44ACF7-A404-4A67-BB81-1971072E334D}" destId="{F2930F4C-758E-405A-A5D1-4A0C55D9A20F}" srcOrd="1" destOrd="0" parTransId="{569262F2-939E-43E9-B0E7-A2A6E3A3EBB9}" sibTransId="{82DB081A-BD6B-4709-8BD6-2179347EC380}"/>
    <dgm:cxn modelId="{5893B035-F8C0-4781-84A3-95BBE670A481}" srcId="{4A44ACF7-A404-4A67-BB81-1971072E334D}" destId="{D235A87D-BD0C-4243-8C92-C80D649BE5C6}" srcOrd="2" destOrd="0" parTransId="{8CF01510-2442-43C2-899E-6624940A1354}" sibTransId="{4DBF117D-EC99-49C3-B066-49CAA9B90E84}"/>
    <dgm:cxn modelId="{156ACE3B-7154-4847-B1D3-E075A49AEB69}" type="presOf" srcId="{4A44ACF7-A404-4A67-BB81-1971072E334D}" destId="{CEB85A61-2ACF-41BD-A14D-D00C6838144D}" srcOrd="0" destOrd="0" presId="urn:microsoft.com/office/officeart/2005/8/layout/vList5"/>
    <dgm:cxn modelId="{96D2C949-22BA-4D5E-9748-BB0834EB9269}" srcId="{999F9843-8CD2-47FE-85FD-0BD3133BBB7A}" destId="{3322FF53-EDE6-4A2A-8148-BEF41F19F351}" srcOrd="0" destOrd="0" parTransId="{F186DC8E-09CF-408D-851E-7F65B74766F7}" sibTransId="{B08E3A1A-835D-4C63-9AC1-F1F815384636}"/>
    <dgm:cxn modelId="{FBE4C154-8DCB-4537-A5EC-8446E04C3937}" type="presOf" srcId="{44090213-5D91-4D10-9C76-A6EDF49A61C8}" destId="{9EDA70BF-4837-453F-A540-23D850CA9368}" srcOrd="0" destOrd="0" presId="urn:microsoft.com/office/officeart/2005/8/layout/vList5"/>
    <dgm:cxn modelId="{467FF17A-3674-402A-9442-B12368A3C80F}" srcId="{D235A87D-BD0C-4243-8C92-C80D649BE5C6}" destId="{09D882F2-5E72-4F13-9243-99B1ED47EA9E}" srcOrd="0" destOrd="0" parTransId="{FCA35920-458C-4948-93F5-A3E295E25B93}" sibTransId="{DD5C274E-4BAD-40EE-9002-D908B432FCBB}"/>
    <dgm:cxn modelId="{4E37C77F-97B7-4F0D-A99D-52AFCCC55363}" type="presOf" srcId="{D235A87D-BD0C-4243-8C92-C80D649BE5C6}" destId="{1566199B-7595-40F0-A9D3-EBA147979ED1}" srcOrd="0" destOrd="2" presId="urn:microsoft.com/office/officeart/2005/8/layout/vList5"/>
    <dgm:cxn modelId="{4E43C4A3-D48F-4896-97BF-F9DB3E1A1558}" srcId="{44090213-5D91-4D10-9C76-A6EDF49A61C8}" destId="{4A44ACF7-A404-4A67-BB81-1971072E334D}" srcOrd="1" destOrd="0" parTransId="{DAEFAC3D-3723-4FDD-A70F-0CF5F9A800DF}" sibTransId="{6E7B756D-649F-4B22-8B56-89ED71C503ED}"/>
    <dgm:cxn modelId="{F8E8D3A3-278F-4020-8580-6C73A1B0AE4F}" type="presOf" srcId="{F2930F4C-758E-405A-A5D1-4A0C55D9A20F}" destId="{1566199B-7595-40F0-A9D3-EBA147979ED1}" srcOrd="0" destOrd="1" presId="urn:microsoft.com/office/officeart/2005/8/layout/vList5"/>
    <dgm:cxn modelId="{FA0A32C8-CC8A-4F77-A924-35611F2BB8BC}" type="presOf" srcId="{999F9843-8CD2-47FE-85FD-0BD3133BBB7A}" destId="{F23AE0DA-BD1F-4285-A893-0DBCCE2D8D99}" srcOrd="0" destOrd="0" presId="urn:microsoft.com/office/officeart/2005/8/layout/vList5"/>
    <dgm:cxn modelId="{99978AE5-7646-4000-ADB8-389238E660B1}" srcId="{4A44ACF7-A404-4A67-BB81-1971072E334D}" destId="{318E61A9-9CB2-4039-AFFF-83E7D4134948}" srcOrd="0" destOrd="0" parTransId="{528D6D5B-FFE9-4061-8C36-371BDF6F1BEE}" sibTransId="{960BD0D4-5F66-427A-8D0D-22F2A9E18862}"/>
    <dgm:cxn modelId="{2D7C33ED-BD53-43AE-9C96-9775FBB2EF29}" type="presOf" srcId="{3322FF53-EDE6-4A2A-8148-BEF41F19F351}" destId="{C72734E1-4903-4A50-B979-5394AF422D83}" srcOrd="0" destOrd="0" presId="urn:microsoft.com/office/officeart/2005/8/layout/vList5"/>
    <dgm:cxn modelId="{01749689-2545-49A8-AE14-49EA4BEB714C}" type="presParOf" srcId="{9EDA70BF-4837-453F-A540-23D850CA9368}" destId="{C3320C9D-BD14-4512-B748-04C5C75C6CD8}" srcOrd="0" destOrd="0" presId="urn:microsoft.com/office/officeart/2005/8/layout/vList5"/>
    <dgm:cxn modelId="{73CECDA6-1C4E-47C0-9F5A-83E11B25E229}" type="presParOf" srcId="{C3320C9D-BD14-4512-B748-04C5C75C6CD8}" destId="{F23AE0DA-BD1F-4285-A893-0DBCCE2D8D99}" srcOrd="0" destOrd="0" presId="urn:microsoft.com/office/officeart/2005/8/layout/vList5"/>
    <dgm:cxn modelId="{F4A99AB7-6159-438F-8E6B-142D17FBC79B}" type="presParOf" srcId="{C3320C9D-BD14-4512-B748-04C5C75C6CD8}" destId="{C72734E1-4903-4A50-B979-5394AF422D83}" srcOrd="1" destOrd="0" presId="urn:microsoft.com/office/officeart/2005/8/layout/vList5"/>
    <dgm:cxn modelId="{5A30A79C-956C-449D-962B-BB757DD9978F}" type="presParOf" srcId="{9EDA70BF-4837-453F-A540-23D850CA9368}" destId="{819E387D-9926-42A0-B6A3-D85D045674DA}" srcOrd="1" destOrd="0" presId="urn:microsoft.com/office/officeart/2005/8/layout/vList5"/>
    <dgm:cxn modelId="{7662184A-75B4-44B4-AE9A-EC93ABDEF543}" type="presParOf" srcId="{9EDA70BF-4837-453F-A540-23D850CA9368}" destId="{51603743-83BA-427C-AF5E-7EF6EE775D3D}" srcOrd="2" destOrd="0" presId="urn:microsoft.com/office/officeart/2005/8/layout/vList5"/>
    <dgm:cxn modelId="{73B6FDFB-85EE-4411-B3D7-19C497CFAB7F}" type="presParOf" srcId="{51603743-83BA-427C-AF5E-7EF6EE775D3D}" destId="{CEB85A61-2ACF-41BD-A14D-D00C6838144D}" srcOrd="0" destOrd="0" presId="urn:microsoft.com/office/officeart/2005/8/layout/vList5"/>
    <dgm:cxn modelId="{DEF47B11-7A12-4AEE-AF63-9B339905437F}" type="presParOf" srcId="{51603743-83BA-427C-AF5E-7EF6EE775D3D}" destId="{1566199B-7595-40F0-A9D3-EBA147979ED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734E1-4903-4A50-B979-5394AF422D83}">
      <dsp:nvSpPr>
        <dsp:cNvPr id="0" name=""/>
        <dsp:cNvSpPr/>
      </dsp:nvSpPr>
      <dsp:spPr>
        <a:xfrm rot="5400000">
          <a:off x="4366117" y="-1324101"/>
          <a:ext cx="1874449" cy="4991381"/>
        </a:xfrm>
        <a:prstGeom prst="round2Same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800" kern="1200" dirty="0">
              <a:ea typeface="Times New Roman" pitchFamily="18" charset="0"/>
              <a:cs typeface="Arial" pitchFamily="34" charset="0"/>
            </a:rPr>
            <a:t>O nome de uma matriz desacompanhado de colchetes é equivalente ao </a:t>
          </a:r>
          <a:r>
            <a:rPr lang="pt-BR" sz="2800" u="sng" kern="1200" dirty="0">
              <a:solidFill>
                <a:srgbClr val="00B0F0"/>
              </a:solidFill>
              <a:ea typeface="Times New Roman" pitchFamily="18" charset="0"/>
              <a:cs typeface="Arial" pitchFamily="34" charset="0"/>
            </a:rPr>
            <a:t>endereço</a:t>
          </a:r>
          <a:r>
            <a:rPr lang="pt-BR" sz="2800" kern="1200" dirty="0">
              <a:ea typeface="Times New Roman" pitchFamily="18" charset="0"/>
              <a:cs typeface="Arial" pitchFamily="34" charset="0"/>
            </a:rPr>
            <a:t> da matriz</a:t>
          </a:r>
          <a:endParaRPr lang="pt-BR" sz="2800" kern="1200" dirty="0">
            <a:solidFill>
              <a:schemeClr val="tx1"/>
            </a:solidFill>
          </a:endParaRPr>
        </a:p>
      </dsp:txBody>
      <dsp:txXfrm rot="-5400000">
        <a:off x="2807652" y="325867"/>
        <a:ext cx="4899878" cy="1691443"/>
      </dsp:txXfrm>
    </dsp:sp>
    <dsp:sp modelId="{F23AE0DA-BD1F-4285-A893-0DBCCE2D8D99}">
      <dsp:nvSpPr>
        <dsp:cNvPr id="0" name=""/>
        <dsp:cNvSpPr/>
      </dsp:nvSpPr>
      <dsp:spPr>
        <a:xfrm>
          <a:off x="0" y="58"/>
          <a:ext cx="2807651" cy="2343061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Endereço de Variáveis</a:t>
          </a:r>
          <a:endParaRPr lang="pt-BR" sz="2400" kern="1200" dirty="0"/>
        </a:p>
      </dsp:txBody>
      <dsp:txXfrm>
        <a:off x="114379" y="114437"/>
        <a:ext cx="2578893" cy="2114303"/>
      </dsp:txXfrm>
    </dsp:sp>
    <dsp:sp modelId="{1566199B-7595-40F0-A9D3-EBA147979ED1}">
      <dsp:nvSpPr>
        <dsp:cNvPr id="0" name=""/>
        <dsp:cNvSpPr/>
      </dsp:nvSpPr>
      <dsp:spPr>
        <a:xfrm rot="5400000">
          <a:off x="4366117" y="1136113"/>
          <a:ext cx="1874449" cy="4991381"/>
        </a:xfrm>
        <a:prstGeom prst="round2SameRect">
          <a:avLst/>
        </a:prstGeom>
        <a:solidFill>
          <a:schemeClr val="accent3">
            <a:lumMod val="40000"/>
            <a:lumOff val="60000"/>
            <a:alpha val="9000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800" kern="1200" dirty="0" err="1"/>
            <a:t>String</a:t>
          </a:r>
          <a:r>
            <a:rPr lang="pt-BR" sz="2800" kern="1200" dirty="0"/>
            <a:t> é uma </a:t>
          </a:r>
          <a:r>
            <a:rPr lang="pt-BR" sz="2800" kern="1200" dirty="0">
              <a:solidFill>
                <a:srgbClr val="00B0F0"/>
              </a:solidFill>
            </a:rPr>
            <a:t>sequência de caracteres </a:t>
          </a:r>
          <a:r>
            <a:rPr lang="pt-BR" sz="2800" kern="1200" dirty="0"/>
            <a:t>terminado com o</a:t>
          </a:r>
          <a:r>
            <a:rPr lang="pt-BR" sz="2800" kern="1200" dirty="0">
              <a:solidFill>
                <a:srgbClr val="00B0F0"/>
              </a:solidFill>
            </a:rPr>
            <a:t> </a:t>
          </a:r>
          <a:r>
            <a:rPr lang="pt-BR" sz="2800" b="1" kern="1200" dirty="0" err="1">
              <a:solidFill>
                <a:srgbClr val="00B0F0"/>
              </a:solidFill>
            </a:rPr>
            <a:t>caracter</a:t>
          </a:r>
          <a:r>
            <a:rPr lang="pt-BR" sz="2800" b="1" kern="1200" dirty="0">
              <a:solidFill>
                <a:srgbClr val="00B0F0"/>
              </a:solidFill>
            </a:rPr>
            <a:t> </a:t>
          </a:r>
          <a:r>
            <a:rPr lang="pt-BR" sz="2800" b="1" kern="1200" dirty="0" err="1">
              <a:solidFill>
                <a:srgbClr val="00B0F0"/>
              </a:solidFill>
            </a:rPr>
            <a:t>null</a:t>
          </a:r>
          <a:r>
            <a:rPr lang="pt-BR" sz="2800" b="1" kern="1200" dirty="0">
              <a:solidFill>
                <a:srgbClr val="00B0F0"/>
              </a:solidFill>
            </a:rPr>
            <a:t> </a:t>
          </a:r>
          <a:r>
            <a:rPr lang="pt-BR" sz="2800" b="1" kern="1200" dirty="0">
              <a:solidFill>
                <a:schemeClr val="tx1"/>
              </a:solidFill>
            </a:rPr>
            <a:t>(</a:t>
          </a:r>
          <a:r>
            <a:rPr lang="pt-BR" sz="2800" b="1" kern="1200" dirty="0">
              <a:solidFill>
                <a:srgbClr val="00B0F0"/>
              </a:solidFill>
            </a:rPr>
            <a:t>\0</a:t>
          </a:r>
          <a:r>
            <a:rPr lang="pt-BR" sz="2800" b="1" kern="1200" dirty="0">
              <a:solidFill>
                <a:schemeClr val="tx1"/>
              </a:solidFill>
            </a:rPr>
            <a:t>)</a:t>
          </a:r>
          <a:endParaRPr lang="pt-BR" sz="2800" kern="1200" dirty="0"/>
        </a:p>
      </dsp:txBody>
      <dsp:txXfrm rot="-5400000">
        <a:off x="2807652" y="2786082"/>
        <a:ext cx="4899878" cy="1691443"/>
      </dsp:txXfrm>
    </dsp:sp>
    <dsp:sp modelId="{CEB85A61-2ACF-41BD-A14D-D00C6838144D}">
      <dsp:nvSpPr>
        <dsp:cNvPr id="0" name=""/>
        <dsp:cNvSpPr/>
      </dsp:nvSpPr>
      <dsp:spPr>
        <a:xfrm>
          <a:off x="0" y="2460273"/>
          <a:ext cx="2807651" cy="2343061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 err="1"/>
            <a:t>Strings</a:t>
          </a:r>
          <a:endParaRPr lang="pt-BR" sz="2400" kern="1200" dirty="0"/>
        </a:p>
      </dsp:txBody>
      <dsp:txXfrm>
        <a:off x="114379" y="2574652"/>
        <a:ext cx="2578893" cy="21143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734E1-4903-4A50-B979-5394AF422D83}">
      <dsp:nvSpPr>
        <dsp:cNvPr id="0" name=""/>
        <dsp:cNvSpPr/>
      </dsp:nvSpPr>
      <dsp:spPr>
        <a:xfrm rot="5400000">
          <a:off x="4366117" y="-1324101"/>
          <a:ext cx="1874449" cy="4991381"/>
        </a:xfrm>
        <a:prstGeom prst="round2Same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>
              <a:solidFill>
                <a:schemeClr val="tx1"/>
              </a:solidFill>
            </a:rPr>
            <a:t>Para armazenar: vetor tipo </a:t>
          </a:r>
          <a:r>
            <a:rPr lang="pt-BR" sz="2400" b="1" kern="1200" dirty="0">
              <a:solidFill>
                <a:srgbClr val="00B0F0"/>
              </a:solidFill>
            </a:rPr>
            <a:t>char</a:t>
          </a:r>
          <a:r>
            <a:rPr lang="pt-BR" sz="2400" kern="1200" dirty="0">
              <a:solidFill>
                <a:schemeClr val="tx1"/>
              </a:solidFill>
            </a:rPr>
            <a:t> com tamanho de caracteres </a:t>
          </a:r>
          <a:r>
            <a:rPr lang="pt-BR" sz="2400" kern="1200" dirty="0">
              <a:solidFill>
                <a:srgbClr val="00B0F0"/>
              </a:solidFill>
            </a:rPr>
            <a:t>+1 </a:t>
          </a:r>
          <a:r>
            <a:rPr lang="pt-BR" sz="2400" b="1" kern="1200" dirty="0">
              <a:solidFill>
                <a:schemeClr val="tx1"/>
              </a:solidFill>
            </a:rPr>
            <a:t>(</a:t>
          </a:r>
          <a:r>
            <a:rPr lang="pt-BR" sz="2400" b="1" kern="1200" dirty="0">
              <a:solidFill>
                <a:srgbClr val="00B0F0"/>
              </a:solidFill>
            </a:rPr>
            <a:t>\0</a:t>
          </a:r>
          <a:r>
            <a:rPr lang="pt-BR" sz="2400" b="1" kern="1200" dirty="0">
              <a:solidFill>
                <a:schemeClr val="tx1"/>
              </a:solidFill>
            </a:rPr>
            <a:t>)</a:t>
          </a:r>
          <a:endParaRPr lang="pt-BR" sz="2400" kern="1200" dirty="0">
            <a:solidFill>
              <a:schemeClr val="tx1"/>
            </a:solidFill>
          </a:endParaRPr>
        </a:p>
      </dsp:txBody>
      <dsp:txXfrm rot="-5400000">
        <a:off x="2807652" y="325867"/>
        <a:ext cx="4899878" cy="1691443"/>
      </dsp:txXfrm>
    </dsp:sp>
    <dsp:sp modelId="{F23AE0DA-BD1F-4285-A893-0DBCCE2D8D99}">
      <dsp:nvSpPr>
        <dsp:cNvPr id="0" name=""/>
        <dsp:cNvSpPr/>
      </dsp:nvSpPr>
      <dsp:spPr>
        <a:xfrm>
          <a:off x="0" y="58"/>
          <a:ext cx="2807651" cy="2343061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 err="1"/>
            <a:t>Strings</a:t>
          </a:r>
          <a:endParaRPr lang="pt-BR" sz="2400" kern="1200" dirty="0"/>
        </a:p>
      </dsp:txBody>
      <dsp:txXfrm>
        <a:off x="114379" y="114437"/>
        <a:ext cx="2578893" cy="2114303"/>
      </dsp:txXfrm>
    </dsp:sp>
    <dsp:sp modelId="{1566199B-7595-40F0-A9D3-EBA147979ED1}">
      <dsp:nvSpPr>
        <dsp:cNvPr id="0" name=""/>
        <dsp:cNvSpPr/>
      </dsp:nvSpPr>
      <dsp:spPr>
        <a:xfrm rot="5400000">
          <a:off x="4316792" y="1134461"/>
          <a:ext cx="1965434" cy="4994684"/>
        </a:xfrm>
        <a:prstGeom prst="round2SameRect">
          <a:avLst/>
        </a:prstGeom>
        <a:solidFill>
          <a:schemeClr val="accent3">
            <a:lumMod val="40000"/>
            <a:lumOff val="60000"/>
            <a:alpha val="9000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Leitura: </a:t>
          </a:r>
          <a:r>
            <a:rPr lang="pt-BR" sz="2000" kern="1200" dirty="0" err="1"/>
            <a:t>scanf</a:t>
          </a:r>
          <a:r>
            <a:rPr lang="pt-BR" sz="2000" kern="1200" dirty="0"/>
            <a:t>(), </a:t>
          </a:r>
          <a:r>
            <a:rPr lang="pt-BR" sz="2000" b="1" kern="1200" dirty="0" err="1">
              <a:solidFill>
                <a:srgbClr val="00B0F0"/>
              </a:solidFill>
            </a:rPr>
            <a:t>gets</a:t>
          </a:r>
          <a:r>
            <a:rPr lang="pt-BR" sz="2000" b="1" kern="1200" dirty="0">
              <a:solidFill>
                <a:srgbClr val="00B0F0"/>
              </a:solidFill>
            </a:rPr>
            <a:t>()</a:t>
          </a:r>
          <a:r>
            <a:rPr lang="pt-BR" sz="2000" kern="1200" dirty="0"/>
            <a:t>,</a:t>
          </a:r>
          <a:r>
            <a:rPr lang="pt-BR" sz="2000" kern="1200" dirty="0" err="1"/>
            <a:t>fgets</a:t>
          </a:r>
          <a:r>
            <a:rPr lang="pt-BR" sz="2000" kern="1200" dirty="0"/>
            <a:t>()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Escrita: </a:t>
          </a:r>
          <a:r>
            <a:rPr lang="pt-BR" sz="2000" b="1" kern="1200" dirty="0" err="1">
              <a:solidFill>
                <a:srgbClr val="00B0F0"/>
              </a:solidFill>
            </a:rPr>
            <a:t>printf</a:t>
          </a:r>
          <a:r>
            <a:rPr lang="pt-BR" sz="2000" b="1" kern="1200" dirty="0">
              <a:solidFill>
                <a:srgbClr val="00B0F0"/>
              </a:solidFill>
            </a:rPr>
            <a:t>()</a:t>
          </a:r>
          <a:r>
            <a:rPr lang="pt-BR" sz="2000" kern="1200" dirty="0"/>
            <a:t>, </a:t>
          </a:r>
          <a:r>
            <a:rPr lang="pt-BR" sz="2000" kern="1200" dirty="0" err="1"/>
            <a:t>puts</a:t>
          </a:r>
          <a:r>
            <a:rPr lang="pt-BR" sz="2000" kern="1200" dirty="0"/>
            <a:t>(),</a:t>
          </a:r>
          <a:r>
            <a:rPr lang="pt-BR" sz="2000" kern="1200" dirty="0" err="1"/>
            <a:t>fputs</a:t>
          </a:r>
          <a:r>
            <a:rPr lang="pt-BR" sz="2000" kern="1200" dirty="0"/>
            <a:t>()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b="1" kern="1200" dirty="0"/>
            <a:t>Atenção</a:t>
          </a:r>
          <a:r>
            <a:rPr lang="pt-BR" sz="2000" kern="1200" dirty="0"/>
            <a:t>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pt-BR" sz="1600" kern="1200" dirty="0"/>
            <a:t>   </a:t>
          </a:r>
          <a:r>
            <a:rPr lang="pt-BR" sz="1800" kern="1200" dirty="0"/>
            <a:t>string1 = string2  </a:t>
          </a:r>
          <a:r>
            <a:rPr lang="pt-BR" sz="1600" kern="1200" dirty="0"/>
            <a:t>      </a:t>
          </a:r>
          <a:r>
            <a:rPr lang="pt-BR" sz="1600" b="1" kern="1200" dirty="0"/>
            <a:t>for</a:t>
          </a:r>
          <a:r>
            <a:rPr lang="pt-BR" sz="1600" kern="1200" dirty="0"/>
            <a:t> – elemento à elemento</a:t>
          </a:r>
        </a:p>
      </dsp:txBody>
      <dsp:txXfrm rot="-5400000">
        <a:off x="2802168" y="2745031"/>
        <a:ext cx="4898739" cy="1773544"/>
      </dsp:txXfrm>
    </dsp:sp>
    <dsp:sp modelId="{CEB85A61-2ACF-41BD-A14D-D00C6838144D}">
      <dsp:nvSpPr>
        <dsp:cNvPr id="0" name=""/>
        <dsp:cNvSpPr/>
      </dsp:nvSpPr>
      <dsp:spPr>
        <a:xfrm>
          <a:off x="0" y="2460273"/>
          <a:ext cx="2802168" cy="2343061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 err="1"/>
            <a:t>Strings</a:t>
          </a:r>
          <a:endParaRPr lang="pt-BR" sz="2400" kern="1200" dirty="0"/>
        </a:p>
      </dsp:txBody>
      <dsp:txXfrm>
        <a:off x="114379" y="2574652"/>
        <a:ext cx="2573410" cy="2114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D3911-201F-4F64-B2AA-E90B7DC33211}" type="datetimeFigureOut">
              <a:rPr lang="pt-BR" smtClean="0"/>
              <a:pPr/>
              <a:t>19/08/2021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3EDCF-FF4B-4A5B-9AEA-F2A2B388A7A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593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35F58-1FB0-451C-9DAF-31219BC95F97}" type="datetimeFigureOut">
              <a:rPr lang="pt-BR" smtClean="0"/>
              <a:pPr/>
              <a:t>19/08/2021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E6EDB-C278-4D2C-A473-970BC2FB1D8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53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79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61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22498"/>
            <a:ext cx="7772400" cy="1470025"/>
          </a:xfrm>
        </p:spPr>
        <p:txBody>
          <a:bodyPr/>
          <a:lstStyle/>
          <a:p>
            <a:r>
              <a:rPr lang="pt-BR" sz="1800" b="1" dirty="0">
                <a:solidFill>
                  <a:srgbClr val="00AEEF"/>
                </a:solidFill>
                <a:latin typeface="Arial"/>
                <a:cs typeface="Arial"/>
              </a:rPr>
              <a:t>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029372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Texto texto texto texto texto texto texto texto texto texto</a:t>
            </a:r>
          </a:p>
          <a:p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texto texto texto texto texto texto texto texto texto texto texto texto texto texto texto texto texto texto texto.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7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1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2468894"/>
            <a:ext cx="6444208" cy="1920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" y="0"/>
            <a:ext cx="1619671" cy="68580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7" y="6602899"/>
            <a:ext cx="8432255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977907"/>
            <a:ext cx="5472608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3578447"/>
            <a:ext cx="5472608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1" y="4442899"/>
            <a:ext cx="108745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3" y="260648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52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800" b="1" dirty="0">
                <a:solidFill>
                  <a:srgbClr val="00AEEF"/>
                </a:solidFill>
                <a:latin typeface="Arial"/>
                <a:cs typeface="Arial"/>
              </a:rPr>
              <a:t>Título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52712-0C15-3A47-A7D6-F57ACAF250B6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1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txStyles>
    <p:titleStyle>
      <a:lvl1pPr algn="l" defTabSz="342892" rtl="0" eaLnBrk="1" latinLnBrk="0" hangingPunct="1">
        <a:spcBef>
          <a:spcPct val="0"/>
        </a:spcBef>
        <a:buNone/>
        <a:defRPr sz="1800" kern="1200">
          <a:solidFill>
            <a:schemeClr val="accent5">
              <a:lumMod val="75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342892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753-capa_template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9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0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69063"/>
            <a:ext cx="8229600" cy="5205104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Variáveis char</a:t>
            </a:r>
          </a:p>
          <a:p>
            <a:endParaRPr lang="pt-BR" b="1" dirty="0">
              <a:solidFill>
                <a:srgbClr val="00B0F0"/>
              </a:solidFill>
            </a:endParaRPr>
          </a:p>
          <a:p>
            <a:r>
              <a:rPr lang="pt-BR" dirty="0"/>
              <a:t>As variáveis alfanuméricas são especificadas por apenas 1 (um) único </a:t>
            </a:r>
            <a:r>
              <a:rPr lang="pt-BR" dirty="0" err="1"/>
              <a:t>caracter</a:t>
            </a:r>
            <a:r>
              <a:rPr lang="pt-BR" dirty="0"/>
              <a:t> delimitado por </a:t>
            </a:r>
            <a:r>
              <a:rPr lang="pt-BR" u="sng" dirty="0">
                <a:solidFill>
                  <a:srgbClr val="00B0F0"/>
                </a:solidFill>
              </a:rPr>
              <a:t>aspas simples</a:t>
            </a:r>
            <a:r>
              <a:rPr lang="pt-BR" dirty="0"/>
              <a:t>. 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Ex.:</a:t>
            </a:r>
          </a:p>
          <a:p>
            <a:r>
              <a:rPr lang="pt-BR" dirty="0"/>
              <a:t>char	letra = ‘a’;	// contém o </a:t>
            </a:r>
            <a:r>
              <a:rPr lang="pt-BR" dirty="0" err="1"/>
              <a:t>caracter</a:t>
            </a:r>
            <a:r>
              <a:rPr lang="pt-BR" dirty="0"/>
              <a:t>   </a:t>
            </a:r>
            <a:r>
              <a:rPr lang="pt-BR" b="1" dirty="0">
                <a:solidFill>
                  <a:srgbClr val="00B0F0"/>
                </a:solidFill>
              </a:rPr>
              <a:t>a</a:t>
            </a:r>
            <a:r>
              <a:rPr lang="pt-BR" dirty="0"/>
              <a:t> = o código 97 em ASCII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portanto:</a:t>
            </a:r>
          </a:p>
          <a:p>
            <a:r>
              <a:rPr lang="pt-BR" dirty="0"/>
              <a:t>	</a:t>
            </a:r>
            <a:r>
              <a:rPr lang="pt-BR" dirty="0" err="1"/>
              <a:t>printf</a:t>
            </a:r>
            <a:r>
              <a:rPr lang="pt-BR" dirty="0"/>
              <a:t>(“%c”, letra);	// saída na tela: </a:t>
            </a:r>
            <a:r>
              <a:rPr lang="pt-BR" dirty="0">
                <a:solidFill>
                  <a:srgbClr val="00B0F0"/>
                </a:solidFill>
              </a:rPr>
              <a:t>a</a:t>
            </a:r>
          </a:p>
          <a:p>
            <a:r>
              <a:rPr lang="pt-BR" dirty="0"/>
              <a:t>	</a:t>
            </a:r>
            <a:r>
              <a:rPr lang="pt-BR" dirty="0" err="1"/>
              <a:t>printf</a:t>
            </a:r>
            <a:r>
              <a:rPr lang="pt-BR" dirty="0"/>
              <a:t>(“%i”, letra);	// saída na tela: </a:t>
            </a:r>
            <a:r>
              <a:rPr lang="pt-BR" dirty="0">
                <a:solidFill>
                  <a:srgbClr val="00B0F0"/>
                </a:solidFill>
              </a:rPr>
              <a:t>97</a:t>
            </a:r>
          </a:p>
          <a:p>
            <a:r>
              <a:rPr lang="pt-BR" dirty="0"/>
              <a:t> </a:t>
            </a:r>
          </a:p>
          <a:p>
            <a:pPr marL="342900" lvl="0" indent="-342900" algn="ctr"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00B0F0"/>
                </a:solidFill>
              </a:rPr>
              <a:t>Como as variáveis do tipo char só podem conter um único </a:t>
            </a:r>
            <a:r>
              <a:rPr lang="pt-BR" b="1" dirty="0" err="1">
                <a:solidFill>
                  <a:srgbClr val="00B0F0"/>
                </a:solidFill>
              </a:rPr>
              <a:t>caracter</a:t>
            </a:r>
            <a:r>
              <a:rPr lang="pt-BR" b="1" dirty="0">
                <a:solidFill>
                  <a:srgbClr val="00B0F0"/>
                </a:solidFill>
              </a:rPr>
              <a:t>, se quisermos armazenar 2 ou mais caracteres teremos que fazer uso de uma </a:t>
            </a:r>
            <a:r>
              <a:rPr lang="pt-BR" b="1" dirty="0" err="1">
                <a:solidFill>
                  <a:srgbClr val="00B0F0"/>
                </a:solidFill>
              </a:rPr>
              <a:t>string</a:t>
            </a:r>
            <a:r>
              <a:rPr lang="pt-BR" b="1" dirty="0"/>
              <a:t>.</a:t>
            </a:r>
            <a:endParaRPr lang="pt-BR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 err="1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93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69063"/>
            <a:ext cx="8229600" cy="5205104"/>
          </a:xfrm>
        </p:spPr>
        <p:txBody>
          <a:bodyPr>
            <a:normAutofit lnSpcReduction="10000"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Definição de </a:t>
            </a:r>
            <a:r>
              <a:rPr lang="pt-BR" b="1" dirty="0" err="1">
                <a:solidFill>
                  <a:srgbClr val="00B0F0"/>
                </a:solidFill>
              </a:rPr>
              <a:t>String</a:t>
            </a:r>
            <a:endParaRPr lang="pt-BR" b="1" dirty="0">
              <a:solidFill>
                <a:srgbClr val="00B0F0"/>
              </a:solidFill>
            </a:endParaRPr>
          </a:p>
          <a:p>
            <a:endParaRPr lang="pt-BR" b="1" dirty="0">
              <a:solidFill>
                <a:srgbClr val="00B0F0"/>
              </a:solidFill>
            </a:endParaRPr>
          </a:p>
          <a:p>
            <a:r>
              <a:rPr lang="pt-BR" dirty="0"/>
              <a:t>	É uma </a:t>
            </a:r>
            <a:r>
              <a:rPr lang="pt-BR" dirty="0">
                <a:solidFill>
                  <a:srgbClr val="00B0F0"/>
                </a:solidFill>
              </a:rPr>
              <a:t>sequência de caracteres </a:t>
            </a:r>
            <a:r>
              <a:rPr lang="pt-BR" dirty="0"/>
              <a:t>ou uma “matriz” de caracteres.</a:t>
            </a:r>
          </a:p>
          <a:p>
            <a:r>
              <a:rPr lang="pt-BR" dirty="0"/>
              <a:t> </a:t>
            </a:r>
          </a:p>
          <a:p>
            <a:r>
              <a:rPr lang="pt-BR" b="1" dirty="0" err="1">
                <a:solidFill>
                  <a:srgbClr val="00B0F0"/>
                </a:solidFill>
              </a:rPr>
              <a:t>Strings</a:t>
            </a:r>
            <a:r>
              <a:rPr lang="pt-BR" b="1" dirty="0">
                <a:solidFill>
                  <a:srgbClr val="00B0F0"/>
                </a:solidFill>
              </a:rPr>
              <a:t> Constantes ou Literais - </a:t>
            </a:r>
            <a:r>
              <a:rPr lang="pt-BR" dirty="0"/>
              <a:t>é uma sequência de caracteres delimitada por </a:t>
            </a:r>
            <a:r>
              <a:rPr lang="pt-BR" u="sng" dirty="0">
                <a:solidFill>
                  <a:srgbClr val="00B0F0"/>
                </a:solidFill>
              </a:rPr>
              <a:t>aspas duplas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Sempre que o compilador encontrar qualquer coisa entre </a:t>
            </a:r>
            <a:r>
              <a:rPr lang="pt-BR" u="sng" dirty="0">
                <a:solidFill>
                  <a:srgbClr val="00B0F0"/>
                </a:solidFill>
              </a:rPr>
              <a:t>aspas duplas</a:t>
            </a:r>
            <a:r>
              <a:rPr lang="pt-BR" dirty="0"/>
              <a:t>, ele reconhece como uma </a:t>
            </a:r>
            <a:r>
              <a:rPr lang="pt-BR" dirty="0" err="1"/>
              <a:t>string</a:t>
            </a:r>
            <a:r>
              <a:rPr lang="pt-BR" dirty="0"/>
              <a:t> constante e automaticamente acrescenta o </a:t>
            </a:r>
            <a:r>
              <a:rPr lang="pt-BR" dirty="0" err="1">
                <a:solidFill>
                  <a:srgbClr val="00B0F0"/>
                </a:solidFill>
              </a:rPr>
              <a:t>caracter</a:t>
            </a:r>
            <a:r>
              <a:rPr lang="pt-BR" dirty="0">
                <a:solidFill>
                  <a:srgbClr val="00B0F0"/>
                </a:solidFill>
              </a:rPr>
              <a:t> </a:t>
            </a:r>
            <a:r>
              <a:rPr lang="pt-BR" dirty="0" err="1">
                <a:solidFill>
                  <a:srgbClr val="00B0F0"/>
                </a:solidFill>
              </a:rPr>
              <a:t>null</a:t>
            </a:r>
            <a:r>
              <a:rPr lang="pt-BR" dirty="0">
                <a:solidFill>
                  <a:srgbClr val="00B0F0"/>
                </a:solidFill>
              </a:rPr>
              <a:t> (\0) </a:t>
            </a:r>
            <a:r>
              <a:rPr lang="pt-BR" dirty="0"/>
              <a:t>no final da </a:t>
            </a:r>
            <a:r>
              <a:rPr lang="pt-BR" dirty="0" err="1"/>
              <a:t>string</a:t>
            </a:r>
            <a:r>
              <a:rPr lang="pt-BR" dirty="0"/>
              <a:t> </a:t>
            </a:r>
          </a:p>
          <a:p>
            <a:r>
              <a:rPr lang="pt-BR" dirty="0"/>
              <a:t> Ex.:</a:t>
            </a:r>
          </a:p>
          <a:p>
            <a:r>
              <a:rPr lang="pt-BR" dirty="0"/>
              <a:t>“a”			‘a’   +   ‘\0’ 			a\0				a	\0</a:t>
            </a:r>
            <a:endParaRPr lang="pt-BR" sz="25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 err="1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12" name="Line 200"/>
          <p:cNvCxnSpPr>
            <a:cxnSpLocks noChangeShapeType="1"/>
          </p:cNvCxnSpPr>
          <p:nvPr/>
        </p:nvCxnSpPr>
        <p:spPr bwMode="auto">
          <a:xfrm>
            <a:off x="1327638" y="5861978"/>
            <a:ext cx="42686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Line 201"/>
          <p:cNvCxnSpPr>
            <a:cxnSpLocks noChangeShapeType="1"/>
          </p:cNvCxnSpPr>
          <p:nvPr/>
        </p:nvCxnSpPr>
        <p:spPr bwMode="auto">
          <a:xfrm>
            <a:off x="3235569" y="5861978"/>
            <a:ext cx="47566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tângulo 17"/>
          <p:cNvSpPr/>
          <p:nvPr/>
        </p:nvSpPr>
        <p:spPr>
          <a:xfrm>
            <a:off x="5574323" y="5583115"/>
            <a:ext cx="404446" cy="38437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978769" y="5583115"/>
            <a:ext cx="404446" cy="38437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048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69063"/>
            <a:ext cx="8229600" cy="5205104"/>
          </a:xfrm>
        </p:spPr>
        <p:txBody>
          <a:bodyPr>
            <a:normAutofit/>
          </a:bodyPr>
          <a:lstStyle/>
          <a:p>
            <a:r>
              <a:rPr lang="pt-BR" dirty="0"/>
              <a:t> Ex.:</a:t>
            </a:r>
          </a:p>
          <a:p>
            <a:r>
              <a:rPr lang="pt-BR" dirty="0"/>
              <a:t>“a”			‘a’   +   ‘\0’ 			a\0				a	\0</a:t>
            </a:r>
          </a:p>
          <a:p>
            <a:endParaRPr lang="pt-BR" sz="2500" dirty="0"/>
          </a:p>
          <a:p>
            <a:r>
              <a:rPr lang="pt-BR" sz="2500" dirty="0"/>
              <a:t>“casa” 		‘c’ + ‘a’ + ‘s’ + ‘a’ + ‘\0’      casa\0    c	a	s	a	\0</a:t>
            </a:r>
          </a:p>
          <a:p>
            <a:endParaRPr lang="pt-BR" sz="2500" dirty="0"/>
          </a:p>
          <a:p>
            <a:endParaRPr lang="pt-BR" sz="2500" dirty="0"/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pt-BR" sz="2800" dirty="0" err="1"/>
              <a:t>String</a:t>
            </a:r>
            <a:r>
              <a:rPr lang="pt-BR" sz="2800" dirty="0"/>
              <a:t> é uma </a:t>
            </a:r>
            <a:r>
              <a:rPr lang="pt-BR" sz="2800" dirty="0">
                <a:solidFill>
                  <a:srgbClr val="00B0F0"/>
                </a:solidFill>
              </a:rPr>
              <a:t>sequência de caracteres </a:t>
            </a:r>
            <a:r>
              <a:rPr lang="pt-BR" sz="2800" dirty="0"/>
              <a:t>terminado com o</a:t>
            </a:r>
            <a:r>
              <a:rPr lang="pt-BR" sz="2800" dirty="0">
                <a:solidFill>
                  <a:srgbClr val="00B0F0"/>
                </a:solidFill>
              </a:rPr>
              <a:t> </a:t>
            </a:r>
            <a:r>
              <a:rPr lang="pt-BR" sz="2800" b="1" dirty="0" err="1">
                <a:solidFill>
                  <a:srgbClr val="00B0F0"/>
                </a:solidFill>
              </a:rPr>
              <a:t>caracter</a:t>
            </a:r>
            <a:r>
              <a:rPr lang="pt-BR" sz="2800" b="1" dirty="0">
                <a:solidFill>
                  <a:srgbClr val="00B0F0"/>
                </a:solidFill>
              </a:rPr>
              <a:t> </a:t>
            </a:r>
            <a:r>
              <a:rPr lang="pt-BR" sz="2800" b="1" dirty="0" err="1">
                <a:solidFill>
                  <a:srgbClr val="00B0F0"/>
                </a:solidFill>
              </a:rPr>
              <a:t>null</a:t>
            </a:r>
            <a:endParaRPr lang="pt-BR" sz="2500" b="1" dirty="0">
              <a:solidFill>
                <a:srgbClr val="00B0F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 err="1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12" name="Line 200"/>
          <p:cNvCxnSpPr>
            <a:cxnSpLocks noChangeShapeType="1"/>
          </p:cNvCxnSpPr>
          <p:nvPr/>
        </p:nvCxnSpPr>
        <p:spPr bwMode="auto">
          <a:xfrm>
            <a:off x="1257300" y="1835101"/>
            <a:ext cx="42686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Line 201"/>
          <p:cNvCxnSpPr>
            <a:cxnSpLocks noChangeShapeType="1"/>
          </p:cNvCxnSpPr>
          <p:nvPr/>
        </p:nvCxnSpPr>
        <p:spPr bwMode="auto">
          <a:xfrm>
            <a:off x="3385917" y="1835101"/>
            <a:ext cx="47566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Agrupar 1"/>
          <p:cNvGrpSpPr/>
          <p:nvPr/>
        </p:nvGrpSpPr>
        <p:grpSpPr>
          <a:xfrm>
            <a:off x="5563331" y="1642916"/>
            <a:ext cx="819884" cy="384370"/>
            <a:chOff x="5563331" y="1642916"/>
            <a:chExt cx="819884" cy="384370"/>
          </a:xfrm>
        </p:grpSpPr>
        <p:sp>
          <p:nvSpPr>
            <p:cNvPr id="18" name="Retângulo 17"/>
            <p:cNvSpPr/>
            <p:nvPr/>
          </p:nvSpPr>
          <p:spPr>
            <a:xfrm>
              <a:off x="5563331" y="1642916"/>
              <a:ext cx="404446" cy="38437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5978769" y="1642916"/>
              <a:ext cx="404446" cy="38437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Retângulo 4"/>
          <p:cNvSpPr/>
          <p:nvPr/>
        </p:nvSpPr>
        <p:spPr>
          <a:xfrm>
            <a:off x="6180992" y="2532185"/>
            <a:ext cx="369277" cy="39565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6553198" y="2532183"/>
            <a:ext cx="369277" cy="39565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7687404" y="2532184"/>
            <a:ext cx="369277" cy="39565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907822" y="2532185"/>
            <a:ext cx="369277" cy="39565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7297613" y="2532185"/>
            <a:ext cx="369277" cy="39565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Line 200"/>
          <p:cNvCxnSpPr>
            <a:cxnSpLocks noChangeShapeType="1"/>
          </p:cNvCxnSpPr>
          <p:nvPr/>
        </p:nvCxnSpPr>
        <p:spPr bwMode="auto">
          <a:xfrm>
            <a:off x="1409700" y="2730448"/>
            <a:ext cx="42686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Line 200"/>
          <p:cNvCxnSpPr>
            <a:cxnSpLocks noChangeShapeType="1"/>
          </p:cNvCxnSpPr>
          <p:nvPr/>
        </p:nvCxnSpPr>
        <p:spPr bwMode="auto">
          <a:xfrm>
            <a:off x="4680438" y="2796393"/>
            <a:ext cx="42686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45641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69063"/>
            <a:ext cx="8229600" cy="5205104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Matriz (vetor) de Caracteres</a:t>
            </a:r>
          </a:p>
          <a:p>
            <a:pPr algn="just"/>
            <a:r>
              <a:rPr lang="pt-BR" dirty="0"/>
              <a:t>	 Para armazenar um </a:t>
            </a:r>
            <a:r>
              <a:rPr lang="pt-BR" dirty="0" err="1"/>
              <a:t>string</a:t>
            </a:r>
            <a:r>
              <a:rPr lang="pt-BR" dirty="0"/>
              <a:t>, devemos declarar uma matriz (vetor) do tipo </a:t>
            </a:r>
            <a:r>
              <a:rPr lang="pt-BR" b="1" dirty="0">
                <a:solidFill>
                  <a:srgbClr val="00B0F0"/>
                </a:solidFill>
              </a:rPr>
              <a:t>char</a:t>
            </a:r>
            <a:r>
              <a:rPr lang="pt-BR" dirty="0"/>
              <a:t> com a quantidade de elementos que queremos mais um, ou seja, 1 para cada </a:t>
            </a:r>
            <a:r>
              <a:rPr lang="pt-BR" dirty="0" err="1"/>
              <a:t>caracter</a:t>
            </a:r>
            <a:r>
              <a:rPr lang="pt-BR" dirty="0"/>
              <a:t> e o último para o </a:t>
            </a:r>
            <a:r>
              <a:rPr lang="pt-BR" dirty="0" err="1"/>
              <a:t>caracter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(\0).  </a:t>
            </a:r>
          </a:p>
          <a:p>
            <a:r>
              <a:rPr lang="pt-BR" b="1" dirty="0"/>
              <a:t>sintaxe:</a:t>
            </a:r>
          </a:p>
          <a:p>
            <a:r>
              <a:rPr lang="pt-BR" dirty="0"/>
              <a:t>char </a:t>
            </a:r>
            <a:r>
              <a:rPr lang="pt-BR" dirty="0" err="1"/>
              <a:t>nome_variável</a:t>
            </a:r>
            <a:r>
              <a:rPr lang="pt-BR" dirty="0"/>
              <a:t>[qtde+1];</a:t>
            </a:r>
          </a:p>
          <a:p>
            <a:endParaRPr lang="pt-BR" dirty="0"/>
          </a:p>
          <a:p>
            <a:r>
              <a:rPr lang="pt-BR" dirty="0"/>
              <a:t>Ex.: ”casa”</a:t>
            </a:r>
          </a:p>
          <a:p>
            <a:r>
              <a:rPr lang="pt-BR" dirty="0"/>
              <a:t>char </a:t>
            </a:r>
            <a:r>
              <a:rPr lang="pt-BR" dirty="0" err="1"/>
              <a:t>str</a:t>
            </a:r>
            <a:r>
              <a:rPr lang="pt-BR" dirty="0"/>
              <a:t>[5];	</a:t>
            </a:r>
            <a:endParaRPr lang="pt-BR" sz="25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 err="1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4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69063"/>
            <a:ext cx="8229600" cy="5205104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Inicialização da Matriz (vetor) de Caracteres</a:t>
            </a:r>
          </a:p>
          <a:p>
            <a:pPr algn="just"/>
            <a:r>
              <a:rPr lang="pt-BR" dirty="0"/>
              <a:t>Ex.: “casa”</a:t>
            </a:r>
          </a:p>
          <a:p>
            <a:endParaRPr lang="pt-BR" dirty="0"/>
          </a:p>
          <a:p>
            <a:r>
              <a:rPr lang="pt-BR" dirty="0"/>
              <a:t>char </a:t>
            </a:r>
            <a:r>
              <a:rPr lang="pt-BR" dirty="0" err="1"/>
              <a:t>str</a:t>
            </a:r>
            <a:r>
              <a:rPr lang="pt-BR" dirty="0"/>
              <a:t>[5] = {‘</a:t>
            </a:r>
            <a:r>
              <a:rPr lang="pt-BR" dirty="0" err="1"/>
              <a:t>c’,’a’,’s’,’a</a:t>
            </a:r>
            <a:r>
              <a:rPr lang="pt-BR" dirty="0"/>
              <a:t>’,’\0’};	</a:t>
            </a:r>
          </a:p>
          <a:p>
            <a:r>
              <a:rPr lang="pt-BR" sz="2500" dirty="0"/>
              <a:t>ou</a:t>
            </a:r>
          </a:p>
          <a:p>
            <a:endParaRPr lang="pt-BR" sz="2500" dirty="0"/>
          </a:p>
          <a:p>
            <a:r>
              <a:rPr lang="pt-BR" sz="2500" dirty="0"/>
              <a:t>char </a:t>
            </a:r>
            <a:r>
              <a:rPr lang="pt-BR" sz="2500" dirty="0" err="1"/>
              <a:t>str</a:t>
            </a:r>
            <a:r>
              <a:rPr lang="pt-BR" sz="2500" dirty="0"/>
              <a:t>[5]=“casa”;</a:t>
            </a:r>
          </a:p>
          <a:p>
            <a:r>
              <a:rPr lang="pt-BR" sz="2500" dirty="0"/>
              <a:t>ou</a:t>
            </a:r>
          </a:p>
          <a:p>
            <a:endParaRPr lang="pt-BR" sz="2500" dirty="0"/>
          </a:p>
          <a:p>
            <a:r>
              <a:rPr lang="pt-BR" sz="2500" dirty="0"/>
              <a:t>char </a:t>
            </a:r>
            <a:r>
              <a:rPr lang="pt-BR" sz="2500" dirty="0" err="1"/>
              <a:t>str</a:t>
            </a:r>
            <a:r>
              <a:rPr lang="pt-BR" sz="2500" dirty="0"/>
              <a:t>[ ]=“casa”;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 err="1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081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1169063"/>
            <a:ext cx="8229600" cy="4536575"/>
          </a:xfrm>
        </p:spPr>
        <p:txBody>
          <a:bodyPr>
            <a:noAutofit/>
          </a:bodyPr>
          <a:lstStyle/>
          <a:p>
            <a:r>
              <a:rPr lang="pt-BR" sz="2000" b="1" dirty="0">
                <a:solidFill>
                  <a:srgbClr val="00B0F0"/>
                </a:solidFill>
              </a:rPr>
              <a:t>Lendo </a:t>
            </a:r>
            <a:r>
              <a:rPr lang="pt-BR" sz="2000" b="1" dirty="0" err="1">
                <a:solidFill>
                  <a:srgbClr val="00B0F0"/>
                </a:solidFill>
              </a:rPr>
              <a:t>Strings</a:t>
            </a:r>
            <a:endParaRPr lang="pt-BR" sz="2000" b="1" dirty="0">
              <a:solidFill>
                <a:srgbClr val="00B0F0"/>
              </a:solidFill>
            </a:endParaRPr>
          </a:p>
          <a:p>
            <a:pPr algn="just"/>
            <a:r>
              <a:rPr lang="pt-BR" sz="2000" dirty="0"/>
              <a:t>Uma vez declarada a </a:t>
            </a:r>
            <a:r>
              <a:rPr lang="pt-BR" sz="2000" dirty="0" err="1"/>
              <a:t>string</a:t>
            </a:r>
            <a:r>
              <a:rPr lang="pt-BR" sz="2000" dirty="0"/>
              <a:t>, podemos recebê-la e para isto temos pelo menos 3 funções: </a:t>
            </a:r>
            <a:r>
              <a:rPr lang="pt-BR" sz="2000" dirty="0" err="1">
                <a:solidFill>
                  <a:srgbClr val="00B0F0"/>
                </a:solidFill>
              </a:rPr>
              <a:t>scanf</a:t>
            </a:r>
            <a:r>
              <a:rPr lang="pt-BR" sz="2000" dirty="0"/>
              <a:t>, </a:t>
            </a:r>
            <a:r>
              <a:rPr lang="pt-BR" sz="2000" dirty="0" err="1">
                <a:solidFill>
                  <a:srgbClr val="00B0F0"/>
                </a:solidFill>
              </a:rPr>
              <a:t>gets</a:t>
            </a:r>
            <a:r>
              <a:rPr lang="pt-BR" sz="2000" dirty="0"/>
              <a:t> e </a:t>
            </a:r>
            <a:r>
              <a:rPr lang="pt-BR" sz="2000" dirty="0" err="1">
                <a:solidFill>
                  <a:srgbClr val="00B0F0"/>
                </a:solidFill>
              </a:rPr>
              <a:t>fgets</a:t>
            </a:r>
            <a:r>
              <a:rPr lang="pt-BR" sz="2000" dirty="0"/>
              <a:t>, todas da biblioteca &lt;</a:t>
            </a:r>
            <a:r>
              <a:rPr lang="pt-BR" sz="2000" b="1" dirty="0" err="1">
                <a:solidFill>
                  <a:srgbClr val="00B0F0"/>
                </a:solidFill>
              </a:rPr>
              <a:t>stdio.h</a:t>
            </a:r>
            <a:r>
              <a:rPr lang="pt-BR" sz="2000" dirty="0"/>
              <a:t>&gt;.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B0F0"/>
                </a:solidFill>
              </a:rPr>
              <a:t>scanf</a:t>
            </a:r>
            <a:endParaRPr lang="pt-BR" sz="2000" b="1" dirty="0">
              <a:solidFill>
                <a:srgbClr val="00B0F0"/>
              </a:solidFill>
            </a:endParaRPr>
          </a:p>
          <a:p>
            <a:r>
              <a:rPr lang="pt-BR" sz="2000" dirty="0"/>
              <a:t>A função </a:t>
            </a:r>
            <a:r>
              <a:rPr lang="pt-BR" sz="2000" dirty="0" err="1"/>
              <a:t>scanf</a:t>
            </a:r>
            <a:r>
              <a:rPr lang="pt-BR" sz="2000" dirty="0"/>
              <a:t>( ) é limitada para leitura de </a:t>
            </a:r>
            <a:r>
              <a:rPr lang="pt-BR" sz="2000" dirty="0" err="1"/>
              <a:t>strings</a:t>
            </a:r>
            <a:r>
              <a:rPr lang="pt-BR" sz="2000" dirty="0"/>
              <a:t>, pois ela usa qualquer espaço em branco (espaço, </a:t>
            </a:r>
            <a:r>
              <a:rPr lang="pt-BR" sz="2000" dirty="0" err="1"/>
              <a:t>caracter</a:t>
            </a:r>
            <a:r>
              <a:rPr lang="pt-BR" sz="2000" dirty="0"/>
              <a:t> de tabulação ou nova linha) para </a:t>
            </a:r>
            <a:r>
              <a:rPr lang="pt-BR" sz="2000" u="sng" dirty="0">
                <a:solidFill>
                  <a:srgbClr val="00B0F0"/>
                </a:solidFill>
              </a:rPr>
              <a:t>terminar</a:t>
            </a:r>
            <a:r>
              <a:rPr lang="pt-BR" sz="2000" dirty="0"/>
              <a:t> a entrada.</a:t>
            </a:r>
          </a:p>
          <a:p>
            <a:endParaRPr lang="pt-BR" sz="2000" dirty="0"/>
          </a:p>
          <a:p>
            <a:r>
              <a:rPr lang="pt-BR" sz="2000" dirty="0"/>
              <a:t>Por exemplo: se você quiser digitar seu nome e sobrenome numa mesma </a:t>
            </a:r>
            <a:r>
              <a:rPr lang="pt-BR" sz="2000" dirty="0" err="1"/>
              <a:t>string</a:t>
            </a:r>
            <a:r>
              <a:rPr lang="pt-BR" sz="2000" dirty="0"/>
              <a:t> não conseguirá, pois ao encontrar um espaço em branco, a função encerra e só armazena o nome, desconsiderando o que vier em seguida.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 err="1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127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69063"/>
            <a:ext cx="8229600" cy="5205104"/>
          </a:xfrm>
        </p:spPr>
        <p:txBody>
          <a:bodyPr>
            <a:normAutofit fontScale="92500" lnSpcReduction="20000"/>
          </a:bodyPr>
          <a:lstStyle/>
          <a:p>
            <a:r>
              <a:rPr lang="pt-BR" sz="2000" dirty="0"/>
              <a:t>Ex.:</a:t>
            </a:r>
          </a:p>
          <a:p>
            <a:r>
              <a:rPr lang="pt-BR" sz="2000" dirty="0"/>
              <a:t>char 	nome[80];</a:t>
            </a:r>
          </a:p>
          <a:p>
            <a:r>
              <a:rPr lang="pt-BR" sz="2000" dirty="0" err="1"/>
              <a:t>printf</a:t>
            </a:r>
            <a:r>
              <a:rPr lang="pt-BR" sz="2000" dirty="0"/>
              <a:t>(“Digite seu nome e sobrenome”);</a:t>
            </a:r>
          </a:p>
          <a:p>
            <a:r>
              <a:rPr lang="pt-BR" sz="2000" dirty="0" err="1"/>
              <a:t>scanf</a:t>
            </a:r>
            <a:r>
              <a:rPr lang="pt-BR" sz="2000" dirty="0"/>
              <a:t>(“%s”, nome);</a:t>
            </a:r>
          </a:p>
          <a:p>
            <a:r>
              <a:rPr lang="pt-BR" sz="2000" dirty="0" err="1"/>
              <a:t>printf</a:t>
            </a:r>
            <a:r>
              <a:rPr lang="pt-BR" sz="2000" dirty="0"/>
              <a:t>(“\n Bom dia “%s”, nome);</a:t>
            </a:r>
          </a:p>
          <a:p>
            <a:r>
              <a:rPr lang="pt-BR" sz="2000" dirty="0"/>
              <a:t> </a:t>
            </a:r>
          </a:p>
          <a:p>
            <a:r>
              <a:rPr lang="pt-BR" sz="2000" dirty="0"/>
              <a:t>aparecerá na tela:</a:t>
            </a:r>
          </a:p>
          <a:p>
            <a:r>
              <a:rPr lang="pt-BR" sz="2000" dirty="0"/>
              <a:t> </a:t>
            </a:r>
          </a:p>
          <a:p>
            <a:r>
              <a:rPr lang="pt-BR" sz="2000" dirty="0"/>
              <a:t>	Digite seu nome e sobrenome		</a:t>
            </a:r>
            <a:r>
              <a:rPr lang="pt-BR" sz="2000" b="1" dirty="0"/>
              <a:t>Hamilton Gomes</a:t>
            </a:r>
            <a:endParaRPr lang="pt-BR" sz="2000" dirty="0"/>
          </a:p>
          <a:p>
            <a:r>
              <a:rPr lang="pt-BR" sz="2000" dirty="0"/>
              <a:t>	</a:t>
            </a:r>
            <a:r>
              <a:rPr lang="en-US" sz="2000" dirty="0" err="1"/>
              <a:t>Bom</a:t>
            </a:r>
            <a:r>
              <a:rPr lang="en-US" sz="2000" dirty="0"/>
              <a:t> </a:t>
            </a:r>
            <a:r>
              <a:rPr lang="en-US" sz="2000" dirty="0" err="1"/>
              <a:t>dia</a:t>
            </a:r>
            <a:r>
              <a:rPr lang="en-US" sz="2000" dirty="0"/>
              <a:t>	</a:t>
            </a:r>
            <a:r>
              <a:rPr lang="en-US" sz="2000" b="1" dirty="0"/>
              <a:t>Hamilton</a:t>
            </a:r>
            <a:endParaRPr lang="pt-BR" sz="2000" dirty="0"/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endParaRPr lang="pt-BR" sz="2000" b="1" dirty="0"/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endParaRPr lang="pt-BR" sz="2000" b="1" dirty="0"/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endParaRPr lang="pt-BR" sz="2000" b="1" dirty="0"/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pt-BR" sz="2000" b="1" dirty="0"/>
              <a:t>Note que </a:t>
            </a:r>
            <a:r>
              <a:rPr lang="pt-BR" sz="2000" b="1" dirty="0">
                <a:solidFill>
                  <a:srgbClr val="00B0F0"/>
                </a:solidFill>
              </a:rPr>
              <a:t>não</a:t>
            </a:r>
            <a:r>
              <a:rPr lang="pt-BR" sz="2000" b="1" dirty="0"/>
              <a:t> usamos o operador &amp; precedendo o 2º argumento em </a:t>
            </a:r>
            <a:r>
              <a:rPr lang="pt-BR" sz="2000" b="1" dirty="0" err="1"/>
              <a:t>scanf</a:t>
            </a:r>
            <a:r>
              <a:rPr lang="pt-BR" sz="2000" b="1" dirty="0"/>
              <a:t>, pois já vimos que o nome de uma matriz é o seu endereço inicial, portanto seria errado utilizar o operador &amp;</a:t>
            </a: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endParaRPr lang="pt-BR" sz="2000" b="1" dirty="0"/>
          </a:p>
          <a:p>
            <a:pPr lvl="0" algn="ctr"/>
            <a:r>
              <a:rPr lang="pt-BR" dirty="0" err="1"/>
              <a:t>scanf</a:t>
            </a:r>
            <a:r>
              <a:rPr lang="pt-BR" dirty="0"/>
              <a:t>(“%s”, &amp;nome);</a:t>
            </a:r>
          </a:p>
          <a:p>
            <a:pPr algn="just"/>
            <a:endParaRPr lang="pt-BR" sz="25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 err="1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21" name="Conector reto 20"/>
          <p:cNvCxnSpPr/>
          <p:nvPr/>
        </p:nvCxnSpPr>
        <p:spPr>
          <a:xfrm>
            <a:off x="4650277" y="5938585"/>
            <a:ext cx="931984" cy="4308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V="1">
            <a:off x="4571999" y="5938585"/>
            <a:ext cx="870438" cy="3738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57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69063"/>
            <a:ext cx="8229600" cy="5205104"/>
          </a:xfrm>
        </p:spPr>
        <p:txBody>
          <a:bodyPr>
            <a:normAutofit/>
          </a:bodyPr>
          <a:lstStyle/>
          <a:p>
            <a:r>
              <a:rPr lang="pt-BR" dirty="0"/>
              <a:t>A função </a:t>
            </a:r>
            <a:r>
              <a:rPr lang="pt-BR" dirty="0" err="1"/>
              <a:t>scanf</a:t>
            </a:r>
            <a:r>
              <a:rPr lang="pt-BR" dirty="0"/>
              <a:t>( ) é usada para ler uma </a:t>
            </a:r>
            <a:r>
              <a:rPr lang="pt-BR" b="1" u="sng" dirty="0">
                <a:solidFill>
                  <a:srgbClr val="00B0F0"/>
                </a:solidFill>
              </a:rPr>
              <a:t>mistura</a:t>
            </a:r>
            <a:r>
              <a:rPr lang="pt-BR" dirty="0"/>
              <a:t> de tipos de dados numa mesma instrução.</a:t>
            </a:r>
          </a:p>
          <a:p>
            <a:r>
              <a:rPr lang="pt-BR" dirty="0"/>
              <a:t>Ex.:</a:t>
            </a:r>
          </a:p>
          <a:p>
            <a:r>
              <a:rPr lang="pt-BR" dirty="0"/>
              <a:t>char	</a:t>
            </a:r>
            <a:r>
              <a:rPr lang="pt-BR" dirty="0" err="1"/>
              <a:t>mat</a:t>
            </a:r>
            <a:r>
              <a:rPr lang="pt-BR" dirty="0"/>
              <a:t>[20];</a:t>
            </a:r>
          </a:p>
          <a:p>
            <a:r>
              <a:rPr lang="pt-BR" dirty="0" err="1"/>
              <a:t>int</a:t>
            </a:r>
            <a:r>
              <a:rPr lang="pt-BR" dirty="0"/>
              <a:t>  	num;</a:t>
            </a:r>
          </a:p>
          <a:p>
            <a:r>
              <a:rPr lang="pt-BR" dirty="0" err="1"/>
              <a:t>float</a:t>
            </a:r>
            <a:r>
              <a:rPr lang="pt-BR" dirty="0"/>
              <a:t>	preço;</a:t>
            </a:r>
          </a:p>
          <a:p>
            <a:endParaRPr lang="pt-BR" dirty="0"/>
          </a:p>
          <a:p>
            <a:r>
              <a:rPr lang="pt-BR" dirty="0" err="1"/>
              <a:t>printf</a:t>
            </a:r>
            <a:r>
              <a:rPr lang="pt-BR" dirty="0"/>
              <a:t>(“Digite o material, seu nº de estoque e seu preço”);</a:t>
            </a:r>
          </a:p>
          <a:p>
            <a:r>
              <a:rPr lang="pt-BR" dirty="0" err="1"/>
              <a:t>scanf</a:t>
            </a:r>
            <a:r>
              <a:rPr lang="pt-BR" dirty="0"/>
              <a:t>(“%s	%i	 %f”, </a:t>
            </a:r>
            <a:r>
              <a:rPr lang="pt-BR" dirty="0" err="1"/>
              <a:t>mat</a:t>
            </a:r>
            <a:r>
              <a:rPr lang="pt-BR" dirty="0"/>
              <a:t>, &amp;num, &amp;preço);</a:t>
            </a:r>
          </a:p>
          <a:p>
            <a:r>
              <a:rPr lang="pt-BR" dirty="0"/>
              <a:t> </a:t>
            </a:r>
          </a:p>
          <a:p>
            <a:pPr algn="just"/>
            <a:endParaRPr lang="pt-BR" sz="25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 err="1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736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958048"/>
            <a:ext cx="8229600" cy="453657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B0F0"/>
                </a:solidFill>
              </a:rPr>
              <a:t>get</a:t>
            </a:r>
            <a:r>
              <a:rPr lang="pt-BR" sz="2000" b="1" dirty="0" err="1"/>
              <a:t>s</a:t>
            </a:r>
            <a:r>
              <a:rPr lang="pt-BR" sz="2000" b="1" dirty="0">
                <a:solidFill>
                  <a:srgbClr val="00B0F0"/>
                </a:solidFill>
              </a:rPr>
              <a:t> - </a:t>
            </a:r>
            <a:r>
              <a:rPr lang="en-US" sz="1800" dirty="0" err="1"/>
              <a:t>lê</a:t>
            </a:r>
            <a:r>
              <a:rPr lang="en-US" sz="1800" dirty="0"/>
              <a:t> </a:t>
            </a:r>
            <a:r>
              <a:rPr lang="en-US" sz="1800" b="1" dirty="0"/>
              <a:t>strings</a:t>
            </a:r>
            <a:r>
              <a:rPr lang="en-US" sz="1800" dirty="0"/>
              <a:t> do </a:t>
            </a:r>
            <a:r>
              <a:rPr lang="en-US" sz="1800" dirty="0" err="1"/>
              <a:t>teclado</a:t>
            </a:r>
            <a:endParaRPr lang="pt-BR" sz="1800" dirty="0"/>
          </a:p>
          <a:p>
            <a:r>
              <a:rPr lang="en-US" sz="1800" dirty="0" err="1"/>
              <a:t>sintaxe</a:t>
            </a:r>
            <a:r>
              <a:rPr lang="en-US" sz="1800" dirty="0"/>
              <a:t>:</a:t>
            </a:r>
            <a:endParaRPr lang="pt-BR" sz="1800" dirty="0"/>
          </a:p>
          <a:p>
            <a:r>
              <a:rPr lang="en-US" sz="1800" b="1" dirty="0"/>
              <a:t>gets(</a:t>
            </a:r>
            <a:r>
              <a:rPr lang="en-US" sz="1800" b="1" dirty="0" err="1"/>
              <a:t>nome_string</a:t>
            </a:r>
            <a:r>
              <a:rPr lang="en-US" sz="1800" b="1" dirty="0"/>
              <a:t>);</a:t>
            </a:r>
            <a:endParaRPr lang="pt-BR" sz="1800" dirty="0"/>
          </a:p>
          <a:p>
            <a:r>
              <a:rPr lang="en-US" sz="1800" dirty="0"/>
              <a:t> </a:t>
            </a:r>
            <a:endParaRPr lang="pt-BR" sz="1800" dirty="0"/>
          </a:p>
          <a:p>
            <a:pPr algn="just"/>
            <a:r>
              <a:rPr lang="pt-BR" sz="1800" dirty="0"/>
              <a:t>A função </a:t>
            </a:r>
            <a:r>
              <a:rPr lang="pt-BR" sz="1800" dirty="0" err="1"/>
              <a:t>gets</a:t>
            </a:r>
            <a:r>
              <a:rPr lang="pt-BR" sz="1800" dirty="0"/>
              <a:t> é conveniente para a leitura de </a:t>
            </a:r>
            <a:r>
              <a:rPr lang="pt-BR" sz="1800" dirty="0" err="1"/>
              <a:t>strings</a:t>
            </a:r>
            <a:r>
              <a:rPr lang="pt-BR" sz="1800" dirty="0"/>
              <a:t>, pois ela lê caracteres até encontrar o </a:t>
            </a:r>
            <a:r>
              <a:rPr lang="pt-BR" sz="1800" dirty="0" err="1"/>
              <a:t>caracter</a:t>
            </a:r>
            <a:r>
              <a:rPr lang="pt-BR" sz="1800" dirty="0"/>
              <a:t> de nova linha(‘\n’), que é gerado quando a tecla ENTER é pressionada pelo usuário. Portanto caracteres brancos (espaços e tabulações) são aceitos como parte da </a:t>
            </a:r>
            <a:r>
              <a:rPr lang="pt-BR" sz="1800" dirty="0" err="1"/>
              <a:t>string</a:t>
            </a:r>
            <a:r>
              <a:rPr lang="pt-BR" sz="1800" dirty="0"/>
              <a:t>.</a:t>
            </a:r>
          </a:p>
          <a:p>
            <a:r>
              <a:rPr lang="pt-BR" sz="1800" dirty="0"/>
              <a:t>Ex.:</a:t>
            </a:r>
          </a:p>
          <a:p>
            <a:r>
              <a:rPr lang="pt-BR" sz="1800" dirty="0"/>
              <a:t>char	nome[20];</a:t>
            </a:r>
          </a:p>
          <a:p>
            <a:r>
              <a:rPr lang="pt-BR" sz="1800" dirty="0" err="1"/>
              <a:t>printf</a:t>
            </a:r>
            <a:r>
              <a:rPr lang="pt-BR" sz="1800" dirty="0"/>
              <a:t>(“Digite seu nome e sobrenome”);</a:t>
            </a:r>
          </a:p>
          <a:p>
            <a:r>
              <a:rPr lang="pt-BR" sz="1800" dirty="0" err="1"/>
              <a:t>gets</a:t>
            </a:r>
            <a:r>
              <a:rPr lang="pt-BR" sz="1800" dirty="0"/>
              <a:t>(nome);</a:t>
            </a:r>
          </a:p>
          <a:p>
            <a:r>
              <a:rPr lang="pt-BR" sz="1800" dirty="0" err="1"/>
              <a:t>printf</a:t>
            </a:r>
            <a:r>
              <a:rPr lang="pt-BR" sz="1800" dirty="0"/>
              <a:t>(“\n Bom dia “%s”, nome);</a:t>
            </a:r>
          </a:p>
          <a:p>
            <a:r>
              <a:rPr lang="pt-BR" sz="1800" dirty="0"/>
              <a:t> </a:t>
            </a:r>
          </a:p>
          <a:p>
            <a:r>
              <a:rPr lang="pt-BR" sz="1800" dirty="0"/>
              <a:t>aparecerá na tela:</a:t>
            </a:r>
          </a:p>
          <a:p>
            <a:r>
              <a:rPr lang="pt-BR" sz="1800" dirty="0"/>
              <a:t>Digite seu nome e sobrenome	</a:t>
            </a:r>
            <a:r>
              <a:rPr lang="pt-BR" sz="1800" b="1" dirty="0"/>
              <a:t>Hamilton  Gomes</a:t>
            </a:r>
            <a:endParaRPr lang="pt-BR" sz="1800" dirty="0"/>
          </a:p>
          <a:p>
            <a:r>
              <a:rPr lang="pt-BR" sz="1800" dirty="0"/>
              <a:t>Bom dia	</a:t>
            </a:r>
            <a:r>
              <a:rPr lang="pt-BR" sz="1800" b="1" dirty="0"/>
              <a:t>Hamilton  Gomes</a:t>
            </a:r>
            <a:endParaRPr lang="pt-BR" sz="18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 err="1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478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958048"/>
            <a:ext cx="8124093" cy="4748160"/>
          </a:xfrm>
        </p:spPr>
        <p:txBody>
          <a:bodyPr>
            <a:noAutofit/>
          </a:bodyPr>
          <a:lstStyle/>
          <a:p>
            <a:r>
              <a:rPr lang="pt-BR" sz="1800" b="1" dirty="0" err="1">
                <a:solidFill>
                  <a:srgbClr val="00B0F0"/>
                </a:solidFill>
              </a:rPr>
              <a:t>fget</a:t>
            </a:r>
            <a:r>
              <a:rPr lang="pt-BR" sz="1800" b="1" dirty="0" err="1"/>
              <a:t>s</a:t>
            </a:r>
            <a:r>
              <a:rPr lang="pt-BR" sz="1800" b="1" dirty="0">
                <a:solidFill>
                  <a:srgbClr val="00B0F0"/>
                </a:solidFill>
              </a:rPr>
              <a:t> - </a:t>
            </a:r>
            <a:r>
              <a:rPr lang="pt-BR" sz="1800" dirty="0"/>
              <a:t>lê </a:t>
            </a:r>
            <a:r>
              <a:rPr lang="pt-BR" sz="1800" b="1" dirty="0" err="1"/>
              <a:t>strings</a:t>
            </a:r>
            <a:r>
              <a:rPr lang="pt-BR" sz="1800" dirty="0"/>
              <a:t> do teclado (entrada padrão) ou de um arquivo, o que for definido.</a:t>
            </a:r>
          </a:p>
          <a:p>
            <a:r>
              <a:rPr lang="pt-BR" sz="1800" dirty="0"/>
              <a:t> </a:t>
            </a:r>
          </a:p>
          <a:p>
            <a:r>
              <a:rPr lang="pt-BR" sz="1800" dirty="0"/>
              <a:t>sintaxe:</a:t>
            </a:r>
          </a:p>
          <a:p>
            <a:r>
              <a:rPr lang="pt-BR" sz="1800" b="1" dirty="0" err="1"/>
              <a:t>fgets</a:t>
            </a:r>
            <a:r>
              <a:rPr lang="pt-BR" sz="1800" b="1" dirty="0"/>
              <a:t>(</a:t>
            </a:r>
            <a:r>
              <a:rPr lang="pt-BR" sz="1800" b="1" dirty="0" err="1"/>
              <a:t>nome_string</a:t>
            </a:r>
            <a:r>
              <a:rPr lang="pt-BR" sz="1800" b="1" dirty="0"/>
              <a:t>, num, entrada);</a:t>
            </a:r>
            <a:endParaRPr lang="pt-BR" sz="1800" dirty="0"/>
          </a:p>
          <a:p>
            <a:r>
              <a:rPr lang="pt-BR" sz="1800" dirty="0"/>
              <a:t> </a:t>
            </a:r>
          </a:p>
          <a:p>
            <a:r>
              <a:rPr lang="pt-BR" sz="1800" dirty="0"/>
              <a:t>onde:</a:t>
            </a:r>
          </a:p>
          <a:p>
            <a:r>
              <a:rPr lang="pt-BR" sz="1800" b="1" dirty="0"/>
              <a:t>num</a:t>
            </a:r>
            <a:r>
              <a:rPr lang="pt-BR" sz="1800" dirty="0"/>
              <a:t> – inteiro indica o limite de caracteres a serem lidos, não esquecer do ‘\0’ (</a:t>
            </a:r>
            <a:r>
              <a:rPr lang="pt-BR" sz="1800" dirty="0" err="1"/>
              <a:t>null</a:t>
            </a:r>
            <a:r>
              <a:rPr lang="pt-BR" sz="1800" dirty="0"/>
              <a:t>).</a:t>
            </a:r>
          </a:p>
          <a:p>
            <a:r>
              <a:rPr lang="pt-BR" sz="1800" b="1" dirty="0"/>
              <a:t>entrada </a:t>
            </a:r>
            <a:r>
              <a:rPr lang="pt-BR" sz="1800" dirty="0"/>
              <a:t>– corresponde a entrada padrão do teclado (</a:t>
            </a:r>
            <a:r>
              <a:rPr lang="pt-BR" sz="1800" b="1" dirty="0" err="1"/>
              <a:t>stdin</a:t>
            </a:r>
            <a:r>
              <a:rPr lang="pt-BR" sz="1800" dirty="0"/>
              <a:t>) ou de um arquivo.</a:t>
            </a:r>
          </a:p>
          <a:p>
            <a:endParaRPr lang="pt-BR" sz="1800" dirty="0"/>
          </a:p>
          <a:p>
            <a:pPr algn="just"/>
            <a:r>
              <a:rPr lang="pt-BR" sz="1800" dirty="0"/>
              <a:t>A função </a:t>
            </a:r>
            <a:r>
              <a:rPr lang="pt-BR" sz="1800" dirty="0" err="1"/>
              <a:t>fgets</a:t>
            </a:r>
            <a:r>
              <a:rPr lang="pt-BR" sz="1800" dirty="0"/>
              <a:t> é conveniente para a leitura de </a:t>
            </a:r>
            <a:r>
              <a:rPr lang="pt-BR" sz="1800" dirty="0" err="1"/>
              <a:t>strings</a:t>
            </a:r>
            <a:r>
              <a:rPr lang="pt-BR" sz="1800" dirty="0"/>
              <a:t>, pois ela lê caracteres até encontrar o </a:t>
            </a:r>
            <a:r>
              <a:rPr lang="pt-BR" sz="1800" dirty="0" err="1"/>
              <a:t>caracter</a:t>
            </a:r>
            <a:r>
              <a:rPr lang="pt-BR" sz="1800" dirty="0"/>
              <a:t> de nova linha(‘\n’), que é gerado quando a tecla ENTER é pressionada pelo usuário ou até que o limite especificado (</a:t>
            </a:r>
            <a:r>
              <a:rPr lang="pt-BR" sz="1800" b="1" dirty="0"/>
              <a:t>num-1</a:t>
            </a:r>
            <a:r>
              <a:rPr lang="pt-BR" sz="1800" dirty="0"/>
              <a:t>) seja atingido, pois a função </a:t>
            </a:r>
            <a:r>
              <a:rPr lang="pt-BR" sz="1800" dirty="0" err="1"/>
              <a:t>fgets</a:t>
            </a:r>
            <a:r>
              <a:rPr lang="pt-BR" sz="1800" dirty="0"/>
              <a:t> lê </a:t>
            </a:r>
            <a:r>
              <a:rPr lang="pt-BR" sz="1800" b="1" dirty="0"/>
              <a:t>num-1</a:t>
            </a:r>
            <a:r>
              <a:rPr lang="pt-BR" sz="1800" dirty="0"/>
              <a:t> caracteres e coloca automaticamente o </a:t>
            </a:r>
            <a:r>
              <a:rPr lang="pt-BR" sz="1800" dirty="0" err="1"/>
              <a:t>null</a:t>
            </a:r>
            <a:r>
              <a:rPr lang="pt-BR" sz="1800" dirty="0"/>
              <a:t> (\0)</a:t>
            </a:r>
            <a:r>
              <a:rPr lang="pt-BR" sz="1800" b="1" dirty="0"/>
              <a:t>. </a:t>
            </a:r>
            <a:r>
              <a:rPr lang="pt-BR" sz="1800" dirty="0"/>
              <a:t>Portanto caracteres brancos (espaços e tabulações) são aceitos como parte da </a:t>
            </a:r>
            <a:r>
              <a:rPr lang="pt-BR" sz="1800" dirty="0" err="1"/>
              <a:t>string</a:t>
            </a:r>
            <a:r>
              <a:rPr lang="pt-BR" sz="1800" dirty="0"/>
              <a:t>.</a:t>
            </a:r>
          </a:p>
          <a:p>
            <a:r>
              <a:rPr lang="pt-BR" dirty="0"/>
              <a:t> 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 err="1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96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2272145" y="2623127"/>
            <a:ext cx="6871855" cy="2105891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51278" y="2965443"/>
            <a:ext cx="5712823" cy="533400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PROGRAMAÇÃO ESTRUTURADA  - TEORIA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Text Placeholder 4"/>
          <p:cNvSpPr txBox="1">
            <a:spLocks noGrp="1"/>
          </p:cNvSpPr>
          <p:nvPr>
            <p:ph type="body" sz="quarter" idx="4294967295"/>
          </p:nvPr>
        </p:nvSpPr>
        <p:spPr>
          <a:xfrm>
            <a:off x="3471633" y="3982168"/>
            <a:ext cx="5472112" cy="263525"/>
          </a:xfr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Profª ANDRÉA LUCIA BRAGA VIEIRA RODRIGUES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55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958048"/>
            <a:ext cx="8229600" cy="4536575"/>
          </a:xfrm>
        </p:spPr>
        <p:txBody>
          <a:bodyPr>
            <a:noAutofit/>
          </a:bodyPr>
          <a:lstStyle/>
          <a:p>
            <a:r>
              <a:rPr lang="pt-BR" sz="2000" dirty="0"/>
              <a:t>Ex.:</a:t>
            </a:r>
          </a:p>
          <a:p>
            <a:r>
              <a:rPr lang="pt-BR" sz="2000" dirty="0"/>
              <a:t>char	nome[20];</a:t>
            </a:r>
          </a:p>
          <a:p>
            <a:r>
              <a:rPr lang="pt-BR" sz="2000" dirty="0" err="1"/>
              <a:t>printf</a:t>
            </a:r>
            <a:r>
              <a:rPr lang="pt-BR" sz="2000" dirty="0"/>
              <a:t>(“Digite seu nome e sobrenome”);</a:t>
            </a:r>
          </a:p>
          <a:p>
            <a:r>
              <a:rPr lang="pt-BR" sz="2000" dirty="0" err="1"/>
              <a:t>fgets</a:t>
            </a:r>
            <a:r>
              <a:rPr lang="pt-BR" sz="2000" dirty="0"/>
              <a:t>(nome, </a:t>
            </a:r>
            <a:r>
              <a:rPr lang="pt-BR" sz="2000" b="1" dirty="0"/>
              <a:t>11</a:t>
            </a:r>
            <a:r>
              <a:rPr lang="pt-BR" sz="2000" dirty="0"/>
              <a:t>, </a:t>
            </a:r>
            <a:r>
              <a:rPr lang="pt-BR" sz="2000" dirty="0" err="1"/>
              <a:t>stdin</a:t>
            </a:r>
            <a:r>
              <a:rPr lang="pt-BR" sz="2000" dirty="0"/>
              <a:t>);</a:t>
            </a:r>
          </a:p>
          <a:p>
            <a:r>
              <a:rPr lang="pt-BR" sz="2000" dirty="0" err="1"/>
              <a:t>printf</a:t>
            </a:r>
            <a:r>
              <a:rPr lang="pt-BR" sz="2000" dirty="0"/>
              <a:t>(“\n Bom dia “%s”, nome);</a:t>
            </a:r>
          </a:p>
          <a:p>
            <a:r>
              <a:rPr lang="pt-BR" sz="2000" dirty="0"/>
              <a:t> </a:t>
            </a:r>
          </a:p>
          <a:p>
            <a:r>
              <a:rPr lang="pt-BR" sz="2000" dirty="0"/>
              <a:t>aparecerá na tela:</a:t>
            </a:r>
          </a:p>
          <a:p>
            <a:r>
              <a:rPr lang="pt-BR" dirty="0"/>
              <a:t> </a:t>
            </a:r>
          </a:p>
          <a:p>
            <a:r>
              <a:rPr lang="pt-BR" sz="2000" dirty="0"/>
              <a:t>Digite seu nome e sobrenome	</a:t>
            </a:r>
            <a:r>
              <a:rPr lang="pt-BR" sz="2000" b="1" dirty="0"/>
              <a:t>Hamilton Gomes</a:t>
            </a:r>
            <a:endParaRPr lang="pt-BR" sz="2000" dirty="0"/>
          </a:p>
          <a:p>
            <a:r>
              <a:rPr lang="pt-BR" sz="2000" dirty="0"/>
              <a:t>Bom dia	</a:t>
            </a:r>
            <a:r>
              <a:rPr lang="pt-BR" sz="2000" b="1" dirty="0"/>
              <a:t>Hamilton G			</a:t>
            </a:r>
            <a:r>
              <a:rPr lang="pt-BR" sz="2000" dirty="0"/>
              <a:t>// foi especificado apenas 10 caracteres + \0</a:t>
            </a:r>
          </a:p>
          <a:p>
            <a:endParaRPr lang="pt-BR" sz="1800" dirty="0"/>
          </a:p>
          <a:p>
            <a:r>
              <a:rPr lang="pt-BR" dirty="0"/>
              <a:t> 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 err="1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352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958048"/>
            <a:ext cx="8229600" cy="4536575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Observação</a:t>
            </a:r>
          </a:p>
          <a:p>
            <a:endParaRPr lang="pt-BR" sz="1800" dirty="0"/>
          </a:p>
          <a:p>
            <a:r>
              <a:rPr lang="pt-BR" sz="2000" dirty="0"/>
              <a:t>quando misturamos no mesmo programa funções como </a:t>
            </a:r>
            <a:r>
              <a:rPr lang="pt-BR" sz="2000" dirty="0" err="1">
                <a:solidFill>
                  <a:srgbClr val="00B0F0"/>
                </a:solidFill>
              </a:rPr>
              <a:t>scanf</a:t>
            </a:r>
            <a:r>
              <a:rPr lang="pt-BR" sz="2000" dirty="0"/>
              <a:t>, </a:t>
            </a:r>
            <a:r>
              <a:rPr lang="pt-BR" sz="2000" dirty="0" err="1">
                <a:solidFill>
                  <a:srgbClr val="00B0F0"/>
                </a:solidFill>
              </a:rPr>
              <a:t>gets</a:t>
            </a:r>
            <a:r>
              <a:rPr lang="pt-BR" sz="2000" dirty="0"/>
              <a:t>, entre outras, começamos a ter problemas com as entradas, isso acontece porque as funções trabalham de formas diferentes, ou seja, as teclas são armazenadas no buffer do teclado e </a:t>
            </a:r>
            <a:r>
              <a:rPr lang="pt-BR" sz="2000" dirty="0" err="1"/>
              <a:t>qdo</a:t>
            </a:r>
            <a:r>
              <a:rPr lang="pt-BR" sz="2000" dirty="0"/>
              <a:t> são retiradas, umas retiram o “</a:t>
            </a:r>
            <a:r>
              <a:rPr lang="pt-BR" sz="2000" dirty="0" err="1"/>
              <a:t>enter</a:t>
            </a:r>
            <a:r>
              <a:rPr lang="pt-BR" sz="2000" dirty="0"/>
              <a:t>” do teclado e outras não. Então para resolver este problema devemos limpar o buffer após cada </a:t>
            </a:r>
            <a:r>
              <a:rPr lang="pt-BR" sz="2000" dirty="0" err="1">
                <a:solidFill>
                  <a:srgbClr val="00B0F0"/>
                </a:solidFill>
              </a:rPr>
              <a:t>scanf</a:t>
            </a:r>
            <a:r>
              <a:rPr lang="pt-BR" sz="2000" dirty="0"/>
              <a:t>, </a:t>
            </a:r>
            <a:r>
              <a:rPr lang="pt-BR" sz="2000" dirty="0" err="1">
                <a:solidFill>
                  <a:srgbClr val="00B0F0"/>
                </a:solidFill>
              </a:rPr>
              <a:t>getchar</a:t>
            </a:r>
            <a:r>
              <a:rPr lang="pt-BR" sz="2000" dirty="0"/>
              <a:t>, </a:t>
            </a:r>
            <a:r>
              <a:rPr lang="pt-BR" sz="2000" dirty="0" err="1">
                <a:solidFill>
                  <a:srgbClr val="00B0F0"/>
                </a:solidFill>
              </a:rPr>
              <a:t>gets</a:t>
            </a:r>
            <a:r>
              <a:rPr lang="pt-BR" sz="2000" dirty="0"/>
              <a:t>, etc.</a:t>
            </a:r>
          </a:p>
          <a:p>
            <a:endParaRPr lang="pt-BR" sz="2000" dirty="0"/>
          </a:p>
          <a:p>
            <a:pPr lvl="1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Para limpar o buffer em Windows:  </a:t>
            </a:r>
            <a:r>
              <a:rPr lang="pt-BR" sz="2000" dirty="0" err="1"/>
              <a:t>fflush</a:t>
            </a:r>
            <a:r>
              <a:rPr lang="pt-BR" sz="2000" dirty="0"/>
              <a:t>(</a:t>
            </a:r>
            <a:r>
              <a:rPr lang="pt-BR" sz="2000" dirty="0" err="1"/>
              <a:t>stdin</a:t>
            </a:r>
            <a:r>
              <a:rPr lang="pt-BR" sz="2000" dirty="0"/>
              <a:t>)</a:t>
            </a:r>
          </a:p>
          <a:p>
            <a:pPr lvl="1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Para limpar o buffer em Linux: __</a:t>
            </a:r>
            <a:r>
              <a:rPr lang="pt-BR" sz="2000" dirty="0" err="1"/>
              <a:t>fpurge</a:t>
            </a:r>
            <a:r>
              <a:rPr lang="pt-BR" sz="2000" dirty="0"/>
              <a:t>(</a:t>
            </a:r>
            <a:r>
              <a:rPr lang="pt-BR" sz="2000" dirty="0" err="1"/>
              <a:t>stdin</a:t>
            </a:r>
            <a:r>
              <a:rPr lang="pt-BR" sz="2000" dirty="0"/>
              <a:t>)</a:t>
            </a:r>
          </a:p>
          <a:p>
            <a:endParaRPr lang="pt-BR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 err="1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467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1169063"/>
            <a:ext cx="8369424" cy="4536575"/>
          </a:xfrm>
        </p:spPr>
        <p:txBody>
          <a:bodyPr>
            <a:noAutofit/>
          </a:bodyPr>
          <a:lstStyle/>
          <a:p>
            <a:r>
              <a:rPr lang="pt-BR" sz="2000" b="1" dirty="0">
                <a:solidFill>
                  <a:srgbClr val="00B0F0"/>
                </a:solidFill>
              </a:rPr>
              <a:t>Imprimindo </a:t>
            </a:r>
            <a:r>
              <a:rPr lang="pt-BR" sz="2000" b="1" dirty="0" err="1">
                <a:solidFill>
                  <a:srgbClr val="00B0F0"/>
                </a:solidFill>
              </a:rPr>
              <a:t>Strings</a:t>
            </a:r>
            <a:endParaRPr lang="pt-BR" sz="2000" b="1" dirty="0">
              <a:solidFill>
                <a:srgbClr val="00B0F0"/>
              </a:solidFill>
            </a:endParaRPr>
          </a:p>
          <a:p>
            <a:pPr algn="just"/>
            <a:r>
              <a:rPr lang="pt-BR" sz="2000" dirty="0"/>
              <a:t>As 3 principais funções são: </a:t>
            </a:r>
            <a:r>
              <a:rPr lang="pt-BR" sz="2000" dirty="0" err="1">
                <a:solidFill>
                  <a:srgbClr val="00B0F0"/>
                </a:solidFill>
              </a:rPr>
              <a:t>printf</a:t>
            </a:r>
            <a:r>
              <a:rPr lang="pt-BR" sz="2000" dirty="0"/>
              <a:t>, </a:t>
            </a:r>
            <a:r>
              <a:rPr lang="pt-BR" sz="2000" dirty="0" err="1">
                <a:solidFill>
                  <a:srgbClr val="00B0F0"/>
                </a:solidFill>
              </a:rPr>
              <a:t>puts</a:t>
            </a:r>
            <a:r>
              <a:rPr lang="pt-BR" sz="2000" dirty="0"/>
              <a:t> e </a:t>
            </a:r>
            <a:r>
              <a:rPr lang="pt-BR" sz="2000" dirty="0" err="1">
                <a:solidFill>
                  <a:srgbClr val="00B0F0"/>
                </a:solidFill>
              </a:rPr>
              <a:t>fputs</a:t>
            </a:r>
            <a:r>
              <a:rPr lang="pt-BR" sz="2000" dirty="0"/>
              <a:t>, todas da biblioteca &lt;</a:t>
            </a:r>
            <a:r>
              <a:rPr lang="pt-BR" sz="2000" b="1" dirty="0" err="1">
                <a:solidFill>
                  <a:srgbClr val="00B0F0"/>
                </a:solidFill>
              </a:rPr>
              <a:t>stdio.h</a:t>
            </a:r>
            <a:r>
              <a:rPr lang="pt-BR" sz="2000" dirty="0"/>
              <a:t>&gt;.</a:t>
            </a:r>
          </a:p>
          <a:p>
            <a:pPr algn="just"/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B0F0"/>
                </a:solidFill>
              </a:rPr>
              <a:t>printf</a:t>
            </a:r>
            <a:endParaRPr lang="pt-BR" sz="2000" b="1" dirty="0">
              <a:solidFill>
                <a:srgbClr val="00B0F0"/>
              </a:solidFill>
            </a:endParaRPr>
          </a:p>
          <a:p>
            <a:r>
              <a:rPr lang="pt-BR" sz="1800" dirty="0"/>
              <a:t>Permite exibir mais de um </a:t>
            </a:r>
            <a:r>
              <a:rPr lang="pt-BR" sz="1800" dirty="0" err="1"/>
              <a:t>string</a:t>
            </a:r>
            <a:r>
              <a:rPr lang="pt-BR" sz="1800" dirty="0"/>
              <a:t>, ou ainda misturá-los com texto e/ou variáveis numéricas.</a:t>
            </a:r>
          </a:p>
          <a:p>
            <a:r>
              <a:rPr lang="pt-BR" sz="1800" dirty="0"/>
              <a:t> </a:t>
            </a:r>
          </a:p>
          <a:p>
            <a:r>
              <a:rPr lang="pt-BR" sz="1800" dirty="0"/>
              <a:t>Ex.:</a:t>
            </a:r>
          </a:p>
          <a:p>
            <a:r>
              <a:rPr lang="pt-BR" sz="1800" dirty="0"/>
              <a:t>char	banco[30] = “Banco do Brasil”;</a:t>
            </a:r>
          </a:p>
          <a:p>
            <a:r>
              <a:rPr lang="pt-BR" sz="1800" dirty="0"/>
              <a:t>char	nome[80] = “Hamilton Gomes”;</a:t>
            </a:r>
          </a:p>
          <a:p>
            <a:r>
              <a:rPr lang="pt-BR" sz="1800" dirty="0" err="1"/>
              <a:t>float</a:t>
            </a:r>
            <a:r>
              <a:rPr lang="pt-BR" sz="1800" dirty="0"/>
              <a:t>	saldo = 978.36;</a:t>
            </a:r>
          </a:p>
          <a:p>
            <a:r>
              <a:rPr lang="pt-BR" sz="1800" dirty="0" err="1"/>
              <a:t>printf</a:t>
            </a:r>
            <a:r>
              <a:rPr lang="pt-BR" sz="1800" dirty="0"/>
              <a:t>(“O saldo de  %s  no  %s  é de  %.2f  reais”, nome, banco, saldo);</a:t>
            </a:r>
          </a:p>
          <a:p>
            <a:r>
              <a:rPr lang="pt-BR" sz="1800" dirty="0"/>
              <a:t> </a:t>
            </a:r>
          </a:p>
          <a:p>
            <a:r>
              <a:rPr lang="pt-BR" sz="1800" dirty="0"/>
              <a:t>aparecerá na tela:</a:t>
            </a:r>
          </a:p>
          <a:p>
            <a:r>
              <a:rPr lang="pt-BR" sz="1800" dirty="0"/>
              <a:t> 	O saldo de  Hamilton Gomes  no  Banco do Brasil  é de  978.36  reais</a:t>
            </a: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 err="1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738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958048"/>
            <a:ext cx="8229600" cy="453657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B0F0"/>
                </a:solidFill>
              </a:rPr>
              <a:t>put</a:t>
            </a:r>
            <a:r>
              <a:rPr lang="pt-BR" sz="2000" b="1" dirty="0" err="1"/>
              <a:t>s</a:t>
            </a:r>
            <a:r>
              <a:rPr lang="pt-BR" sz="2000" b="1" dirty="0">
                <a:solidFill>
                  <a:srgbClr val="00B0F0"/>
                </a:solidFill>
              </a:rPr>
              <a:t> – </a:t>
            </a:r>
            <a:r>
              <a:rPr lang="en-US" sz="1800" dirty="0" err="1"/>
              <a:t>imprime</a:t>
            </a:r>
            <a:r>
              <a:rPr lang="en-US" sz="1800" dirty="0"/>
              <a:t> 1 </a:t>
            </a:r>
            <a:r>
              <a:rPr lang="en-US" sz="1800" dirty="0" err="1">
                <a:solidFill>
                  <a:srgbClr val="00B0F0"/>
                </a:solidFill>
              </a:rPr>
              <a:t>única</a:t>
            </a:r>
            <a:r>
              <a:rPr lang="en-US" sz="1800" dirty="0"/>
              <a:t> </a:t>
            </a:r>
            <a:r>
              <a:rPr lang="en-US" sz="1800" b="1" dirty="0"/>
              <a:t>string </a:t>
            </a:r>
            <a:r>
              <a:rPr lang="en-US" sz="1800" dirty="0"/>
              <a:t> </a:t>
            </a:r>
            <a:r>
              <a:rPr lang="en-US" sz="1800" dirty="0" err="1"/>
              <a:t>por</a:t>
            </a:r>
            <a:r>
              <a:rPr lang="en-US" sz="1800" dirty="0"/>
              <a:t> </a:t>
            </a:r>
            <a:r>
              <a:rPr lang="en-US" sz="1800" dirty="0" err="1"/>
              <a:t>vez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tela</a:t>
            </a:r>
            <a:endParaRPr lang="pt-BR" sz="1800" dirty="0"/>
          </a:p>
          <a:p>
            <a:r>
              <a:rPr lang="en-US" sz="1800" dirty="0" err="1"/>
              <a:t>sintaxe</a:t>
            </a:r>
            <a:r>
              <a:rPr lang="en-US" sz="1800" dirty="0"/>
              <a:t>:</a:t>
            </a:r>
            <a:endParaRPr lang="pt-BR" sz="1800" dirty="0"/>
          </a:p>
          <a:p>
            <a:r>
              <a:rPr lang="en-US" sz="1800" b="1" dirty="0"/>
              <a:t>puts(</a:t>
            </a:r>
            <a:r>
              <a:rPr lang="en-US" sz="1800" b="1" dirty="0" err="1"/>
              <a:t>nome_string</a:t>
            </a:r>
            <a:r>
              <a:rPr lang="en-US" sz="1800" b="1" dirty="0"/>
              <a:t>);</a:t>
            </a:r>
            <a:endParaRPr lang="pt-BR" sz="1800" dirty="0"/>
          </a:p>
          <a:p>
            <a:r>
              <a:rPr lang="en-US" sz="1800" dirty="0"/>
              <a:t> </a:t>
            </a:r>
            <a:endParaRPr lang="pt-BR" sz="1800" dirty="0"/>
          </a:p>
          <a:p>
            <a:pPr algn="just"/>
            <a:r>
              <a:rPr lang="en-US" sz="2000" dirty="0"/>
              <a:t>A </a:t>
            </a:r>
            <a:r>
              <a:rPr lang="en-US" sz="2000" dirty="0" err="1"/>
              <a:t>função</a:t>
            </a:r>
            <a:r>
              <a:rPr lang="en-US" sz="2000" dirty="0"/>
              <a:t> puts( ) é o </a:t>
            </a:r>
            <a:r>
              <a:rPr lang="en-US" sz="2000" dirty="0" err="1"/>
              <a:t>complemento</a:t>
            </a:r>
            <a:r>
              <a:rPr lang="en-US" sz="2000" dirty="0"/>
              <a:t> de gets( ) e </a:t>
            </a:r>
            <a:r>
              <a:rPr lang="en-US" sz="2000" dirty="0" err="1"/>
              <a:t>ela</a:t>
            </a:r>
            <a:r>
              <a:rPr lang="en-US" sz="2000" dirty="0"/>
              <a:t> pula </a:t>
            </a:r>
            <a:r>
              <a:rPr lang="en-US" sz="2000" dirty="0" err="1"/>
              <a:t>linha</a:t>
            </a:r>
            <a:r>
              <a:rPr lang="en-US" sz="2000" dirty="0"/>
              <a:t> </a:t>
            </a:r>
            <a:r>
              <a:rPr lang="en-US" sz="2000" dirty="0" err="1"/>
              <a:t>automaticamente</a:t>
            </a:r>
            <a:r>
              <a:rPr lang="en-US" sz="2000" dirty="0"/>
              <a:t> </a:t>
            </a:r>
            <a:r>
              <a:rPr lang="en-US" sz="2000" dirty="0" err="1"/>
              <a:t>após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string </a:t>
            </a:r>
            <a:r>
              <a:rPr lang="en-US" sz="2000" dirty="0" err="1"/>
              <a:t>exibida</a:t>
            </a:r>
            <a:r>
              <a:rPr lang="en-US" sz="2000" dirty="0"/>
              <a:t>.</a:t>
            </a:r>
          </a:p>
          <a:p>
            <a:r>
              <a:rPr lang="pt-BR" sz="1800" dirty="0"/>
              <a:t>Ex.:</a:t>
            </a:r>
          </a:p>
          <a:p>
            <a:r>
              <a:rPr lang="pt-BR" sz="1800" dirty="0"/>
              <a:t>char	banco[30] = “Banco do Brasil”;</a:t>
            </a:r>
          </a:p>
          <a:p>
            <a:r>
              <a:rPr lang="pt-BR" sz="1800" dirty="0"/>
              <a:t>char	nome[80] = “Hamilton Gomes”;</a:t>
            </a:r>
          </a:p>
          <a:p>
            <a:r>
              <a:rPr lang="pt-BR" sz="1800" dirty="0" err="1"/>
              <a:t>puts</a:t>
            </a:r>
            <a:r>
              <a:rPr lang="pt-BR" sz="1800" dirty="0"/>
              <a:t>(nome);</a:t>
            </a:r>
          </a:p>
          <a:p>
            <a:r>
              <a:rPr lang="pt-BR" sz="1800" dirty="0" err="1"/>
              <a:t>puts</a:t>
            </a:r>
            <a:r>
              <a:rPr lang="pt-BR" sz="1800" dirty="0"/>
              <a:t>(banco);</a:t>
            </a:r>
          </a:p>
          <a:p>
            <a:r>
              <a:rPr lang="pt-BR" sz="1800" dirty="0"/>
              <a:t> </a:t>
            </a:r>
          </a:p>
          <a:p>
            <a:r>
              <a:rPr lang="pt-BR" sz="1800" dirty="0"/>
              <a:t>aparecerá na tela:</a:t>
            </a:r>
          </a:p>
          <a:p>
            <a:r>
              <a:rPr lang="pt-BR" sz="1800" dirty="0"/>
              <a:t> </a:t>
            </a:r>
          </a:p>
          <a:p>
            <a:r>
              <a:rPr lang="pt-BR" sz="1800" dirty="0"/>
              <a:t>Hamilton Gomes</a:t>
            </a:r>
          </a:p>
          <a:p>
            <a:r>
              <a:rPr lang="pt-BR" sz="1800" dirty="0"/>
              <a:t>Banco do Brasil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 err="1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745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958048"/>
            <a:ext cx="8229600" cy="453657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B0F0"/>
                </a:solidFill>
              </a:rPr>
              <a:t>fput</a:t>
            </a:r>
            <a:r>
              <a:rPr lang="pt-BR" sz="2000" b="1" dirty="0" err="1"/>
              <a:t>s</a:t>
            </a:r>
            <a:r>
              <a:rPr lang="pt-BR" sz="2000" b="1" dirty="0">
                <a:solidFill>
                  <a:srgbClr val="00B0F0"/>
                </a:solidFill>
              </a:rPr>
              <a:t> – </a:t>
            </a:r>
            <a:r>
              <a:rPr lang="en-US" sz="1800" dirty="0" err="1"/>
              <a:t>grava</a:t>
            </a:r>
            <a:r>
              <a:rPr lang="en-US" sz="1800" dirty="0"/>
              <a:t> </a:t>
            </a:r>
            <a:r>
              <a:rPr lang="en-US" sz="1800" dirty="0" err="1"/>
              <a:t>informações</a:t>
            </a:r>
            <a:r>
              <a:rPr lang="en-US" sz="1800" dirty="0"/>
              <a:t> no </a:t>
            </a:r>
            <a:r>
              <a:rPr lang="en-US" sz="1800" dirty="0" err="1"/>
              <a:t>arquivo</a:t>
            </a:r>
            <a:endParaRPr lang="pt-BR" sz="1800" dirty="0"/>
          </a:p>
          <a:p>
            <a:r>
              <a:rPr lang="en-US" sz="1800" dirty="0" err="1"/>
              <a:t>sintaxe</a:t>
            </a:r>
            <a:r>
              <a:rPr lang="en-US" sz="1800" dirty="0"/>
              <a:t>:</a:t>
            </a:r>
          </a:p>
          <a:p>
            <a:r>
              <a:rPr lang="pt-BR" sz="2000" b="1" dirty="0" err="1"/>
              <a:t>fputs</a:t>
            </a:r>
            <a:r>
              <a:rPr lang="pt-BR" sz="2000" b="1" dirty="0"/>
              <a:t> (</a:t>
            </a:r>
            <a:r>
              <a:rPr lang="pt-BR" sz="2000" b="1" dirty="0" err="1"/>
              <a:t>str</a:t>
            </a:r>
            <a:r>
              <a:rPr lang="pt-BR" sz="2000" b="1" dirty="0"/>
              <a:t>, </a:t>
            </a:r>
            <a:r>
              <a:rPr lang="pt-BR" sz="2000" b="1" dirty="0" err="1"/>
              <a:t>fptr</a:t>
            </a:r>
            <a:r>
              <a:rPr lang="pt-BR" sz="2000" b="1" dirty="0"/>
              <a:t>);</a:t>
            </a:r>
            <a:r>
              <a:rPr lang="pt-BR" sz="2000" dirty="0"/>
              <a:t>		// armazena um </a:t>
            </a:r>
            <a:r>
              <a:rPr lang="pt-BR" sz="2000" dirty="0" err="1"/>
              <a:t>string</a:t>
            </a:r>
            <a:r>
              <a:rPr lang="pt-BR" sz="2000" dirty="0"/>
              <a:t> por vez no arquivo</a:t>
            </a:r>
          </a:p>
          <a:p>
            <a:r>
              <a:rPr lang="pt-BR" sz="2000" dirty="0"/>
              <a:t> </a:t>
            </a:r>
          </a:p>
          <a:p>
            <a:r>
              <a:rPr lang="pt-BR" sz="2000" dirty="0"/>
              <a:t>onde:</a:t>
            </a:r>
          </a:p>
          <a:p>
            <a:r>
              <a:rPr lang="pt-BR" sz="2000" b="1" dirty="0" err="1"/>
              <a:t>str</a:t>
            </a:r>
            <a:r>
              <a:rPr lang="pt-BR" sz="2000" b="1" dirty="0"/>
              <a:t> </a:t>
            </a:r>
            <a:r>
              <a:rPr lang="pt-BR" sz="2000" dirty="0"/>
              <a:t>– </a:t>
            </a:r>
            <a:r>
              <a:rPr lang="pt-BR" sz="2000" dirty="0" err="1"/>
              <a:t>string</a:t>
            </a:r>
            <a:r>
              <a:rPr lang="pt-BR" sz="2000" dirty="0"/>
              <a:t> a ser armazenado</a:t>
            </a:r>
          </a:p>
          <a:p>
            <a:r>
              <a:rPr lang="pt-BR" sz="2000" b="1" dirty="0" err="1"/>
              <a:t>fptr</a:t>
            </a:r>
            <a:r>
              <a:rPr lang="pt-BR" sz="2000" b="1" dirty="0"/>
              <a:t> </a:t>
            </a:r>
            <a:r>
              <a:rPr lang="pt-BR" sz="2000" dirty="0"/>
              <a:t>– corresponde ao ponteiro do arquivo a ser gravado</a:t>
            </a:r>
          </a:p>
          <a:p>
            <a:endParaRPr lang="pt-BR" sz="18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 err="1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476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958048"/>
            <a:ext cx="8229600" cy="5170190"/>
          </a:xfrm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Cuidados!!!</a:t>
            </a:r>
            <a:endParaRPr lang="pt-BR" sz="18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Os </a:t>
            </a:r>
            <a:r>
              <a:rPr lang="pt-BR" sz="2000" dirty="0" err="1"/>
              <a:t>strings</a:t>
            </a:r>
            <a:r>
              <a:rPr lang="pt-BR" sz="2000" dirty="0"/>
              <a:t> têm sua manipulação levemente dificultada. Não é possível, por exemplo, copiar o conteúdo de um </a:t>
            </a:r>
            <a:r>
              <a:rPr lang="pt-BR" sz="2000" dirty="0" err="1"/>
              <a:t>string</a:t>
            </a:r>
            <a:r>
              <a:rPr lang="pt-BR" sz="2000" dirty="0"/>
              <a:t> em outro através da seguinte instrução :</a:t>
            </a:r>
          </a:p>
          <a:p>
            <a:pPr algn="ctr"/>
            <a:r>
              <a:rPr lang="pt-BR" sz="2000" dirty="0"/>
              <a:t>string1 = string2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Devemos proceder como fazíamos com matriz, ou seja, teremos um </a:t>
            </a:r>
            <a:r>
              <a:rPr lang="pt-BR" sz="2000" dirty="0">
                <a:solidFill>
                  <a:srgbClr val="00B0F0"/>
                </a:solidFill>
              </a:rPr>
              <a:t>for</a:t>
            </a:r>
            <a:r>
              <a:rPr lang="pt-BR" sz="2000" dirty="0"/>
              <a:t> varrendo todos os índices. </a:t>
            </a:r>
          </a:p>
          <a:p>
            <a:r>
              <a:rPr lang="pt-BR" sz="2000" dirty="0"/>
              <a:t>Ex.:</a:t>
            </a:r>
          </a:p>
          <a:p>
            <a:r>
              <a:rPr lang="pt-BR" sz="2000" dirty="0"/>
              <a:t>for (i=0; i&lt;10; i++)</a:t>
            </a:r>
          </a:p>
          <a:p>
            <a:r>
              <a:rPr lang="pt-BR" sz="2000" dirty="0"/>
              <a:t>	string1[i] = string2[i];</a:t>
            </a:r>
          </a:p>
          <a:p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Posições específicas de um </a:t>
            </a:r>
            <a:r>
              <a:rPr lang="pt-BR" sz="2000" dirty="0" err="1"/>
              <a:t>string</a:t>
            </a:r>
            <a:r>
              <a:rPr lang="pt-BR" sz="2000" dirty="0"/>
              <a:t> podem receber valores diretamente.</a:t>
            </a:r>
          </a:p>
          <a:p>
            <a:r>
              <a:rPr lang="pt-BR" sz="2000" dirty="0"/>
              <a:t>Ex.:</a:t>
            </a:r>
          </a:p>
          <a:p>
            <a:r>
              <a:rPr lang="pt-BR" sz="2000" dirty="0"/>
              <a:t>string1[0] = ‘a’;	// a é um char (deve ser colocado entre aspas simples)</a:t>
            </a:r>
          </a:p>
          <a:p>
            <a:endParaRPr lang="en-US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 err="1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4132385" y="2250831"/>
            <a:ext cx="905607" cy="4747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H="1">
            <a:off x="4281854" y="2250831"/>
            <a:ext cx="844062" cy="4747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583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958048"/>
            <a:ext cx="8229600" cy="453657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00B0F0"/>
                </a:solidFill>
              </a:rPr>
              <a:t>Outras Funções</a:t>
            </a:r>
            <a:endParaRPr lang="pt-BR" sz="1800" dirty="0"/>
          </a:p>
          <a:p>
            <a:r>
              <a:rPr lang="pt-BR" sz="1800" dirty="0"/>
              <a:t>A biblioteca </a:t>
            </a:r>
            <a:r>
              <a:rPr lang="pt-BR" sz="1800" b="1" dirty="0">
                <a:solidFill>
                  <a:srgbClr val="00B0F0"/>
                </a:solidFill>
              </a:rPr>
              <a:t>&lt;</a:t>
            </a:r>
            <a:r>
              <a:rPr lang="pt-BR" sz="1800" b="1" dirty="0" err="1">
                <a:solidFill>
                  <a:srgbClr val="00B0F0"/>
                </a:solidFill>
              </a:rPr>
              <a:t>string.h</a:t>
            </a:r>
            <a:r>
              <a:rPr lang="pt-BR" sz="1800" b="1" dirty="0">
                <a:solidFill>
                  <a:srgbClr val="00B0F0"/>
                </a:solidFill>
              </a:rPr>
              <a:t>&gt; </a:t>
            </a:r>
            <a:r>
              <a:rPr lang="pt-BR" sz="1800" dirty="0"/>
              <a:t>da linguagem C, contém uma série de funções para manipular </a:t>
            </a:r>
            <a:r>
              <a:rPr lang="pt-BR" sz="1800" dirty="0" err="1"/>
              <a:t>strings</a:t>
            </a:r>
            <a:r>
              <a:rPr lang="pt-BR" sz="1800" dirty="0"/>
              <a:t>.</a:t>
            </a:r>
          </a:p>
          <a:p>
            <a:r>
              <a:rPr lang="pt-BR" sz="2000" dirty="0"/>
              <a:t> </a:t>
            </a:r>
          </a:p>
          <a:p>
            <a:r>
              <a:rPr lang="pt-BR" sz="1800" dirty="0"/>
              <a:t>As principais são: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 err="1">
                <a:solidFill>
                  <a:srgbClr val="00B0F0"/>
                </a:solidFill>
              </a:rPr>
              <a:t>strlen</a:t>
            </a:r>
            <a:r>
              <a:rPr lang="pt-BR" sz="1800" b="1" dirty="0">
                <a:solidFill>
                  <a:srgbClr val="00B0F0"/>
                </a:solidFill>
              </a:rPr>
              <a:t>( )   </a:t>
            </a:r>
            <a:r>
              <a:rPr lang="pt-BR" sz="1800" b="1" dirty="0"/>
              <a:t>- </a:t>
            </a:r>
            <a:r>
              <a:rPr lang="pt-BR" sz="1800" dirty="0"/>
              <a:t>retorna o tamanho da </a:t>
            </a:r>
            <a:r>
              <a:rPr lang="pt-BR" sz="1800" dirty="0" err="1"/>
              <a:t>string</a:t>
            </a:r>
            <a:r>
              <a:rPr lang="pt-BR" sz="1800" dirty="0"/>
              <a:t>. Identifica o tamanho da </a:t>
            </a:r>
            <a:r>
              <a:rPr lang="pt-BR" sz="1800" dirty="0" err="1"/>
              <a:t>string</a:t>
            </a:r>
            <a:r>
              <a:rPr lang="pt-BR" sz="1800" dirty="0"/>
              <a:t> até encontrar o </a:t>
            </a:r>
            <a:r>
              <a:rPr lang="pt-BR" sz="1800" dirty="0" err="1"/>
              <a:t>caracter</a:t>
            </a:r>
            <a:r>
              <a:rPr lang="pt-BR" sz="1800" dirty="0"/>
              <a:t> </a:t>
            </a:r>
            <a:r>
              <a:rPr lang="pt-BR" sz="1800" dirty="0" err="1"/>
              <a:t>null</a:t>
            </a:r>
            <a:r>
              <a:rPr lang="pt-BR" sz="1800" dirty="0"/>
              <a:t> (\0), ou seja, não conta o </a:t>
            </a:r>
            <a:r>
              <a:rPr lang="pt-BR" sz="1800" dirty="0" err="1"/>
              <a:t>null</a:t>
            </a:r>
            <a:r>
              <a:rPr lang="pt-BR" sz="1800" dirty="0"/>
              <a:t>.</a:t>
            </a:r>
          </a:p>
          <a:p>
            <a:r>
              <a:rPr lang="pt-BR" sz="1800" dirty="0"/>
              <a:t>sintaxe:</a:t>
            </a:r>
          </a:p>
          <a:p>
            <a:r>
              <a:rPr lang="pt-BR" sz="1800" b="1" dirty="0" err="1"/>
              <a:t>var_int</a:t>
            </a:r>
            <a:r>
              <a:rPr lang="pt-BR" sz="1800" b="1" dirty="0"/>
              <a:t> = </a:t>
            </a:r>
            <a:r>
              <a:rPr lang="pt-BR" sz="1800" b="1" dirty="0" err="1"/>
              <a:t>strlen</a:t>
            </a:r>
            <a:r>
              <a:rPr lang="pt-BR" sz="1800" b="1" dirty="0"/>
              <a:t>(</a:t>
            </a:r>
            <a:r>
              <a:rPr lang="pt-BR" sz="1800" b="1" dirty="0" err="1"/>
              <a:t>string</a:t>
            </a:r>
            <a:r>
              <a:rPr lang="pt-BR" sz="1800" b="1" dirty="0"/>
              <a:t>);</a:t>
            </a:r>
            <a:endParaRPr lang="pt-BR" sz="1800" dirty="0"/>
          </a:p>
          <a:p>
            <a:endParaRPr lang="pt-BR" sz="1800" dirty="0"/>
          </a:p>
          <a:p>
            <a:r>
              <a:rPr lang="pt-BR" sz="1800" dirty="0"/>
              <a:t>Exemplo:</a:t>
            </a:r>
          </a:p>
          <a:p>
            <a:r>
              <a:rPr lang="pt-BR" sz="1800" dirty="0" err="1"/>
              <a:t>int</a:t>
            </a:r>
            <a:r>
              <a:rPr lang="pt-BR" sz="1800" dirty="0"/>
              <a:t> </a:t>
            </a:r>
            <a:r>
              <a:rPr lang="pt-BR" sz="1800" dirty="0" err="1"/>
              <a:t>tam</a:t>
            </a:r>
            <a:r>
              <a:rPr lang="pt-BR" sz="1800" dirty="0"/>
              <a:t>;</a:t>
            </a:r>
          </a:p>
          <a:p>
            <a:r>
              <a:rPr lang="pt-BR" sz="1800" dirty="0"/>
              <a:t>char </a:t>
            </a:r>
            <a:r>
              <a:rPr lang="pt-BR" sz="1800" dirty="0" err="1"/>
              <a:t>str</a:t>
            </a:r>
            <a:r>
              <a:rPr lang="pt-BR" sz="1800" dirty="0"/>
              <a:t>[ ] =“casa”;</a:t>
            </a:r>
          </a:p>
          <a:p>
            <a:r>
              <a:rPr lang="pt-BR" sz="1800" dirty="0" err="1"/>
              <a:t>tam</a:t>
            </a:r>
            <a:r>
              <a:rPr lang="pt-BR" sz="1800" dirty="0"/>
              <a:t>=</a:t>
            </a:r>
            <a:r>
              <a:rPr lang="pt-BR" sz="1800" dirty="0" err="1"/>
              <a:t>strlen</a:t>
            </a:r>
            <a:r>
              <a:rPr lang="pt-BR" sz="1800" dirty="0"/>
              <a:t>(</a:t>
            </a:r>
            <a:r>
              <a:rPr lang="pt-BR" sz="1800" dirty="0" err="1"/>
              <a:t>str</a:t>
            </a:r>
            <a:r>
              <a:rPr lang="pt-BR" sz="1800" dirty="0"/>
              <a:t>);	//</a:t>
            </a:r>
            <a:r>
              <a:rPr lang="pt-BR" sz="1800" dirty="0" err="1"/>
              <a:t>tam</a:t>
            </a:r>
            <a:r>
              <a:rPr lang="pt-BR" sz="1800" dirty="0"/>
              <a:t> = 4 – não contabiliza o \0 - apenas as letras de casa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 err="1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642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958048"/>
            <a:ext cx="8229600" cy="4536575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B0F0"/>
                </a:solidFill>
              </a:rPr>
              <a:t>strcpy</a:t>
            </a:r>
            <a:r>
              <a:rPr lang="pt-BR" sz="2000" b="1" dirty="0">
                <a:solidFill>
                  <a:srgbClr val="00B0F0"/>
                </a:solidFill>
              </a:rPr>
              <a:t>(</a:t>
            </a:r>
            <a:r>
              <a:rPr lang="pt-BR" sz="2000" b="1" dirty="0" err="1">
                <a:solidFill>
                  <a:srgbClr val="00B0F0"/>
                </a:solidFill>
              </a:rPr>
              <a:t>copia,original</a:t>
            </a:r>
            <a:r>
              <a:rPr lang="pt-BR" sz="2000" b="1" dirty="0">
                <a:solidFill>
                  <a:srgbClr val="00B0F0"/>
                </a:solidFill>
              </a:rPr>
              <a:t>) </a:t>
            </a:r>
            <a:r>
              <a:rPr lang="pt-BR" sz="2000" b="1" dirty="0"/>
              <a:t>– </a:t>
            </a:r>
            <a:r>
              <a:rPr lang="pt-BR" sz="2000" dirty="0"/>
              <a:t>copia o conteúdo de </a:t>
            </a:r>
            <a:r>
              <a:rPr lang="pt-BR" sz="2000" dirty="0">
                <a:solidFill>
                  <a:srgbClr val="00B0F0"/>
                </a:solidFill>
              </a:rPr>
              <a:t>original</a:t>
            </a:r>
            <a:r>
              <a:rPr lang="pt-BR" sz="2000" dirty="0"/>
              <a:t> para </a:t>
            </a:r>
            <a:r>
              <a:rPr lang="pt-BR" sz="2000" dirty="0">
                <a:solidFill>
                  <a:srgbClr val="00B0F0"/>
                </a:solidFill>
              </a:rPr>
              <a:t>copia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B0F0"/>
                </a:solidFill>
              </a:rPr>
              <a:t>memcpy</a:t>
            </a:r>
            <a:r>
              <a:rPr lang="pt-BR" sz="2000" b="1" dirty="0">
                <a:solidFill>
                  <a:srgbClr val="00B0F0"/>
                </a:solidFill>
              </a:rPr>
              <a:t>(</a:t>
            </a:r>
            <a:r>
              <a:rPr lang="pt-BR" sz="2000" b="1" dirty="0" err="1">
                <a:solidFill>
                  <a:srgbClr val="00B0F0"/>
                </a:solidFill>
              </a:rPr>
              <a:t>copia,original,tamanho</a:t>
            </a:r>
            <a:r>
              <a:rPr lang="pt-BR" sz="2000" b="1" dirty="0">
                <a:solidFill>
                  <a:srgbClr val="00B0F0"/>
                </a:solidFill>
              </a:rPr>
              <a:t>) </a:t>
            </a:r>
            <a:r>
              <a:rPr lang="pt-BR" sz="2000" b="1" dirty="0"/>
              <a:t>– </a:t>
            </a:r>
            <a:r>
              <a:rPr lang="pt-BR" sz="2000" dirty="0"/>
              <a:t>copia o conteúdo de </a:t>
            </a:r>
            <a:r>
              <a:rPr lang="pt-BR" sz="2000" dirty="0">
                <a:solidFill>
                  <a:srgbClr val="00B0F0"/>
                </a:solidFill>
              </a:rPr>
              <a:t>original</a:t>
            </a:r>
            <a:r>
              <a:rPr lang="pt-BR" sz="2000" dirty="0"/>
              <a:t> para </a:t>
            </a:r>
            <a:r>
              <a:rPr lang="pt-BR" sz="2000" dirty="0">
                <a:solidFill>
                  <a:srgbClr val="00B0F0"/>
                </a:solidFill>
              </a:rPr>
              <a:t>copia</a:t>
            </a:r>
            <a:r>
              <a:rPr lang="pt-BR" sz="2000" dirty="0"/>
              <a:t> até o </a:t>
            </a:r>
            <a:r>
              <a:rPr lang="pt-BR" sz="2000" dirty="0">
                <a:solidFill>
                  <a:srgbClr val="00B0F0"/>
                </a:solidFill>
              </a:rPr>
              <a:t>tamanho</a:t>
            </a:r>
            <a:r>
              <a:rPr lang="pt-BR" sz="2000" dirty="0"/>
              <a:t> especificado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B0F0"/>
                </a:solidFill>
              </a:rPr>
              <a:t>strcmp</a:t>
            </a:r>
            <a:r>
              <a:rPr lang="pt-BR" sz="2000" b="1" dirty="0">
                <a:solidFill>
                  <a:srgbClr val="00B0F0"/>
                </a:solidFill>
              </a:rPr>
              <a:t>(str1,str2) </a:t>
            </a:r>
            <a:r>
              <a:rPr lang="pt-BR" sz="2000" b="1" dirty="0"/>
              <a:t>– </a:t>
            </a:r>
            <a:r>
              <a:rPr lang="pt-BR" sz="2000" dirty="0"/>
              <a:t>compara (ordem alfabética) str1 com str2, retornando:</a:t>
            </a:r>
          </a:p>
          <a:p>
            <a:pPr marL="842949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zero se forem iguais</a:t>
            </a:r>
          </a:p>
          <a:p>
            <a:pPr marL="842949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&gt; 0 (positivo) se str1 for maior que str2</a:t>
            </a:r>
          </a:p>
          <a:p>
            <a:pPr marL="842949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&lt; 0 (negativo) se str1 for menor que str2</a:t>
            </a:r>
          </a:p>
          <a:p>
            <a:pPr lvl="1" indent="0">
              <a:buNone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B0F0"/>
                </a:solidFill>
              </a:rPr>
              <a:t>memcmp</a:t>
            </a:r>
            <a:r>
              <a:rPr lang="pt-BR" sz="2000" b="1" dirty="0">
                <a:solidFill>
                  <a:srgbClr val="00B0F0"/>
                </a:solidFill>
              </a:rPr>
              <a:t>(str1,str2,tamanho) </a:t>
            </a:r>
            <a:r>
              <a:rPr lang="pt-BR" sz="2000" b="1" dirty="0"/>
              <a:t>– </a:t>
            </a:r>
            <a:r>
              <a:rPr lang="pt-BR" sz="2000" dirty="0"/>
              <a:t>compara (ordem alfabética) str1 com str2 até o número de caracteres especificado em </a:t>
            </a:r>
            <a:r>
              <a:rPr lang="pt-BR" sz="2000" dirty="0">
                <a:solidFill>
                  <a:srgbClr val="00B0F0"/>
                </a:solidFill>
              </a:rPr>
              <a:t>tamanho</a:t>
            </a:r>
            <a:r>
              <a:rPr lang="pt-BR" sz="2000" dirty="0"/>
              <a:t>, retornando:</a:t>
            </a:r>
          </a:p>
          <a:p>
            <a:pPr marL="842949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zero se forem iguais</a:t>
            </a:r>
          </a:p>
          <a:p>
            <a:pPr marL="842949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&gt; 0 (positivo) se str1 for maior que str2</a:t>
            </a:r>
          </a:p>
          <a:p>
            <a:pPr marL="842949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&lt; 0 (negativo) se str1 for menor que str2</a:t>
            </a:r>
          </a:p>
          <a:p>
            <a:endParaRPr lang="pt-BR" sz="18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 err="1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200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958048"/>
            <a:ext cx="8229600" cy="4536575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B0F0"/>
                </a:solidFill>
              </a:rPr>
              <a:t>strcat</a:t>
            </a:r>
            <a:r>
              <a:rPr lang="pt-BR" sz="2000" b="1" dirty="0">
                <a:solidFill>
                  <a:srgbClr val="00B0F0"/>
                </a:solidFill>
              </a:rPr>
              <a:t>(str1,str2) </a:t>
            </a:r>
            <a:r>
              <a:rPr lang="pt-BR" sz="2000" b="1" dirty="0"/>
              <a:t>– </a:t>
            </a:r>
            <a:r>
              <a:rPr lang="pt-BR" sz="2000" dirty="0"/>
              <a:t>concatena (junta) str1 com str2 ou seja, coloca o conteúdo de </a:t>
            </a:r>
            <a:r>
              <a:rPr lang="pt-BR" sz="2000" dirty="0">
                <a:solidFill>
                  <a:srgbClr val="00B0F0"/>
                </a:solidFill>
              </a:rPr>
              <a:t>str2</a:t>
            </a:r>
            <a:r>
              <a:rPr lang="pt-BR" sz="2000" dirty="0"/>
              <a:t> no final de  </a:t>
            </a:r>
            <a:r>
              <a:rPr lang="pt-BR" sz="2000" dirty="0">
                <a:solidFill>
                  <a:srgbClr val="00B0F0"/>
                </a:solidFill>
              </a:rPr>
              <a:t>str1</a:t>
            </a:r>
          </a:p>
          <a:p>
            <a:endParaRPr lang="pt-BR" sz="2000" dirty="0"/>
          </a:p>
          <a:p>
            <a:r>
              <a:rPr lang="pt-BR" sz="2000" dirty="0"/>
              <a:t>Exemplo:</a:t>
            </a:r>
          </a:p>
          <a:p>
            <a:r>
              <a:rPr lang="pt-BR" sz="2000" dirty="0"/>
              <a:t>char str1[ ]=“Ana”;</a:t>
            </a:r>
          </a:p>
          <a:p>
            <a:r>
              <a:rPr lang="pt-BR" sz="2000" dirty="0"/>
              <a:t>char str2[ ] =“Paula”;</a:t>
            </a:r>
          </a:p>
          <a:p>
            <a:r>
              <a:rPr lang="pt-BR" sz="2000" dirty="0" err="1">
                <a:solidFill>
                  <a:srgbClr val="00B0F0"/>
                </a:solidFill>
              </a:rPr>
              <a:t>strcat</a:t>
            </a:r>
            <a:r>
              <a:rPr lang="pt-BR" sz="2000" dirty="0">
                <a:solidFill>
                  <a:srgbClr val="00B0F0"/>
                </a:solidFill>
              </a:rPr>
              <a:t>(str1,str2);</a:t>
            </a:r>
          </a:p>
          <a:p>
            <a:r>
              <a:rPr lang="pt-BR" sz="2000">
                <a:solidFill>
                  <a:srgbClr val="00B0F0"/>
                </a:solidFill>
              </a:rPr>
              <a:t>str1[ </a:t>
            </a:r>
            <a:r>
              <a:rPr lang="pt-BR" sz="2000" dirty="0">
                <a:solidFill>
                  <a:srgbClr val="00B0F0"/>
                </a:solidFill>
              </a:rPr>
              <a:t>]=“</a:t>
            </a:r>
            <a:r>
              <a:rPr lang="pt-BR" sz="2000" dirty="0" err="1">
                <a:solidFill>
                  <a:srgbClr val="00B0F0"/>
                </a:solidFill>
              </a:rPr>
              <a:t>AnaPaula</a:t>
            </a:r>
            <a:r>
              <a:rPr lang="pt-BR" sz="2000" dirty="0">
                <a:solidFill>
                  <a:srgbClr val="00B0F0"/>
                </a:solidFill>
              </a:rPr>
              <a:t>”;</a:t>
            </a:r>
          </a:p>
          <a:p>
            <a:endParaRPr lang="pt-BR" sz="18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 err="1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015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 </a:t>
            </a: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Resumo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640953637"/>
              </p:ext>
            </p:extLst>
          </p:nvPr>
        </p:nvGraphicFramePr>
        <p:xfrm>
          <a:off x="457200" y="1322773"/>
          <a:ext cx="7799033" cy="4803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4580" name="Picture 4" descr="Resultado de imagem para icon problem solvi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19342" y="15033"/>
            <a:ext cx="1624658" cy="16246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373704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793289" y="2623127"/>
            <a:ext cx="7350711" cy="2357246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31177" y="2895600"/>
            <a:ext cx="5712823" cy="533400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PROGRAMAÇÃO ESTRUTURADA  - TEORIA</a:t>
            </a:r>
            <a:br>
              <a:rPr lang="en-US" altLang="ko-KR" sz="2000" b="1" dirty="0">
                <a:solidFill>
                  <a:schemeClr val="bg1"/>
                </a:solidFill>
              </a:rPr>
            </a:b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2273306-509A-4420-AC54-AE3BD0ECCE96}"/>
              </a:ext>
            </a:extLst>
          </p:cNvPr>
          <p:cNvSpPr txBox="1">
            <a:spLocks/>
          </p:cNvSpPr>
          <p:nvPr/>
        </p:nvSpPr>
        <p:spPr>
          <a:xfrm>
            <a:off x="1718336" y="3544309"/>
            <a:ext cx="7425664" cy="263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altLang="ko-KR" sz="1800" b="1" dirty="0" err="1">
                <a:solidFill>
                  <a:schemeClr val="bg1"/>
                </a:solidFill>
              </a:rPr>
              <a:t>Capítulo</a:t>
            </a:r>
            <a:r>
              <a:rPr lang="en-US" altLang="ko-KR" sz="1800" b="1" dirty="0">
                <a:solidFill>
                  <a:schemeClr val="bg1"/>
                </a:solidFill>
              </a:rPr>
              <a:t> 1 – </a:t>
            </a:r>
            <a:r>
              <a:rPr lang="en-US" altLang="ko-KR" sz="1800" b="1" dirty="0" err="1">
                <a:solidFill>
                  <a:schemeClr val="bg1"/>
                </a:solidFill>
              </a:rPr>
              <a:t>Endereço</a:t>
            </a:r>
            <a:r>
              <a:rPr lang="en-US" altLang="ko-KR" sz="1800" b="1" dirty="0">
                <a:solidFill>
                  <a:schemeClr val="bg1"/>
                </a:solidFill>
              </a:rPr>
              <a:t> de </a:t>
            </a:r>
            <a:r>
              <a:rPr lang="en-US" altLang="ko-KR" sz="1800" b="1" dirty="0" err="1">
                <a:solidFill>
                  <a:schemeClr val="bg1"/>
                </a:solidFill>
              </a:rPr>
              <a:t>Variáveis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marL="0" indent="0" algn="r">
              <a:buFont typeface="Arial" pitchFamily="34" charset="0"/>
              <a:buNone/>
            </a:pPr>
            <a:endParaRPr lang="en-US" altLang="ko-K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20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 </a:t>
            </a: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Resumo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757249341"/>
              </p:ext>
            </p:extLst>
          </p:nvPr>
        </p:nvGraphicFramePr>
        <p:xfrm>
          <a:off x="374073" y="1322773"/>
          <a:ext cx="7799033" cy="4803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4580" name="Picture 4" descr="Resultado de imagem para icon problem solvi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19342" y="15033"/>
            <a:ext cx="1624658" cy="1624658"/>
          </a:xfrm>
          <a:prstGeom prst="rect">
            <a:avLst/>
          </a:prstGeom>
          <a:noFill/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6489449-A814-4589-B028-9EF003515A11}"/>
              </a:ext>
            </a:extLst>
          </p:cNvPr>
          <p:cNvCxnSpPr>
            <a:cxnSpLocks/>
          </p:cNvCxnSpPr>
          <p:nvPr/>
        </p:nvCxnSpPr>
        <p:spPr>
          <a:xfrm>
            <a:off x="4151746" y="5338615"/>
            <a:ext cx="782242" cy="3463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25FE026F-8B5B-4082-BA39-75DEF1EA1B47}"/>
              </a:ext>
            </a:extLst>
          </p:cNvPr>
          <p:cNvCxnSpPr>
            <a:cxnSpLocks/>
          </p:cNvCxnSpPr>
          <p:nvPr/>
        </p:nvCxnSpPr>
        <p:spPr>
          <a:xfrm flipV="1">
            <a:off x="4105564" y="5285502"/>
            <a:ext cx="614218" cy="4017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981850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05BF14A-9DD9-48B2-8797-3B40A0479B81}"/>
              </a:ext>
            </a:extLst>
          </p:cNvPr>
          <p:cNvSpPr/>
          <p:nvPr/>
        </p:nvSpPr>
        <p:spPr>
          <a:xfrm>
            <a:off x="8076580" y="5698836"/>
            <a:ext cx="818038" cy="8312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7527"/>
          </a:xfrm>
        </p:spPr>
        <p:txBody>
          <a:bodyPr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875758"/>
            <a:ext cx="8219256" cy="5321842"/>
          </a:xfrm>
        </p:spPr>
        <p:txBody>
          <a:bodyPr>
            <a:normAutofit lnSpcReduction="10000"/>
          </a:bodyPr>
          <a:lstStyle/>
          <a:p>
            <a:r>
              <a:rPr lang="pt-BR" sz="2600" b="1" dirty="0">
                <a:solidFill>
                  <a:schemeClr val="accent1"/>
                </a:solidFill>
              </a:rPr>
              <a:t>Exemplo1:</a:t>
            </a:r>
          </a:p>
          <a:p>
            <a:pPr lvl="1" algn="just"/>
            <a:r>
              <a:rPr lang="pt-BR" sz="2400" dirty="0"/>
              <a:t>Escreva um programa que receba uma frase e em seguida, apresente um relatório da quantidade de vezes que cada letra ocorre na frase.</a:t>
            </a:r>
          </a:p>
          <a:p>
            <a:pPr lvl="1" algn="just"/>
            <a:endParaRPr lang="pt-BR" sz="2400" dirty="0"/>
          </a:p>
          <a:p>
            <a:pPr lvl="1" algn="just"/>
            <a:endParaRPr lang="pt-BR" sz="2400" b="1" dirty="0"/>
          </a:p>
          <a:p>
            <a:pPr lvl="1" algn="just">
              <a:buNone/>
            </a:pPr>
            <a:endParaRPr lang="pt-BR" b="1" dirty="0"/>
          </a:p>
          <a:p>
            <a:pPr lvl="1"/>
            <a:endParaRPr lang="pt-BR" sz="1900" dirty="0"/>
          </a:p>
          <a:p>
            <a:pPr marL="457200" lvl="1" indent="0" algn="just">
              <a:buClr>
                <a:schemeClr val="accent2">
                  <a:lumMod val="75000"/>
                </a:schemeClr>
              </a:buClr>
              <a:buSzPct val="100000"/>
              <a:buNone/>
            </a:pPr>
            <a:r>
              <a:rPr lang="pt-BR" dirty="0">
                <a:cs typeface="Arial" charset="0"/>
              </a:rPr>
              <a:t>letra </a:t>
            </a:r>
            <a:r>
              <a:rPr lang="pt-BR" b="1" dirty="0">
                <a:solidFill>
                  <a:schemeClr val="accent1"/>
                </a:solidFill>
                <a:cs typeface="Arial" charset="0"/>
              </a:rPr>
              <a:t>a</a:t>
            </a:r>
            <a:r>
              <a:rPr lang="pt-BR" dirty="0">
                <a:solidFill>
                  <a:schemeClr val="accent1"/>
                </a:solidFill>
                <a:cs typeface="Arial" charset="0"/>
              </a:rPr>
              <a:t> </a:t>
            </a:r>
            <a:r>
              <a:rPr lang="pt-BR" dirty="0">
                <a:cs typeface="Arial" charset="0"/>
              </a:rPr>
              <a:t>= 3 vezes                letra </a:t>
            </a:r>
            <a:r>
              <a:rPr lang="pt-BR" b="1" dirty="0">
                <a:solidFill>
                  <a:schemeClr val="accent1"/>
                </a:solidFill>
                <a:cs typeface="Arial" charset="0"/>
              </a:rPr>
              <a:t>e</a:t>
            </a:r>
            <a:r>
              <a:rPr lang="pt-BR" dirty="0">
                <a:cs typeface="Arial" charset="0"/>
              </a:rPr>
              <a:t> = 1 vez                  letra </a:t>
            </a:r>
            <a:r>
              <a:rPr lang="pt-BR" b="1" dirty="0">
                <a:solidFill>
                  <a:schemeClr val="accent1"/>
                </a:solidFill>
                <a:cs typeface="Arial" charset="0"/>
              </a:rPr>
              <a:t>n</a:t>
            </a:r>
            <a:r>
              <a:rPr lang="pt-BR" dirty="0">
                <a:cs typeface="Arial" charset="0"/>
              </a:rPr>
              <a:t> = 2 vezes</a:t>
            </a:r>
          </a:p>
          <a:p>
            <a:pPr marL="457200" lvl="1" indent="0" algn="just">
              <a:buClr>
                <a:schemeClr val="accent2">
                  <a:lumMod val="75000"/>
                </a:schemeClr>
              </a:buClr>
              <a:buSzPct val="100000"/>
              <a:buNone/>
            </a:pPr>
            <a:r>
              <a:rPr lang="pt-BR" dirty="0">
                <a:cs typeface="Arial" charset="0"/>
              </a:rPr>
              <a:t>letra </a:t>
            </a:r>
            <a:r>
              <a:rPr lang="pt-BR" b="1" dirty="0">
                <a:solidFill>
                  <a:schemeClr val="accent1"/>
                </a:solidFill>
                <a:cs typeface="Arial" charset="0"/>
              </a:rPr>
              <a:t>c</a:t>
            </a:r>
            <a:r>
              <a:rPr lang="pt-BR" dirty="0">
                <a:cs typeface="Arial" charset="0"/>
              </a:rPr>
              <a:t> = 1 vez				 letra </a:t>
            </a:r>
            <a:r>
              <a:rPr lang="pt-BR" b="1" dirty="0">
                <a:solidFill>
                  <a:schemeClr val="accent1"/>
                </a:solidFill>
                <a:cs typeface="Arial" charset="0"/>
              </a:rPr>
              <a:t>f</a:t>
            </a:r>
            <a:r>
              <a:rPr lang="pt-BR" dirty="0">
                <a:cs typeface="Arial" charset="0"/>
              </a:rPr>
              <a:t> = 1 vez                   letra </a:t>
            </a:r>
            <a:r>
              <a:rPr lang="pt-BR" b="1" dirty="0">
                <a:solidFill>
                  <a:schemeClr val="accent1"/>
                </a:solidFill>
                <a:cs typeface="Arial" charset="0"/>
              </a:rPr>
              <a:t>s</a:t>
            </a:r>
            <a:r>
              <a:rPr lang="pt-BR" dirty="0">
                <a:cs typeface="Arial" charset="0"/>
              </a:rPr>
              <a:t> = 2 vezes</a:t>
            </a:r>
          </a:p>
          <a:p>
            <a:pPr marL="457200" lvl="1" indent="0" algn="just">
              <a:buClr>
                <a:schemeClr val="accent2">
                  <a:lumMod val="75000"/>
                </a:schemeClr>
              </a:buClr>
              <a:buSzPct val="100000"/>
              <a:buNone/>
            </a:pPr>
            <a:r>
              <a:rPr lang="pt-BR" dirty="0">
                <a:cs typeface="Arial" charset="0"/>
              </a:rPr>
              <a:t>letra </a:t>
            </a:r>
            <a:r>
              <a:rPr lang="pt-BR" b="1" dirty="0">
                <a:solidFill>
                  <a:schemeClr val="accent1"/>
                </a:solidFill>
                <a:cs typeface="Arial" charset="0"/>
              </a:rPr>
              <a:t>d</a:t>
            </a:r>
            <a:r>
              <a:rPr lang="pt-BR" dirty="0">
                <a:cs typeface="Arial" charset="0"/>
              </a:rPr>
              <a:t> = 1 vez                    letra </a:t>
            </a:r>
            <a:r>
              <a:rPr lang="pt-BR" b="1" dirty="0">
                <a:solidFill>
                  <a:schemeClr val="accent1"/>
                </a:solidFill>
                <a:cs typeface="Arial" charset="0"/>
              </a:rPr>
              <a:t>l</a:t>
            </a:r>
            <a:r>
              <a:rPr lang="pt-BR" dirty="0">
                <a:cs typeface="Arial" charset="0"/>
              </a:rPr>
              <a:t> = 1 vez 			    letra </a:t>
            </a:r>
            <a:r>
              <a:rPr lang="pt-BR" b="1" dirty="0">
                <a:solidFill>
                  <a:schemeClr val="accent1"/>
                </a:solidFill>
                <a:cs typeface="Arial" charset="0"/>
              </a:rPr>
              <a:t>u</a:t>
            </a:r>
            <a:r>
              <a:rPr lang="pt-BR" dirty="0">
                <a:cs typeface="Arial" charset="0"/>
              </a:rPr>
              <a:t> = 1 vez</a:t>
            </a:r>
          </a:p>
          <a:p>
            <a:pPr marL="457200" lvl="1" indent="0" algn="just">
              <a:buClr>
                <a:schemeClr val="accent2">
                  <a:lumMod val="75000"/>
                </a:schemeClr>
              </a:buClr>
              <a:buSzPct val="100000"/>
              <a:buNone/>
            </a:pPr>
            <a:endParaRPr lang="pt-BR" dirty="0">
              <a:solidFill>
                <a:schemeClr val="accent1"/>
              </a:solidFill>
              <a:cs typeface="Arial" charset="0"/>
            </a:endParaRPr>
          </a:p>
          <a:p>
            <a:pPr marL="0" lvl="1" indent="0" algn="just">
              <a:buClr>
                <a:schemeClr val="accent2">
                  <a:lumMod val="75000"/>
                </a:schemeClr>
              </a:buClr>
              <a:buSzPct val="100000"/>
              <a:buNone/>
            </a:pPr>
            <a:r>
              <a:rPr lang="pt-BR" sz="2800" dirty="0">
                <a:solidFill>
                  <a:srgbClr val="00B0F0"/>
                </a:solidFill>
                <a:cs typeface="Arial" charset="0"/>
              </a:rPr>
              <a:t>Cuidado:</a:t>
            </a:r>
            <a:r>
              <a:rPr lang="pt-BR" dirty="0">
                <a:solidFill>
                  <a:schemeClr val="accent1"/>
                </a:solidFill>
                <a:cs typeface="Arial" charset="0"/>
              </a:rPr>
              <a:t> </a:t>
            </a:r>
            <a:r>
              <a:rPr lang="pt-BR" dirty="0">
                <a:cs typeface="Arial" charset="0"/>
              </a:rPr>
              <a:t>linguagem C faz diferença entre letras maiúsculas e minúsculas</a:t>
            </a:r>
            <a:endParaRPr lang="el-GR" dirty="0">
              <a:cs typeface="Arial" charset="0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C8112EA-B98A-4E8B-9DA3-B35EF7129923}"/>
              </a:ext>
            </a:extLst>
          </p:cNvPr>
          <p:cNvGrpSpPr/>
          <p:nvPr/>
        </p:nvGrpSpPr>
        <p:grpSpPr>
          <a:xfrm>
            <a:off x="737003" y="3260128"/>
            <a:ext cx="7939453" cy="509953"/>
            <a:chOff x="844061" y="3603380"/>
            <a:chExt cx="7394337" cy="309197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AC187C93-4C00-4D84-8689-8B0CEB68281E}"/>
                </a:ext>
              </a:extLst>
            </p:cNvPr>
            <p:cNvGrpSpPr/>
            <p:nvPr/>
          </p:nvGrpSpPr>
          <p:grpSpPr>
            <a:xfrm>
              <a:off x="844061" y="3604846"/>
              <a:ext cx="1846386" cy="307731"/>
              <a:chOff x="852854" y="3604846"/>
              <a:chExt cx="1846386" cy="307731"/>
            </a:xfrm>
          </p:grpSpPr>
          <p:grpSp>
            <p:nvGrpSpPr>
              <p:cNvPr id="33" name="Agrupar 32">
                <a:extLst>
                  <a:ext uri="{FF2B5EF4-FFF2-40B4-BE49-F238E27FC236}">
                    <a16:creationId xmlns:a16="http://schemas.microsoft.com/office/drawing/2014/main" id="{7F1622C1-BC17-4857-BDF9-F1429077E575}"/>
                  </a:ext>
                </a:extLst>
              </p:cNvPr>
              <p:cNvGrpSpPr/>
              <p:nvPr/>
            </p:nvGrpSpPr>
            <p:grpSpPr>
              <a:xfrm>
                <a:off x="852854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38" name="Retângulo 37">
                  <a:extLst>
                    <a:ext uri="{FF2B5EF4-FFF2-40B4-BE49-F238E27FC236}">
                      <a16:creationId xmlns:a16="http://schemas.microsoft.com/office/drawing/2014/main" id="{69689CC4-EC36-4FEF-86A6-37F5ADFFCC81}"/>
                    </a:ext>
                  </a:extLst>
                </p:cNvPr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A</a:t>
                  </a:r>
                </a:p>
              </p:txBody>
            </p:sp>
            <p:sp>
              <p:nvSpPr>
                <p:cNvPr id="39" name="Retângulo 38">
                  <a:extLst>
                    <a:ext uri="{FF2B5EF4-FFF2-40B4-BE49-F238E27FC236}">
                      <a16:creationId xmlns:a16="http://schemas.microsoft.com/office/drawing/2014/main" id="{588FECBA-6BDA-4DBD-8047-E31A181D51A1}"/>
                    </a:ext>
                  </a:extLst>
                </p:cNvPr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l</a:t>
                  </a:r>
                </a:p>
              </p:txBody>
            </p:sp>
            <p:sp>
              <p:nvSpPr>
                <p:cNvPr id="40" name="Retângulo 39">
                  <a:extLst>
                    <a:ext uri="{FF2B5EF4-FFF2-40B4-BE49-F238E27FC236}">
                      <a16:creationId xmlns:a16="http://schemas.microsoft.com/office/drawing/2014/main" id="{322D4FD2-7ED6-4A7D-A582-87DB24499C4B}"/>
                    </a:ext>
                  </a:extLst>
                </p:cNvPr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u</a:t>
                  </a:r>
                </a:p>
              </p:txBody>
            </p:sp>
          </p:grpSp>
          <p:grpSp>
            <p:nvGrpSpPr>
              <p:cNvPr id="34" name="Agrupar 33">
                <a:extLst>
                  <a:ext uri="{FF2B5EF4-FFF2-40B4-BE49-F238E27FC236}">
                    <a16:creationId xmlns:a16="http://schemas.microsoft.com/office/drawing/2014/main" id="{95B0AE19-7A53-42FB-9405-77CA3B2C487B}"/>
                  </a:ext>
                </a:extLst>
              </p:cNvPr>
              <p:cNvGrpSpPr/>
              <p:nvPr/>
            </p:nvGrpSpPr>
            <p:grpSpPr>
              <a:xfrm>
                <a:off x="1776047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35" name="Retângulo 34">
                  <a:extLst>
                    <a:ext uri="{FF2B5EF4-FFF2-40B4-BE49-F238E27FC236}">
                      <a16:creationId xmlns:a16="http://schemas.microsoft.com/office/drawing/2014/main" id="{3213FCC6-152D-4B2C-9C88-3495B535DF66}"/>
                    </a:ext>
                  </a:extLst>
                </p:cNvPr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n</a:t>
                  </a:r>
                </a:p>
              </p:txBody>
            </p:sp>
            <p:sp>
              <p:nvSpPr>
                <p:cNvPr id="36" name="Retângulo 35">
                  <a:extLst>
                    <a:ext uri="{FF2B5EF4-FFF2-40B4-BE49-F238E27FC236}">
                      <a16:creationId xmlns:a16="http://schemas.microsoft.com/office/drawing/2014/main" id="{1635CFD2-0A4E-4B16-8332-0E61302E3DC3}"/>
                    </a:ext>
                  </a:extLst>
                </p:cNvPr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o</a:t>
                  </a:r>
                </a:p>
              </p:txBody>
            </p:sp>
            <p:sp>
              <p:nvSpPr>
                <p:cNvPr id="37" name="Retângulo 36">
                  <a:extLst>
                    <a:ext uri="{FF2B5EF4-FFF2-40B4-BE49-F238E27FC236}">
                      <a16:creationId xmlns:a16="http://schemas.microsoft.com/office/drawing/2014/main" id="{19EF691D-E526-4A1C-8F2B-D794D3793A5B}"/>
                    </a:ext>
                  </a:extLst>
                </p:cNvPr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s</a:t>
                  </a:r>
                </a:p>
              </p:txBody>
            </p:sp>
          </p:grpSp>
        </p:grp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A7CB327A-624A-4302-B8AD-F296B283D759}"/>
                </a:ext>
              </a:extLst>
            </p:cNvPr>
            <p:cNvGrpSpPr/>
            <p:nvPr/>
          </p:nvGrpSpPr>
          <p:grpSpPr>
            <a:xfrm>
              <a:off x="2699240" y="3604846"/>
              <a:ext cx="1846386" cy="307731"/>
              <a:chOff x="852854" y="3604846"/>
              <a:chExt cx="1846386" cy="307731"/>
            </a:xfrm>
          </p:grpSpPr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id="{D1B08E7A-0571-4B10-AF27-B8BEE6BBE990}"/>
                  </a:ext>
                </a:extLst>
              </p:cNvPr>
              <p:cNvGrpSpPr/>
              <p:nvPr/>
            </p:nvGrpSpPr>
            <p:grpSpPr>
              <a:xfrm>
                <a:off x="852854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30" name="Retângulo 29">
                  <a:extLst>
                    <a:ext uri="{FF2B5EF4-FFF2-40B4-BE49-F238E27FC236}">
                      <a16:creationId xmlns:a16="http://schemas.microsoft.com/office/drawing/2014/main" id="{DD71D886-93DA-43EF-8712-E02DEAC5944F}"/>
                    </a:ext>
                  </a:extLst>
                </p:cNvPr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Retângulo 30">
                  <a:extLst>
                    <a:ext uri="{FF2B5EF4-FFF2-40B4-BE49-F238E27FC236}">
                      <a16:creationId xmlns:a16="http://schemas.microsoft.com/office/drawing/2014/main" id="{3B57095B-B0FB-4CB0-90EC-1A863059B5DC}"/>
                    </a:ext>
                  </a:extLst>
                </p:cNvPr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d</a:t>
                  </a:r>
                </a:p>
              </p:txBody>
            </p:sp>
            <p:sp>
              <p:nvSpPr>
                <p:cNvPr id="32" name="Retângulo 31">
                  <a:extLst>
                    <a:ext uri="{FF2B5EF4-FFF2-40B4-BE49-F238E27FC236}">
                      <a16:creationId xmlns:a16="http://schemas.microsoft.com/office/drawing/2014/main" id="{DB19F086-2F6E-4E14-B6B3-D9A4971108C5}"/>
                    </a:ext>
                  </a:extLst>
                </p:cNvPr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a</a:t>
                  </a:r>
                </a:p>
              </p:txBody>
            </p:sp>
          </p:grpSp>
          <p:grpSp>
            <p:nvGrpSpPr>
              <p:cNvPr id="26" name="Agrupar 25">
                <a:extLst>
                  <a:ext uri="{FF2B5EF4-FFF2-40B4-BE49-F238E27FC236}">
                    <a16:creationId xmlns:a16="http://schemas.microsoft.com/office/drawing/2014/main" id="{55302874-B4BF-4F08-9CC1-E4015A217E0C}"/>
                  </a:ext>
                </a:extLst>
              </p:cNvPr>
              <p:cNvGrpSpPr/>
              <p:nvPr/>
            </p:nvGrpSpPr>
            <p:grpSpPr>
              <a:xfrm>
                <a:off x="1776047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27" name="Retângulo 26">
                  <a:extLst>
                    <a:ext uri="{FF2B5EF4-FFF2-40B4-BE49-F238E27FC236}">
                      <a16:creationId xmlns:a16="http://schemas.microsoft.com/office/drawing/2014/main" id="{D4D6ABE3-85E0-4DA2-A0B8-7F00BD84AF7D}"/>
                    </a:ext>
                  </a:extLst>
                </p:cNvPr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" name="Retângulo 27">
                  <a:extLst>
                    <a:ext uri="{FF2B5EF4-FFF2-40B4-BE49-F238E27FC236}">
                      <a16:creationId xmlns:a16="http://schemas.microsoft.com/office/drawing/2014/main" id="{42BBCA6A-42FA-4D38-A6A7-D583931D4FD0}"/>
                    </a:ext>
                  </a:extLst>
                </p:cNvPr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F</a:t>
                  </a:r>
                </a:p>
              </p:txBody>
            </p:sp>
            <p:sp>
              <p:nvSpPr>
                <p:cNvPr id="29" name="Retângulo 28">
                  <a:extLst>
                    <a:ext uri="{FF2B5EF4-FFF2-40B4-BE49-F238E27FC236}">
                      <a16:creationId xmlns:a16="http://schemas.microsoft.com/office/drawing/2014/main" id="{1AD6960D-6FC8-477B-9F8C-8F010CC8E006}"/>
                    </a:ext>
                  </a:extLst>
                </p:cNvPr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a</a:t>
                  </a:r>
                </a:p>
              </p:txBody>
            </p:sp>
          </p:grpSp>
        </p:grp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13F00290-1472-4300-9158-B4C7F2124A80}"/>
                </a:ext>
              </a:extLst>
            </p:cNvPr>
            <p:cNvGrpSpPr/>
            <p:nvPr/>
          </p:nvGrpSpPr>
          <p:grpSpPr>
            <a:xfrm>
              <a:off x="4545626" y="3603380"/>
              <a:ext cx="1846386" cy="309197"/>
              <a:chOff x="852854" y="3604846"/>
              <a:chExt cx="1846386" cy="309197"/>
            </a:xfrm>
          </p:grpSpPr>
          <p:grpSp>
            <p:nvGrpSpPr>
              <p:cNvPr id="17" name="Agrupar 16">
                <a:extLst>
                  <a:ext uri="{FF2B5EF4-FFF2-40B4-BE49-F238E27FC236}">
                    <a16:creationId xmlns:a16="http://schemas.microsoft.com/office/drawing/2014/main" id="{BA1CAA57-7261-41A1-A062-C6460EEBA4E3}"/>
                  </a:ext>
                </a:extLst>
              </p:cNvPr>
              <p:cNvGrpSpPr/>
              <p:nvPr/>
            </p:nvGrpSpPr>
            <p:grpSpPr>
              <a:xfrm>
                <a:off x="852854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22" name="Retângulo 21">
                  <a:extLst>
                    <a:ext uri="{FF2B5EF4-FFF2-40B4-BE49-F238E27FC236}">
                      <a16:creationId xmlns:a16="http://schemas.microsoft.com/office/drawing/2014/main" id="{3216AC3A-E480-4C0C-AE81-AD060C6B4BD5}"/>
                    </a:ext>
                  </a:extLst>
                </p:cNvPr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c</a:t>
                  </a:r>
                </a:p>
              </p:txBody>
            </p:sp>
            <p:sp>
              <p:nvSpPr>
                <p:cNvPr id="23" name="Retângulo 22">
                  <a:extLst>
                    <a:ext uri="{FF2B5EF4-FFF2-40B4-BE49-F238E27FC236}">
                      <a16:creationId xmlns:a16="http://schemas.microsoft.com/office/drawing/2014/main" id="{B4446D96-BEA8-41C3-98D1-3E916ED1025C}"/>
                    </a:ext>
                  </a:extLst>
                </p:cNvPr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e</a:t>
                  </a:r>
                </a:p>
              </p:txBody>
            </p:sp>
            <p:sp>
              <p:nvSpPr>
                <p:cNvPr id="24" name="Retângulo 23">
                  <a:extLst>
                    <a:ext uri="{FF2B5EF4-FFF2-40B4-BE49-F238E27FC236}">
                      <a16:creationId xmlns:a16="http://schemas.microsoft.com/office/drawing/2014/main" id="{45586764-DC07-4C69-BD93-04CF9C7F690C}"/>
                    </a:ext>
                  </a:extLst>
                </p:cNvPr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n</a:t>
                  </a:r>
                </a:p>
              </p:txBody>
            </p:sp>
          </p:grpSp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id="{C5D49E54-AB62-4776-826A-302A4BEA6E14}"/>
                  </a:ext>
                </a:extLst>
              </p:cNvPr>
              <p:cNvGrpSpPr/>
              <p:nvPr/>
            </p:nvGrpSpPr>
            <p:grpSpPr>
              <a:xfrm>
                <a:off x="1776047" y="3604846"/>
                <a:ext cx="923193" cy="309197"/>
                <a:chOff x="852854" y="3604846"/>
                <a:chExt cx="923193" cy="309197"/>
              </a:xfrm>
            </p:grpSpPr>
            <p:sp>
              <p:nvSpPr>
                <p:cNvPr id="19" name="Retângulo 18">
                  <a:extLst>
                    <a:ext uri="{FF2B5EF4-FFF2-40B4-BE49-F238E27FC236}">
                      <a16:creationId xmlns:a16="http://schemas.microsoft.com/office/drawing/2014/main" id="{3DCEFA0B-B1D9-4987-AB17-9A2B77F96C01}"/>
                    </a:ext>
                  </a:extLst>
                </p:cNvPr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s</a:t>
                  </a:r>
                </a:p>
              </p:txBody>
            </p:sp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F3141518-BEE4-4A2B-9090-368637C8CAEB}"/>
                    </a:ext>
                  </a:extLst>
                </p:cNvPr>
                <p:cNvSpPr/>
                <p:nvPr/>
              </p:nvSpPr>
              <p:spPr>
                <a:xfrm>
                  <a:off x="1099036" y="3606312"/>
                  <a:ext cx="395654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\0</a:t>
                  </a:r>
                </a:p>
              </p:txBody>
            </p:sp>
            <p:sp>
              <p:nvSpPr>
                <p:cNvPr id="21" name="Retângulo 20">
                  <a:extLst>
                    <a:ext uri="{FF2B5EF4-FFF2-40B4-BE49-F238E27FC236}">
                      <a16:creationId xmlns:a16="http://schemas.microsoft.com/office/drawing/2014/main" id="{1F691C15-440C-43EF-A5D3-5C3F86E36C6B}"/>
                    </a:ext>
                  </a:extLst>
                </p:cNvPr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D7956E7C-1B30-44E8-B343-F27260B4FF23}"/>
                </a:ext>
              </a:extLst>
            </p:cNvPr>
            <p:cNvGrpSpPr/>
            <p:nvPr/>
          </p:nvGrpSpPr>
          <p:grpSpPr>
            <a:xfrm>
              <a:off x="6392012" y="3603380"/>
              <a:ext cx="1846386" cy="307731"/>
              <a:chOff x="852854" y="3604846"/>
              <a:chExt cx="1846386" cy="307731"/>
            </a:xfrm>
          </p:grpSpPr>
          <p:grpSp>
            <p:nvGrpSpPr>
              <p:cNvPr id="9" name="Agrupar 8">
                <a:extLst>
                  <a:ext uri="{FF2B5EF4-FFF2-40B4-BE49-F238E27FC236}">
                    <a16:creationId xmlns:a16="http://schemas.microsoft.com/office/drawing/2014/main" id="{AED1FB33-9ABA-45D4-8FB4-358CFC1C070D}"/>
                  </a:ext>
                </a:extLst>
              </p:cNvPr>
              <p:cNvGrpSpPr/>
              <p:nvPr/>
            </p:nvGrpSpPr>
            <p:grpSpPr>
              <a:xfrm>
                <a:off x="852854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14" name="Retângulo 13">
                  <a:extLst>
                    <a:ext uri="{FF2B5EF4-FFF2-40B4-BE49-F238E27FC236}">
                      <a16:creationId xmlns:a16="http://schemas.microsoft.com/office/drawing/2014/main" id="{1DE1C8EB-6E18-4354-B148-364C1B1371F1}"/>
                    </a:ext>
                  </a:extLst>
                </p:cNvPr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 14">
                  <a:extLst>
                    <a:ext uri="{FF2B5EF4-FFF2-40B4-BE49-F238E27FC236}">
                      <a16:creationId xmlns:a16="http://schemas.microsoft.com/office/drawing/2014/main" id="{36866AF0-3909-4984-97FC-BB410770D0CC}"/>
                    </a:ext>
                  </a:extLst>
                </p:cNvPr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4AF2E294-0487-4662-9198-83592564B2B4}"/>
                    </a:ext>
                  </a:extLst>
                </p:cNvPr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" name="Agrupar 9">
                <a:extLst>
                  <a:ext uri="{FF2B5EF4-FFF2-40B4-BE49-F238E27FC236}">
                    <a16:creationId xmlns:a16="http://schemas.microsoft.com/office/drawing/2014/main" id="{63B4592B-C789-4FE4-8253-EF0871065E90}"/>
                  </a:ext>
                </a:extLst>
              </p:cNvPr>
              <p:cNvGrpSpPr/>
              <p:nvPr/>
            </p:nvGrpSpPr>
            <p:grpSpPr>
              <a:xfrm>
                <a:off x="1776047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CAB4A239-6B2A-45DC-AE24-8385A838DF56}"/>
                    </a:ext>
                  </a:extLst>
                </p:cNvPr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 11">
                  <a:extLst>
                    <a:ext uri="{FF2B5EF4-FFF2-40B4-BE49-F238E27FC236}">
                      <a16:creationId xmlns:a16="http://schemas.microsoft.com/office/drawing/2014/main" id="{48F727B4-509F-434C-AE60-DA9059325FA0}"/>
                    </a:ext>
                  </a:extLst>
                </p:cNvPr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Retângulo 12">
                  <a:extLst>
                    <a:ext uri="{FF2B5EF4-FFF2-40B4-BE49-F238E27FC236}">
                      <a16:creationId xmlns:a16="http://schemas.microsoft.com/office/drawing/2014/main" id="{4E7A8319-329E-4E18-AE31-48A12AD62E21}"/>
                    </a:ext>
                  </a:extLst>
                </p:cNvPr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49188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05BF14A-9DD9-48B2-8797-3B40A0479B81}"/>
              </a:ext>
            </a:extLst>
          </p:cNvPr>
          <p:cNvSpPr/>
          <p:nvPr/>
        </p:nvSpPr>
        <p:spPr>
          <a:xfrm>
            <a:off x="8076580" y="5698836"/>
            <a:ext cx="818038" cy="8312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7527"/>
          </a:xfrm>
        </p:spPr>
        <p:txBody>
          <a:bodyPr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875758"/>
            <a:ext cx="8219256" cy="5321842"/>
          </a:xfrm>
        </p:spPr>
        <p:txBody>
          <a:bodyPr>
            <a:normAutofit lnSpcReduction="10000"/>
          </a:bodyPr>
          <a:lstStyle/>
          <a:p>
            <a:r>
              <a:rPr lang="pt-BR" sz="2600" b="1" dirty="0">
                <a:solidFill>
                  <a:schemeClr val="accent1"/>
                </a:solidFill>
              </a:rPr>
              <a:t>Exemplo1:</a:t>
            </a:r>
          </a:p>
          <a:p>
            <a:pPr lvl="1" algn="just"/>
            <a:r>
              <a:rPr lang="pt-BR" sz="2400" dirty="0"/>
              <a:t>Escreva um programa que receba uma frase e em seguida, apresente um relatório da quantidade de vezes que cada letra ocorre na frase.</a:t>
            </a:r>
          </a:p>
          <a:p>
            <a:pPr lvl="1" algn="just"/>
            <a:endParaRPr lang="pt-BR" sz="2400" dirty="0"/>
          </a:p>
          <a:p>
            <a:pPr lvl="1" algn="just"/>
            <a:endParaRPr lang="pt-BR" sz="2400" b="1" dirty="0"/>
          </a:p>
          <a:p>
            <a:pPr lvl="1" algn="just">
              <a:buNone/>
            </a:pPr>
            <a:endParaRPr lang="pt-BR" b="1" dirty="0"/>
          </a:p>
          <a:p>
            <a:pPr lvl="1"/>
            <a:endParaRPr lang="pt-BR" sz="1900" dirty="0"/>
          </a:p>
          <a:p>
            <a:pPr marL="457200" lvl="1" indent="0" algn="just">
              <a:buClr>
                <a:schemeClr val="accent2">
                  <a:lumMod val="75000"/>
                </a:schemeClr>
              </a:buClr>
              <a:buSzPct val="100000"/>
              <a:buNone/>
            </a:pPr>
            <a:r>
              <a:rPr lang="pt-BR" dirty="0">
                <a:cs typeface="Arial" charset="0"/>
              </a:rPr>
              <a:t>letra </a:t>
            </a:r>
            <a:r>
              <a:rPr lang="pt-BR" b="1" dirty="0">
                <a:solidFill>
                  <a:schemeClr val="accent1"/>
                </a:solidFill>
                <a:cs typeface="Arial" charset="0"/>
              </a:rPr>
              <a:t>a</a:t>
            </a:r>
            <a:r>
              <a:rPr lang="pt-BR" dirty="0">
                <a:solidFill>
                  <a:schemeClr val="accent1"/>
                </a:solidFill>
                <a:cs typeface="Arial" charset="0"/>
              </a:rPr>
              <a:t> </a:t>
            </a:r>
            <a:r>
              <a:rPr lang="pt-BR" dirty="0">
                <a:cs typeface="Arial" charset="0"/>
              </a:rPr>
              <a:t>= 3 vezes                letra </a:t>
            </a:r>
            <a:r>
              <a:rPr lang="pt-BR" b="1" dirty="0">
                <a:solidFill>
                  <a:schemeClr val="accent1"/>
                </a:solidFill>
                <a:cs typeface="Arial" charset="0"/>
              </a:rPr>
              <a:t>e</a:t>
            </a:r>
            <a:r>
              <a:rPr lang="pt-BR" dirty="0">
                <a:cs typeface="Arial" charset="0"/>
              </a:rPr>
              <a:t> = 1 vez                  letra </a:t>
            </a:r>
            <a:r>
              <a:rPr lang="pt-BR" b="1" dirty="0">
                <a:solidFill>
                  <a:schemeClr val="accent1"/>
                </a:solidFill>
                <a:cs typeface="Arial" charset="0"/>
              </a:rPr>
              <a:t>n</a:t>
            </a:r>
            <a:r>
              <a:rPr lang="pt-BR" dirty="0">
                <a:cs typeface="Arial" charset="0"/>
              </a:rPr>
              <a:t> = 2 vezes</a:t>
            </a:r>
          </a:p>
          <a:p>
            <a:pPr marL="457200" lvl="1" indent="0" algn="just">
              <a:buClr>
                <a:schemeClr val="accent2">
                  <a:lumMod val="75000"/>
                </a:schemeClr>
              </a:buClr>
              <a:buSzPct val="100000"/>
              <a:buNone/>
            </a:pPr>
            <a:r>
              <a:rPr lang="pt-BR" dirty="0">
                <a:cs typeface="Arial" charset="0"/>
              </a:rPr>
              <a:t>letra </a:t>
            </a:r>
            <a:r>
              <a:rPr lang="pt-BR" b="1" dirty="0">
                <a:solidFill>
                  <a:schemeClr val="accent1"/>
                </a:solidFill>
                <a:cs typeface="Arial" charset="0"/>
              </a:rPr>
              <a:t>c</a:t>
            </a:r>
            <a:r>
              <a:rPr lang="pt-BR" dirty="0">
                <a:cs typeface="Arial" charset="0"/>
              </a:rPr>
              <a:t> = 1 vez				 letra </a:t>
            </a:r>
            <a:r>
              <a:rPr lang="pt-BR" b="1" dirty="0">
                <a:solidFill>
                  <a:schemeClr val="accent1"/>
                </a:solidFill>
                <a:cs typeface="Arial" charset="0"/>
              </a:rPr>
              <a:t>f</a:t>
            </a:r>
            <a:r>
              <a:rPr lang="pt-BR" dirty="0">
                <a:cs typeface="Arial" charset="0"/>
              </a:rPr>
              <a:t> = 1 vez                   letra </a:t>
            </a:r>
            <a:r>
              <a:rPr lang="pt-BR" b="1" dirty="0">
                <a:solidFill>
                  <a:schemeClr val="accent1"/>
                </a:solidFill>
                <a:cs typeface="Arial" charset="0"/>
              </a:rPr>
              <a:t>s</a:t>
            </a:r>
            <a:r>
              <a:rPr lang="pt-BR" dirty="0">
                <a:cs typeface="Arial" charset="0"/>
              </a:rPr>
              <a:t> = 2 vezes</a:t>
            </a:r>
          </a:p>
          <a:p>
            <a:pPr marL="457200" lvl="1" indent="0" algn="just">
              <a:buClr>
                <a:schemeClr val="accent2">
                  <a:lumMod val="75000"/>
                </a:schemeClr>
              </a:buClr>
              <a:buSzPct val="100000"/>
              <a:buNone/>
            </a:pPr>
            <a:r>
              <a:rPr lang="pt-BR" dirty="0">
                <a:cs typeface="Arial" charset="0"/>
              </a:rPr>
              <a:t>letra </a:t>
            </a:r>
            <a:r>
              <a:rPr lang="pt-BR" b="1" dirty="0">
                <a:solidFill>
                  <a:schemeClr val="accent1"/>
                </a:solidFill>
                <a:cs typeface="Arial" charset="0"/>
              </a:rPr>
              <a:t>d</a:t>
            </a:r>
            <a:r>
              <a:rPr lang="pt-BR" dirty="0">
                <a:cs typeface="Arial" charset="0"/>
              </a:rPr>
              <a:t> = 1 vez                    letra </a:t>
            </a:r>
            <a:r>
              <a:rPr lang="pt-BR" b="1" dirty="0">
                <a:solidFill>
                  <a:schemeClr val="accent1"/>
                </a:solidFill>
                <a:cs typeface="Arial" charset="0"/>
              </a:rPr>
              <a:t>l</a:t>
            </a:r>
            <a:r>
              <a:rPr lang="pt-BR" dirty="0">
                <a:cs typeface="Arial" charset="0"/>
              </a:rPr>
              <a:t> = 1 vez 			    letra </a:t>
            </a:r>
            <a:r>
              <a:rPr lang="pt-BR" b="1" dirty="0">
                <a:solidFill>
                  <a:schemeClr val="accent1"/>
                </a:solidFill>
                <a:cs typeface="Arial" charset="0"/>
              </a:rPr>
              <a:t>u</a:t>
            </a:r>
            <a:r>
              <a:rPr lang="pt-BR" dirty="0">
                <a:cs typeface="Arial" charset="0"/>
              </a:rPr>
              <a:t> = 1 vez</a:t>
            </a:r>
          </a:p>
          <a:p>
            <a:pPr marL="457200" lvl="1" indent="0" algn="just">
              <a:buClr>
                <a:schemeClr val="accent2">
                  <a:lumMod val="75000"/>
                </a:schemeClr>
              </a:buClr>
              <a:buSzPct val="100000"/>
              <a:buNone/>
            </a:pPr>
            <a:endParaRPr lang="pt-BR" dirty="0">
              <a:solidFill>
                <a:schemeClr val="accent1"/>
              </a:solidFill>
              <a:cs typeface="Arial" charset="0"/>
            </a:endParaRPr>
          </a:p>
          <a:p>
            <a:pPr marL="0" lvl="1" indent="0" algn="just">
              <a:buClr>
                <a:schemeClr val="accent2">
                  <a:lumMod val="75000"/>
                </a:schemeClr>
              </a:buClr>
              <a:buSzPct val="100000"/>
              <a:buNone/>
            </a:pPr>
            <a:r>
              <a:rPr lang="pt-BR" sz="2800" dirty="0">
                <a:solidFill>
                  <a:srgbClr val="00B0F0"/>
                </a:solidFill>
                <a:cs typeface="Arial" charset="0"/>
              </a:rPr>
              <a:t>Cuidado:</a:t>
            </a:r>
            <a:r>
              <a:rPr lang="pt-BR" dirty="0">
                <a:solidFill>
                  <a:schemeClr val="accent1"/>
                </a:solidFill>
                <a:cs typeface="Arial" charset="0"/>
              </a:rPr>
              <a:t> </a:t>
            </a:r>
            <a:r>
              <a:rPr lang="pt-BR" dirty="0">
                <a:cs typeface="Arial" charset="0"/>
              </a:rPr>
              <a:t>linguagem C faz diferença entre letras maiúsculas e minúsculas</a:t>
            </a:r>
            <a:endParaRPr lang="el-GR" dirty="0">
              <a:cs typeface="Arial" charset="0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C8112EA-B98A-4E8B-9DA3-B35EF7129923}"/>
              </a:ext>
            </a:extLst>
          </p:cNvPr>
          <p:cNvGrpSpPr/>
          <p:nvPr/>
        </p:nvGrpSpPr>
        <p:grpSpPr>
          <a:xfrm>
            <a:off x="737003" y="3260128"/>
            <a:ext cx="7939453" cy="509953"/>
            <a:chOff x="844061" y="3603380"/>
            <a:chExt cx="7394337" cy="309197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AC187C93-4C00-4D84-8689-8B0CEB68281E}"/>
                </a:ext>
              </a:extLst>
            </p:cNvPr>
            <p:cNvGrpSpPr/>
            <p:nvPr/>
          </p:nvGrpSpPr>
          <p:grpSpPr>
            <a:xfrm>
              <a:off x="844061" y="3604846"/>
              <a:ext cx="1846386" cy="307731"/>
              <a:chOff x="852854" y="3604846"/>
              <a:chExt cx="1846386" cy="307731"/>
            </a:xfrm>
          </p:grpSpPr>
          <p:grpSp>
            <p:nvGrpSpPr>
              <p:cNvPr id="33" name="Agrupar 32">
                <a:extLst>
                  <a:ext uri="{FF2B5EF4-FFF2-40B4-BE49-F238E27FC236}">
                    <a16:creationId xmlns:a16="http://schemas.microsoft.com/office/drawing/2014/main" id="{7F1622C1-BC17-4857-BDF9-F1429077E575}"/>
                  </a:ext>
                </a:extLst>
              </p:cNvPr>
              <p:cNvGrpSpPr/>
              <p:nvPr/>
            </p:nvGrpSpPr>
            <p:grpSpPr>
              <a:xfrm>
                <a:off x="852854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38" name="Retângulo 37">
                  <a:extLst>
                    <a:ext uri="{FF2B5EF4-FFF2-40B4-BE49-F238E27FC236}">
                      <a16:creationId xmlns:a16="http://schemas.microsoft.com/office/drawing/2014/main" id="{69689CC4-EC36-4FEF-86A6-37F5ADFFCC81}"/>
                    </a:ext>
                  </a:extLst>
                </p:cNvPr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A</a:t>
                  </a:r>
                </a:p>
              </p:txBody>
            </p:sp>
            <p:sp>
              <p:nvSpPr>
                <p:cNvPr id="39" name="Retângulo 38">
                  <a:extLst>
                    <a:ext uri="{FF2B5EF4-FFF2-40B4-BE49-F238E27FC236}">
                      <a16:creationId xmlns:a16="http://schemas.microsoft.com/office/drawing/2014/main" id="{588FECBA-6BDA-4DBD-8047-E31A181D51A1}"/>
                    </a:ext>
                  </a:extLst>
                </p:cNvPr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l</a:t>
                  </a:r>
                </a:p>
              </p:txBody>
            </p:sp>
            <p:sp>
              <p:nvSpPr>
                <p:cNvPr id="40" name="Retângulo 39">
                  <a:extLst>
                    <a:ext uri="{FF2B5EF4-FFF2-40B4-BE49-F238E27FC236}">
                      <a16:creationId xmlns:a16="http://schemas.microsoft.com/office/drawing/2014/main" id="{322D4FD2-7ED6-4A7D-A582-87DB24499C4B}"/>
                    </a:ext>
                  </a:extLst>
                </p:cNvPr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u</a:t>
                  </a:r>
                </a:p>
              </p:txBody>
            </p:sp>
          </p:grpSp>
          <p:grpSp>
            <p:nvGrpSpPr>
              <p:cNvPr id="34" name="Agrupar 33">
                <a:extLst>
                  <a:ext uri="{FF2B5EF4-FFF2-40B4-BE49-F238E27FC236}">
                    <a16:creationId xmlns:a16="http://schemas.microsoft.com/office/drawing/2014/main" id="{95B0AE19-7A53-42FB-9405-77CA3B2C487B}"/>
                  </a:ext>
                </a:extLst>
              </p:cNvPr>
              <p:cNvGrpSpPr/>
              <p:nvPr/>
            </p:nvGrpSpPr>
            <p:grpSpPr>
              <a:xfrm>
                <a:off x="1776047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35" name="Retângulo 34">
                  <a:extLst>
                    <a:ext uri="{FF2B5EF4-FFF2-40B4-BE49-F238E27FC236}">
                      <a16:creationId xmlns:a16="http://schemas.microsoft.com/office/drawing/2014/main" id="{3213FCC6-152D-4B2C-9C88-3495B535DF66}"/>
                    </a:ext>
                  </a:extLst>
                </p:cNvPr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n</a:t>
                  </a:r>
                </a:p>
              </p:txBody>
            </p:sp>
            <p:sp>
              <p:nvSpPr>
                <p:cNvPr id="36" name="Retângulo 35">
                  <a:extLst>
                    <a:ext uri="{FF2B5EF4-FFF2-40B4-BE49-F238E27FC236}">
                      <a16:creationId xmlns:a16="http://schemas.microsoft.com/office/drawing/2014/main" id="{1635CFD2-0A4E-4B16-8332-0E61302E3DC3}"/>
                    </a:ext>
                  </a:extLst>
                </p:cNvPr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o</a:t>
                  </a:r>
                </a:p>
              </p:txBody>
            </p:sp>
            <p:sp>
              <p:nvSpPr>
                <p:cNvPr id="37" name="Retângulo 36">
                  <a:extLst>
                    <a:ext uri="{FF2B5EF4-FFF2-40B4-BE49-F238E27FC236}">
                      <a16:creationId xmlns:a16="http://schemas.microsoft.com/office/drawing/2014/main" id="{19EF691D-E526-4A1C-8F2B-D794D3793A5B}"/>
                    </a:ext>
                  </a:extLst>
                </p:cNvPr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s</a:t>
                  </a:r>
                </a:p>
              </p:txBody>
            </p:sp>
          </p:grpSp>
        </p:grp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A7CB327A-624A-4302-B8AD-F296B283D759}"/>
                </a:ext>
              </a:extLst>
            </p:cNvPr>
            <p:cNvGrpSpPr/>
            <p:nvPr/>
          </p:nvGrpSpPr>
          <p:grpSpPr>
            <a:xfrm>
              <a:off x="2699240" y="3604846"/>
              <a:ext cx="1846386" cy="307731"/>
              <a:chOff x="852854" y="3604846"/>
              <a:chExt cx="1846386" cy="307731"/>
            </a:xfrm>
          </p:grpSpPr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id="{D1B08E7A-0571-4B10-AF27-B8BEE6BBE990}"/>
                  </a:ext>
                </a:extLst>
              </p:cNvPr>
              <p:cNvGrpSpPr/>
              <p:nvPr/>
            </p:nvGrpSpPr>
            <p:grpSpPr>
              <a:xfrm>
                <a:off x="852854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30" name="Retângulo 29">
                  <a:extLst>
                    <a:ext uri="{FF2B5EF4-FFF2-40B4-BE49-F238E27FC236}">
                      <a16:creationId xmlns:a16="http://schemas.microsoft.com/office/drawing/2014/main" id="{DD71D886-93DA-43EF-8712-E02DEAC5944F}"/>
                    </a:ext>
                  </a:extLst>
                </p:cNvPr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Retângulo 30">
                  <a:extLst>
                    <a:ext uri="{FF2B5EF4-FFF2-40B4-BE49-F238E27FC236}">
                      <a16:creationId xmlns:a16="http://schemas.microsoft.com/office/drawing/2014/main" id="{3B57095B-B0FB-4CB0-90EC-1A863059B5DC}"/>
                    </a:ext>
                  </a:extLst>
                </p:cNvPr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d</a:t>
                  </a:r>
                </a:p>
              </p:txBody>
            </p:sp>
            <p:sp>
              <p:nvSpPr>
                <p:cNvPr id="32" name="Retângulo 31">
                  <a:extLst>
                    <a:ext uri="{FF2B5EF4-FFF2-40B4-BE49-F238E27FC236}">
                      <a16:creationId xmlns:a16="http://schemas.microsoft.com/office/drawing/2014/main" id="{DB19F086-2F6E-4E14-B6B3-D9A4971108C5}"/>
                    </a:ext>
                  </a:extLst>
                </p:cNvPr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a</a:t>
                  </a:r>
                </a:p>
              </p:txBody>
            </p:sp>
          </p:grpSp>
          <p:grpSp>
            <p:nvGrpSpPr>
              <p:cNvPr id="26" name="Agrupar 25">
                <a:extLst>
                  <a:ext uri="{FF2B5EF4-FFF2-40B4-BE49-F238E27FC236}">
                    <a16:creationId xmlns:a16="http://schemas.microsoft.com/office/drawing/2014/main" id="{55302874-B4BF-4F08-9CC1-E4015A217E0C}"/>
                  </a:ext>
                </a:extLst>
              </p:cNvPr>
              <p:cNvGrpSpPr/>
              <p:nvPr/>
            </p:nvGrpSpPr>
            <p:grpSpPr>
              <a:xfrm>
                <a:off x="1776047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27" name="Retângulo 26">
                  <a:extLst>
                    <a:ext uri="{FF2B5EF4-FFF2-40B4-BE49-F238E27FC236}">
                      <a16:creationId xmlns:a16="http://schemas.microsoft.com/office/drawing/2014/main" id="{D4D6ABE3-85E0-4DA2-A0B8-7F00BD84AF7D}"/>
                    </a:ext>
                  </a:extLst>
                </p:cNvPr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" name="Retângulo 27">
                  <a:extLst>
                    <a:ext uri="{FF2B5EF4-FFF2-40B4-BE49-F238E27FC236}">
                      <a16:creationId xmlns:a16="http://schemas.microsoft.com/office/drawing/2014/main" id="{42BBCA6A-42FA-4D38-A6A7-D583931D4FD0}"/>
                    </a:ext>
                  </a:extLst>
                </p:cNvPr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F</a:t>
                  </a:r>
                </a:p>
              </p:txBody>
            </p:sp>
            <p:sp>
              <p:nvSpPr>
                <p:cNvPr id="29" name="Retângulo 28">
                  <a:extLst>
                    <a:ext uri="{FF2B5EF4-FFF2-40B4-BE49-F238E27FC236}">
                      <a16:creationId xmlns:a16="http://schemas.microsoft.com/office/drawing/2014/main" id="{1AD6960D-6FC8-477B-9F8C-8F010CC8E006}"/>
                    </a:ext>
                  </a:extLst>
                </p:cNvPr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a</a:t>
                  </a:r>
                </a:p>
              </p:txBody>
            </p:sp>
          </p:grpSp>
        </p:grp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13F00290-1472-4300-9158-B4C7F2124A80}"/>
                </a:ext>
              </a:extLst>
            </p:cNvPr>
            <p:cNvGrpSpPr/>
            <p:nvPr/>
          </p:nvGrpSpPr>
          <p:grpSpPr>
            <a:xfrm>
              <a:off x="4545626" y="3603380"/>
              <a:ext cx="1846386" cy="309197"/>
              <a:chOff x="852854" y="3604846"/>
              <a:chExt cx="1846386" cy="309197"/>
            </a:xfrm>
          </p:grpSpPr>
          <p:grpSp>
            <p:nvGrpSpPr>
              <p:cNvPr id="17" name="Agrupar 16">
                <a:extLst>
                  <a:ext uri="{FF2B5EF4-FFF2-40B4-BE49-F238E27FC236}">
                    <a16:creationId xmlns:a16="http://schemas.microsoft.com/office/drawing/2014/main" id="{BA1CAA57-7261-41A1-A062-C6460EEBA4E3}"/>
                  </a:ext>
                </a:extLst>
              </p:cNvPr>
              <p:cNvGrpSpPr/>
              <p:nvPr/>
            </p:nvGrpSpPr>
            <p:grpSpPr>
              <a:xfrm>
                <a:off x="852854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22" name="Retângulo 21">
                  <a:extLst>
                    <a:ext uri="{FF2B5EF4-FFF2-40B4-BE49-F238E27FC236}">
                      <a16:creationId xmlns:a16="http://schemas.microsoft.com/office/drawing/2014/main" id="{3216AC3A-E480-4C0C-AE81-AD060C6B4BD5}"/>
                    </a:ext>
                  </a:extLst>
                </p:cNvPr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c</a:t>
                  </a:r>
                </a:p>
              </p:txBody>
            </p:sp>
            <p:sp>
              <p:nvSpPr>
                <p:cNvPr id="23" name="Retângulo 22">
                  <a:extLst>
                    <a:ext uri="{FF2B5EF4-FFF2-40B4-BE49-F238E27FC236}">
                      <a16:creationId xmlns:a16="http://schemas.microsoft.com/office/drawing/2014/main" id="{B4446D96-BEA8-41C3-98D1-3E916ED1025C}"/>
                    </a:ext>
                  </a:extLst>
                </p:cNvPr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e</a:t>
                  </a:r>
                </a:p>
              </p:txBody>
            </p:sp>
            <p:sp>
              <p:nvSpPr>
                <p:cNvPr id="24" name="Retângulo 23">
                  <a:extLst>
                    <a:ext uri="{FF2B5EF4-FFF2-40B4-BE49-F238E27FC236}">
                      <a16:creationId xmlns:a16="http://schemas.microsoft.com/office/drawing/2014/main" id="{45586764-DC07-4C69-BD93-04CF9C7F690C}"/>
                    </a:ext>
                  </a:extLst>
                </p:cNvPr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n</a:t>
                  </a:r>
                </a:p>
              </p:txBody>
            </p:sp>
          </p:grpSp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id="{C5D49E54-AB62-4776-826A-302A4BEA6E14}"/>
                  </a:ext>
                </a:extLst>
              </p:cNvPr>
              <p:cNvGrpSpPr/>
              <p:nvPr/>
            </p:nvGrpSpPr>
            <p:grpSpPr>
              <a:xfrm>
                <a:off x="1776047" y="3604846"/>
                <a:ext cx="923193" cy="309197"/>
                <a:chOff x="852854" y="3604846"/>
                <a:chExt cx="923193" cy="309197"/>
              </a:xfrm>
            </p:grpSpPr>
            <p:sp>
              <p:nvSpPr>
                <p:cNvPr id="19" name="Retângulo 18">
                  <a:extLst>
                    <a:ext uri="{FF2B5EF4-FFF2-40B4-BE49-F238E27FC236}">
                      <a16:creationId xmlns:a16="http://schemas.microsoft.com/office/drawing/2014/main" id="{3DCEFA0B-B1D9-4987-AB17-9A2B77F96C01}"/>
                    </a:ext>
                  </a:extLst>
                </p:cNvPr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s</a:t>
                  </a:r>
                </a:p>
              </p:txBody>
            </p:sp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F3141518-BEE4-4A2B-9090-368637C8CAEB}"/>
                    </a:ext>
                  </a:extLst>
                </p:cNvPr>
                <p:cNvSpPr/>
                <p:nvPr/>
              </p:nvSpPr>
              <p:spPr>
                <a:xfrm>
                  <a:off x="1099036" y="3606312"/>
                  <a:ext cx="395654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\0</a:t>
                  </a:r>
                </a:p>
              </p:txBody>
            </p:sp>
            <p:sp>
              <p:nvSpPr>
                <p:cNvPr id="21" name="Retângulo 20">
                  <a:extLst>
                    <a:ext uri="{FF2B5EF4-FFF2-40B4-BE49-F238E27FC236}">
                      <a16:creationId xmlns:a16="http://schemas.microsoft.com/office/drawing/2014/main" id="{1F691C15-440C-43EF-A5D3-5C3F86E36C6B}"/>
                    </a:ext>
                  </a:extLst>
                </p:cNvPr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D7956E7C-1B30-44E8-B343-F27260B4FF23}"/>
                </a:ext>
              </a:extLst>
            </p:cNvPr>
            <p:cNvGrpSpPr/>
            <p:nvPr/>
          </p:nvGrpSpPr>
          <p:grpSpPr>
            <a:xfrm>
              <a:off x="6392012" y="3603380"/>
              <a:ext cx="1846386" cy="307731"/>
              <a:chOff x="852854" y="3604846"/>
              <a:chExt cx="1846386" cy="307731"/>
            </a:xfrm>
          </p:grpSpPr>
          <p:grpSp>
            <p:nvGrpSpPr>
              <p:cNvPr id="9" name="Agrupar 8">
                <a:extLst>
                  <a:ext uri="{FF2B5EF4-FFF2-40B4-BE49-F238E27FC236}">
                    <a16:creationId xmlns:a16="http://schemas.microsoft.com/office/drawing/2014/main" id="{AED1FB33-9ABA-45D4-8FB4-358CFC1C070D}"/>
                  </a:ext>
                </a:extLst>
              </p:cNvPr>
              <p:cNvGrpSpPr/>
              <p:nvPr/>
            </p:nvGrpSpPr>
            <p:grpSpPr>
              <a:xfrm>
                <a:off x="852854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14" name="Retângulo 13">
                  <a:extLst>
                    <a:ext uri="{FF2B5EF4-FFF2-40B4-BE49-F238E27FC236}">
                      <a16:creationId xmlns:a16="http://schemas.microsoft.com/office/drawing/2014/main" id="{1DE1C8EB-6E18-4354-B148-364C1B1371F1}"/>
                    </a:ext>
                  </a:extLst>
                </p:cNvPr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 14">
                  <a:extLst>
                    <a:ext uri="{FF2B5EF4-FFF2-40B4-BE49-F238E27FC236}">
                      <a16:creationId xmlns:a16="http://schemas.microsoft.com/office/drawing/2014/main" id="{36866AF0-3909-4984-97FC-BB410770D0CC}"/>
                    </a:ext>
                  </a:extLst>
                </p:cNvPr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4AF2E294-0487-4662-9198-83592564B2B4}"/>
                    </a:ext>
                  </a:extLst>
                </p:cNvPr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" name="Agrupar 9">
                <a:extLst>
                  <a:ext uri="{FF2B5EF4-FFF2-40B4-BE49-F238E27FC236}">
                    <a16:creationId xmlns:a16="http://schemas.microsoft.com/office/drawing/2014/main" id="{63B4592B-C789-4FE4-8253-EF0871065E90}"/>
                  </a:ext>
                </a:extLst>
              </p:cNvPr>
              <p:cNvGrpSpPr/>
              <p:nvPr/>
            </p:nvGrpSpPr>
            <p:grpSpPr>
              <a:xfrm>
                <a:off x="1776047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CAB4A239-6B2A-45DC-AE24-8385A838DF56}"/>
                    </a:ext>
                  </a:extLst>
                </p:cNvPr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 11">
                  <a:extLst>
                    <a:ext uri="{FF2B5EF4-FFF2-40B4-BE49-F238E27FC236}">
                      <a16:creationId xmlns:a16="http://schemas.microsoft.com/office/drawing/2014/main" id="{48F727B4-509F-434C-AE60-DA9059325FA0}"/>
                    </a:ext>
                  </a:extLst>
                </p:cNvPr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Retângulo 12">
                  <a:extLst>
                    <a:ext uri="{FF2B5EF4-FFF2-40B4-BE49-F238E27FC236}">
                      <a16:creationId xmlns:a16="http://schemas.microsoft.com/office/drawing/2014/main" id="{4E7A8319-329E-4E18-AE31-48A12AD62E21}"/>
                    </a:ext>
                  </a:extLst>
                </p:cNvPr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28138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69063"/>
            <a:ext cx="8229600" cy="3449119"/>
          </a:xfrm>
        </p:spPr>
        <p:txBody>
          <a:bodyPr>
            <a:normAutofit lnSpcReduction="10000"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Variáveis Simples</a:t>
            </a:r>
          </a:p>
          <a:p>
            <a:endParaRPr lang="pt-BR" b="1" dirty="0">
              <a:solidFill>
                <a:srgbClr val="00B0F0"/>
              </a:solidFill>
            </a:endParaRPr>
          </a:p>
          <a:p>
            <a:pPr algn="just"/>
            <a:r>
              <a:rPr lang="pt-BR" sz="2800" dirty="0"/>
              <a:t>Ex.: Variável inteira</a:t>
            </a:r>
          </a:p>
          <a:p>
            <a:pPr lvl="1" algn="just">
              <a:buNone/>
            </a:pPr>
            <a:r>
              <a:rPr lang="pt-BR" sz="2000" dirty="0"/>
              <a:t>      </a:t>
            </a:r>
            <a:r>
              <a:rPr lang="pt-BR" sz="2000" dirty="0" err="1"/>
              <a:t>int</a:t>
            </a:r>
            <a:r>
              <a:rPr lang="pt-BR" sz="2000" dirty="0"/>
              <a:t> num = 27;</a:t>
            </a:r>
          </a:p>
          <a:p>
            <a:pPr lvl="1" algn="just">
              <a:buNone/>
            </a:pPr>
            <a:endParaRPr lang="pt-BR" sz="2000" dirty="0"/>
          </a:p>
          <a:p>
            <a:pPr lvl="1" algn="just">
              <a:buNone/>
            </a:pPr>
            <a:r>
              <a:rPr lang="pt-BR" sz="2000" dirty="0"/>
              <a:t>    </a:t>
            </a:r>
          </a:p>
          <a:p>
            <a:pPr lvl="1" algn="just">
              <a:buNone/>
            </a:pPr>
            <a:r>
              <a:rPr lang="pt-BR" sz="2000" dirty="0"/>
              <a:t>    </a:t>
            </a:r>
          </a:p>
          <a:p>
            <a:pPr lvl="1" algn="just">
              <a:buNone/>
            </a:pPr>
            <a:r>
              <a:rPr lang="pt-BR" sz="2000" dirty="0"/>
              <a:t>    </a:t>
            </a:r>
          </a:p>
          <a:p>
            <a:pPr lvl="1" algn="just">
              <a:buNone/>
            </a:pPr>
            <a:r>
              <a:rPr lang="pt-BR" sz="2000" dirty="0"/>
              <a:t>    </a:t>
            </a:r>
          </a:p>
          <a:p>
            <a:pPr lvl="1" algn="just">
              <a:buNone/>
            </a:pPr>
            <a:endParaRPr lang="pt-BR" sz="2000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Endereço de Variáveis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 l="61414" t="37383" r="7854" b="18457"/>
          <a:stretch>
            <a:fillRect/>
          </a:stretch>
        </p:blipFill>
        <p:spPr bwMode="auto">
          <a:xfrm>
            <a:off x="5681836" y="2054746"/>
            <a:ext cx="2520280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6FE2C8B-4BAA-4A7A-9239-46199789F890}"/>
              </a:ext>
            </a:extLst>
          </p:cNvPr>
          <p:cNvSpPr txBox="1"/>
          <p:nvPr/>
        </p:nvSpPr>
        <p:spPr>
          <a:xfrm>
            <a:off x="158462" y="5079082"/>
            <a:ext cx="2520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lvl="1" indent="0" algn="just">
              <a:buNone/>
            </a:pPr>
            <a:r>
              <a:rPr lang="pt-BR" sz="2400" dirty="0">
                <a:solidFill>
                  <a:srgbClr val="00B0F0"/>
                </a:solidFill>
              </a:rPr>
              <a:t>portanto:</a:t>
            </a:r>
          </a:p>
          <a:p>
            <a:pPr lvl="1" algn="just">
              <a:buNone/>
            </a:pPr>
            <a:r>
              <a:rPr lang="pt-BR" sz="2000" dirty="0"/>
              <a:t>	 num=27</a:t>
            </a:r>
          </a:p>
          <a:p>
            <a:pPr lvl="1" algn="just">
              <a:buNone/>
            </a:pPr>
            <a:r>
              <a:rPr lang="pt-BR" sz="2000" dirty="0"/>
              <a:t>	 &amp;num=1492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4C6E1C4-788B-4B85-A84B-AEF548BC82F1}"/>
              </a:ext>
            </a:extLst>
          </p:cNvPr>
          <p:cNvSpPr txBox="1"/>
          <p:nvPr/>
        </p:nvSpPr>
        <p:spPr>
          <a:xfrm>
            <a:off x="671080" y="3062064"/>
            <a:ext cx="46583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buNone/>
            </a:pPr>
            <a:r>
              <a:rPr lang="pt-BR" sz="2000" dirty="0"/>
              <a:t>nome:  num</a:t>
            </a:r>
          </a:p>
          <a:p>
            <a:pPr lvl="1" algn="just">
              <a:buNone/>
            </a:pPr>
            <a:r>
              <a:rPr lang="pt-BR" sz="2000" dirty="0"/>
              <a:t>valor:   27</a:t>
            </a:r>
          </a:p>
          <a:p>
            <a:pPr lvl="1" algn="just">
              <a:buNone/>
            </a:pPr>
            <a:r>
              <a:rPr lang="pt-BR" sz="2000" dirty="0"/>
              <a:t>endereço:  1492</a:t>
            </a:r>
          </a:p>
          <a:p>
            <a:pPr lvl="1" algn="just">
              <a:buNone/>
            </a:pPr>
            <a:r>
              <a:rPr lang="pt-BR" sz="2000" dirty="0"/>
              <a:t>nome do endereço: &amp; num</a:t>
            </a:r>
          </a:p>
        </p:txBody>
      </p:sp>
    </p:spTree>
    <p:extLst>
      <p:ext uri="{BB962C8B-B14F-4D97-AF65-F5344CB8AC3E}">
        <p14:creationId xmlns:p14="http://schemas.microsoft.com/office/powerpoint/2010/main" val="246552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69063"/>
            <a:ext cx="8229600" cy="5205104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Matrizes</a:t>
            </a:r>
          </a:p>
          <a:p>
            <a:endParaRPr lang="pt-BR" b="1" dirty="0">
              <a:solidFill>
                <a:srgbClr val="00B0F0"/>
              </a:solidFill>
            </a:endParaRPr>
          </a:p>
          <a:p>
            <a:pPr algn="just"/>
            <a:r>
              <a:rPr lang="pt-BR" sz="2800" dirty="0"/>
              <a:t>Ex.: Vetor inteiro</a:t>
            </a:r>
          </a:p>
          <a:p>
            <a:pPr lvl="1" algn="just">
              <a:buNone/>
            </a:pPr>
            <a:r>
              <a:rPr lang="pt-BR" sz="2000" dirty="0"/>
              <a:t>      </a:t>
            </a:r>
            <a:r>
              <a:rPr lang="pt-BR" sz="2000" dirty="0" err="1"/>
              <a:t>int</a:t>
            </a:r>
            <a:r>
              <a:rPr lang="pt-BR" sz="2000" dirty="0"/>
              <a:t> lista[10]= {42,1,64,36,....};</a:t>
            </a:r>
          </a:p>
          <a:p>
            <a:pPr lvl="1" algn="just">
              <a:buNone/>
            </a:pPr>
            <a:endParaRPr lang="pt-BR" sz="2000" dirty="0"/>
          </a:p>
          <a:p>
            <a:pPr lvl="1" algn="just">
              <a:buNone/>
            </a:pPr>
            <a:r>
              <a:rPr lang="pt-BR" sz="2000" dirty="0"/>
              <a:t>      </a:t>
            </a:r>
          </a:p>
          <a:p>
            <a:pPr lvl="1" algn="just">
              <a:buNone/>
            </a:pPr>
            <a:r>
              <a:rPr lang="pt-BR" sz="2000" dirty="0"/>
              <a:t>      </a:t>
            </a:r>
          </a:p>
          <a:p>
            <a:pPr lvl="1" algn="just">
              <a:buNone/>
            </a:pPr>
            <a:r>
              <a:rPr lang="pt-BR" sz="2000" dirty="0"/>
              <a:t>         </a:t>
            </a:r>
          </a:p>
          <a:p>
            <a:pPr lvl="1" algn="just">
              <a:buNone/>
            </a:pPr>
            <a:r>
              <a:rPr lang="pt-BR" sz="2000" dirty="0"/>
              <a:t>   </a:t>
            </a:r>
          </a:p>
          <a:p>
            <a:pPr lvl="1" algn="just">
              <a:buNone/>
            </a:pPr>
            <a:r>
              <a:rPr lang="pt-BR" sz="2000" dirty="0"/>
              <a:t>      </a:t>
            </a:r>
          </a:p>
          <a:p>
            <a:pPr lvl="1" algn="just">
              <a:buNone/>
            </a:pPr>
            <a:r>
              <a:rPr lang="pt-BR" sz="2000" dirty="0"/>
              <a:t>      </a:t>
            </a:r>
          </a:p>
          <a:p>
            <a:pPr lvl="1" algn="just">
              <a:buNone/>
            </a:pPr>
            <a:r>
              <a:rPr lang="pt-BR" sz="2000" dirty="0"/>
              <a:t>      </a:t>
            </a:r>
          </a:p>
          <a:p>
            <a:pPr lvl="1" algn="just">
              <a:buNone/>
            </a:pPr>
            <a:r>
              <a:rPr lang="pt-BR" sz="2000" dirty="0"/>
              <a:t>      </a:t>
            </a:r>
          </a:p>
          <a:p>
            <a:pPr lvl="1" algn="just">
              <a:buNone/>
            </a:pPr>
            <a:endParaRPr lang="pt-BR" sz="2000" dirty="0"/>
          </a:p>
          <a:p>
            <a:pPr lvl="1" algn="just">
              <a:buNone/>
            </a:pPr>
            <a:r>
              <a:rPr lang="pt-BR" sz="2000" dirty="0"/>
              <a:t>      </a:t>
            </a:r>
          </a:p>
          <a:p>
            <a:pPr lvl="1" algn="just">
              <a:buNone/>
            </a:pPr>
            <a:r>
              <a:rPr lang="pt-BR" sz="2000" dirty="0"/>
              <a:t>      </a:t>
            </a:r>
          </a:p>
          <a:p>
            <a:pPr lvl="1" algn="just">
              <a:buNone/>
            </a:pPr>
            <a:r>
              <a:rPr lang="pt-BR" sz="2000" dirty="0"/>
              <a:t>      </a:t>
            </a:r>
          </a:p>
          <a:p>
            <a:pPr lvl="1" algn="just">
              <a:buNone/>
            </a:pPr>
            <a:r>
              <a:rPr lang="pt-BR" sz="2000" dirty="0"/>
              <a:t>      </a:t>
            </a:r>
          </a:p>
          <a:p>
            <a:pPr algn="just"/>
            <a:endParaRPr lang="pt-BR" sz="2800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Endereço de Variáveis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34032" t="22266" r="48258" b="13751"/>
          <a:stretch>
            <a:fillRect/>
          </a:stretch>
        </p:blipFill>
        <p:spPr bwMode="auto">
          <a:xfrm>
            <a:off x="5532884" y="1360478"/>
            <a:ext cx="2472258" cy="502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0452D47-914D-4F06-85A6-B70574CA19FE}"/>
              </a:ext>
            </a:extLst>
          </p:cNvPr>
          <p:cNvSpPr txBox="1"/>
          <p:nvPr/>
        </p:nvSpPr>
        <p:spPr>
          <a:xfrm>
            <a:off x="622176" y="2539911"/>
            <a:ext cx="30661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buNone/>
            </a:pPr>
            <a:r>
              <a:rPr lang="pt-BR" sz="1800" dirty="0"/>
              <a:t> </a:t>
            </a:r>
            <a:r>
              <a:rPr lang="pt-BR" sz="1700" dirty="0"/>
              <a:t>matriz:  lista[10]</a:t>
            </a:r>
          </a:p>
          <a:p>
            <a:pPr lvl="1" algn="just">
              <a:buNone/>
            </a:pPr>
            <a:r>
              <a:rPr lang="pt-BR" sz="1700" dirty="0"/>
              <a:t> endereço matriz:  1500</a:t>
            </a:r>
          </a:p>
          <a:p>
            <a:pPr lvl="1" algn="just">
              <a:buNone/>
            </a:pPr>
            <a:r>
              <a:rPr lang="pt-BR" sz="1700" dirty="0"/>
              <a:t> nome do endereço:  </a:t>
            </a:r>
            <a:r>
              <a:rPr lang="pt-BR" sz="1700" b="1" dirty="0"/>
              <a:t>lista</a:t>
            </a:r>
            <a:endParaRPr lang="pt-BR" sz="17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2085DD0-EB5F-4595-8685-03F8B978803B}"/>
              </a:ext>
            </a:extLst>
          </p:cNvPr>
          <p:cNvSpPr txBox="1"/>
          <p:nvPr/>
        </p:nvSpPr>
        <p:spPr>
          <a:xfrm>
            <a:off x="492716" y="4991505"/>
            <a:ext cx="332509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buNone/>
            </a:pPr>
            <a:r>
              <a:rPr lang="pt-BR" dirty="0"/>
              <a:t>   </a:t>
            </a:r>
            <a:r>
              <a:rPr lang="pt-BR" sz="1700" dirty="0"/>
              <a:t>elemento 1: lista[1]</a:t>
            </a:r>
          </a:p>
          <a:p>
            <a:pPr lvl="1" algn="just">
              <a:buNone/>
            </a:pPr>
            <a:r>
              <a:rPr lang="pt-BR" sz="1700" dirty="0"/>
              <a:t>   valor: 1</a:t>
            </a:r>
          </a:p>
          <a:p>
            <a:pPr lvl="1" algn="just">
              <a:buNone/>
            </a:pPr>
            <a:r>
              <a:rPr lang="pt-BR" sz="1700" dirty="0"/>
              <a:t>   endereço: 1504</a:t>
            </a:r>
          </a:p>
          <a:p>
            <a:pPr lvl="1" algn="just">
              <a:buNone/>
            </a:pPr>
            <a:r>
              <a:rPr lang="pt-BR" sz="1700" dirty="0"/>
              <a:t>   nome do endereço: &amp;lista[1]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028E6BE-6ACC-494F-AE3E-B8217114B20F}"/>
              </a:ext>
            </a:extLst>
          </p:cNvPr>
          <p:cNvSpPr txBox="1"/>
          <p:nvPr/>
        </p:nvSpPr>
        <p:spPr>
          <a:xfrm>
            <a:off x="457200" y="3608843"/>
            <a:ext cx="382066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buNone/>
            </a:pPr>
            <a:r>
              <a:rPr lang="pt-BR" dirty="0"/>
              <a:t>    </a:t>
            </a:r>
            <a:r>
              <a:rPr lang="pt-BR" sz="1700" dirty="0"/>
              <a:t>elemento 0: lista[0]</a:t>
            </a:r>
          </a:p>
          <a:p>
            <a:pPr lvl="1" algn="just">
              <a:buNone/>
            </a:pPr>
            <a:r>
              <a:rPr lang="pt-BR" sz="1700" dirty="0"/>
              <a:t>    valor: 42</a:t>
            </a:r>
          </a:p>
          <a:p>
            <a:pPr lvl="1" algn="just">
              <a:buNone/>
            </a:pPr>
            <a:r>
              <a:rPr lang="pt-BR" sz="1700" dirty="0"/>
              <a:t>    endereço: 1500</a:t>
            </a:r>
          </a:p>
          <a:p>
            <a:pPr lvl="1" algn="just">
              <a:buNone/>
            </a:pPr>
            <a:r>
              <a:rPr lang="pt-BR" sz="1700" dirty="0"/>
              <a:t>    nome do endereço: &amp;lista[0]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676090-BA2D-473F-AD04-D35D07079375}"/>
              </a:ext>
            </a:extLst>
          </p:cNvPr>
          <p:cNvSpPr/>
          <p:nvPr/>
        </p:nvSpPr>
        <p:spPr>
          <a:xfrm>
            <a:off x="5467927" y="5902036"/>
            <a:ext cx="711200" cy="350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54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30517"/>
            <a:ext cx="8229600" cy="5205104"/>
          </a:xfrm>
        </p:spPr>
        <p:txBody>
          <a:bodyPr>
            <a:normAutofit lnSpcReduction="10000"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nós teremos:</a:t>
            </a:r>
            <a:endParaRPr lang="pt-BR" sz="2800" dirty="0"/>
          </a:p>
          <a:p>
            <a:pPr lvl="1" algn="just">
              <a:buNone/>
            </a:pPr>
            <a:r>
              <a:rPr lang="pt-BR" sz="2000" dirty="0"/>
              <a:t>&amp;lista[0]</a:t>
            </a:r>
          </a:p>
          <a:p>
            <a:pPr lvl="1" algn="just">
              <a:buNone/>
            </a:pPr>
            <a:r>
              <a:rPr lang="pt-BR" sz="2000" dirty="0"/>
              <a:t>&amp;lista[1]</a:t>
            </a:r>
          </a:p>
          <a:p>
            <a:pPr lvl="1" algn="just">
              <a:buNone/>
            </a:pPr>
            <a:r>
              <a:rPr lang="pt-BR" sz="2000" dirty="0"/>
              <a:t>&amp;lista[2]</a:t>
            </a:r>
          </a:p>
          <a:p>
            <a:pPr lvl="1" algn="just">
              <a:buNone/>
            </a:pPr>
            <a:r>
              <a:rPr lang="pt-BR" sz="2000" dirty="0"/>
              <a:t>      .</a:t>
            </a:r>
          </a:p>
          <a:p>
            <a:pPr lvl="1" algn="just">
              <a:buNone/>
            </a:pPr>
            <a:r>
              <a:rPr lang="pt-BR" sz="2000" dirty="0"/>
              <a:t>      .</a:t>
            </a:r>
          </a:p>
          <a:p>
            <a:pPr lvl="1" algn="just">
              <a:buNone/>
            </a:pPr>
            <a:r>
              <a:rPr lang="pt-BR" sz="2000" dirty="0"/>
              <a:t>&amp;lista[9]</a:t>
            </a:r>
          </a:p>
          <a:p>
            <a:pPr lvl="1" algn="just">
              <a:buNone/>
            </a:pPr>
            <a:endParaRPr lang="pt-BR" sz="2000" dirty="0"/>
          </a:p>
          <a:p>
            <a:pPr lvl="1" algn="just">
              <a:buNone/>
            </a:pPr>
            <a:r>
              <a:rPr lang="pt-BR" sz="2000" dirty="0"/>
              <a:t>Portanto: lista[0]</a:t>
            </a:r>
            <a:r>
              <a:rPr lang="pt-BR" altLang="pt-BR" sz="12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pt-BR" altLang="pt-BR" sz="2000" dirty="0">
                <a:latin typeface="Arial" panose="020B0604020202020204" pitchFamily="34" charset="0"/>
                <a:ea typeface="Times New Roman" panose="02020603050405020304" pitchFamily="18" charset="0"/>
              </a:rPr>
              <a:t>é o 1º elemento da matriz, ele terá o mesmo endereço da própria matriz, ou seja,</a:t>
            </a:r>
          </a:p>
          <a:p>
            <a:pPr lvl="1" algn="just">
              <a:buNone/>
            </a:pPr>
            <a:endParaRPr lang="pt-BR" altLang="pt-BR" sz="2000" dirty="0">
              <a:latin typeface="Arial" panose="020B0604020202020204" pitchFamily="34" charset="0"/>
            </a:endParaRPr>
          </a:p>
          <a:p>
            <a:pPr lvl="0" indent="638175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dec"/>
                <a:tab pos="900113" algn="l"/>
                <a:tab pos="1260475" algn="dec"/>
              </a:tabLst>
            </a:pPr>
            <a:r>
              <a:rPr lang="pt-BR" altLang="pt-BR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lista = =  &amp;lista[0]</a:t>
            </a:r>
          </a:p>
          <a:p>
            <a:pPr lvl="0" indent="638175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dec"/>
                <a:tab pos="900113" algn="l"/>
                <a:tab pos="1260475" algn="dec"/>
              </a:tabLst>
            </a:pPr>
            <a:endParaRPr lang="pt-BR" altLang="pt-BR" sz="2000" dirty="0"/>
          </a:p>
          <a:p>
            <a:pPr lvl="0" indent="638175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dec"/>
                <a:tab pos="900113" algn="l"/>
                <a:tab pos="1260475" algn="dec"/>
              </a:tabLst>
            </a:pPr>
            <a:r>
              <a:rPr lang="pt-BR" altLang="pt-BR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lista</a:t>
            </a:r>
            <a:r>
              <a:rPr lang="pt-BR" altLang="pt-BR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000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pt-BR" altLang="pt-BR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nome do endere</a:t>
            </a:r>
            <a:r>
              <a:rPr lang="pt-BR" altLang="pt-BR" sz="2000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ç</a:t>
            </a:r>
            <a:r>
              <a:rPr lang="pt-BR" altLang="pt-BR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da matriz e não	</a:t>
            </a:r>
          </a:p>
          <a:p>
            <a:pPr lvl="0" indent="638175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dec"/>
                <a:tab pos="900113" algn="l"/>
                <a:tab pos="1260475" algn="dec"/>
              </a:tabLst>
            </a:pPr>
            <a:r>
              <a:rPr lang="pt-BR" altLang="pt-BR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</a:p>
          <a:p>
            <a:pPr lvl="0" indent="638175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dec"/>
                <a:tab pos="900113" algn="l"/>
                <a:tab pos="1260475" algn="dec"/>
              </a:tabLst>
            </a:pPr>
            <a:r>
              <a:rPr lang="pt-BR" altLang="pt-BR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&amp;lista</a:t>
            </a:r>
            <a:endParaRPr lang="pt-BR" altLang="pt-BR" sz="2000" dirty="0"/>
          </a:p>
          <a:p>
            <a:pPr lvl="1" algn="just">
              <a:buNone/>
            </a:pPr>
            <a:endParaRPr lang="pt-BR" sz="2800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Endereço de Variáveis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5" name="Line 188"/>
          <p:cNvCxnSpPr>
            <a:cxnSpLocks noChangeShapeType="1"/>
          </p:cNvCxnSpPr>
          <p:nvPr/>
        </p:nvCxnSpPr>
        <p:spPr bwMode="auto">
          <a:xfrm flipH="1">
            <a:off x="3679701" y="5766973"/>
            <a:ext cx="711323" cy="36727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Line 189"/>
          <p:cNvCxnSpPr>
            <a:cxnSpLocks noChangeShapeType="1"/>
          </p:cNvCxnSpPr>
          <p:nvPr/>
        </p:nvCxnSpPr>
        <p:spPr bwMode="auto">
          <a:xfrm>
            <a:off x="3633588" y="5731804"/>
            <a:ext cx="757436" cy="40244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87183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69063"/>
            <a:ext cx="8229600" cy="5205104"/>
          </a:xfrm>
        </p:spPr>
        <p:txBody>
          <a:bodyPr>
            <a:normAutofit/>
          </a:bodyPr>
          <a:lstStyle/>
          <a:p>
            <a:pPr lvl="1" algn="just">
              <a:buNone/>
            </a:pPr>
            <a:endParaRPr lang="pt-BR" sz="2800" dirty="0"/>
          </a:p>
          <a:p>
            <a:pPr marL="457200" lvl="0" indent="-4572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800" dirty="0">
              <a:ea typeface="Times New Roman" pitchFamily="18" charset="0"/>
              <a:cs typeface="Arial" pitchFamily="34" charset="0"/>
            </a:endParaRPr>
          </a:p>
          <a:p>
            <a:pPr marL="457200" lvl="0" indent="-4572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dirty="0">
                <a:ea typeface="Times New Roman" pitchFamily="18" charset="0"/>
                <a:cs typeface="Arial" pitchFamily="34" charset="0"/>
              </a:rPr>
              <a:t>O nome de uma matriz desacompanhado de colchetes é equivalente ao </a:t>
            </a:r>
            <a:r>
              <a:rPr lang="pt-BR" sz="2800" b="1" u="sng" dirty="0">
                <a:solidFill>
                  <a:srgbClr val="00B0F0"/>
                </a:solidFill>
                <a:ea typeface="Times New Roman" pitchFamily="18" charset="0"/>
                <a:cs typeface="Arial" pitchFamily="34" charset="0"/>
              </a:rPr>
              <a:t>endereço</a:t>
            </a:r>
            <a:r>
              <a:rPr lang="pt-BR" sz="2800" dirty="0">
                <a:ea typeface="Times New Roman" pitchFamily="18" charset="0"/>
                <a:cs typeface="Arial" pitchFamily="34" charset="0"/>
              </a:rPr>
              <a:t> da matriz.</a:t>
            </a:r>
            <a:endParaRPr lang="pt-BR" sz="2800" dirty="0"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Endereço de Variáveis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597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69063"/>
            <a:ext cx="8229600" cy="5205104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Matrizes como Argumentos de Funções</a:t>
            </a:r>
          </a:p>
          <a:p>
            <a:endParaRPr lang="pt-BR" b="1" dirty="0">
              <a:solidFill>
                <a:srgbClr val="00B0F0"/>
              </a:solidFill>
            </a:endParaRPr>
          </a:p>
          <a:p>
            <a:pPr algn="just"/>
            <a:r>
              <a:rPr lang="pt-BR" dirty="0"/>
              <a:t>C permite passar uma matriz para uma função usando </a:t>
            </a:r>
            <a:r>
              <a:rPr lang="pt-BR" b="1" u="sng" dirty="0">
                <a:solidFill>
                  <a:srgbClr val="00B0F0"/>
                </a:solidFill>
              </a:rPr>
              <a:t>unicamente o nome da matriz</a:t>
            </a:r>
            <a:r>
              <a:rPr lang="pt-BR" dirty="0"/>
              <a:t>. Mas, o que representa o nome da matriz sem colchetes? </a:t>
            </a:r>
          </a:p>
          <a:p>
            <a:pPr algn="just"/>
            <a:r>
              <a:rPr lang="pt-BR" dirty="0"/>
              <a:t> </a:t>
            </a:r>
          </a:p>
          <a:p>
            <a:pPr algn="just"/>
            <a:r>
              <a:rPr lang="pt-BR" dirty="0"/>
              <a:t>O nome de uma matriz desacompanhado de colchetes é equivalente ao </a:t>
            </a:r>
            <a:r>
              <a:rPr lang="pt-BR" b="1" u="sng" dirty="0">
                <a:solidFill>
                  <a:srgbClr val="00B0F0"/>
                </a:solidFill>
              </a:rPr>
              <a:t>endereço</a:t>
            </a:r>
            <a:r>
              <a:rPr lang="pt-BR" dirty="0"/>
              <a:t> da matriz.</a:t>
            </a:r>
          </a:p>
          <a:p>
            <a:pPr algn="just"/>
            <a:r>
              <a:rPr lang="pt-BR" dirty="0"/>
              <a:t> </a:t>
            </a:r>
          </a:p>
          <a:p>
            <a:pPr algn="just"/>
            <a:r>
              <a:rPr lang="pt-BR" dirty="0"/>
              <a:t>Passando o nome de uma matriz para uma função, </a:t>
            </a:r>
            <a:r>
              <a:rPr lang="pt-BR" b="1" dirty="0">
                <a:solidFill>
                  <a:srgbClr val="00B0F0"/>
                </a:solidFill>
              </a:rPr>
              <a:t>NÃO</a:t>
            </a:r>
            <a:r>
              <a:rPr lang="pt-BR" b="1" dirty="0"/>
              <a:t> </a:t>
            </a:r>
            <a:r>
              <a:rPr lang="pt-BR" dirty="0"/>
              <a:t>é criada uma nova cópia da matriz. Essa maneira é conhecida como </a:t>
            </a:r>
            <a:r>
              <a:rPr lang="pt-BR" b="1" u="sng" dirty="0">
                <a:solidFill>
                  <a:srgbClr val="00B0F0"/>
                </a:solidFill>
              </a:rPr>
              <a:t>Chamada por Referência</a:t>
            </a:r>
            <a:r>
              <a:rPr lang="pt-BR" dirty="0"/>
              <a:t>, onde </a:t>
            </a:r>
            <a:r>
              <a:rPr lang="pt-BR" b="1" dirty="0">
                <a:solidFill>
                  <a:srgbClr val="00B0F0"/>
                </a:solidFill>
              </a:rPr>
              <a:t>NÃO</a:t>
            </a:r>
            <a:r>
              <a:rPr lang="pt-BR" dirty="0"/>
              <a:t> são passados os valores contidos na matriz e sim o </a:t>
            </a:r>
            <a:r>
              <a:rPr lang="pt-BR" b="1" u="sng" dirty="0">
                <a:solidFill>
                  <a:srgbClr val="00B0F0"/>
                </a:solidFill>
              </a:rPr>
              <a:t>endereço</a:t>
            </a:r>
            <a:r>
              <a:rPr lang="pt-BR" dirty="0"/>
              <a:t> que acessa a matriz real.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 </a:t>
            </a:r>
          </a:p>
          <a:p>
            <a:r>
              <a:rPr lang="pt-BR" b="1" u="sng" dirty="0"/>
              <a:t>OBS</a:t>
            </a:r>
            <a:r>
              <a:rPr lang="pt-BR" dirty="0"/>
              <a:t>.: ver maiores detalhes no capítulo “Chamada por Referência”.</a:t>
            </a:r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Endereço de Variáveis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176994E-F080-46AE-9A80-61663F86381E}"/>
              </a:ext>
            </a:extLst>
          </p:cNvPr>
          <p:cNvSpPr/>
          <p:nvPr/>
        </p:nvSpPr>
        <p:spPr>
          <a:xfrm>
            <a:off x="8091055" y="5634182"/>
            <a:ext cx="932872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315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793289" y="2623127"/>
            <a:ext cx="7350711" cy="2357246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31177" y="2895600"/>
            <a:ext cx="5712823" cy="533400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PROGRAMAÇÃO ESTRUTURADA  - TEORIA</a:t>
            </a:r>
            <a:br>
              <a:rPr lang="en-US" altLang="ko-KR" sz="2000" b="1" dirty="0">
                <a:solidFill>
                  <a:schemeClr val="bg1"/>
                </a:solidFill>
              </a:rPr>
            </a:b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2273306-509A-4420-AC54-AE3BD0ECCE96}"/>
              </a:ext>
            </a:extLst>
          </p:cNvPr>
          <p:cNvSpPr txBox="1">
            <a:spLocks/>
          </p:cNvSpPr>
          <p:nvPr/>
        </p:nvSpPr>
        <p:spPr>
          <a:xfrm>
            <a:off x="1718336" y="3544309"/>
            <a:ext cx="7425664" cy="263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altLang="ko-KR" sz="1800" b="1" dirty="0" err="1">
                <a:solidFill>
                  <a:schemeClr val="bg1"/>
                </a:solidFill>
              </a:rPr>
              <a:t>Capítulo</a:t>
            </a:r>
            <a:r>
              <a:rPr lang="en-US" altLang="ko-KR" sz="1800" b="1" dirty="0">
                <a:solidFill>
                  <a:schemeClr val="bg1"/>
                </a:solidFill>
              </a:rPr>
              <a:t> 2 – Strings (</a:t>
            </a:r>
            <a:r>
              <a:rPr lang="en-US" altLang="ko-KR" sz="1800" b="1" dirty="0" err="1">
                <a:solidFill>
                  <a:schemeClr val="bg1"/>
                </a:solidFill>
              </a:rPr>
              <a:t>revisão</a:t>
            </a:r>
            <a:r>
              <a:rPr lang="en-US" altLang="ko-KR" sz="1800" b="1">
                <a:solidFill>
                  <a:schemeClr val="bg1"/>
                </a:solidFill>
              </a:rPr>
              <a:t>)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marL="0" indent="0" algn="r">
              <a:buFont typeface="Arial" pitchFamily="34" charset="0"/>
              <a:buNone/>
            </a:pPr>
            <a:endParaRPr lang="en-US" altLang="ko-K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816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4014</TotalTime>
  <Words>2447</Words>
  <Application>Microsoft Office PowerPoint</Application>
  <PresentationFormat>Apresentação na tela (4:3)</PresentationFormat>
  <Paragraphs>374</Paragraphs>
  <Slides>32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Cambria</vt:lpstr>
      <vt:lpstr>Times New Roman</vt:lpstr>
      <vt:lpstr>Wingdings</vt:lpstr>
      <vt:lpstr>Office Theme</vt:lpstr>
      <vt:lpstr>Apresentação do PowerPoint</vt:lpstr>
      <vt:lpstr>PROGRAMAÇÃO ESTRUTURADA  - TEORIA</vt:lpstr>
      <vt:lpstr>PROGRAMAÇÃO ESTRUTURADA  - TEORIA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PROGRAMAÇÃO ESTRUTURADA  - TEORIA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Resumo</vt:lpstr>
      <vt:lpstr> Resumo</vt:lpstr>
      <vt:lpstr>Strings</vt:lpstr>
      <vt:lpstr>Strings</vt:lpstr>
    </vt:vector>
  </TitlesOfParts>
  <Company>Atua Agencia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Atua</dc:creator>
  <cp:lastModifiedBy>Andrea Braga</cp:lastModifiedBy>
  <cp:revision>377</cp:revision>
  <cp:lastPrinted>2018-08-03T17:29:08Z</cp:lastPrinted>
  <dcterms:created xsi:type="dcterms:W3CDTF">2018-05-02T13:00:32Z</dcterms:created>
  <dcterms:modified xsi:type="dcterms:W3CDTF">2021-08-20T01:03:17Z</dcterms:modified>
</cp:coreProperties>
</file>