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8" r:id="rId5"/>
    <p:sldId id="279" r:id="rId6"/>
    <p:sldId id="300" r:id="rId7"/>
    <p:sldId id="280" r:id="rId8"/>
    <p:sldId id="29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98" r:id="rId17"/>
    <p:sldId id="295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4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B5FA4375-3FF6-426B-B2EC-0F94A0D1A8B0}"/>
              </a:ext>
            </a:extLst>
          </p:cNvPr>
          <p:cNvSpPr/>
          <p:nvPr/>
        </p:nvSpPr>
        <p:spPr>
          <a:xfrm rot="194284">
            <a:off x="6260897" y="3108321"/>
            <a:ext cx="2797377" cy="493364"/>
          </a:xfrm>
          <a:prstGeom prst="roundRect">
            <a:avLst>
              <a:gd name="adj" fmla="val 50000"/>
            </a:avLst>
          </a:prstGeom>
          <a:solidFill>
            <a:schemeClr val="tx1">
              <a:alpha val="2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2FF31A-27A6-48AB-B801-698DC0515381}"/>
              </a:ext>
            </a:extLst>
          </p:cNvPr>
          <p:cNvSpPr/>
          <p:nvPr/>
        </p:nvSpPr>
        <p:spPr>
          <a:xfrm>
            <a:off x="3076954" y="2994610"/>
            <a:ext cx="6595710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커피 주문 어플리케이션 데이터베이스 설계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dirty="0">
              <a:solidFill>
                <a:srgbClr val="A2959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16322B-07F3-4B7E-94D4-0FD93200092F}"/>
              </a:ext>
            </a:extLst>
          </p:cNvPr>
          <p:cNvGrpSpPr/>
          <p:nvPr/>
        </p:nvGrpSpPr>
        <p:grpSpPr>
          <a:xfrm>
            <a:off x="2519336" y="2979701"/>
            <a:ext cx="447845" cy="449299"/>
            <a:chOff x="574505" y="595499"/>
            <a:chExt cx="342000" cy="3431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575AFB-8371-4571-B469-1331DC3623C1}"/>
              </a:ext>
            </a:extLst>
          </p:cNvPr>
          <p:cNvSpPr txBox="1"/>
          <p:nvPr/>
        </p:nvSpPr>
        <p:spPr>
          <a:xfrm>
            <a:off x="8759581" y="4731391"/>
            <a:ext cx="2820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r>
              <a:rPr lang="ko-KR" altLang="en-US" dirty="0"/>
              <a:t>팀장 김가영</a:t>
            </a:r>
            <a:r>
              <a:rPr lang="en-US" altLang="ko-KR" dirty="0"/>
              <a:t>(20192381)</a:t>
            </a:r>
          </a:p>
          <a:p>
            <a:r>
              <a:rPr lang="ko-KR" altLang="en-US" dirty="0"/>
              <a:t>팀원 </a:t>
            </a:r>
            <a:r>
              <a:rPr lang="ko-KR" altLang="en-US" dirty="0" err="1"/>
              <a:t>안태후</a:t>
            </a:r>
            <a:r>
              <a:rPr lang="en-US" altLang="ko-KR" dirty="0"/>
              <a:t>(20181217)</a:t>
            </a:r>
          </a:p>
          <a:p>
            <a:r>
              <a:rPr lang="en-US" altLang="ko-KR" dirty="0"/>
              <a:t>       </a:t>
            </a:r>
            <a:r>
              <a:rPr lang="ko-KR" altLang="en-US" dirty="0" err="1"/>
              <a:t>김근우</a:t>
            </a:r>
            <a:r>
              <a:rPr lang="en-US" altLang="ko-KR" dirty="0"/>
              <a:t>(20181175)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김태민</a:t>
            </a:r>
            <a:r>
              <a:rPr lang="en-US" altLang="ko-KR" dirty="0"/>
              <a:t>(20181158)</a:t>
            </a:r>
          </a:p>
          <a:p>
            <a:r>
              <a:rPr lang="en-US" altLang="ko-KR" dirty="0"/>
              <a:t>       </a:t>
            </a:r>
            <a:r>
              <a:rPr lang="ko-KR" altLang="en-US" dirty="0" err="1"/>
              <a:t>전예진</a:t>
            </a:r>
            <a:r>
              <a:rPr lang="en-US" altLang="ko-KR" dirty="0"/>
              <a:t>(</a:t>
            </a:r>
            <a:r>
              <a:rPr lang="en-US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20201144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6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16237A-FE0B-41B9-92AB-FAA25A72604A}"/>
              </a:ext>
            </a:extLst>
          </p:cNvPr>
          <p:cNvGraphicFramePr>
            <a:graphicFrameLocks noGrp="1"/>
          </p:cNvGraphicFramePr>
          <p:nvPr/>
        </p:nvGraphicFramePr>
        <p:xfrm>
          <a:off x="614172" y="1419105"/>
          <a:ext cx="5335691" cy="2519302"/>
        </p:xfrm>
        <a:graphic>
          <a:graphicData uri="http://schemas.openxmlformats.org/drawingml/2006/table">
            <a:tbl>
              <a:tblPr/>
              <a:tblGrid>
                <a:gridCol w="1333867">
                  <a:extLst>
                    <a:ext uri="{9D8B030D-6E8A-4147-A177-3AD203B41FA5}">
                      <a16:colId xmlns:a16="http://schemas.microsoft.com/office/drawing/2014/main" val="2620794340"/>
                    </a:ext>
                  </a:extLst>
                </a:gridCol>
                <a:gridCol w="1333867">
                  <a:extLst>
                    <a:ext uri="{9D8B030D-6E8A-4147-A177-3AD203B41FA5}">
                      <a16:colId xmlns:a16="http://schemas.microsoft.com/office/drawing/2014/main" val="886460815"/>
                    </a:ext>
                  </a:extLst>
                </a:gridCol>
                <a:gridCol w="1333867">
                  <a:extLst>
                    <a:ext uri="{9D8B030D-6E8A-4147-A177-3AD203B41FA5}">
                      <a16:colId xmlns:a16="http://schemas.microsoft.com/office/drawing/2014/main" val="4138261564"/>
                    </a:ext>
                  </a:extLst>
                </a:gridCol>
                <a:gridCol w="1334090">
                  <a:extLst>
                    <a:ext uri="{9D8B030D-6E8A-4147-A177-3AD203B41FA5}">
                      <a16:colId xmlns:a16="http://schemas.microsoft.com/office/drawing/2014/main" val="2738819615"/>
                    </a:ext>
                  </a:extLst>
                </a:gridCol>
              </a:tblGrid>
              <a:tr h="153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62592"/>
                  </a:ext>
                </a:extLst>
              </a:tr>
              <a:tr h="153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033915"/>
                  </a:ext>
                </a:extLst>
              </a:tr>
              <a:tr h="153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칼로리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정보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0244"/>
                  </a:ext>
                </a:extLst>
              </a:tr>
              <a:tr h="153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탄수화물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11897"/>
                  </a:ext>
                </a:extLst>
              </a:tr>
              <a:tr h="1532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67618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나트륨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13586"/>
                  </a:ext>
                </a:extLst>
              </a:tr>
              <a:tr h="2256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단백질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알레르기 여부 확인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51307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886296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58776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트랜스지방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30893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36418"/>
                  </a:ext>
                </a:extLst>
              </a:tr>
              <a:tr h="1539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포화지방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58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29585A-2518-436E-9C6B-550896FB865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419105"/>
          <a:ext cx="4787690" cy="3254886"/>
        </p:xfrm>
        <a:graphic>
          <a:graphicData uri="http://schemas.openxmlformats.org/drawingml/2006/table">
            <a:tbl>
              <a:tblPr/>
              <a:tblGrid>
                <a:gridCol w="1197621">
                  <a:extLst>
                    <a:ext uri="{9D8B030D-6E8A-4147-A177-3AD203B41FA5}">
                      <a16:colId xmlns:a16="http://schemas.microsoft.com/office/drawing/2014/main" val="3631269333"/>
                    </a:ext>
                  </a:extLst>
                </a:gridCol>
                <a:gridCol w="1197621">
                  <a:extLst>
                    <a:ext uri="{9D8B030D-6E8A-4147-A177-3AD203B41FA5}">
                      <a16:colId xmlns:a16="http://schemas.microsoft.com/office/drawing/2014/main" val="1258820852"/>
                    </a:ext>
                  </a:extLst>
                </a:gridCol>
                <a:gridCol w="1197621">
                  <a:extLst>
                    <a:ext uri="{9D8B030D-6E8A-4147-A177-3AD203B41FA5}">
                      <a16:colId xmlns:a16="http://schemas.microsoft.com/office/drawing/2014/main" val="273039608"/>
                    </a:ext>
                  </a:extLst>
                </a:gridCol>
                <a:gridCol w="1194827">
                  <a:extLst>
                    <a:ext uri="{9D8B030D-6E8A-4147-A177-3AD203B41FA5}">
                      <a16:colId xmlns:a16="http://schemas.microsoft.com/office/drawing/2014/main" val="3828470836"/>
                    </a:ext>
                  </a:extLst>
                </a:gridCol>
              </a:tblGrid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3906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666894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78440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컵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69044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789071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시럽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통신사 제휴 할인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916373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온도 및 얼음 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현금영수증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894647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453268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40493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 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3976"/>
                  </a:ext>
                </a:extLst>
              </a:tr>
              <a:tr h="207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6814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C5B19D3-4C9A-44E3-9893-E3B5BFDA3423}"/>
              </a:ext>
            </a:extLst>
          </p:cNvPr>
          <p:cNvGraphicFramePr>
            <a:graphicFrameLocks noGrp="1"/>
          </p:cNvGraphicFramePr>
          <p:nvPr/>
        </p:nvGraphicFramePr>
        <p:xfrm>
          <a:off x="614172" y="4459678"/>
          <a:ext cx="4574286" cy="1256286"/>
        </p:xfrm>
        <a:graphic>
          <a:graphicData uri="http://schemas.openxmlformats.org/drawingml/2006/table">
            <a:tbl>
              <a:tblPr/>
              <a:tblGrid>
                <a:gridCol w="1524762">
                  <a:extLst>
                    <a:ext uri="{9D8B030D-6E8A-4147-A177-3AD203B41FA5}">
                      <a16:colId xmlns:a16="http://schemas.microsoft.com/office/drawing/2014/main" val="2083099861"/>
                    </a:ext>
                  </a:extLst>
                </a:gridCol>
                <a:gridCol w="1524762">
                  <a:extLst>
                    <a:ext uri="{9D8B030D-6E8A-4147-A177-3AD203B41FA5}">
                      <a16:colId xmlns:a16="http://schemas.microsoft.com/office/drawing/2014/main" val="339697502"/>
                    </a:ext>
                  </a:extLst>
                </a:gridCol>
                <a:gridCol w="1524762">
                  <a:extLst>
                    <a:ext uri="{9D8B030D-6E8A-4147-A177-3AD203B41FA5}">
                      <a16:colId xmlns:a16="http://schemas.microsoft.com/office/drawing/2014/main" val="2814954410"/>
                    </a:ext>
                  </a:extLst>
                </a:gridCol>
              </a:tblGrid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기념일 이벤트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9491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048841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4380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 원산지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00622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 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83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61665A-B5DA-4F2F-8FA2-7D11628FA845}"/>
              </a:ext>
            </a:extLst>
          </p:cNvPr>
          <p:cNvSpPr txBox="1"/>
          <p:nvPr/>
        </p:nvSpPr>
        <p:spPr>
          <a:xfrm>
            <a:off x="574505" y="1029889"/>
            <a:ext cx="65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</a:t>
            </a:r>
            <a:r>
              <a:rPr lang="ko-KR" altLang="en-US" b="1" dirty="0"/>
              <a:t>모든 개체는 릴레이션으로 변환한다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510A8-3809-46B7-9E6D-CD49D84A90E3}"/>
              </a:ext>
            </a:extLst>
          </p:cNvPr>
          <p:cNvSpPr txBox="1"/>
          <p:nvPr/>
        </p:nvSpPr>
        <p:spPr>
          <a:xfrm>
            <a:off x="614172" y="5815025"/>
            <a:ext cx="865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해당 데이터베이스 내에는 다대다 관계가 없으므로 다음 단계를 진행한다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104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8F21FCF-416A-4930-9BE8-52A0346CB6EB}"/>
              </a:ext>
            </a:extLst>
          </p:cNvPr>
          <p:cNvGraphicFramePr>
            <a:graphicFrameLocks noGrp="1"/>
          </p:cNvGraphicFramePr>
          <p:nvPr/>
        </p:nvGraphicFramePr>
        <p:xfrm>
          <a:off x="641281" y="1260474"/>
          <a:ext cx="3049524" cy="2769618"/>
        </p:xfrm>
        <a:graphic>
          <a:graphicData uri="http://schemas.openxmlformats.org/drawingml/2006/table">
            <a:tbl>
              <a:tblPr/>
              <a:tblGrid>
                <a:gridCol w="1524762">
                  <a:extLst>
                    <a:ext uri="{9D8B030D-6E8A-4147-A177-3AD203B41FA5}">
                      <a16:colId xmlns:a16="http://schemas.microsoft.com/office/drawing/2014/main" val="3501667602"/>
                    </a:ext>
                  </a:extLst>
                </a:gridCol>
                <a:gridCol w="1524762">
                  <a:extLst>
                    <a:ext uri="{9D8B030D-6E8A-4147-A177-3AD203B41FA5}">
                      <a16:colId xmlns:a16="http://schemas.microsoft.com/office/drawing/2014/main" val="1752028578"/>
                    </a:ext>
                  </a:extLst>
                </a:gridCol>
              </a:tblGrid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04208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75422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91792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95858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764851"/>
                  </a:ext>
                </a:extLst>
              </a:tr>
              <a:tr h="234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58157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338539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53222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82993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 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781884"/>
                  </a:ext>
                </a:extLst>
              </a:tr>
              <a:tr h="207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047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22D346-E780-47B9-9DA8-4014FFD2E133}"/>
              </a:ext>
            </a:extLst>
          </p:cNvPr>
          <p:cNvSpPr txBox="1"/>
          <p:nvPr/>
        </p:nvSpPr>
        <p:spPr>
          <a:xfrm>
            <a:off x="4004749" y="1617851"/>
            <a:ext cx="7586144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일반적인 일대다 관계는 외래키로 표현한다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고객’과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주문’의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관계는 종속성을 가지지 않는 일반적인 일대다 관계이다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주문 개체는 고객 개체의 기본키를 외래키로 가진다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85BE16-13C3-4F9E-BAA7-EF100481B28D}"/>
              </a:ext>
            </a:extLst>
          </p:cNvPr>
          <p:cNvGraphicFramePr>
            <a:graphicFrameLocks noGrp="1"/>
          </p:cNvGraphicFramePr>
          <p:nvPr/>
        </p:nvGraphicFramePr>
        <p:xfrm>
          <a:off x="641281" y="4170203"/>
          <a:ext cx="3363468" cy="1955929"/>
        </p:xfrm>
        <a:graphic>
          <a:graphicData uri="http://schemas.openxmlformats.org/drawingml/2006/table">
            <a:tbl>
              <a:tblPr/>
              <a:tblGrid>
                <a:gridCol w="1687068">
                  <a:extLst>
                    <a:ext uri="{9D8B030D-6E8A-4147-A177-3AD203B41FA5}">
                      <a16:colId xmlns:a16="http://schemas.microsoft.com/office/drawing/2014/main" val="33360617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58724033"/>
                    </a:ext>
                  </a:extLst>
                </a:gridCol>
              </a:tblGrid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652286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38899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ID(PK/FK)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7851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7147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916283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563230"/>
                  </a:ext>
                </a:extLst>
              </a:tr>
              <a:tr h="4474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유발요인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284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EDD80E-5998-44BA-AAE4-94C116D2ACB9}"/>
              </a:ext>
            </a:extLst>
          </p:cNvPr>
          <p:cNvSpPr txBox="1"/>
          <p:nvPr/>
        </p:nvSpPr>
        <p:spPr>
          <a:xfrm>
            <a:off x="4160210" y="4179081"/>
            <a:ext cx="7586144" cy="186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약한 개체가 참여하는 일대다 관계는 외래키를 포함해서 기본키로 지정한다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주문은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있어야만 존재할 수 있는 일대다 관계이므로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주문은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약한 개체이다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61B3A-0AC4-49FD-BBE4-F2605882D22B}"/>
              </a:ext>
            </a:extLst>
          </p:cNvPr>
          <p:cNvSpPr txBox="1"/>
          <p:nvPr/>
        </p:nvSpPr>
        <p:spPr>
          <a:xfrm>
            <a:off x="4158641" y="1199393"/>
            <a:ext cx="591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일대다 관계는 외래키로 표현한다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15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41B4A1-BDD3-4A69-A9A0-0718C1B6FB15}"/>
              </a:ext>
            </a:extLst>
          </p:cNvPr>
          <p:cNvGraphicFramePr>
            <a:graphicFrameLocks noGrp="1"/>
          </p:cNvGraphicFramePr>
          <p:nvPr/>
        </p:nvGraphicFramePr>
        <p:xfrm>
          <a:off x="641281" y="1260474"/>
          <a:ext cx="3202559" cy="1255080"/>
        </p:xfrm>
        <a:graphic>
          <a:graphicData uri="http://schemas.openxmlformats.org/drawingml/2006/table">
            <a:tbl>
              <a:tblPr/>
              <a:tblGrid>
                <a:gridCol w="1687068">
                  <a:extLst>
                    <a:ext uri="{9D8B030D-6E8A-4147-A177-3AD203B41FA5}">
                      <a16:colId xmlns:a16="http://schemas.microsoft.com/office/drawing/2014/main" val="1175828946"/>
                    </a:ext>
                  </a:extLst>
                </a:gridCol>
                <a:gridCol w="1515491">
                  <a:extLst>
                    <a:ext uri="{9D8B030D-6E8A-4147-A177-3AD203B41FA5}">
                      <a16:colId xmlns:a16="http://schemas.microsoft.com/office/drawing/2014/main" val="415928749"/>
                    </a:ext>
                  </a:extLst>
                </a:gridCol>
              </a:tblGrid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6079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442950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ID(PK/FK)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410317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ID(PK/FK)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146955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7915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05B056-475B-493E-ADFF-67DC53762B67}"/>
              </a:ext>
            </a:extLst>
          </p:cNvPr>
          <p:cNvSpPr txBox="1"/>
          <p:nvPr/>
        </p:nvSpPr>
        <p:spPr>
          <a:xfrm>
            <a:off x="4045907" y="1260474"/>
            <a:ext cx="601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주문은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있어야만 존재할 수 있는 일대다 관계이므로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주문은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약한 개체이다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68A1D-C46B-4CC6-9220-C877D51BD541}"/>
              </a:ext>
            </a:extLst>
          </p:cNvPr>
          <p:cNvSpPr txBox="1"/>
          <p:nvPr/>
        </p:nvSpPr>
        <p:spPr>
          <a:xfrm>
            <a:off x="641281" y="2655518"/>
            <a:ext cx="517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일대일 관계는 외래키로 표현한다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458385-C6D1-463A-BEAB-E82FCB955951}"/>
              </a:ext>
            </a:extLst>
          </p:cNvPr>
          <p:cNvGraphicFramePr>
            <a:graphicFrameLocks noGrp="1"/>
          </p:cNvGraphicFramePr>
          <p:nvPr/>
        </p:nvGraphicFramePr>
        <p:xfrm>
          <a:off x="641280" y="3036491"/>
          <a:ext cx="3041372" cy="3271650"/>
        </p:xfrm>
        <a:graphic>
          <a:graphicData uri="http://schemas.openxmlformats.org/drawingml/2006/table">
            <a:tbl>
              <a:tblPr/>
              <a:tblGrid>
                <a:gridCol w="1520686">
                  <a:extLst>
                    <a:ext uri="{9D8B030D-6E8A-4147-A177-3AD203B41FA5}">
                      <a16:colId xmlns:a16="http://schemas.microsoft.com/office/drawing/2014/main" val="3013992192"/>
                    </a:ext>
                  </a:extLst>
                </a:gridCol>
                <a:gridCol w="1520686">
                  <a:extLst>
                    <a:ext uri="{9D8B030D-6E8A-4147-A177-3AD203B41FA5}">
                      <a16:colId xmlns:a16="http://schemas.microsoft.com/office/drawing/2014/main" val="2806741825"/>
                    </a:ext>
                  </a:extLst>
                </a:gridCol>
              </a:tblGrid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855"/>
                  </a:ext>
                </a:extLst>
              </a:tr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90596"/>
                  </a:ext>
                </a:extLst>
              </a:tr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24100"/>
                  </a:ext>
                </a:extLst>
              </a:tr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칼로리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24349"/>
                  </a:ext>
                </a:extLst>
              </a:tr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탄수화물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45495"/>
                  </a:ext>
                </a:extLst>
              </a:tr>
              <a:tr h="107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7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나트륨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628811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단백질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454839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56126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76326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트랜스지방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75753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329531"/>
                  </a:ext>
                </a:extLst>
              </a:tr>
              <a:tr h="1076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포화지방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4010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E1C8E5-3B18-48C3-BFB2-FDA051088FFB}"/>
              </a:ext>
            </a:extLst>
          </p:cNvPr>
          <p:cNvSpPr txBox="1"/>
          <p:nvPr/>
        </p:nvSpPr>
        <p:spPr>
          <a:xfrm>
            <a:off x="3837844" y="3014269"/>
            <a:ext cx="58698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24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일대일 관계는 외래키를 서로 주고받는다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개체와 영양정보 개체는 각각 필수적으로 관계에 참여하고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5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B6DEDF-75A3-41C9-B694-3429FE2D6FE2}"/>
              </a:ext>
            </a:extLst>
          </p:cNvPr>
          <p:cNvGraphicFramePr>
            <a:graphicFrameLocks noGrp="1"/>
          </p:cNvGraphicFramePr>
          <p:nvPr/>
        </p:nvGraphicFramePr>
        <p:xfrm>
          <a:off x="512592" y="1214834"/>
          <a:ext cx="3030474" cy="2251968"/>
        </p:xfrm>
        <a:graphic>
          <a:graphicData uri="http://schemas.openxmlformats.org/drawingml/2006/table">
            <a:tbl>
              <a:tblPr/>
              <a:tblGrid>
                <a:gridCol w="1515237">
                  <a:extLst>
                    <a:ext uri="{9D8B030D-6E8A-4147-A177-3AD203B41FA5}">
                      <a16:colId xmlns:a16="http://schemas.microsoft.com/office/drawing/2014/main" val="2022323500"/>
                    </a:ext>
                  </a:extLst>
                </a:gridCol>
                <a:gridCol w="1515237">
                  <a:extLst>
                    <a:ext uri="{9D8B030D-6E8A-4147-A177-3AD203B41FA5}">
                      <a16:colId xmlns:a16="http://schemas.microsoft.com/office/drawing/2014/main" val="2505514332"/>
                    </a:ext>
                  </a:extLst>
                </a:gridCol>
              </a:tblGrid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21540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73272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2266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97456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643268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72075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913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알레르기 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380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1C74A8-4A99-470B-9F37-CAC57CD75A9F}"/>
              </a:ext>
            </a:extLst>
          </p:cNvPr>
          <p:cNvSpPr txBox="1"/>
          <p:nvPr/>
        </p:nvSpPr>
        <p:spPr>
          <a:xfrm>
            <a:off x="3770333" y="1214834"/>
            <a:ext cx="583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상품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개체와 알레르기 유발요인 개체는 각각 필수적으로 관계에 참여하고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10268F-5514-435C-B3D2-6CABD084B628}"/>
              </a:ext>
            </a:extLst>
          </p:cNvPr>
          <p:cNvGraphicFramePr>
            <a:graphicFrameLocks noGrp="1"/>
          </p:cNvGraphicFramePr>
          <p:nvPr/>
        </p:nvGraphicFramePr>
        <p:xfrm>
          <a:off x="512592" y="3641891"/>
          <a:ext cx="3297555" cy="2764794"/>
        </p:xfrm>
        <a:graphic>
          <a:graphicData uri="http://schemas.openxmlformats.org/drawingml/2006/table">
            <a:tbl>
              <a:tblPr/>
              <a:tblGrid>
                <a:gridCol w="1524762">
                  <a:extLst>
                    <a:ext uri="{9D8B030D-6E8A-4147-A177-3AD203B41FA5}">
                      <a16:colId xmlns:a16="http://schemas.microsoft.com/office/drawing/2014/main" val="1849005596"/>
                    </a:ext>
                  </a:extLst>
                </a:gridCol>
                <a:gridCol w="1772793">
                  <a:extLst>
                    <a:ext uri="{9D8B030D-6E8A-4147-A177-3AD203B41FA5}">
                      <a16:colId xmlns:a16="http://schemas.microsoft.com/office/drawing/2014/main" val="3696101409"/>
                    </a:ext>
                  </a:extLst>
                </a:gridCol>
              </a:tblGrid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참여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고객결제정보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참여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346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1200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235223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89970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93631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28900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통신사 제휴 할인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723679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현금영수증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59669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56266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 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90573"/>
                  </a:ext>
                </a:extLst>
              </a:tr>
              <a:tr h="207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26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4FB4A0-7EE7-4D69-8A5D-08671F0357C1}"/>
              </a:ext>
            </a:extLst>
          </p:cNvPr>
          <p:cNvSpPr txBox="1"/>
          <p:nvPr/>
        </p:nvSpPr>
        <p:spPr>
          <a:xfrm>
            <a:off x="4032553" y="3641891"/>
            <a:ext cx="61377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2800" b="1" kern="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일대일 관계에 필수적으로 참여하는 개체의 릴레이션만 외래키를 받는다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고객 개체와 고객 결제정보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개체간의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관계에서 고객은 선택적으로 관계에 참여하고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 결제정보는 필수적으로 관계에 참여한다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10438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2F00FA-4DEB-4BE1-AFF2-40F695751651}"/>
              </a:ext>
            </a:extLst>
          </p:cNvPr>
          <p:cNvGraphicFramePr>
            <a:graphicFrameLocks noGrp="1"/>
          </p:cNvGraphicFramePr>
          <p:nvPr/>
        </p:nvGraphicFramePr>
        <p:xfrm>
          <a:off x="553628" y="1214834"/>
          <a:ext cx="3722878" cy="2009334"/>
        </p:xfrm>
        <a:graphic>
          <a:graphicData uri="http://schemas.openxmlformats.org/drawingml/2006/table">
            <a:tbl>
              <a:tblPr/>
              <a:tblGrid>
                <a:gridCol w="1855470">
                  <a:extLst>
                    <a:ext uri="{9D8B030D-6E8A-4147-A177-3AD203B41FA5}">
                      <a16:colId xmlns:a16="http://schemas.microsoft.com/office/drawing/2014/main" val="2614357983"/>
                    </a:ext>
                  </a:extLst>
                </a:gridCol>
                <a:gridCol w="1867408">
                  <a:extLst>
                    <a:ext uri="{9D8B030D-6E8A-4147-A177-3AD203B41FA5}">
                      <a16:colId xmlns:a16="http://schemas.microsoft.com/office/drawing/2014/main" val="3129618903"/>
                    </a:ext>
                  </a:extLst>
                </a:gridCol>
              </a:tblGrid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참여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참여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65448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16571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ID(FK)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24968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46197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컵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64092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16919"/>
                  </a:ext>
                </a:extLst>
              </a:tr>
              <a:tr h="2143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시럽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41066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온도 및 얼음 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157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8BD66D-58ED-4B35-8249-FE90C7582A62}"/>
              </a:ext>
            </a:extLst>
          </p:cNvPr>
          <p:cNvSpPr txBox="1"/>
          <p:nvPr/>
        </p:nvSpPr>
        <p:spPr>
          <a:xfrm>
            <a:off x="4659682" y="1145707"/>
            <a:ext cx="541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상품 개체와 옵션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개체간의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관계에서 상품은 선택적으로 관계에 참여하고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옵션은 필수적으로 관계에 참여한다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993D5-D883-4002-BD24-0CB4EED1FE8D}"/>
              </a:ext>
            </a:extLst>
          </p:cNvPr>
          <p:cNvSpPr txBox="1"/>
          <p:nvPr/>
        </p:nvSpPr>
        <p:spPr>
          <a:xfrm>
            <a:off x="425885" y="3429000"/>
            <a:ext cx="567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다중 값 속성은 릴레이션으로 반환한다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65DD83C-8AF7-4647-8848-9AA7639FAD4D}"/>
              </a:ext>
            </a:extLst>
          </p:cNvPr>
          <p:cNvGraphicFramePr>
            <a:graphicFrameLocks noGrp="1"/>
          </p:cNvGraphicFramePr>
          <p:nvPr/>
        </p:nvGraphicFramePr>
        <p:xfrm>
          <a:off x="553628" y="3841282"/>
          <a:ext cx="2202098" cy="2352096"/>
        </p:xfrm>
        <a:graphic>
          <a:graphicData uri="http://schemas.openxmlformats.org/drawingml/2006/table">
            <a:tbl>
              <a:tblPr/>
              <a:tblGrid>
                <a:gridCol w="2202098">
                  <a:extLst>
                    <a:ext uri="{9D8B030D-6E8A-4147-A177-3AD203B41FA5}">
                      <a16:colId xmlns:a16="http://schemas.microsoft.com/office/drawing/2014/main" val="2480393759"/>
                    </a:ext>
                  </a:extLst>
                </a:gridCol>
              </a:tblGrid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고객결제정보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9857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44466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12979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6550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35819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143915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통신사 제휴 할인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98131"/>
                  </a:ext>
                </a:extLst>
              </a:tr>
              <a:tr h="29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현금영수증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5247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DB269A-193C-4DDC-A56B-DB460C8F07A0}"/>
              </a:ext>
            </a:extLst>
          </p:cNvPr>
          <p:cNvGraphicFramePr>
            <a:graphicFrameLocks noGrp="1"/>
          </p:cNvGraphicFramePr>
          <p:nvPr/>
        </p:nvGraphicFramePr>
        <p:xfrm>
          <a:off x="2861329" y="3849247"/>
          <a:ext cx="3927348" cy="1256286"/>
        </p:xfrm>
        <a:graphic>
          <a:graphicData uri="http://schemas.openxmlformats.org/drawingml/2006/table">
            <a:tbl>
              <a:tblPr/>
              <a:tblGrid>
                <a:gridCol w="1309370">
                  <a:extLst>
                    <a:ext uri="{9D8B030D-6E8A-4147-A177-3AD203B41FA5}">
                      <a16:colId xmlns:a16="http://schemas.microsoft.com/office/drawing/2014/main" val="1038935844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3592793245"/>
                    </a:ext>
                  </a:extLst>
                </a:gridCol>
                <a:gridCol w="1308608">
                  <a:extLst>
                    <a:ext uri="{9D8B030D-6E8A-4147-A177-3AD203B41FA5}">
                      <a16:colId xmlns:a16="http://schemas.microsoft.com/office/drawing/2014/main" val="711495081"/>
                    </a:ext>
                  </a:extLst>
                </a:gridCol>
              </a:tblGrid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57988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스타벅스카드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448764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할인 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218069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카드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9074"/>
                  </a:ext>
                </a:extLst>
              </a:tr>
              <a:tr h="2086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99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21D5E1-1E3B-421A-BEAB-E8EA47D8E739}"/>
              </a:ext>
            </a:extLst>
          </p:cNvPr>
          <p:cNvSpPr txBox="1"/>
          <p:nvPr/>
        </p:nvSpPr>
        <p:spPr>
          <a:xfrm>
            <a:off x="7031275" y="3565057"/>
            <a:ext cx="483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 결제정보 개체의 스타벅스 카드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신용카드는 다중 값 속성을 가지므로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릴레이션을 생성한다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2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7BA887A-0D84-48D4-AAC5-F3B0EEE6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48" y="1958141"/>
            <a:ext cx="8946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32A96AE-6DEF-4A2C-B909-1BB32F7B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55" t="16901" r="2835"/>
          <a:stretch>
            <a:fillRect/>
          </a:stretch>
        </p:blipFill>
        <p:spPr>
          <a:xfrm>
            <a:off x="1749927" y="1105832"/>
            <a:ext cx="8692145" cy="53543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9463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7BA887A-0D84-48D4-AAC5-F3B0EEE6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48" y="1958141"/>
            <a:ext cx="8946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B1B7C-E7AF-46ED-BD1C-B10D20F87E7C}"/>
              </a:ext>
            </a:extLst>
          </p:cNvPr>
          <p:cNvSpPr txBox="1"/>
          <p:nvPr/>
        </p:nvSpPr>
        <p:spPr>
          <a:xfrm>
            <a:off x="4608252" y="2998113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실제 구현</a:t>
            </a:r>
          </a:p>
        </p:txBody>
      </p:sp>
    </p:spTree>
    <p:extLst>
      <p:ext uri="{BB962C8B-B14F-4D97-AF65-F5344CB8AC3E}">
        <p14:creationId xmlns:p14="http://schemas.microsoft.com/office/powerpoint/2010/main" val="218505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10438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93D30-8F69-4012-98E6-9B975E5EC971}"/>
              </a:ext>
            </a:extLst>
          </p:cNvPr>
          <p:cNvSpPr txBox="1"/>
          <p:nvPr/>
        </p:nvSpPr>
        <p:spPr>
          <a:xfrm>
            <a:off x="3766696" y="2228671"/>
            <a:ext cx="46794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/>
              <a:t>Q&amp;A</a:t>
            </a:r>
            <a:endParaRPr lang="ko-KR" alt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83323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10438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57E4C-AEA0-4900-B21E-D055A9FD4CA7}"/>
              </a:ext>
            </a:extLst>
          </p:cNvPr>
          <p:cNvSpPr txBox="1"/>
          <p:nvPr/>
        </p:nvSpPr>
        <p:spPr>
          <a:xfrm>
            <a:off x="1205097" y="2228671"/>
            <a:ext cx="980268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77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7022C-DAA3-414A-866D-9C0D25D482C3}"/>
              </a:ext>
            </a:extLst>
          </p:cNvPr>
          <p:cNvSpPr/>
          <p:nvPr/>
        </p:nvSpPr>
        <p:spPr>
          <a:xfrm>
            <a:off x="2198905" y="1548585"/>
            <a:ext cx="7659149" cy="813732"/>
          </a:xfrm>
          <a:prstGeom prst="rect">
            <a:avLst/>
          </a:prstGeom>
          <a:solidFill>
            <a:schemeClr val="bg1"/>
          </a:solidFill>
          <a:ln>
            <a:solidFill>
              <a:srgbClr val="CCD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</a:rPr>
              <a:t>프로젝트 개요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86C988-3CD2-4DFA-A9C7-DB38A2D5C937}"/>
              </a:ext>
            </a:extLst>
          </p:cNvPr>
          <p:cNvSpPr/>
          <p:nvPr/>
        </p:nvSpPr>
        <p:spPr>
          <a:xfrm>
            <a:off x="2198902" y="2791888"/>
            <a:ext cx="7659149" cy="813732"/>
          </a:xfrm>
          <a:prstGeom prst="rect">
            <a:avLst/>
          </a:prstGeom>
          <a:solidFill>
            <a:schemeClr val="bg1"/>
          </a:solidFill>
          <a:ln>
            <a:solidFill>
              <a:srgbClr val="CCD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</a:rPr>
              <a:t>데이터베이스 설계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8F449-C1E8-4663-A718-CCDE8D3E74DF}"/>
              </a:ext>
            </a:extLst>
          </p:cNvPr>
          <p:cNvSpPr/>
          <p:nvPr/>
        </p:nvSpPr>
        <p:spPr>
          <a:xfrm>
            <a:off x="2198902" y="4035191"/>
            <a:ext cx="7659149" cy="813732"/>
          </a:xfrm>
          <a:prstGeom prst="rect">
            <a:avLst/>
          </a:prstGeom>
          <a:solidFill>
            <a:schemeClr val="bg1"/>
          </a:solidFill>
          <a:ln>
            <a:solidFill>
              <a:srgbClr val="CCD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1371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스타벅스, 커피, 가게, 거리, 도시, 건축물, 도시의, 광고하는, 건물, 징후, 관광 여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576"/>
            <a:ext cx="12192000" cy="69655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FA776F-B0E0-40BC-A99C-ED8E4FAB89FA}"/>
              </a:ext>
            </a:extLst>
          </p:cNvPr>
          <p:cNvSpPr/>
          <p:nvPr/>
        </p:nvSpPr>
        <p:spPr>
          <a:xfrm>
            <a:off x="0" y="-107576"/>
            <a:ext cx="12192000" cy="6965576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15785" y="1789607"/>
            <a:ext cx="1886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9EF670-0599-49FC-B15A-A09DA97DD144}"/>
              </a:ext>
            </a:extLst>
          </p:cNvPr>
          <p:cNvCxnSpPr/>
          <p:nvPr/>
        </p:nvCxnSpPr>
        <p:spPr>
          <a:xfrm>
            <a:off x="0" y="1464270"/>
            <a:ext cx="1219200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AC1FB0-D8F6-428D-AD00-D90A9E484ACC}"/>
              </a:ext>
            </a:extLst>
          </p:cNvPr>
          <p:cNvSpPr txBox="1"/>
          <p:nvPr/>
        </p:nvSpPr>
        <p:spPr>
          <a:xfrm>
            <a:off x="1265553" y="1641682"/>
            <a:ext cx="10177031" cy="397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chemeClr val="bg1"/>
              </a:solidFill>
              <a:ea typeface="ONE 모바일고딕 OTF Regular" panose="00000500000000000000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chemeClr val="bg1"/>
              </a:solidFill>
              <a:ea typeface="ONE 모바일고딕 OTF Regular" panose="00000500000000000000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chemeClr val="bg1"/>
                </a:solidFill>
                <a:ea typeface="ONE 모바일고딕 OTF Regular" panose="000005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a typeface="ONE 모바일고딕 OTF Regular" panose="00000500000000000000"/>
              </a:rPr>
              <a:t>2016</a:t>
            </a:r>
            <a:r>
              <a:rPr lang="ko-KR" altLang="en-US" dirty="0">
                <a:solidFill>
                  <a:schemeClr val="bg1"/>
                </a:solidFill>
                <a:ea typeface="ONE 모바일고딕 OTF Regular" panose="00000500000000000000"/>
              </a:rPr>
              <a:t>년 대비 </a:t>
            </a:r>
            <a:r>
              <a:rPr lang="en-US" altLang="ko-KR" dirty="0">
                <a:solidFill>
                  <a:schemeClr val="bg1"/>
                </a:solidFill>
                <a:ea typeface="ONE 모바일고딕 OTF Regular" panose="00000500000000000000"/>
              </a:rPr>
              <a:t>2020</a:t>
            </a:r>
            <a:r>
              <a:rPr lang="ko-KR" altLang="en-US" dirty="0">
                <a:solidFill>
                  <a:schemeClr val="bg1"/>
                </a:solidFill>
                <a:ea typeface="ONE 모바일고딕 OTF Regular" panose="00000500000000000000"/>
              </a:rPr>
              <a:t>년의 간편결제 서비스의 이용건수와 이용 금액은 약 </a:t>
            </a:r>
            <a:r>
              <a:rPr lang="en-US" altLang="ko-KR" dirty="0">
                <a:solidFill>
                  <a:schemeClr val="bg1"/>
                </a:solidFill>
                <a:ea typeface="ONE 모바일고딕 OTF Regular" panose="00000500000000000000"/>
              </a:rPr>
              <a:t>6</a:t>
            </a:r>
            <a:r>
              <a:rPr lang="ko-KR" altLang="en-US" dirty="0">
                <a:solidFill>
                  <a:schemeClr val="bg1"/>
                </a:solidFill>
                <a:ea typeface="ONE 모바일고딕 OTF Regular" panose="00000500000000000000"/>
              </a:rPr>
              <a:t>배가 늘어났다</a:t>
            </a:r>
            <a:r>
              <a:rPr lang="en-US" altLang="ko-KR" dirty="0">
                <a:solidFill>
                  <a:schemeClr val="bg1"/>
                </a:solidFill>
                <a:ea typeface="ONE 모바일고딕 OTF Regular" panose="00000500000000000000"/>
              </a:rPr>
              <a:t>.</a:t>
            </a:r>
          </a:p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ea typeface="ONE 모바일고딕 OTF Regular" panose="00000500000000000000"/>
            </a:endParaRPr>
          </a:p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다른 결제 수단이 있음에도 스타벅스 어플리케이션을 사용하는 이유는 ‘간편’ 하기 때문이다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fontAlgn="base" latinLnBrk="0">
              <a:lnSpc>
                <a:spcPct val="160000"/>
              </a:lnSpc>
            </a:pPr>
            <a:endParaRPr lang="en-US" altLang="ko-KR" dirty="0">
              <a:solidFill>
                <a:schemeClr val="bg1"/>
              </a:solidFill>
              <a:ea typeface="ONE 모바일고딕 OTF Regular" panose="00000500000000000000"/>
            </a:endParaRPr>
          </a:p>
          <a:p>
            <a:pPr marL="285750" indent="-285750" fontAlgn="base" latinLnBrk="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실제로는 많은 데이터를 담고 있음에도 사용자는 어플리케이션을 편리하게 이용한다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→ </a:t>
            </a:r>
            <a:r>
              <a:rPr lang="ko-KR" altLang="en-US" dirty="0">
                <a:solidFill>
                  <a:schemeClr val="bg1"/>
                </a:solidFill>
              </a:rPr>
              <a:t>많은 데이터를 편리하게 이용할 수 있는 그 이면에는 데이터베이스 설계가 바탕이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marR="0" indent="-28575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chemeClr val="bg1"/>
              </a:solidFill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CFFE30-667C-41D7-BC23-822924502779}"/>
              </a:ext>
            </a:extLst>
          </p:cNvPr>
          <p:cNvGrpSpPr/>
          <p:nvPr/>
        </p:nvGrpSpPr>
        <p:grpSpPr>
          <a:xfrm>
            <a:off x="539486" y="549858"/>
            <a:ext cx="11031777" cy="434390"/>
            <a:chOff x="387086" y="549858"/>
            <a:chExt cx="11031777" cy="4343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CBA118A-E74F-41B0-BEEA-000EC9F9CD9A}"/>
                </a:ext>
              </a:extLst>
            </p:cNvPr>
            <p:cNvSpPr/>
            <p:nvPr/>
          </p:nvSpPr>
          <p:spPr>
            <a:xfrm>
              <a:off x="387086" y="549858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75000"/>
                    </a:schemeClr>
                  </a:solidFill>
                </a:rPr>
                <a:t>프로젝트 개요 </a:t>
              </a:r>
              <a:r>
                <a:rPr lang="en-US" altLang="ko-KR" sz="2400" b="1" i="1" kern="0" dirty="0">
                  <a:solidFill>
                    <a:schemeClr val="bg1">
                      <a:lumMod val="75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프로젝트 배경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915A4D5-1DA3-495A-8B93-FDA8B8696B94}"/>
                </a:ext>
              </a:extLst>
            </p:cNvPr>
            <p:cNvSpPr/>
            <p:nvPr/>
          </p:nvSpPr>
          <p:spPr>
            <a:xfrm>
              <a:off x="505934" y="595498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1987EC2-5492-4455-B84E-6CA1B1837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97" y="665816"/>
              <a:ext cx="202474" cy="20247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081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-7937"/>
            <a:ext cx="12192000" cy="6858000"/>
            <a:chOff x="-1" y="0"/>
            <a:chExt cx="11901815" cy="6858000"/>
          </a:xfrm>
        </p:grpSpPr>
        <p:sp>
          <p:nvSpPr>
            <p:cNvPr id="2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539486" y="549858"/>
            <a:ext cx="11031777" cy="434390"/>
            <a:chOff x="387086" y="549858"/>
            <a:chExt cx="11031777" cy="43439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387086" y="549858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75000"/>
                    </a:schemeClr>
                  </a:solidFill>
                </a:rPr>
                <a:t>프로젝트 개요 </a:t>
              </a:r>
              <a:r>
                <a:rPr lang="en-US" altLang="ko-KR" sz="2400" b="1" i="1" kern="0" dirty="0">
                  <a:solidFill>
                    <a:schemeClr val="bg1">
                      <a:lumMod val="75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문제점 분석 및 새로운 요구사항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05934" y="595498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97" y="665816"/>
              <a:ext cx="202474" cy="2024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1234142" y="4844674"/>
            <a:ext cx="195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dirty="0"/>
          </a:p>
        </p:txBody>
      </p:sp>
      <p:sp>
        <p:nvSpPr>
          <p:cNvPr id="4" name="AutoShape 6" descr="data:image/jpg;base64,%20/9j/4AAQSkZJRgABAQEAYABgAAD/2wBDAAUDBAQEAwUEBAQFBQUGBwwIBwcHBw8LCwkMEQ8SEhEPERETFhwXExQaFRERGCEYGh0dHx8fExciJCIeJBweHx7/2wBDAQUFBQcGBw4ICA4eFBEUHh4eHh4eHh4eHh4eHh4eHh4eHh4eHh4eHh4eHh4eHh4eHh4eHh4eHh4eHh4eHh4eHh7/wAARCAEL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UaWVV+8eKgud/2mGTIzu4I69Klk60yVfMZBs6c8V9Mj+f5NssSSSKOHPJ6Uwzy8fOaY3zN/Wkxz1H5UJA5tseJpv+ejUCaXI/eNTCMk8g+1KNvTHPqKdgu+45ppiG/eHB9aVpZdmAxyBUI+8wPINSEZb3xSsLmfchBlJL+YSfftQWnz/rDTx0OO3WkPPXrVEkYubmOM5U9euaT7ZNkBm2HHQinz7fK56U+WBXhRmwSB6daNBe90ZJbXkhYDzgfUVa3O3PmH6VieSA425XJqxbNcxylVk8xB1B60nFFwrS2ZcknaF9sknB6Cq0ju0ZCSE+hzVi7SN4zIxXaBkk9qzl8lm/dTLt7EHIz6UJIVRyT8i6tzN8odyDTllmJLB8gVDL5sbY8tZEI4I61Bp8375hvYA8YPaiwc7vZsv+dJ/fNPE8p/jJqK5CiHduIqCFpN+1WyD7UrFubTsXVlnxwxp4ln/vnFVVFwB2x9alMRbaWkKkHOAaLIqM5eZILiRWG6Tg/pUouJP75qEQx+5P1o244A4pWRalLuTiaT++aPOk/vmogvvRtz60rFczJvOk/vmjzpP75qEBQetICpJCk5FFg533J/Ok/vmjzpP75qEhiKQx8n5jzRYOaRN50n980huGHWSogoB2nJ9M05lUjkCiwc0iTz5NuVcmk86b1P500cD2oosO77lRulBbbMrfwgUs/QFATu5FMkIWFWc4YcNVHO2SGL96MfdPemlSsu3oM0wh49qbsgcg1Ksm87XXkdDTDQYfXpSd6celIOvPTpQSRuuQeee1SLlgD3HINI/enElTnHFALcYv8eelJ2p4P38c5GKRc4wecUxEcwzGw9qeN62RPzMABx3pJflRutTIdsZU8jGKGCWpUwsjq4zjipTCvmhh1PfpQoGeB2HFWrS2muJ8QxO69yOi/U9KTYQhcz7nfGSY2Kuex5B/CltPLW3ZRaxRMTuJQYBPrWpc6ZGrt51ypP8AdiG79elEUdpEhCwhyP8AnoS36dKq1yb8smrlFZOg9D61WGPtYZmwCTzir9xOyrlQiD/ZQD+VY19NublsnvS2KspmnGhUSF23lyPoAPSlyydF3DHasKOaaM4WVh6DtVy31R1+WaEOPUcGpua+zNi0lEicKR9aGkTfjBzUNvewzOPL5B/T8KsSqGwcUD1sLuGRil5454qE5XkDcO4p3mDH3T+NFg5u5L37Ud+TmmKwLdqf9KRSEAC+9OFIAfXFKPrQMKAc9KaCd2CBjtSr3+tAXFIyR7UUUUDAUUUc0gII1Kvt3HHpUciiQt0I6UhdtwqUSAqNwHXmqMbp6DI0VU8vnAHFAFdD4S8J6l4nmuY9Oa3U24Vm81yvXPTAPpWrrHwz8QaVptzqVzLYmG3jLuElYnA9OKzdaClyt6ndTyvF1aXtoU249/Q4nBH0xShc9aRc7du7jtXW+F/AOueItKGo2MlmsJcoBLIQcjr0BqpzjBXkznw2FrYqfJRi5PsjkXWrun6dqGoM62FlcXZQZYQxl9o98Vu+L/AuteG9MXUdQe0aIyiLEUhJyQSOoHpXU/s9HOrasP8AphH/AOhGs6ldKk5x1PQwWU1J4+GExCcHL79m/wBDgH8O69CjyTaJqKRqCzs1uwAGOvSs6KKSaZIYI2lkchUVBksT0AFfUfin/kWtT/69Jf8A0A184+CVb/hMdG/6/Iv/AEIVnh8S6sZSa2O3Ocip5fXpUozb5/w1SGN4X8RP8p0HU/8AwGf/AArNkhktriSCZHjdcq6MMFSPWvrWvna90tdR8b63NccWsF9Luz/Edx4/xqcNi3VbTRtnnDlPLowlTm5OTtqY+l6SjW4v9QYxW38Cj70n/wBap7q886IQRIsMC8LGv+eal1q9+13G2PAhj+VBjt61mkjPNejCPVnx9esr8lPb8xC6jsWqtO/J6Y9qfIy468VnXk2FwrfpVNmNOLZXvrkKCOB+Gay2kz8zZ/KpJmJY8flTEHzf/XrBu56EIqKGjp0/Wg5A5608qMkrnnrTDjOO/wBaRY3zGj+dThh0x1q9oniKOacWN9iO46I3QP8A/X9qoOozg4z0yRWXq1is8RH3X6qwP3SPepd+hpTUW7SPQ2GRwR7UzYepIxXB+C/GEjXg0fVG/fciGY/xkfwn3/nX1Pofwy8M3ui2V5K195k9ukjbZgBkqCccVlPEwgk2elhMixWLqSp07aa6s8WG3njJo3PnAUAeua92/wCFU+Fv72of9/x/hSf8Kp8Lf3tQ/wC/4/wrL6/S8z0P9T8x/u/f/wAA8LG4j5iPwpUULnFe6f8ACqfC397UP+/4/wAKxvGvw88P6P4WvtSs2vDPAgZN8oIzuA5GPenHG0pNJGdXhXHUacqkuWyTe/b5Hk3etzRvCXiDV7Fb3TtPae3ZiocSKOR16msOvefgt/yIkH/XeX/0KrxNV0ocyObIctpZjiXRqtpWb0+R5Jq/hDxFpNg99qGnNDboQGcyKcZOB0NYNe/fGH/kQb7/AHo//QxXgCKFzjOKMNWdWHNIrP8ALaWXYlUqTbTV9fV/5C0UUV0HiFRcMOOlA4yO1R2rdvyqRuQT7c+1Ucy1Vz1j9nlv9L1gHtHF/Nq9A+I3HgXWP+vVq89/Z3P+l6xnr5cX82r1bWtPh1XSrnTbhnWK4Qo5Q4IB9K8TFO2Iv6H6xw/TlVyRQju1Jfiz5WIyNwr3r4Gf8iIn/XzL/Sqo+EPhwf8AL5qP/fxf/ia6/wAJ6DaeG9JGm2UkzwiRnzKQWyevStcViYVYcsTz+HcgxmAxftqyVrNaP0OU+PRx4Ji/6/o//QXrnf2fCDquqkf88I//AEI10Px948ERf9f0f/oL1zf7PH/IV1b/AK4R/wDoRoh/ukgxb/4yWl6fpI9V8Uf8i1qf/XpL/wCgGvnHwUpPjDRW9LyLP/fQr6P8TKz+HdSRFLM1rKAAMknaa+evBml6rH4s0mR9NvURbyIuzQMABuHJ4p4JpU5k8VwlLG4ayb/4dH0jdTR21vJcTNtjjUsx9AK8L8T3cYE/2dfLa7meVh3+Y5Neo/EK7kTTYtPtwWnu3ChV6lR/9fFcHqdvoOg3Hma0TqWpBRssYmxHF/10b19qeBSj7z1b6BxZUliH7GLUYx3k9k3+Ldui11OU0fw/q2sSbdPs5JAPvORhF+rHiteTw/4Z0hT/AG/rjXdwOtpp+Dg+hc8VS8QeLNU1KAwyTJY2C9Le3/dxqPQ+v41w+pa/ZW+REvnMPwX869J+0l8Tt6f5nwsJYOi7UYe0feWi+UV+rfodjdeKvDNlmOw8D2r7ejXlw0jH6iqMvxAs/uHwP4aI94G/xrz+41PXrnMtppck0R6FIGYfnWXNf6wjkz6W8fu0bCsGqTf/AAWejCvj4pOyS8oxX6Hpg8Y+F7ji++HmlkE8tbXDxH9KQXPwt1AbZdN1/RmPRoZlnUfg3NeXjWXB+e2UevzEYFQx+KdPmma3heGSYDlEmDEfhS5YLq18y1iMVO/NTjJL+7H80k/xPVR4O0DUpAvhvx1ptzMeVtr9TbSH2BPBNc/4j8L6/wCH5Nur6XPbqfuzAbo2+jjiuKM8czZ3/MT0bg5rp/C/j/xR4cT7Pa6gbqxIw1leL50LD02t0/DFP347O5P+y1dJwcH3Wq+56/cyoyKV3Zw1Y93qSR7lEe8A8e9d3dTeGfGatHpkKeHdacf8e5Ym2mb0Q/wk+ledazYXOn3UtneQvBPE21kYcg1XPdHP9VUJau67o47W1aS5aaPMb7967Tjac8Yr7f8A2aPHsPjr4b2pkCR6npYWyvY1PdV+Vx7MBn6g18Uaqu3De5Fej/sf65caP8aotMWYraavbSQyp2Z1Uuh+o2n8zXnYmN0fcZFiOSaj0eh9c+MfGmm+F7qC3vre6ladC6mJQQADjnJrC/4W34f/AOfLUf8Avhf8a5/9oA/8TrTB/wBO7/8AoVeaDpWtDCU501JnBnHEeOwmNqUabXKvLyR9IeDvFNj4oguJrGG4iWBwreaACSRnjBNQ/FH/AJEHVf8ArkP/AEIVyv7P/wDyDNV/67p/6Ca6n4pf8iDq3/XIf+hCuWUFDEKK7o+io4qpi8mlWqbuMv1PnivePgr/AMiJB/13k/8AQq8Hz2r3j4K/8iJB/wBd5f8A0Ku7H/wvmfI8H/7+/wDC/wA0TfGH/kQb7/ej/wDQxXgNe/fGH/kQb3/ej/8AQxXgNLAfw36lcY/79H/CvzYUUUV3HyZQUeXM0fucfQ1K/wAo3ckdD9KZdqQ24HIIyD/SpAyvF83QjnFM50rXR6p+zuMX+sj/AKZxfzavXL66t7G0lu7uZYYIl3SOxwFHqa8j/Z2IN3q/r5UX82r0L4kf8iJrP/Xq1eLilzYi3ofrHD1V0slVRdFJ/c2J/wAJv4Txn+37L/vutbStSsdUtftWn3UdzBuK74zkZHUV8pLw2zd16V778DM/8IIuf+fqX+lXicJGlDmTOXIeJK+ZYr2NSCSs3pfyIfj5j/hCIs976Mf+OvXN/s8rt1bVh/0wj/8AQjXR/H4Z8DR/9f0f/oL1zn7PJzqeqev2eP8A9CNVD/dJGGL/AOSlpen6SPZaKp65cyWei3t3DjzIbd5EyMjIUkV4/wCHfif4lv8AX9Ms5hZeTc3McUm2Eg4LAHHNclKhOom49D6TH5xhsBVhSq3vLay+R3vjW5/soz6sWBuzGILJTzs/vP8ArXzp8QvGVh4Yhlnu3e7u3YnaMszMeefc+9dx+0N42m0uAG3XdcTyNFbg9EVerfmao/B7wPHb6db+Jdeja51W6HnRpMMiEHocf3iOcnpmux4lYOhd/Ez5Splk8/zPkj/Cg9f1fq9l5Kx4TafE7S9R1Af8JDDrNhaZ5kjtRJt/DIxXvXwptvhlr9idR8N3K63LAwExulIeJj03RkDH5Vt+NPiH4I8Kytba1qdt9qA5tYovNkH1AHH44rN8JfFv4batqAtrXU4rCeQgAXNv5Ac9hu6fma8atjMTWWrdj7rAcOZXgJXpwTfnr+Z6VHtjRVRVRQMBVGAKY6RMSWhQ+oKjmptyBNwYNkDAHIxWD408T6b4N8PXOuaxNtgj+WOMfelc9EUdyf061wJNs+idktdjzL4q/C3xf8QvEclvL4g0vQ/CseDFDZW+65nOOTIcAZznAzj2qhp37MvgGztCkt3rFzc4+Wd5wu0/7qgA1Bpq/F74uq+o2l+PCXhpifJKFkMi+ox87/XIX0qzN8EPFNiBPpPxN1IXwGcyCRVJ+ocn9K61RnZannyq0tVy7nK+Mvhtr/h4PPBF/aNkP+W0Ckso/wBpeo/DNcWtxIp++SPQ8163o/xC8W+Btdi8M/FGEeVNxbasgBVhnqxHDD1OAR3FdD41+HeieI839rtsr2Qb/OgxskzyCR0P1Fd9LMZ03y1l80fI4/hGnWTqYJ/9uv8AR/5/eeGW90HcZ+Rh6V2YnXxho32G5I/tyzjJtpT1uYx1RvVh2/8A11l/8IhJY3ctvfXIZoXKkRg4OPesuC5k0rXYp0Yq1vOCD7A/4V7SfNFSPz1r2dWVPqtGvQ5nVI9qsHB3KehqT4X6i2jfFvwxqS/8s9SgBGeqs+0/oxrS+J6Ja+Lb+OFQEeTzV9MMAf61x1jcfZ9bs7tXAMNxG+fTDA1y1j38tbg1I++vid4K1LxRqdnc2NxaxJBCyMJSwJJOeMA1yX/Co9fwR9v07/vp/wD4mvUIPGHhaZQ0fiHS2yAeLlD/AFqX/hKPDn/Qc07/AMCF/wAa5oV60IqMVp6H0GLyfKsVWlWqy95/3jG+GPha+8L2l7DfTW8rTyKymIkgADHOQKtfFL/kQdW/65D/ANCFX/8AhKPDn/Qc07/wIX/Gue+I+vaJeeCdTt7XVrKaZ4wFRJlLMdw6AGpjzzqqUl1R01vquGy6dClNWUZW18meE5xzXvPwW/5EWD/rvJ/6FXgxHSvevgt/yIkH/XeT/wBCrvx/8L5nxnB3+/v/AAv80S/GL/kQb7/ej/8AQxXgJ6V798Yv+RBvv96P/wBDFfP7/dH1pYD+G/UrjL/fo/4V+bHd6KO9Fdp8mVMZhGDwOQKYGZYTtGOTVkxqybUOOOKqPlW2M2Bn1qkYSXKet/s683OqsQMmGHp9Wr07xZp0ur+G7/TIHRJbmExqz52gn1xXln7Plxb21xqvnXEMa+XEAXcLkgt6167/AGlp/wDz/wBr/wB/l/xrxcXdV20frHDfs55RCnN6PmT+bZ4yfg7r+3/kJabkd8v/APE16b8OtBuvDfhtdNvJYZZRM8haLO3B+tbP9pad/wA/9r/3+X/Gj+0tO/6CFr/3+X/Goq4irUXLI68Bk2X4Cr7Wjo7W3ucP8fD/AMUPH/1+x/8AoL1zf7PBH9rat6+RH/6Ea3vjtd2dz4KijhuoJWN7H8qSAn7r+lYf7PS7dT1Tjn7PH/6Ea6If7pI8LFNS4lpNPp+kj1LxV/yLOqf9ekv/AKAa+bfBH/I36Mvb7bF+e4V9J+KP+Ra1P/r0l/8AQTXzd4KXb4x0b0N9Ef8Ax4VWB/hzMuLv9+w39dUZ/wC0B++8W6Ba9Q9w67T3/eKK6z43eML7wz4attP0RSdc1eb7JZBeWToCwHryAPc+1c1+05D/AGT4q0TU9uY7bUHJ+hKuP5GrXi7yb/8AaN+HguGBtDE7xE9C/wA5H6hK4MeuepDsfRcLr2UMQut0vxZ2nwo+CvhnwzpUeo+IbKDXPEEy+bc3N2vmqjnkhFbj/gR5NaHi/wCHXg3xRBJZ3+gWUXynbPbQrFLGT0IZQPyORXf38oSAL69fpWTCwwzMeScmsT6A+cfB3irUvhB4/uvAfjDUJLnw8UMtleOpYwjBKEAZO1sFSvZhx3pfEmsab8ZfjL4b8O6ddS3Hh20ja4uAUZN5GWfIPPQKufc1m/tjrDceL/CkCgm4uSkMiqSCyNOoC5HPOWFbWnaNo/wt/aI0T7Daix0PVrFreHLsypIwwRuYk/fCdT/FWXLFVE+ptzTdJroj6KZYbW1jtYI0iijUKqIMKqgYAA9KqRjdLuNLNIzE5696Yrba1MTjvjl4dtfE3w71O0mjVri2ha6tXxykiDPH1AIP1rzz9mfxHPq3gObTryYySaTcm2RmPJiKh0H4BsfQV6H8Y/EFv4e+HmsX08gWSS3a3gUnl5HBUAfmT9Aa8U/ZYs5l8M6pqjKVivr0tCcfeRFCA/iVNYYi3IdOEv7Q6nxeir4ju9rEhmDe3IrynxbLt1O6Xd6fyFen+O7uG01VHnYIssfB9wcH+leNeOb6OTXJ2gcPGyLhunavew9S+Gg/I/JcxwbhnFeFvtN/fr+pb+Kcu7WbabdlprGFif8AgOD/ACrg5JR9pH90cV1HxFnZo9Fm7yaZFj8M1j+CtN/tTXoldcww/vJPfHQfiamfvSsd2HUaVBzlske5+FNP1CWCGSOwupI2QYdYWKnj1ArfuLO7t9pntLiFScBnjKjP4ivc/gWMfC3Rx/syf+jGqn8ef+RWtP8Ar8X/ANBarp4t+09nY5MTw3COA+ue015VK1u/zPEm4kyPShy2OMUMwDcjtSlgCQRXefHiq2VBNet/DHxh4e0bwnFY6jfeTcLK7FfLZuCeOQK8hHAUflTwfyrKtRVWPLI9HLMyq5fW9rTSbtbU9f8AiP4z8Oax4RurDT9Q864kZCqeUwzhgTyRXkDdKQcgGlzxRRoqlHliPMszq5jVVWqkmlbT+vMWkzQMUuRWp56Ik278kYYDFMuUSWNg3UdMUqNjg0krlBuC5H8VBm7W1IoFAUgnIJ6VPlTwTUKNGSGAIz6U7GX6g0yYuy0HOqgYznGetMAAO3+E/oaeGGWBP4GmSOIuWwVz2oQO24x0DKY2O3nKsOxr1X9npZBrGrbmJH2eP/0I15dLtcEp6cV6l+zu+/UdU9RBHn/vo1zYv+DI9zhpL+1KXz/Jnqfin/kWtT/69Jf/AEA185eCSP8AhLtGH/T5Fg/8CFfRvin/AJFnVP8Ar0l/9ANfN/gjH/CYaMP+n2L/ANCFcuC/hzPpeLf9+w39dUdb+1j4dfUPC0t7EpZolEwAHdOD/wCOn9K84vbPVPFvww8M+J9AYnxBoBWWDH3pDGQGQe/yg479O9fUXjTR01rQZ7UxrJIFJQEdeMEfiK+Y/hreS+DvGWo+Cr/cLeWRriwc8ZH8Sj39vY1w4i86ClHeJ9Hg7YPNpU5fDWWnr/X5np3gb4paB4202NkuorDVVULdafO4SSNx97AP3lz3H41d8VeMvDnhfTpLzWdVt4FUZWJXDSSH0VRyTXDePfhl4U8ZOL9lewvj966tcKzn/aUjDH3xn3rirX9nnRDc+ZqWv6nfQA8xZWJWHoSoyfzFcCxELan1Dwk76GH4GXUfjR8dk8XXVu0WgaLMrpu5Uun+qiB6EgnexHf6ivoP4peCdP8AHXhs6XdN9mnhbzLO6UZaGT19we4/wqv4d07TfDWiwaXo9nHa2kC4REUKAK0U1phHyCQB1yMVzSqOUuY64UYxhybnklh8VvEXw8lTw98TNFupvJ+SDVLfBE6DoTnAf6gg+ozV7Wf2kPAlnZtLaQajdS4+VHVYlz7sSf0BrpdN8Y6T4xutV0qC1+32liyxyzSxB7aVz1VSeGIxzVC68J+EbNWmt/DGkQTucb47NAffkDit/rDW61Ob6qpaxloeHateeNvjl4hga4gl03w/G3ysFKoEPUR55ZiOC54Hb0r3jRNOtNA0ODS9Pijigt0CIi9AAMCmRlYITHCqxJ/sjFU7u62ocMQOgOa56lRzd2ddGjGmrROL+MwkFjY3aL8scpRzjpkcfyrxTxLNuuUk7Mn6ivaPFlxDqVu9jJmW3fhlPRvevHdc8IXsV/jS3WaF2wqO2GX8a9HA4tKHspfI+Wz3JJTxDx0Nra/LqTapHLrng7Tru0Vpp9N3W9xGgywQnKtj0rpvAmjPpOno1yoW4uWDOO6jsDUfgzwnPpNwbqa5Z5nTaUjJCjPr616DpGnBYw0q8npxXu0qTvzM/M8yzCLi6NJ3je//AAPvPpf4LKE+GukqOm1//Q2pvxb0PUte0G2tdMtxPKlyJGBcLgbSM8/Wp/hCix/D3TEUcAPj/vtq6yvMnNwrOS6M/RMNho4vK6dGptKEb29EfPZ+G/jAsc6WuMf890/xpx+G/i8g50tev/PdP8a+gqK3+v1OyPJ/1MwP80vvX+R8+/8ACt/F/H/EsXj/AKbp/jSL8OPGG450tcdv36f419B0Uf2hU7IP9TcD/NL71/kfO+oeA/FFhYzXl1p6pBCheRvOQ4A68A1y54x9a+lPH3/Il6x/16Sfyr5tYE4x6124WtKrFuR8nxFlVHLasIUW2mr6+voNJxS0nzh+gI/lSE89D+VdR88RgnIyAak+VhjmowwKqw5Geacenytg0EpleNAkhTOBmpFwH+bp6ikuB86tj6mmNwD83SmZ/CSyABtw79qHCsAPWgMHi9TTFPC4PQ96BiAEHPcVJa3V5byE208kBJwdjlcj3xUchYMTjANOjZd+GpkxbT0diy+qajJGyS312QRggzMQR+dVUZ45EeNijggqynBBpRt55yvv2o4KgelKyRUpyl8TLaapqm451C94/wCm7f41Q1iM6i1rNcMzXVnIJLa4z+8Rs+vcHoQetPDMr/pT5OmcZB60nCLVmjWGIqwkpxk7rVHaaLqSX1tvhYxzJjemfmX/ABFasV7uwJBg15tbyyQSLPBIUkU/Kwro7HxFbSqsd0vkSEckD5WP17V81jMrnSfNSV1+KP13h/jOhjIqjjGoVO/R/wCT8vu7HRaxfTppVxLY23225jQtFb7whkbsu48CvP20rxn4wCxeKZIPD2jZ/e2FlNvnuR/deQcKvsOtdgbiN4S0Tg56EVAZGOctx9RXlqTifbuKnrfQvaXZafpWnxWGn28FpaQrtjijAAUf41U1O5Rpf9Yu1eBzVK4mAyQSxz1PSsHV76OFyzyDJ61DZoomtdXKsNofA+ormvEOpJCGiD5YjBA649KxdS1yR8rbkqv96uR8Qa/p2lR+dqF4I2PRc5d/YDrSSbehqkoq7Nm8vBhmJ60aWis3nsrZP3c15xF4n1e/1e3uY9ONvpaNkrKPnlH9K9c0L7NeiOdWyjDK17mW4G0vaT36I/O+M+IbUXhMPqpbv9P8zX0618uAyYGSMjNXImYAbj2/CljUL+7Iyp4NTadZrI7As3lp19a+iiuh+Rzl9pj47+8jRUjvJ41HRVlIA/DNPGp34P8Ax/3X/f5v8anv7jSNItftF2E5+5HjLMawG8X2bud9i4HYKB0p8keoLEVbe7c3DqGoEcX1z/3+b/GmNqGoKP8Aj+usZ/57N/jWXH4p0cjD2M/1CDp+dSf8JBoMg2+XMh/3f/r0uSJft6vmaKalfFci/uuv/PZv8aU39/n/AI/7rH/XZv8AGs1b/TXH7ky49RWF4h8X2ulkPDaXFyiviY8Aqvcgd6mUYxVy6VWtVkoK9zrZL2+ZWV725ZGGGVpWIP61CT8w9DVPS9Ts9VsI7yzlEkUgypqy38PqDQrdAnz81pbj88gUtMbqvvTlPFMm5UjOEGentTzkn5GB74pqngK3enSIsuGViDQZLYdMPlzgiosZOMA5FWI92NknJ9agZcOQBnBpoJLqIflAIQ0rgMoIyCKTd6ZBqRGDpvGMg4agS1Gn5ocqc0wBS43DBGaXoCB0z2oG4kZ54oEBUjPINAwRjODnpTf4j2NLk7hkUxCNw/J4pVIU7WOB29KGwWHOKpa9qVho9j9ov5xGu7Cgcsx9AO9TKSiryLpUZ1ZqFNXb6IvCPBHOfxpCnzr04PrWDoPizTtbvfsenx37zAkYa0fGf94DH61uyFlIWRWRv7rDBqadWE/hlc3xOBxGFdq1Nx9VYdFJPb/NbyvC3+yePyp1zqmpFRgqeOSByafb2c11FuRokTkbnfHP0qwumwoB595uwMERp1/E1lXwNGv8UdTvy7iHMMt0oVbR7PVfc/0OdvNQvHX5vOz9awdSuJ4w5Wyu7iUD7qJk/wCFd5OLOFSEUD3J3Mf8Kybq83gpEuxe+DzXE8kw3dnv0/ELNtEoxfqrfqeYalF4x1SQ29nBFpMR+9I/7yUD6DgGk03wVpmlFtQ1BnvrsctNcNuYn27Cu5vLyGzRmmYD2HUmuL17WHvCwUhEB4ANa08JQw691amGJz/M81fLUnaPZaIz9Vm85zgAAdAOgFdB4Jv/ADIpLdWx5bhuP1/WuB1fVEhYQp88z8YHb3NaHgS4e31frnzUIPPU9f6URqe+VXwT+qtv5HulnIz2qSZyeea0NNdkDsuM8HnvWTodws9gvGODWjasfKkXoOMn2r0qWrPisWuSDOM1+5e51WZncuwYjPYDNUo4+Qqtkn8zU18oe6dowcbj/Ou1+Gfw51TxexuYz9j05G2PdyLnce4QfxH9KynNRvKR6WFw1XESjSoxu2cf5fyeyjn3qJh6rj1ya+nNK+D3guzgEdxa3V+/8Uk07DJ+i4AqDW/gx4Nv4j9jjutPm/haOYuufdWz/MVy/Xadz6B8J47l5rxv2v8A8Cx82wGRpY3J2opG0DjNYniZGZrt5jlznAr0H4g+B9b8G3qi+2z2cjYguox8jex/ut7VwXiMDbcMTktH1/Ct3JSjdHjRo1MPiPZ1FZos/CWZhovl7uFncYr0M53oe2cH8q8y+Erf6FcL/dum/kK9NY5wtFH4UTmatiZepIfXuKUdPSm5/lTl6CtDiKaKMJkEEN3pR0GKjR8IcZIB4pyOGAZBg9xTMU0SwvlsH1pJ/lkLetNXzMjjIPcUsvzKQexpjewOu5Q6tTIl2lmHRzk896fEP3ePQ84pCArZwOaBW6iHpnPtQp4PsKdgEFc/So0zj5uDjoaYuo9tpORQyfMrK31pueKUnApAUNba5trG4ubSDz7iOMtHHnG4jtXkelaiPFmtQ+beCa4mlWLy5PlaMswXAXsBmva8b1bHOFJ/CvnT4ixWVt4ubUvDsk1vcrMJZAp+WOQHO4EdDkZxXlZtTbgpX07H3XAmIpxxM6Xs7yavzW28n2ufTnj/AMfWPwxsINH0m0t4bK2URDamSWA5PuSc0/w18UPC3ivTIv7ahjCSxh1d48HB/UfhXyr8RfiXrfi/w/DpGs2VlJdpIHe8ijKyy4/vAHbn3A5rsPhRperpolvNrKBURNtnCyYZUP8AE3v2HoK8bD4SdRrldn3P0XN83w2Cw8pVo8y6Lu+x7Hq2q6HDfTppuoxx2it+7Bl5xgevPXNZkuuabgl9RhP/AAPNZsPhnT75TJcROrH+45X+RqrL4C01mLCS5Ix0M7V9PD2kYJbn4tWlg6tadRXim27JLTXb5GjN4i0dR/x9b/ZVJrndY8ToMixUjPVnHT8Kvj4f6SfvRzH6zP8A41heM/ANhaxLJatdITCGYK5K5J46/hSk6ltjWhDAuavJ/Nf8E5XVdfRHea5ui7k+ua58ahqmqS+Vptu6qx++RXTab4Ng3gvG0jZ6vya7bRfD8dtGAkSjHtXOqVSo9XY9qeY4PCR/dx5pee33HnJ8KT2NnHeXEvmTO3z8dKl07Nlqlu3TbIpP0zXpes2KPpc25csoBA9MV5xry+VfIV/uA/rSq0lT2JwePnjE1U8z2bQG+UL7HFdDBGPKZlyW7Dt0rk/DMvmJbN1DxKfzFdZaq/2eQAEjJ6fSvSoM+Mx8bJo5zwfosniLxRZ6NGxH2qfa7D+FOrH8ADX1xYW+naPY2ml2vk20Ea+VbxZAyAO3qe5r52/Z4RR8Sk8xcMLabbn+9gf0zXqXxm3pN4duBeXtikV1KXurSAyyRAxEcAA9en415mLvOqoH6Fw5y4XATxSV5XS+Wn+dzrbnxNoNvK0c2qW4ZUSQ7SWG132KcjjluKT/AISjw3/aP9nf27pv2zzPK8j7Qu/fnG3Gc5zxivAVS/W108RyGCOPTrM3EUsXzyqb8gdfu84Nd1B4T1ObxfcadFNoDm11xNYnfZJ9rSJpCypu24wQDxmsJUIR6nq0c3xNa3LTXT8b+fl+DO81K30Pxt4f1HS2kW5tvMe1lYKQYpk7jPdTjmvjjxtYy6Xe3umXC4mtWeGT3KnGa+v/AId6VfaTaaxHf25ha41e5uYgWB3RuwKtx618zftAiL/hZWvLCBjzBnH97y1z+ua1wrtKUVsebxDS9pRo4matK9n/AF8vxOG+FLfLer6XIP5ivVMgGM+teS/Cx8Xmop/00Q/oa9Xb7sPGQW5/Ku2h8J8jmqtiJfL8kT8ZIopv/LTd2IpTuzx0rU8+5TtvNQyJIoIPzA44NOgClhkY4ycVLESYPlOajPEzHbzincytZIcnydDxT5NrZz1qIY9akHSgpbDIzh+KJOelMXiY7aefmOccUyL6CYz0NM53MvPSn9qR1xLuB420CaEXpS9RTWdVYBmUE9MnrQehA60XCzSK+t3i6d4evb5jjbGcfgMmvnLUpmWxlmP+skyze5Y//Xr2f4x3Zt/DcenI3zTEIfx5P6A14lrbbYAnbOT+FeFnFS9SNPsfp/AOF5cJUxL3m7L0X/Dmz8ErATavqmpSIGESJAhIzgk5P8hXtmk2qyL5jrXnHwdsxbeDopyMPdzPM30zgfoK9V05dlqvTJFehgqfLTR8rxLivbY+pK+idvu0LKYT5QOKcduz8aZnI560rHAAHrXdY+ZuP6UviyyD2MfHyskWPyqvdXENvE0s0ixoOpY4rI1zx1DcQxW1rpzTCFVXzGlChtoPQdaiVWMPiZ34XLcTjv4EG7Nf1cdZ6YeCIwq+taJtkhiI46dTXH3Hj+aFdkOmQlx2NwTj/wAdqkfGmoTHc2mwtnt5zf8AxNYfWqXc9dcNZk/+Xf4r/M6rUIx9mkU8goefwryLxLt+1xlSD8nP511WqeLL/wCwTH+yVVdhyftHTj3FeXajrlxMdwhiUDjqa569eEloz1cqyLHUpt1IW+a/zPbPAk2/SdOY/eCBfy4r0eyYrZTMBnrgfhXmHw6KSeHtMkjYsGTJJ9cnP616dp4P9mTtwOG5/Cu7DPQ+RzWDjWlHzf5nNeFtak8M+NLDV+WEM26RR3jPDD64Jr640+8ttQsoL6ymWa3nQSRSKeGU9DXxRfv52oTLGflU7d3867j4YfErU/Bp/s+SP+0NKLFmgZsGMnqUPb6dK5cVQdVc0dz6Th7OYYCTpVvglr6M+idZ8J6Lq2oS6hfQytPLFFE5WUgFY5PMTj/eqvrngjQ9Y1iXVro38d3Kio72948QYL0yFNY+lfF7wHfQLJJqzWTnrHcwsCPxAIP51Hrnxh8E6dbl7e+l1GX+GO2iPJ/3mwBXnxhWTskz7KpisslBzlKLT16f11Z0ATR/Avhi8umuLn7HBumY3Nw0rsxGAoLHPJAAFfH3jPUJ9W1O91OcfvLuR5X+rHOPwrsfiL8QdW8aXKrOotNPhbMNohyM/wB5j/Ef5VwmqgsPm9OlehQounFuW7Pis3zWnjKsKVFWpx28/wCuhi/DN9mt6gnqEP8AOvX4ScR+hFeM/D87fEt4mcZiB6+9eyWrAxxjuBWtD4TzM3X76/kvyJmHyDHY0vze1KRuGKT8K3PMsV7dj5fFMd2DvupbQ7oVB6jg0Ou4uOvFHUy15UNzmno2Bwaao2HpkU/OG5GB60wiRb1Fzn1/nUueBjFQyKGlH0p3agSdrjz0xQeQTznHFIvYU5JFjkV5PuBgT7jNJ6IpK71Nb9oDQdP0j4VaGVj23sd4uZP4mZ42L5/75H5V5F8NL/VpvFJ0qWR57FIzOWc5MeO2e4JxXpP7X3izSY4vDmiC+jErq96YgcnYQFQn6/NXBfCaAJ4b1HX8Ya7kMUJPdV44/En8q+L4adeq1UqN3bbf3n63xTHC4XJXBRT0UY+r2a+Wpz3xe1H7X4hht1bKxq0hHueB+gry/wARSM29E5bARR7niux8Rztea7fXPVfMMa89l4rlrSNbzxPpdr18y9RmHspyf5V2V5e2xLfmenlNBZflNOL+zG7/ADZ7X4e0sWWnWNigIEEKIQPYCuwhRlQc1kaWd0681usPpX0tNWR+L4uTqT5nu9RoB96gvZZo1AhjDORkFjgAetTknOBz6Cue8ZXJASzVzuI3SYP5CssTXdNJLc+g4YyWlj5yqVleMfxZnazNZu5a9u3u5R0jiHyr+PQVgXphm+VYVjT+6Dz+JqK/uo7Zgntk89BWDeeK7C3JXhiD2NeVKTbuz9PpUYUoqEFZLojZEMaD5Y1H4UrPtGSQAOtclL40iJOyED05yao3Hisy/dh59WOf0FTdGtjX8Zagv2NbeNz855x3HeuHvH+QADk9qtX99JeSea4dmxgAIcAVDDZ3F1KCUKj+Ed81nKSRSi2e+/Dqyez8O6VaurLIkQZh6E8n+dd1fXT2Phm9kZhuUbQPUtwK+evAvjbVNE1y203WLpXsnJTzJj80RAyPm7jtz610XxF+JcN9ZJp+k29zLGHDTTY2K2M4Cg8nrXqUcbSVPmvY/L8w4ax9THOHLzXd7rbV/wBaG/DIFT535PXnvUyzJjaCMfzrxh/GvlyESQ3Kn6//AF6Z/wAJwuc+Xcfn/wDXprGwNpcLYu+q/r7z2gSRg5PXPenfaFYk5BNeLjxxGcbkuAPb/wDXS/8ACcQnqLgD/PvT+uQI/wBVsV2PaBMoA549qoaxeqsYYMpfGAPSvNdA8RTa3q0Gl2Il8+ckKWyFUAZJPPSu5s/AevXL7ptQhSM9dm5ifzxVKvzr3Uc1XKY4Oa+sTs97Ff4bwSXWvXl2sZaBY/LLHoWJBx+levWTSwxwxSR544b2rK8M6DBpdvHbRR7ET82Pcn3roXRWdMHGw5xW1GLitTycxxCxFXmjsSZHWkGDyCCKAPWoBDtG0N0rQ43cZFlWGeacNu5ivekU4YAjIpByTgkHI60zPYdux1FPVo3+VuKiyc880nGT1FAXFZAkuc5GO1OC+Ydsakmqmp6lp2k24n1C4G5h+7gj+Z3/AAryvxB8VtTvZ5bXw/YSKgO3cBgD6t/hSnUhSXvs6cFl2Lx8nHCwuurex69KsUI3XEyxAdSWAH61Gl3pUn/L7blc/wDPUV86XOo+MruZpJbq2zn7rZOPxzULaz4yt8qYreQDn5WrD+0Kf8p7v+o+Oau6que8eIfAPhXxVenUr6GO7u9qr5hnZsqowAcHoBxU+oWUek+HrXTNOgjtra3+UIgwqnn+pNeAaR8R9U07UU+3WrQrn5nQkEV7l4Q8RW/irTJIzNHKxTIcdSPf3FaYepQqNqCs2ebnOXZpgIweJm5U4+d0uh43dxTW801pPlZY3If3Pr+NYGku2leLtNupnykdwEYnoFf5c/rXpfxB00xMNTWM5jPlXAHpnhvwrzrxFa+dbGReoGCfT0NfN1abw1ex+t5djKeb5cpd1Z+TtZ/5o+gtEIE6g9cYrbZfmrhPAmpPqGhaffg7meJfMGedw4b9Qa7pG3IG9a+lpS5o3R+MYyi6VRwlunb7gZliV53+5Eu415/q155s013O2Mkuxz0Fd3qcyx6Teljg+ScV5L4omP8AZckYOA/H4V5uLbdRn6fwrShDLYOPW7f32/Q4LxPrrX1/JGJXjiJ529SPSsuOWwiUs0TY9xkk/jXX2WjRr4fsNRWIE3EsqSEjvuO0/kK0k023CDbbxnAxnHU15VeUoysz6fCVKdeDlHo2vmnY4BdTsl+7ZzE/7oFKdUVs+XptwfTiu7a1iU/6uP8AAdKkgWNTnaMewrDnOvkOA+3zuu2PSZs564OcflVu31TVYF222i7Sf4nBJruZJsriNNv4VJpGmajrF+bPTogzLjzZXPyRj1P+FVBSqSUYq7McRXpYWm6tWSjFbtnlmvx6pfTwzX1qIFA27gpA/GtDT7O48hQtvczEDqkRYmvd9O8P6Bof768I1S9Xq8oHlofYdB+pqxc+MbS3IjSS2i7BVXOK9aOVNxXtZ28tz4bEccp1HHB0HNd27fcrN/kfOw8PaxrGsCzs9LuY5GBJa4Qxrx7kcVrJ8KPGMgytlakf9fAr3SDxPFcDb5ttL7MlaFpew5GweSx7A5Q/4V0wy2klZSueVW43x/N/CUV83/l+R8+n4S+NM/8AHhbf+BApF+EvjJs/6Bb8HH/HwK+l4L2N2CSAK3161bTaRmn/AGfT8zP/AF0x/aP3f8E8T+FPw51XQNWl1PVlhWQx+XCiNu25PJJ/CvaLFBFAFxzUuxW+8ARUttaTXEnl2tvNM+M7Y1LH9K6qdKNKNkeBjsfXzCt7Spu+w04LDjmkDgSDdwelPmgmt5/KnikhcdVdSpH4GopoSytjnoR7GtEcElJEoGHJz1owtRpLu6jBHWn5FA0QDrzSf40oHWm7eOB3pkMO/pSA9c803a+4Hjil4z9aZBw/xAuInkawgjVGZQbiQDDOOyZ649a8d8XeIms2bTdPVIQgw8qgZz6D/GvSfG1yrPqF1nlSVU9+OBiuV/Z68L2Xiv4hXd5qdsLm006MTLE/3DIWwm4dwME49q8SvU5ptn7PkmCjhMHThFWbSb9WiLwZ8G/G/iLTYNV8+DTre4G6P7VK4dl7NtAzg9s12dr+z7rflMZPGcSy4+VY7dipPuSf6V6d4m8STw3UlhpjCMRko8oHOfRfT61R0ubUdwnbUbtWznmQkGqp4apNXPPxvFOEwtV07OVt2v61Pn/xf4T1/wAM3P8AZ2vWbbTkRTAbkkHqrevt1rH8Ja1feCfEtrqCszWRkHnRjo0Z4OB619gy2Fr4w8IahpGorHJOylQ2PutjKOPQ5r5K8XWTQhra4j2yQu0TqRyrDjFZ+9Tn5o9eMsPmeEva8Jr+vme967bWuoW6XcRWWzvYs5HRgR1/EV43q+nvp99Pps+W2fcY/wAaHoa7D4E62+seEbrw3dPuuNMINuxPJjJ+Ufgcj6EUePdOa5sBfxLm4tMlhjlk7j8Ov5114+ksTRVWO/8AVz4bhzFTyTMp4Cs/dbt/8i/mtH/wDM+E07QxXmmOzBraXzI+eqP/APXB/OvXNMk8y2HOTXhvhLUIrHX0upn2QyRmJ27YPIJ/EfrXqOkeJNHjVlOpWuew8wc1OAxEXSXM9h8UZTW+vydKDanZqy6vf8Tc15xHo12WIUeXjmvHfEtzHIrASDYqkZzjmvSNT1GLUIXglltjAy8qr5JH1rifFunaGumOVEaNg7f3x5OPrWOIqRnNuJ9bkGDr4TAxo11aSv57u5f0HTjdeB7azxh3h3p/vZLCsbzyYwGUBsYOex710tnr2n2mjrOs0RkitwRCrAndt4XH1riIZ4wp8x3LMxdvlP3jya5sx5Pd5XqZcKvE81f2kWouV1fu73/Qs7ix4H1pCcHtUX2qHP3iB6BD/hThc25HVgf9w/4V5h9eWLW3uL68gsbQZuLhtqe3qfoBzXol5NY+FdHGm2ZAKrmZx96RyPX3rG+FtqrDUNeZcrEDb2+R3/iP8hXE/FrxA9pFNFFKTM7GNWz3/ib8K+gwNNYfD+2e8vy/4J+ZcQ1qmcZqsvpv3Ke/nLz9F+NzE8Y+Ppjdvb2hEzqxBJ+4h9AO5rmh/wAJhqubmGC/kUnrFGVH4YrpfhP4Rj1CL+272MuquRArDKkjqx9ea9Z0vSS8uVzwcYFYXq13ofQyWW5PTiqllfyuzwFdS8V6HIGuku41/u3MR2n8T/jXfeB/HUd26Wl0hgnP3UY5V/oex9q9qh0mzmt3s723inikG1llUMre2DXiPxS8Cf8ACK66JLSNl0y6O+2YdYm7pn26j2qoTqUZWkKrhMuzii5UrPzW69V/meraXeQtNBcSxGeNSC8e4rvXuMjoa9GtLjwtPEDDY3Cqy5Gbg5Gfxrw/wJqD3elIJWzLExR/qO/4jBrpVWZbnak8iKegDYrtrqdSCnTep8dlM8LgMVUw2OinHo2r2a+WzOtvriOHV3toGYw4BTfgsAexxXq3wiMf9j3O23dJPOy0235XGOAD7envXjGmWLIwlkkL98k5Neu+BPFmjWPh+OwvpWgkgLYOwkOCc5GO/NFRTdFJq7M8vq4WOZynCSjDW1/60Oj8V+GLTX9sskskVzGhSN1xj15HevHp45Le4lgmXDxyFGHoQcV6RJ8RtMWGZxZXJdWIhGBhx2JPavM7y7a7uLi4k4kkcyN9Sc1WGjUSalsZZ9WwdWUZ0HeT3sDxg5NRnOeRzUwzxQRk9q6rnz9isGFNdgB94/SlIHNBjDpxwaZnqM8xSCRUU8uyCST+6pP6UpjZSQwA9xQVUgqwyCMGmSnrqeJeOb9k8MXUjY3PgAg9STXbfsi2G3w7rV+APNmu0jPqFVcj9WNcL4o0/wAi9vdLl4CSHYT+an8sVF8K/Gk/gXxVHLNvbTbnEd7F6DPDgeq5/EZFfPzT1R+8UKkZwjOGzWh6vqNvPZ6tcQXPMiSksfXJyD+Nbtm+bZdvTHQ10+teH7DxFBBqltcM2+IGOeHDK6nkH3qDQ/CZgL/bLiaaNeixptz9Sf6V30sZBR94/O8fwrjZV2qKvFvR3/PqTeALczapPIOFWLDDsSTx/I186/Hdrb/hO9cFoqhPtRBx3YKAx/76zXuXi/x1pfgsSWenxRy6ky/LboeIz2aQ/wBOv0r5m8X3MtxdS3FxJvmmZpZGPdmOSa5KtT2tRzPs8my+WXYSNCTu9W+2po/APzofEWp6gmQsSIjD+9knI/IV7FrdoguBcRfPDcLvX0964b4WaM2neF4ZCCtxdsZ5AR0z90flivQYoLibS/s6OisrFlDj7p7j6V6mFTjT5Wfm3EVeNfMZVYenyX/BPO7jwFcySyNZalYxwFyUSYsrJ7dOajT4fakMf8TTSB/20b/CuymsNcDH9xEwHowqE2WuZ/49V/MVzvL8M3dxPQhxRmsYqKqx08kcyvw/1ALg6lojn3Zs/wAqF8A6gjZW90cH2dv8K6iK11pcsbVcfWnyWutt0tlP4il/Z+G7P7yv9as2/wCfkfuRyo8Eank/8TDSM/8AXVv8Kk/4QjVOv9qaTj081v8ACug+x60V3fZVwPelW01o4P2ZSPqP8aP7Ow38r+8f+tebf8/I/cjnT4J1b/oIaUT/ANdW/wAKRvBeqkEDUNI9szN/hXTyWutngWo/MVEbTWt2Psq5HvR/Z+G/lf3h/rXm3/PyP3IsBYfD/hG20u2nSd4UaSaROjMcn+Z/SvnL4g3jXWutHuyIVA/E8n+dfQF/Ya5LZSxraKSykdRXzjqiyXmq3E2wh2lb5T1HOMUsY1yxitjv4RpuderXm7yerfm/6Z9DeDLeC38FaMsAxG1tGc9ySuT+tdlokMawrJuGSea8/wDhHq1n4g8K2mgiZYdSsYxG0L8MQvRh6jHWvRtN0zUrRDDJavIvXehDClg6kIqzdiOK8vxdXEKrTi5RsttbFp12yH0I5qv8YdNhu/hLLcXMY8yLyZIj3Dbgv6gmtnS9Iu7mZVuIzHEDkk9SPTFcP8Z/HVtfBvCOmCOaOORTdzp91CvRF9eev0pY2rGdoxdzo4Qy7EYd1K1WLinok/zPLPB98umeIns7iQIlzAsi5P8AEpIP6H9K9Je4hL2yIwaRwTwc4A718/8Aisy6l4otrfT2YvlYYmU/xE//AF6+hvCOj2trAkSplkRVeQ8s5A6k1phJycXCxycWYOlSrxxF9ZdPTS50WmszWuc9qs7yGA9+aYo8oDahIqYYLge/fiu9Kx8O3dglwF+Ujg802R43icqpR8d6fJF1YqPWoYfmjO7JyTTE77MswybkHPPSn/iaogmEHnK4yPWrEFwskKvgjI9aTRUZ9GNP86TdzxT5FwePyphA+lANAwDVEeDUmCKQgN9aZDRw/wAR/Dv9pxf2jY8X0QwUH/LVfT6jtXklyLe4zHdIVdTg8cg+9fR/kIT0Fc34l8C6Nru+Rl+y3RHE8XBJ9x0NceIw3O+aO59fkHErwcFh8Srw6Pqv80eVeGdd8VeH0VNB1+6iiQ5EayEr/wB8nI/Su0Hxf8f3GnSafNNaxO64+1JAFkA9jnAPviub1f4Z+JrJmNjLbXqDoUk2N+R/xrNh8B+NblhC9ultEfvvLOMD8ASTXA6E7/CfcwzvASjzKtG3r+m5TvdWjhaQmQ3E7kszls5J7k96Xwrol14n1ASzo/2GNsyv/e/2R/niu38PfC+yt2WXUpW1CTg7T8sY/Dv+Neh6ZpNtaRKsUSIijARVAAropYSTd5HzuacWUlB08Lq31/yM3SbIl1J+VF6Ct9o12DbwaebVOXiyMjkU0q/lFe9ejFJI/PKknJ6iqzKgznPcGpAokX+6famrveIK6gMPTvSqpXbufkcDimJIQpKE+Uq3rmnYJBbAGSehpwXAPzFs00qB3xQOwBFb5dwBPT3oS3K55zSNFwd2TT2GBnJB+tFwS8hPKkB6CiSNgQQOaUMzA8nI7ZoDZAOTQOyEx614v8VPAr6dfSeItJhL2sjl7iNRzCx6sP8AZP6V7T17011VlKsAVPBBHBrKrTVSNmejleZVcurKrT26ruj5njgt5niurOZ7K/iIZJY225YdMHtXpnhv4qeKrDTltdQ0q11CVPl89nKM49SBxn8qXxx8NftEr6h4bKRyk5e0Y7UPup7fTpXDXvh3x7pwKvpN66jjMWJB+ma8qpQnF6o/UcFnmDxUFKM0n2bsz0DWvih4p1bTpLCCxtNJWZdkk8TsZAvfBPT615Jr+rw26tY6cxdidryA5JPoK04fCXjrVcBtOuYkPe4bYB+HX9K7/wABfDG10aWO91AreXw5DkfJH/uj19z+lOnh5yexnj8/weEg3zqUuyd/+GOc+FngK6jvYdc1ZGSdfmgtz/Bkfeb3x2r2iyhWGILznvT7eFYU2hc471Y+U9utepSpKmrI/McxzGtmFV1Kj/4BGOh7/h2qKTaziNg2GGdy/wANWAu1iylsHtT1wQHGMjg/4Vrc83luR20itD5fm7iBjJpqMI4UbBZe5pWCo28ABj7dalXap2sBgigaTIT5b/KAVbG4Zppix2/SrDJGcDy8j6035e8ZzRcOXuNlG5dytnPTHpTIiWXt/hViPlip5GKhkUK528cUkNrqMG7cQ3HvSmPsW5pAAXGac33fxp3JSuhNpU8nPFKvyn2qWIAjmlCj0pXKUSJ89RjH0pmyItlo/wARUr/dNNH9KYmtRhWMEBd2D7YoyACI1OfenDk801vvigkYJ5Y25X5e+KkjugzYw2aH+7VaNVFzuxzinoTzST3Lyleeak+TPKiqrCq5+ZpA3IGKlI0crI0WaFQCWC/Q1GLi3IYbgMHmsuFVWVgBV6ONGTlRVNERm5bEU11Atz5ZdiCM5x0NWfPTA/iU9/SmrFHn7g61MsaYPyj8qTaLjGREzrneoIK9eOopWZBhweDUsYGcYGMUu1cMu0YpXKsyIFXVXRuG5FKc9CKSFFCgAcUj/wCrNAdLj02t8hODUoByd2CO1Uto+07u9WYienakwi7jjhWHH6U4bWHQZ9KaxO4fX+lNYkMmPWgoUn5vmVcUOigj5aS46VInzR880xdSu25WGG4NCfLnb3PNSJzNg8ipHVVUlQAaLi5SANIW6ZX0x0qbGf4enrWeXc3Ei7jjaOM/WpA7iJW3HP1p2IUy0W5x0pCDn7w/OkHzRhjyTUm0elSabn//2Q==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AutoShape 12" descr="data:image/jpg;base64,%20/9j/4AAQSkZJRgABAQEAYABgAAD/2wBDAAUDBAQEAwUEBAQFBQUGBwwIBwcHBw8LCwkMEQ8SEhEPERETFhwXExQaFRERGCEYGh0dHx8fExciJCIeJBweHx7/2wBDAQUFBQcGBw4ICA4eFBEUHh4eHh4eHh4eHh4eHh4eHh4eHh4eHh4eHh4eHh4eHh4eHh4eHh4eHh4eHh4eHh4eHh7/wAARCAELAQ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UaWVV+8eKgud/2mGTIzu4I69Klk60yVfMZBs6c8V9Mj+f5NssSSSKOHPJ6Uwzy8fOaY3zN/Wkxz1H5UJA5tseJpv+ejUCaXI/eNTCMk8g+1KNvTHPqKdgu+45ppiG/eHB9aVpZdmAxyBUI+8wPINSEZb3xSsLmfchBlJL+YSfftQWnz/rDTx0OO3WkPPXrVEkYubmOM5U9euaT7ZNkBm2HHQinz7fK56U+WBXhRmwSB6daNBe90ZJbXkhYDzgfUVa3O3PmH6VieSA425XJqxbNcxylVk8xB1B60nFFwrS2ZcknaF9sknB6Cq0ju0ZCSE+hzVi7SN4zIxXaBkk9qzl8lm/dTLt7EHIz6UJIVRyT8i6tzN8odyDTllmJLB8gVDL5sbY8tZEI4I61Bp8375hvYA8YPaiwc7vZsv+dJ/fNPE8p/jJqK5CiHduIqCFpN+1WyD7UrFubTsXVlnxwxp4ln/vnFVVFwB2x9alMRbaWkKkHOAaLIqM5eZILiRWG6Tg/pUouJP75qEQx+5P1o244A4pWRalLuTiaT++aPOk/vmogvvRtz60rFczJvOk/vmjzpP75qEBQetICpJCk5FFg533J/Ok/vmjzpP75qEhiKQx8n5jzRYOaRN50n980huGHWSogoB2nJ9M05lUjkCiwc0iTz5NuVcmk86b1P500cD2oosO77lRulBbbMrfwgUs/QFATu5FMkIWFWc4YcNVHO2SGL96MfdPemlSsu3oM0wh49qbsgcg1Ksm87XXkdDTDQYfXpSd6celIOvPTpQSRuuQeee1SLlgD3HINI/enElTnHFALcYv8eelJ2p4P38c5GKRc4wecUxEcwzGw9qeN62RPzMABx3pJflRutTIdsZU8jGKGCWpUwsjq4zjipTCvmhh1PfpQoGeB2HFWrS2muJ8QxO69yOi/U9KTYQhcz7nfGSY2Kuex5B/CltPLW3ZRaxRMTuJQYBPrWpc6ZGrt51ypP8AdiG79elEUdpEhCwhyP8AnoS36dKq1yb8smrlFZOg9D61WGPtYZmwCTzir9xOyrlQiD/ZQD+VY19NublsnvS2KspmnGhUSF23lyPoAPSlyydF3DHasKOaaM4WVh6DtVy31R1+WaEOPUcGpua+zNi0lEicKR9aGkTfjBzUNvewzOPL5B/T8KsSqGwcUD1sLuGRil5454qE5XkDcO4p3mDH3T+NFg5u5L37Ud+TmmKwLdqf9KRSEAC+9OFIAfXFKPrQMKAc9KaCd2CBjtSr3+tAXFIyR7UUUUDAUUUc0gII1Kvt3HHpUciiQt0I6UhdtwqUSAqNwHXmqMbp6DI0VU8vnAHFAFdD4S8J6l4nmuY9Oa3U24Vm81yvXPTAPpWrrHwz8QaVptzqVzLYmG3jLuElYnA9OKzdaClyt6ndTyvF1aXtoU249/Q4nBH0xShc9aRc7du7jtXW+F/AOueItKGo2MlmsJcoBLIQcjr0BqpzjBXkznw2FrYqfJRi5PsjkXWrun6dqGoM62FlcXZQZYQxl9o98Vu+L/AuteG9MXUdQe0aIyiLEUhJyQSOoHpXU/s9HOrasP8AphH/AOhGs6ldKk5x1PQwWU1J4+GExCcHL79m/wBDgH8O69CjyTaJqKRqCzs1uwAGOvSs6KKSaZIYI2lkchUVBksT0AFfUfin/kWtT/69Jf8A0A184+CVb/hMdG/6/Iv/AEIVnh8S6sZSa2O3Ocip5fXpUozb5/w1SGN4X8RP8p0HU/8AwGf/AArNkhktriSCZHjdcq6MMFSPWvrWvna90tdR8b63NccWsF9Luz/Edx4/xqcNi3VbTRtnnDlPLowlTm5OTtqY+l6SjW4v9QYxW38Cj70n/wBap7q886IQRIsMC8LGv+eal1q9+13G2PAhj+VBjt61mkjPNejCPVnx9esr8lPb8xC6jsWqtO/J6Y9qfIy468VnXk2FwrfpVNmNOLZXvrkKCOB+Gay2kz8zZ/KpJmJY8flTEHzf/XrBu56EIqKGjp0/Wg5A5608qMkrnnrTDjOO/wBaRY3zGj+dThh0x1q9oniKOacWN9iO46I3QP8A/X9qoOozg4z0yRWXq1is8RH3X6qwP3SPepd+hpTUW7SPQ2GRwR7UzYepIxXB+C/GEjXg0fVG/fciGY/xkfwn3/nX1Pofwy8M3ui2V5K195k9ukjbZgBkqCccVlPEwgk2elhMixWLqSp07aa6s8WG3njJo3PnAUAeua92/wCFU+Fv72of9/x/hSf8Kp8Lf3tQ/wC/4/wrL6/S8z0P9T8x/u/f/wAA8LG4j5iPwpUULnFe6f8ACqfC397UP+/4/wAKxvGvw88P6P4WvtSs2vDPAgZN8oIzuA5GPenHG0pNJGdXhXHUacqkuWyTe/b5Hk3etzRvCXiDV7Fb3TtPae3ZiocSKOR16msOvefgt/yIkH/XeX/0KrxNV0ocyObIctpZjiXRqtpWb0+R5Jq/hDxFpNg99qGnNDboQGcyKcZOB0NYNe/fGH/kQb7/AHo//QxXgCKFzjOKMNWdWHNIrP8ALaWXYlUqTbTV9fV/5C0UUV0HiFRcMOOlA4yO1R2rdvyqRuQT7c+1Ucy1Vz1j9nlv9L1gHtHF/Nq9A+I3HgXWP+vVq89/Z3P+l6xnr5cX82r1bWtPh1XSrnTbhnWK4Qo5Q4IB9K8TFO2Iv6H6xw/TlVyRQju1Jfiz5WIyNwr3r4Gf8iIn/XzL/Sqo+EPhwf8AL5qP/fxf/ia6/wAJ6DaeG9JGm2UkzwiRnzKQWyevStcViYVYcsTz+HcgxmAxftqyVrNaP0OU+PRx4Ji/6/o//QXrnf2fCDquqkf88I//AEI10Px948ERf9f0f/oL1zf7PH/IV1b/AK4R/wDoRoh/ukgxb/4yWl6fpI9V8Uf8i1qf/XpL/wCgGvnHwUpPjDRW9LyLP/fQr6P8TKz+HdSRFLM1rKAAMknaa+evBml6rH4s0mR9NvURbyIuzQMABuHJ4p4JpU5k8VwlLG4ayb/4dH0jdTR21vJcTNtjjUsx9AK8L8T3cYE/2dfLa7meVh3+Y5Neo/EK7kTTYtPtwWnu3ChV6lR/9fFcHqdvoOg3Hma0TqWpBRssYmxHF/10b19qeBSj7z1b6BxZUliH7GLUYx3k9k3+Ldui11OU0fw/q2sSbdPs5JAPvORhF+rHiteTw/4Z0hT/AG/rjXdwOtpp+Dg+hc8VS8QeLNU1KAwyTJY2C9Le3/dxqPQ+v41w+pa/ZW+REvnMPwX869J+0l8Tt6f5nwsJYOi7UYe0feWi+UV+rfodjdeKvDNlmOw8D2r7ejXlw0jH6iqMvxAs/uHwP4aI94G/xrz+41PXrnMtppck0R6FIGYfnWXNf6wjkz6W8fu0bCsGqTf/AAWejCvj4pOyS8oxX6Hpg8Y+F7ji++HmlkE8tbXDxH9KQXPwt1AbZdN1/RmPRoZlnUfg3NeXjWXB+e2UevzEYFQx+KdPmma3heGSYDlEmDEfhS5YLq18y1iMVO/NTjJL+7H80k/xPVR4O0DUpAvhvx1ptzMeVtr9TbSH2BPBNc/4j8L6/wCH5Nur6XPbqfuzAbo2+jjiuKM8czZ3/MT0bg5rp/C/j/xR4cT7Pa6gbqxIw1leL50LD02t0/DFP347O5P+y1dJwcH3Wq+56/cyoyKV3Zw1Y93qSR7lEe8A8e9d3dTeGfGatHpkKeHdacf8e5Ym2mb0Q/wk+ledazYXOn3UtneQvBPE21kYcg1XPdHP9VUJau67o47W1aS5aaPMb7967Tjac8Yr7f8A2aPHsPjr4b2pkCR6npYWyvY1PdV+Vx7MBn6g18Uaqu3De5Fej/sf65caP8aotMWYraavbSQyp2Z1Uuh+o2n8zXnYmN0fcZFiOSaj0eh9c+MfGmm+F7qC3vre6ladC6mJQQADjnJrC/4W34f/AOfLUf8Avhf8a5/9oA/8TrTB/wBO7/8AoVeaDpWtDCU501JnBnHEeOwmNqUabXKvLyR9IeDvFNj4oguJrGG4iWBwreaACSRnjBNQ/FH/AJEHVf8ArkP/AEIVyv7P/wDyDNV/67p/6Ca6n4pf8iDq3/XIf+hCuWUFDEKK7o+io4qpi8mlWqbuMv1PnivePgr/AMiJB/13k/8AQq8Hz2r3j4K/8iJB/wBd5f8A0Ku7H/wvmfI8H/7+/wDC/wA0TfGH/kQb7/ej/wDQxXgNe/fGH/kQb3/ej/8AQxXgNLAfw36lcY/79H/CvzYUUUV3HyZQUeXM0fucfQ1K/wAo3ckdD9KZdqQ24HIIyD/SpAyvF83QjnFM50rXR6p+zuMX+sj/AKZxfzavXL66t7G0lu7uZYYIl3SOxwFHqa8j/Z2IN3q/r5UX82r0L4kf8iJrP/Xq1eLilzYi3ofrHD1V0slVRdFJ/c2J/wAJv4Txn+37L/vutbStSsdUtftWn3UdzBuK74zkZHUV8pLw2zd16V778DM/8IIuf+fqX+lXicJGlDmTOXIeJK+ZYr2NSCSs3pfyIfj5j/hCIs976Mf+OvXN/s8rt1bVh/0wj/8AQjXR/H4Z8DR/9f0f/oL1zn7PJzqeqev2eP8A9CNVD/dJGGL/AOSlpen6SPZaKp65cyWei3t3DjzIbd5EyMjIUkV4/wCHfif4lv8AX9Ms5hZeTc3McUm2Eg4LAHHNclKhOom49D6TH5xhsBVhSq3vLay+R3vjW5/soz6sWBuzGILJTzs/vP8ArXzp8QvGVh4Yhlnu3e7u3YnaMszMeefc+9dx+0N42m0uAG3XdcTyNFbg9EVerfmao/B7wPHb6db+Jdeja51W6HnRpMMiEHocf3iOcnpmux4lYOhd/Ez5Splk8/zPkj/Cg9f1fq9l5Kx4TafE7S9R1Af8JDDrNhaZ5kjtRJt/DIxXvXwptvhlr9idR8N3K63LAwExulIeJj03RkDH5Vt+NPiH4I8Kytba1qdt9qA5tYovNkH1AHH44rN8JfFv4batqAtrXU4rCeQgAXNv5Ac9hu6fma8atjMTWWrdj7rAcOZXgJXpwTfnr+Z6VHtjRVRVRQMBVGAKY6RMSWhQ+oKjmptyBNwYNkDAHIxWD408T6b4N8PXOuaxNtgj+WOMfelc9EUdyf061wJNs+idktdjzL4q/C3xf8QvEclvL4g0vQ/CseDFDZW+65nOOTIcAZznAzj2qhp37MvgGztCkt3rFzc4+Wd5wu0/7qgA1Bpq/F74uq+o2l+PCXhpifJKFkMi+ox87/XIX0qzN8EPFNiBPpPxN1IXwGcyCRVJ+ocn9K61RnZannyq0tVy7nK+Mvhtr/h4PPBF/aNkP+W0Ckso/wBpeo/DNcWtxIp++SPQ8163o/xC8W+Btdi8M/FGEeVNxbasgBVhnqxHDD1OAR3FdD41+HeieI839rtsr2Qb/OgxskzyCR0P1Fd9LMZ03y1l80fI4/hGnWTqYJ/9uv8AR/5/eeGW90HcZ+Rh6V2YnXxho32G5I/tyzjJtpT1uYx1RvVh2/8A11l/8IhJY3ctvfXIZoXKkRg4OPesuC5k0rXYp0Yq1vOCD7A/4V7SfNFSPz1r2dWVPqtGvQ5nVI9qsHB3KehqT4X6i2jfFvwxqS/8s9SgBGeqs+0/oxrS+J6Ja+Lb+OFQEeTzV9MMAf61x1jcfZ9bs7tXAMNxG+fTDA1y1j38tbg1I++vid4K1LxRqdnc2NxaxJBCyMJSwJJOeMA1yX/Co9fwR9v07/vp/wD4mvUIPGHhaZQ0fiHS2yAeLlD/AFqX/hKPDn/Qc07/AMCF/wAa5oV60IqMVp6H0GLyfKsVWlWqy95/3jG+GPha+8L2l7DfTW8rTyKymIkgADHOQKtfFL/kQdW/65D/ANCFX/8AhKPDn/Qc07/wIX/Gue+I+vaJeeCdTt7XVrKaZ4wFRJlLMdw6AGpjzzqqUl1R01vquGy6dClNWUZW18meE5xzXvPwW/5EWD/rvJ/6FXgxHSvevgt/yIkH/XeT/wBCrvx/8L5nxnB3+/v/AAv80S/GL/kQb7/ej/8AQxXgJ6V798Yv+RBvv96P/wBDFfP7/dH1pYD+G/UrjL/fo/4V+bHd6KO9Fdp8mVMZhGDwOQKYGZYTtGOTVkxqybUOOOKqPlW2M2Bn1qkYSXKet/s683OqsQMmGHp9Wr07xZp0ur+G7/TIHRJbmExqz52gn1xXln7Plxb21xqvnXEMa+XEAXcLkgt6167/AGlp/wDz/wBr/wB/l/xrxcXdV20frHDfs55RCnN6PmT+bZ4yfg7r+3/kJabkd8v/APE16b8OtBuvDfhtdNvJYZZRM8haLO3B+tbP9pad/wA/9r/3+X/Gj+0tO/6CFr/3+X/Goq4irUXLI68Bk2X4Cr7Wjo7W3ucP8fD/AMUPH/1+x/8AoL1zf7PBH9rat6+RH/6Ea3vjtd2dz4KijhuoJWN7H8qSAn7r+lYf7PS7dT1Tjn7PH/6Ea6If7pI8LFNS4lpNPp+kj1LxV/yLOqf9ekv/AKAa+bfBH/I36Mvb7bF+e4V9J+KP+Ra1P/r0l/8AQTXzd4KXb4x0b0N9Ef8Ax4VWB/hzMuLv9+w39dUZ/wC0B++8W6Ba9Q9w67T3/eKK6z43eML7wz4attP0RSdc1eb7JZBeWToCwHryAPc+1c1+05D/AGT4q0TU9uY7bUHJ+hKuP5GrXi7yb/8AaN+HguGBtDE7xE9C/wA5H6hK4MeuepDsfRcLr2UMQut0vxZ2nwo+CvhnwzpUeo+IbKDXPEEy+bc3N2vmqjnkhFbj/gR5NaHi/wCHXg3xRBJZ3+gWUXynbPbQrFLGT0IZQPyORXf38oSAL69fpWTCwwzMeScmsT6A+cfB3irUvhB4/uvAfjDUJLnw8UMtleOpYwjBKEAZO1sFSvZhx3pfEmsab8ZfjL4b8O6ddS3Hh20ja4uAUZN5GWfIPPQKufc1m/tjrDceL/CkCgm4uSkMiqSCyNOoC5HPOWFbWnaNo/wt/aI0T7Daix0PVrFreHLsypIwwRuYk/fCdT/FWXLFVE+ptzTdJroj6KZYbW1jtYI0iijUKqIMKqgYAA9KqRjdLuNLNIzE5696Yrba1MTjvjl4dtfE3w71O0mjVri2ha6tXxykiDPH1AIP1rzz9mfxHPq3gObTryYySaTcm2RmPJiKh0H4BsfQV6H8Y/EFv4e+HmsX08gWSS3a3gUnl5HBUAfmT9Aa8U/ZYs5l8M6pqjKVivr0tCcfeRFCA/iVNYYi3IdOEv7Q6nxeir4ju9rEhmDe3IrynxbLt1O6Xd6fyFen+O7uG01VHnYIssfB9wcH+leNeOb6OTXJ2gcPGyLhunavew9S+Gg/I/JcxwbhnFeFvtN/fr+pb+Kcu7WbabdlprGFif8AgOD/ACrg5JR9pH90cV1HxFnZo9Fm7yaZFj8M1j+CtN/tTXoldcww/vJPfHQfiamfvSsd2HUaVBzlske5+FNP1CWCGSOwupI2QYdYWKnj1ArfuLO7t9pntLiFScBnjKjP4ivc/gWMfC3Rx/syf+jGqn8ef+RWtP8Ar8X/ANBarp4t+09nY5MTw3COA+ue015VK1u/zPEm4kyPShy2OMUMwDcjtSlgCQRXefHiq2VBNet/DHxh4e0bwnFY6jfeTcLK7FfLZuCeOQK8hHAUflTwfyrKtRVWPLI9HLMyq5fW9rTSbtbU9f8AiP4z8Oax4RurDT9Q864kZCqeUwzhgTyRXkDdKQcgGlzxRRoqlHliPMszq5jVVWqkmlbT+vMWkzQMUuRWp56Ik278kYYDFMuUSWNg3UdMUqNjg0krlBuC5H8VBm7W1IoFAUgnIJ6VPlTwTUKNGSGAIz6U7GX6g0yYuy0HOqgYznGetMAAO3+E/oaeGGWBP4GmSOIuWwVz2oQO24x0DKY2O3nKsOxr1X9npZBrGrbmJH2eP/0I15dLtcEp6cV6l+zu+/UdU9RBHn/vo1zYv+DI9zhpL+1KXz/Jnqfin/kWtT/69Jf/AEA185eCSP8AhLtGH/T5Fg/8CFfRvin/AJFnVP8Ar0l/9ANfN/gjH/CYaMP+n2L/ANCFcuC/hzPpeLf9+w39dUdb+1j4dfUPC0t7EpZolEwAHdOD/wCOn9K84vbPVPFvww8M+J9AYnxBoBWWDH3pDGQGQe/yg479O9fUXjTR01rQZ7UxrJIFJQEdeMEfiK+Y/hreS+DvGWo+Cr/cLeWRriwc8ZH8Sj39vY1w4i86ClHeJ9Hg7YPNpU5fDWWnr/X5np3gb4paB4202NkuorDVVULdafO4SSNx97AP3lz3H41d8VeMvDnhfTpLzWdVt4FUZWJXDSSH0VRyTXDePfhl4U8ZOL9lewvj966tcKzn/aUjDH3xn3rirX9nnRDc+ZqWv6nfQA8xZWJWHoSoyfzFcCxELan1Dwk76GH4GXUfjR8dk8XXVu0WgaLMrpu5Uun+qiB6EgnexHf6ivoP4peCdP8AHXhs6XdN9mnhbzLO6UZaGT19we4/wqv4d07TfDWiwaXo9nHa2kC4REUKAK0U1phHyCQB1yMVzSqOUuY64UYxhybnklh8VvEXw8lTw98TNFupvJ+SDVLfBE6DoTnAf6gg+ozV7Wf2kPAlnZtLaQajdS4+VHVYlz7sSf0BrpdN8Y6T4xutV0qC1+32liyxyzSxB7aVz1VSeGIxzVC68J+EbNWmt/DGkQTucb47NAffkDit/rDW61Ob6qpaxloeHateeNvjl4hga4gl03w/G3ysFKoEPUR55ZiOC54Hb0r3jRNOtNA0ODS9Pijigt0CIi9AAMCmRlYITHCqxJ/sjFU7u62ocMQOgOa56lRzd2ddGjGmrROL+MwkFjY3aL8scpRzjpkcfyrxTxLNuuUk7Mn6ivaPFlxDqVu9jJmW3fhlPRvevHdc8IXsV/jS3WaF2wqO2GX8a9HA4tKHspfI+Wz3JJTxDx0Nra/LqTapHLrng7Tru0Vpp9N3W9xGgywQnKtj0rpvAmjPpOno1yoW4uWDOO6jsDUfgzwnPpNwbqa5Z5nTaUjJCjPr616DpGnBYw0q8npxXu0qTvzM/M8yzCLi6NJ3je//AAPvPpf4LKE+GukqOm1//Q2pvxb0PUte0G2tdMtxPKlyJGBcLgbSM8/Wp/hCix/D3TEUcAPj/vtq6yvMnNwrOS6M/RMNho4vK6dGptKEb29EfPZ+G/jAsc6WuMf890/xpx+G/i8g50tev/PdP8a+gqK3+v1OyPJ/1MwP80vvX+R8+/8ACt/F/H/EsXj/AKbp/jSL8OPGG450tcdv36f419B0Uf2hU7IP9TcD/NL71/kfO+oeA/FFhYzXl1p6pBCheRvOQ4A68A1y54x9a+lPH3/Il6x/16Sfyr5tYE4x6124WtKrFuR8nxFlVHLasIUW2mr6+voNJxS0nzh+gI/lSE89D+VdR88RgnIyAak+VhjmowwKqw5Geacenytg0EpleNAkhTOBmpFwH+bp6ikuB86tj6mmNwD83SmZ/CSyABtw79qHCsAPWgMHi9TTFPC4PQ96BiAEHPcVJa3V5byE208kBJwdjlcj3xUchYMTjANOjZd+GpkxbT0diy+qajJGyS312QRggzMQR+dVUZ45EeNijggqynBBpRt55yvv2o4KgelKyRUpyl8TLaapqm451C94/wCm7f41Q1iM6i1rNcMzXVnIJLa4z+8Rs+vcHoQetPDMr/pT5OmcZB60nCLVmjWGIqwkpxk7rVHaaLqSX1tvhYxzJjemfmX/ABFasV7uwJBg15tbyyQSLPBIUkU/Kwro7HxFbSqsd0vkSEckD5WP17V81jMrnSfNSV1+KP13h/jOhjIqjjGoVO/R/wCT8vu7HRaxfTppVxLY23225jQtFb7whkbsu48CvP20rxn4wCxeKZIPD2jZ/e2FlNvnuR/deQcKvsOtdgbiN4S0Tg56EVAZGOctx9RXlqTifbuKnrfQvaXZafpWnxWGn28FpaQrtjijAAUf41U1O5Rpf9Yu1eBzVK4mAyQSxz1PSsHV76OFyzyDJ61DZoomtdXKsNofA+ormvEOpJCGiD5YjBA649KxdS1yR8rbkqv96uR8Qa/p2lR+dqF4I2PRc5d/YDrSSbehqkoq7Nm8vBhmJ60aWis3nsrZP3c15xF4n1e/1e3uY9ONvpaNkrKPnlH9K9c0L7NeiOdWyjDK17mW4G0vaT36I/O+M+IbUXhMPqpbv9P8zX0618uAyYGSMjNXImYAbj2/CljUL+7Iyp4NTadZrI7As3lp19a+iiuh+Rzl9pj47+8jRUjvJ41HRVlIA/DNPGp34P8Ax/3X/f5v8anv7jSNItftF2E5+5HjLMawG8X2bud9i4HYKB0p8keoLEVbe7c3DqGoEcX1z/3+b/GmNqGoKP8Aj+usZ/57N/jWXH4p0cjD2M/1CDp+dSf8JBoMg2+XMh/3f/r0uSJft6vmaKalfFci/uuv/PZv8aU39/n/AI/7rH/XZv8AGs1b/TXH7ky49RWF4h8X2ulkPDaXFyiviY8Aqvcgd6mUYxVy6VWtVkoK9zrZL2+ZWV725ZGGGVpWIP61CT8w9DVPS9Ts9VsI7yzlEkUgypqy38PqDQrdAnz81pbj88gUtMbqvvTlPFMm5UjOEGentTzkn5GB74pqngK3enSIsuGViDQZLYdMPlzgiosZOMA5FWI92NknJ9agZcOQBnBpoJLqIflAIQ0rgMoIyCKTd6ZBqRGDpvGMg4agS1Gn5ocqc0wBS43DBGaXoCB0z2oG4kZ54oEBUjPINAwRjODnpTf4j2NLk7hkUxCNw/J4pVIU7WOB29KGwWHOKpa9qVho9j9ov5xGu7Cgcsx9AO9TKSiryLpUZ1ZqFNXb6IvCPBHOfxpCnzr04PrWDoPizTtbvfsenx37zAkYa0fGf94DH61uyFlIWRWRv7rDBqadWE/hlc3xOBxGFdq1Nx9VYdFJPb/NbyvC3+yePyp1zqmpFRgqeOSByafb2c11FuRokTkbnfHP0qwumwoB595uwMERp1/E1lXwNGv8UdTvy7iHMMt0oVbR7PVfc/0OdvNQvHX5vOz9awdSuJ4w5Wyu7iUD7qJk/wCFd5OLOFSEUD3J3Mf8Kybq83gpEuxe+DzXE8kw3dnv0/ELNtEoxfqrfqeYalF4x1SQ29nBFpMR+9I/7yUD6DgGk03wVpmlFtQ1BnvrsctNcNuYn27Cu5vLyGzRmmYD2HUmuL17WHvCwUhEB4ANa08JQw691amGJz/M81fLUnaPZaIz9Vm85zgAAdAOgFdB4Jv/ADIpLdWx5bhuP1/WuB1fVEhYQp88z8YHb3NaHgS4e31frnzUIPPU9f6URqe+VXwT+qtv5HulnIz2qSZyeea0NNdkDsuM8HnvWTodws9gvGODWjasfKkXoOMn2r0qWrPisWuSDOM1+5e51WZncuwYjPYDNUo4+Qqtkn8zU18oe6dowcbj/Ou1+Gfw51TxexuYz9j05G2PdyLnce4QfxH9KynNRvKR6WFw1XESjSoxu2cf5fyeyjn3qJh6rj1ya+nNK+D3guzgEdxa3V+/8Uk07DJ+i4AqDW/gx4Nv4j9jjutPm/haOYuufdWz/MVy/Xadz6B8J47l5rxv2v8A8Cx82wGRpY3J2opG0DjNYniZGZrt5jlznAr0H4g+B9b8G3qi+2z2cjYguox8jex/ut7VwXiMDbcMTktH1/Ct3JSjdHjRo1MPiPZ1FZos/CWZhovl7uFncYr0M53oe2cH8q8y+Erf6FcL/dum/kK9NY5wtFH4UTmatiZepIfXuKUdPSm5/lTl6CtDiKaKMJkEEN3pR0GKjR8IcZIB4pyOGAZBg9xTMU0SwvlsH1pJ/lkLetNXzMjjIPcUsvzKQexpjewOu5Q6tTIl2lmHRzk896fEP3ePQ84pCArZwOaBW6iHpnPtQp4PsKdgEFc/So0zj5uDjoaYuo9tpORQyfMrK31pueKUnApAUNba5trG4ubSDz7iOMtHHnG4jtXkelaiPFmtQ+beCa4mlWLy5PlaMswXAXsBmva8b1bHOFJ/CvnT4ixWVt4ubUvDsk1vcrMJZAp+WOQHO4EdDkZxXlZtTbgpX07H3XAmIpxxM6Xs7yavzW28n2ufTnj/AMfWPwxsINH0m0t4bK2URDamSWA5PuSc0/w18UPC3ivTIv7ahjCSxh1d48HB/UfhXyr8RfiXrfi/w/DpGs2VlJdpIHe8ijKyy4/vAHbn3A5rsPhRperpolvNrKBURNtnCyYZUP8AE3v2HoK8bD4SdRrldn3P0XN83w2Cw8pVo8y6Lu+x7Hq2q6HDfTppuoxx2it+7Bl5xgevPXNZkuuabgl9RhP/AAPNZsPhnT75TJcROrH+45X+RqrL4C01mLCS5Ix0M7V9PD2kYJbn4tWlg6tadRXim27JLTXb5GjN4i0dR/x9b/ZVJrndY8ToMixUjPVnHT8Kvj4f6SfvRzH6zP8A41heM/ANhaxLJatdITCGYK5K5J46/hSk6ltjWhDAuavJ/Nf8E5XVdfRHea5ui7k+ua58ahqmqS+Vptu6qx++RXTab4Ng3gvG0jZ6vya7bRfD8dtGAkSjHtXOqVSo9XY9qeY4PCR/dx5pee33HnJ8KT2NnHeXEvmTO3z8dKl07Nlqlu3TbIpP0zXpes2KPpc25csoBA9MV5xry+VfIV/uA/rSq0lT2JwePnjE1U8z2bQG+UL7HFdDBGPKZlyW7Dt0rk/DMvmJbN1DxKfzFdZaq/2eQAEjJ6fSvSoM+Mx8bJo5zwfosniLxRZ6NGxH2qfa7D+FOrH8ADX1xYW+naPY2ml2vk20Ea+VbxZAyAO3qe5r52/Z4RR8Sk8xcMLabbn+9gf0zXqXxm3pN4duBeXtikV1KXurSAyyRAxEcAA9en415mLvOqoH6Fw5y4XATxSV5XS+Wn+dzrbnxNoNvK0c2qW4ZUSQ7SWG132KcjjluKT/AISjw3/aP9nf27pv2zzPK8j7Qu/fnG3Gc5zxivAVS/W108RyGCOPTrM3EUsXzyqb8gdfu84Nd1B4T1ObxfcadFNoDm11xNYnfZJ9rSJpCypu24wQDxmsJUIR6nq0c3xNa3LTXT8b+fl+DO81K30Pxt4f1HS2kW5tvMe1lYKQYpk7jPdTjmvjjxtYy6Xe3umXC4mtWeGT3KnGa+v/AId6VfaTaaxHf25ha41e5uYgWB3RuwKtx618zftAiL/hZWvLCBjzBnH97y1z+ua1wrtKUVsebxDS9pRo4matK9n/AF8vxOG+FLfLer6XIP5ivVMgGM+teS/Cx8Xmop/00Q/oa9Xb7sPGQW5/Ku2h8J8jmqtiJfL8kT8ZIopv/LTd2IpTuzx0rU8+5TtvNQyJIoIPzA44NOgClhkY4ycVLESYPlOajPEzHbzincytZIcnydDxT5NrZz1qIY9akHSgpbDIzh+KJOelMXiY7aefmOccUyL6CYz0NM53MvPSn9qR1xLuB420CaEXpS9RTWdVYBmUE9MnrQehA60XCzSK+t3i6d4evb5jjbGcfgMmvnLUpmWxlmP+skyze5Y//Xr2f4x3Zt/DcenI3zTEIfx5P6A14lrbbYAnbOT+FeFnFS9SNPsfp/AOF5cJUxL3m7L0X/Dmz8ErATavqmpSIGESJAhIzgk5P8hXtmk2qyL5jrXnHwdsxbeDopyMPdzPM30zgfoK9V05dlqvTJFehgqfLTR8rxLivbY+pK+idvu0LKYT5QOKcduz8aZnI560rHAAHrXdY+ZuP6UviyyD2MfHyskWPyqvdXENvE0s0ixoOpY4rI1zx1DcQxW1rpzTCFVXzGlChtoPQdaiVWMPiZ34XLcTjv4EG7Nf1cdZ6YeCIwq+taJtkhiI46dTXH3Hj+aFdkOmQlx2NwTj/wAdqkfGmoTHc2mwtnt5zf8AxNYfWqXc9dcNZk/+Xf4r/M6rUIx9mkU8goefwryLxLt+1xlSD8nP511WqeLL/wCwTH+yVVdhyftHTj3FeXajrlxMdwhiUDjqa569eEloz1cqyLHUpt1IW+a/zPbPAk2/SdOY/eCBfy4r0eyYrZTMBnrgfhXmHw6KSeHtMkjYsGTJJ9cnP616dp4P9mTtwOG5/Cu7DPQ+RzWDjWlHzf5nNeFtak8M+NLDV+WEM26RR3jPDD64Jr640+8ttQsoL6ymWa3nQSRSKeGU9DXxRfv52oTLGflU7d3867j4YfErU/Bp/s+SP+0NKLFmgZsGMnqUPb6dK5cVQdVc0dz6Th7OYYCTpVvglr6M+idZ8J6Lq2oS6hfQytPLFFE5WUgFY5PMTj/eqvrngjQ9Y1iXVro38d3Kio72948QYL0yFNY+lfF7wHfQLJJqzWTnrHcwsCPxAIP51Hrnxh8E6dbl7e+l1GX+GO2iPJ/3mwBXnxhWTskz7KpisslBzlKLT16f11Z0ATR/Avhi8umuLn7HBumY3Nw0rsxGAoLHPJAAFfH3jPUJ9W1O91OcfvLuR5X+rHOPwrsfiL8QdW8aXKrOotNPhbMNohyM/wB5j/Ef5VwmqgsPm9OlehQounFuW7Pis3zWnjKsKVFWpx28/wCuhi/DN9mt6gnqEP8AOvX4ScR+hFeM/D87fEt4mcZiB6+9eyWrAxxjuBWtD4TzM3X76/kvyJmHyDHY0vze1KRuGKT8K3PMsV7dj5fFMd2DvupbQ7oVB6jg0Ou4uOvFHUy15UNzmno2Bwaao2HpkU/OG5GB60wiRb1Fzn1/nUueBjFQyKGlH0p3agSdrjz0xQeQTznHFIvYU5JFjkV5PuBgT7jNJ6IpK71Nb9oDQdP0j4VaGVj23sd4uZP4mZ42L5/75H5V5F8NL/VpvFJ0qWR57FIzOWc5MeO2e4JxXpP7X3izSY4vDmiC+jErq96YgcnYQFQn6/NXBfCaAJ4b1HX8Ya7kMUJPdV44/En8q+L4adeq1UqN3bbf3n63xTHC4XJXBRT0UY+r2a+Wpz3xe1H7X4hht1bKxq0hHueB+gry/wARSM29E5bARR7niux8Rztea7fXPVfMMa89l4rlrSNbzxPpdr18y9RmHspyf5V2V5e2xLfmenlNBZflNOL+zG7/ADZ7X4e0sWWnWNigIEEKIQPYCuwhRlQc1kaWd0681usPpX0tNWR+L4uTqT5nu9RoB96gvZZo1AhjDORkFjgAetTknOBz6Cue8ZXJASzVzuI3SYP5CssTXdNJLc+g4YyWlj5yqVleMfxZnazNZu5a9u3u5R0jiHyr+PQVgXphm+VYVjT+6Dz+JqK/uo7Zgntk89BWDeeK7C3JXhiD2NeVKTbuz9PpUYUoqEFZLojZEMaD5Y1H4UrPtGSQAOtclL40iJOyED05yao3Hisy/dh59WOf0FTdGtjX8Zagv2NbeNz855x3HeuHvH+QADk9qtX99JeSea4dmxgAIcAVDDZ3F1KCUKj+Ed81nKSRSi2e+/Dqyez8O6VaurLIkQZh6E8n+dd1fXT2Phm9kZhuUbQPUtwK+evAvjbVNE1y203WLpXsnJTzJj80RAyPm7jtz610XxF+JcN9ZJp+k29zLGHDTTY2K2M4Cg8nrXqUcbSVPmvY/L8w4ax9THOHLzXd7rbV/wBaG/DIFT535PXnvUyzJjaCMfzrxh/GvlyESQ3Kn6//AF6Z/wAJwuc+Xcfn/wDXprGwNpcLYu+q/r7z2gSRg5PXPenfaFYk5BNeLjxxGcbkuAPb/wDXS/8ACcQnqLgD/PvT+uQI/wBVsV2PaBMoA549qoaxeqsYYMpfGAPSvNdA8RTa3q0Gl2Il8+ckKWyFUAZJPPSu5s/AevXL7ptQhSM9dm5ifzxVKvzr3Uc1XKY4Oa+sTs97Ff4bwSXWvXl2sZaBY/LLHoWJBx+levWTSwxwxSR544b2rK8M6DBpdvHbRR7ET82Pcn3roXRWdMHGw5xW1GLitTycxxCxFXmjsSZHWkGDyCCKAPWoBDtG0N0rQ43cZFlWGeacNu5ivekU4YAjIpByTgkHI60zPYdux1FPVo3+VuKiyc880nGT1FAXFZAkuc5GO1OC+Ydsakmqmp6lp2k24n1C4G5h+7gj+Z3/AAryvxB8VtTvZ5bXw/YSKgO3cBgD6t/hSnUhSXvs6cFl2Lx8nHCwuurex69KsUI3XEyxAdSWAH61Gl3pUn/L7blc/wDPUV86XOo+MruZpJbq2zn7rZOPxzULaz4yt8qYreQDn5WrD+0Kf8p7v+o+Oau6que8eIfAPhXxVenUr6GO7u9qr5hnZsqowAcHoBxU+oWUek+HrXTNOgjtra3+UIgwqnn+pNeAaR8R9U07UU+3WrQrn5nQkEV7l4Q8RW/irTJIzNHKxTIcdSPf3FaYepQqNqCs2ebnOXZpgIweJm5U4+d0uh43dxTW801pPlZY3If3Pr+NYGku2leLtNupnykdwEYnoFf5c/rXpfxB00xMNTWM5jPlXAHpnhvwrzrxFa+dbGReoGCfT0NfN1abw1ex+t5djKeb5cpd1Z+TtZ/5o+gtEIE6g9cYrbZfmrhPAmpPqGhaffg7meJfMGedw4b9Qa7pG3IG9a+lpS5o3R+MYyi6VRwlunb7gZliV53+5Eu415/q155s013O2Mkuxz0Fd3qcyx6Teljg+ScV5L4omP8AZckYOA/H4V5uLbdRn6fwrShDLYOPW7f32/Q4LxPrrX1/JGJXjiJ529SPSsuOWwiUs0TY9xkk/jXX2WjRr4fsNRWIE3EsqSEjvuO0/kK0k023CDbbxnAxnHU15VeUoysz6fCVKdeDlHo2vmnY4BdTsl+7ZzE/7oFKdUVs+XptwfTiu7a1iU/6uP8AAdKkgWNTnaMewrDnOvkOA+3zuu2PSZs564OcflVu31TVYF222i7Sf4nBJruZJsriNNv4VJpGmajrF+bPTogzLjzZXPyRj1P+FVBSqSUYq7McRXpYWm6tWSjFbtnlmvx6pfTwzX1qIFA27gpA/GtDT7O48hQtvczEDqkRYmvd9O8P6Bof768I1S9Xq8oHlofYdB+pqxc+MbS3IjSS2i7BVXOK9aOVNxXtZ28tz4bEccp1HHB0HNd27fcrN/kfOw8PaxrGsCzs9LuY5GBJa4Qxrx7kcVrJ8KPGMgytlakf9fAr3SDxPFcDb5ttL7MlaFpew5GweSx7A5Q/4V0wy2klZSueVW43x/N/CUV83/l+R8+n4S+NM/8AHhbf+BApF+EvjJs/6Bb8HH/HwK+l4L2N2CSAK3161bTaRmn/AGfT8zP/AF0x/aP3f8E8T+FPw51XQNWl1PVlhWQx+XCiNu25PJJ/CvaLFBFAFxzUuxW+8ARUttaTXEnl2tvNM+M7Y1LH9K6qdKNKNkeBjsfXzCt7Spu+w04LDjmkDgSDdwelPmgmt5/KnikhcdVdSpH4GopoSytjnoR7GtEcElJEoGHJz1owtRpLu6jBHWn5FA0QDrzSf40oHWm7eOB3pkMO/pSA9c803a+4Hjil4z9aZBw/xAuInkawgjVGZQbiQDDOOyZ649a8d8XeIms2bTdPVIQgw8qgZz6D/GvSfG1yrPqF1nlSVU9+OBiuV/Z68L2Xiv4hXd5qdsLm006MTLE/3DIWwm4dwME49q8SvU5ptn7PkmCjhMHThFWbSb9WiLwZ8G/G/iLTYNV8+DTre4G6P7VK4dl7NtAzg9s12dr+z7rflMZPGcSy4+VY7dipPuSf6V6d4m8STw3UlhpjCMRko8oHOfRfT61R0ubUdwnbUbtWznmQkGqp4apNXPPxvFOEwtV07OVt2v61Pn/xf4T1/wAM3P8AZ2vWbbTkRTAbkkHqrevt1rH8Ja1feCfEtrqCszWRkHnRjo0Z4OB619gy2Fr4w8IahpGorHJOylQ2PutjKOPQ5r5K8XWTQhra4j2yQu0TqRyrDjFZ+9Tn5o9eMsPmeEva8Jr+vme967bWuoW6XcRWWzvYs5HRgR1/EV43q+nvp99Pps+W2fcY/wAaHoa7D4E62+seEbrw3dPuuNMINuxPJjJ+Ufgcj6EUePdOa5sBfxLm4tMlhjlk7j8Ov5114+ksTRVWO/8AVz4bhzFTyTMp4Cs/dbt/8i/mtH/wDM+E07QxXmmOzBraXzI+eqP/APXB/OvXNMk8y2HOTXhvhLUIrHX0upn2QyRmJ27YPIJ/EfrXqOkeJNHjVlOpWuew8wc1OAxEXSXM9h8UZTW+vydKDanZqy6vf8Tc15xHo12WIUeXjmvHfEtzHIrASDYqkZzjmvSNT1GLUIXglltjAy8qr5JH1rifFunaGumOVEaNg7f3x5OPrWOIqRnNuJ9bkGDr4TAxo11aSv57u5f0HTjdeB7azxh3h3p/vZLCsbzyYwGUBsYOex710tnr2n2mjrOs0RkitwRCrAndt4XH1riIZ4wp8x3LMxdvlP3jya5sx5Pd5XqZcKvE81f2kWouV1fu73/Qs7ix4H1pCcHtUX2qHP3iB6BD/hThc25HVgf9w/4V5h9eWLW3uL68gsbQZuLhtqe3qfoBzXol5NY+FdHGm2ZAKrmZx96RyPX3rG+FtqrDUNeZcrEDb2+R3/iP8hXE/FrxA9pFNFFKTM7GNWz3/ib8K+gwNNYfD+2e8vy/4J+ZcQ1qmcZqsvpv3Ke/nLz9F+NzE8Y+Ppjdvb2hEzqxBJ+4h9AO5rmh/wAJhqubmGC/kUnrFGVH4YrpfhP4Rj1CL+272MuquRArDKkjqx9ea9Z0vSS8uVzwcYFYXq13ofQyWW5PTiqllfyuzwFdS8V6HIGuku41/u3MR2n8T/jXfeB/HUd26Wl0hgnP3UY5V/oex9q9qh0mzmt3s723inikG1llUMre2DXiPxS8Cf8ACK66JLSNl0y6O+2YdYm7pn26j2qoTqUZWkKrhMuzii5UrPzW69V/meraXeQtNBcSxGeNSC8e4rvXuMjoa9GtLjwtPEDDY3Cqy5Gbg5Gfxrw/wJqD3elIJWzLExR/qO/4jBrpVWZbnak8iKegDYrtrqdSCnTep8dlM8LgMVUw2OinHo2r2a+WzOtvriOHV3toGYw4BTfgsAexxXq3wiMf9j3O23dJPOy0235XGOAD7envXjGmWLIwlkkL98k5Neu+BPFmjWPh+OwvpWgkgLYOwkOCc5GO/NFRTdFJq7M8vq4WOZynCSjDW1/60Oj8V+GLTX9sskskVzGhSN1xj15HevHp45Le4lgmXDxyFGHoQcV6RJ8RtMWGZxZXJdWIhGBhx2JPavM7y7a7uLi4k4kkcyN9Sc1WGjUSalsZZ9WwdWUZ0HeT3sDxg5NRnOeRzUwzxQRk9q6rnz9isGFNdgB94/SlIHNBjDpxwaZnqM8xSCRUU8uyCST+6pP6UpjZSQwA9xQVUgqwyCMGmSnrqeJeOb9k8MXUjY3PgAg9STXbfsi2G3w7rV+APNmu0jPqFVcj9WNcL4o0/wAi9vdLl4CSHYT+an8sVF8K/Gk/gXxVHLNvbTbnEd7F6DPDgeq5/EZFfPzT1R+8UKkZwjOGzWh6vqNvPZ6tcQXPMiSksfXJyD+Nbtm+bZdvTHQ10+teH7DxFBBqltcM2+IGOeHDK6nkH3qDQ/CZgL/bLiaaNeixptz9Sf6V30sZBR94/O8fwrjZV2qKvFvR3/PqTeALczapPIOFWLDDsSTx/I186/Hdrb/hO9cFoqhPtRBx3YKAx/76zXuXi/x1pfgsSWenxRy6ky/LboeIz2aQ/wBOv0r5m8X3MtxdS3FxJvmmZpZGPdmOSa5KtT2tRzPs8my+WXYSNCTu9W+2po/APzofEWp6gmQsSIjD+9knI/IV7FrdoguBcRfPDcLvX0964b4WaM2neF4ZCCtxdsZ5AR0z90flivQYoLibS/s6OisrFlDj7p7j6V6mFTjT5Wfm3EVeNfMZVYenyX/BPO7jwFcySyNZalYxwFyUSYsrJ7dOajT4fakMf8TTSB/20b/CuymsNcDH9xEwHowqE2WuZ/49V/MVzvL8M3dxPQhxRmsYqKqx08kcyvw/1ALg6lojn3Zs/wAqF8A6gjZW90cH2dv8K6iK11pcsbVcfWnyWutt0tlP4il/Z+G7P7yv9as2/wCfkfuRyo8Eank/8TDSM/8AXVv8Kk/4QjVOv9qaTj081v8ACug+x60V3fZVwPelW01o4P2ZSPqP8aP7Ow38r+8f+tebf8/I/cjnT4J1b/oIaUT/ANdW/wAKRvBeqkEDUNI9szN/hXTyWutngWo/MVEbTWt2Psq5HvR/Z+G/lf3h/rXm3/PyP3IsBYfD/hG20u2nSd4UaSaROjMcn+Z/SvnL4g3jXWutHuyIVA/E8n+dfQF/Ya5LZSxraKSykdRXzjqiyXmq3E2wh2lb5T1HOMUsY1yxitjv4RpuderXm7yerfm/6Z9DeDLeC38FaMsAxG1tGc9ySuT+tdlokMawrJuGSea8/wDhHq1n4g8K2mgiZYdSsYxG0L8MQvRh6jHWvRtN0zUrRDDJavIvXehDClg6kIqzdiOK8vxdXEKrTi5RsttbFp12yH0I5qv8YdNhu/hLLcXMY8yLyZIj3Dbgv6gmtnS9Iu7mZVuIzHEDkk9SPTFcP8Z/HVtfBvCOmCOaOORTdzp91CvRF9eev0pY2rGdoxdzo4Qy7EYd1K1WLinok/zPLPB98umeIns7iQIlzAsi5P8AEpIP6H9K9Je4hL2yIwaRwTwc4A718/8Aisy6l4otrfT2YvlYYmU/xE//AF6+hvCOj2trAkSplkRVeQ8s5A6k1phJycXCxycWYOlSrxxF9ZdPTS50WmszWuc9qs7yGA9+aYo8oDahIqYYLge/fiu9Kx8O3dglwF+Ujg802R43icqpR8d6fJF1YqPWoYfmjO7JyTTE77MswybkHPPSn/iaogmEHnK4yPWrEFwskKvgjI9aTRUZ9GNP86TdzxT5FwePyphA+lANAwDVEeDUmCKQgN9aZDRw/wAR/Dv9pxf2jY8X0QwUH/LVfT6jtXklyLe4zHdIVdTg8cg+9fR/kIT0Fc34l8C6Nru+Rl+y3RHE8XBJ9x0NceIw3O+aO59fkHErwcFh8Srw6Pqv80eVeGdd8VeH0VNB1+6iiQ5EayEr/wB8nI/Su0Hxf8f3GnSafNNaxO64+1JAFkA9jnAPviub1f4Z+JrJmNjLbXqDoUk2N+R/xrNh8B+NblhC9ultEfvvLOMD8ASTXA6E7/CfcwzvASjzKtG3r+m5TvdWjhaQmQ3E7kszls5J7k96Xwrol14n1ASzo/2GNsyv/e/2R/niu38PfC+yt2WXUpW1CTg7T8sY/Dv+Neh6ZpNtaRKsUSIijARVAAropYSTd5HzuacWUlB08Lq31/yM3SbIl1J+VF6Ct9o12DbwaebVOXiyMjkU0q/lFe9ejFJI/PKknJ6iqzKgznPcGpAokX+6famrveIK6gMPTvSqpXbufkcDimJIQpKE+Uq3rmnYJBbAGSehpwXAPzFs00qB3xQOwBFb5dwBPT3oS3K55zSNFwd2TT2GBnJB+tFwS8hPKkB6CiSNgQQOaUMzA8nI7ZoDZAOTQOyEx614v8VPAr6dfSeItJhL2sjl7iNRzCx6sP8AZP6V7T17011VlKsAVPBBHBrKrTVSNmejleZVcurKrT26ruj5njgt5niurOZ7K/iIZJY225YdMHtXpnhv4qeKrDTltdQ0q11CVPl89nKM49SBxn8qXxx8NftEr6h4bKRyk5e0Y7UPup7fTpXDXvh3x7pwKvpN66jjMWJB+ma8qpQnF6o/UcFnmDxUFKM0n2bsz0DWvih4p1bTpLCCxtNJWZdkk8TsZAvfBPT615Jr+rw26tY6cxdidryA5JPoK04fCXjrVcBtOuYkPe4bYB+HX9K7/wABfDG10aWO91AreXw5DkfJH/uj19z+lOnh5yexnj8/weEg3zqUuyd/+GOc+FngK6jvYdc1ZGSdfmgtz/Bkfeb3x2r2iyhWGILznvT7eFYU2hc471Y+U9utepSpKmrI/McxzGtmFV1Kj/4BGOh7/h2qKTaziNg2GGdy/wANWAu1iylsHtT1wQHGMjg/4Vrc83luR20itD5fm7iBjJpqMI4UbBZe5pWCo28ABj7dalXap2sBgigaTIT5b/KAVbG4Zppix2/SrDJGcDy8j6035e8ZzRcOXuNlG5dytnPTHpTIiWXt/hViPlip5GKhkUK528cUkNrqMG7cQ3HvSmPsW5pAAXGac33fxp3JSuhNpU8nPFKvyn2qWIAjmlCj0pXKUSJ89RjH0pmyItlo/wARUr/dNNH9KYmtRhWMEBd2D7YoyACI1OfenDk801vvigkYJ5Y25X5e+KkjugzYw2aH+7VaNVFzuxzinoTzST3Lyleeak+TPKiqrCq5+ZpA3IGKlI0crI0WaFQCWC/Q1GLi3IYbgMHmsuFVWVgBV6ONGTlRVNERm5bEU11Atz5ZdiCM5x0NWfPTA/iU9/SmrFHn7g61MsaYPyj8qTaLjGREzrneoIK9eOopWZBhweDUsYGcYGMUu1cMu0YpXKsyIFXVXRuG5FKc9CKSFFCgAcUj/wCrNAdLj02t8hODUoByd2CO1Uto+07u9WYienakwi7jjhWHH6U4bWHQZ9KaxO4fX+lNYkMmPWgoUn5vmVcUOigj5aS46VInzR880xdSu25WGG4NCfLnb3PNSJzNg8ipHVVUlQAaLi5SANIW6ZX0x0qbGf4enrWeXc3Ei7jjaOM/WpA7iJW3HP1p2IUy0W5x0pCDn7w/OkHzRhjyTUm0elSabn//2Q=="/>
          <p:cNvSpPr>
            <a:spLocks noChangeAspect="1" noChangeArrowheads="1"/>
          </p:cNvSpPr>
          <p:nvPr/>
        </p:nvSpPr>
        <p:spPr bwMode="auto">
          <a:xfrm>
            <a:off x="388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9EF670-0599-49FC-B15A-A09DA97DD144}"/>
              </a:ext>
            </a:extLst>
          </p:cNvPr>
          <p:cNvCxnSpPr/>
          <p:nvPr/>
        </p:nvCxnSpPr>
        <p:spPr>
          <a:xfrm>
            <a:off x="297262" y="1054274"/>
            <a:ext cx="11888787" cy="104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ACEB7DF-BD9C-4C38-8EC3-494778CE5D42}"/>
              </a:ext>
            </a:extLst>
          </p:cNvPr>
          <p:cNvSpPr/>
          <p:nvPr/>
        </p:nvSpPr>
        <p:spPr>
          <a:xfrm>
            <a:off x="1897992" y="1806301"/>
            <a:ext cx="3600000" cy="3600000"/>
          </a:xfrm>
          <a:prstGeom prst="ellipse">
            <a:avLst/>
          </a:prstGeom>
          <a:solidFill>
            <a:srgbClr val="77C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리뷰 서비스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E2E029-592E-40DE-9971-2AD8AB14CD60}"/>
              </a:ext>
            </a:extLst>
          </p:cNvPr>
          <p:cNvSpPr/>
          <p:nvPr/>
        </p:nvSpPr>
        <p:spPr>
          <a:xfrm>
            <a:off x="3157992" y="1451699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1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BD1F1E-CBEC-4D5E-9274-6AD849FFFAA7}"/>
              </a:ext>
            </a:extLst>
          </p:cNvPr>
          <p:cNvGrpSpPr/>
          <p:nvPr/>
        </p:nvGrpSpPr>
        <p:grpSpPr>
          <a:xfrm>
            <a:off x="7357858" y="1411440"/>
            <a:ext cx="3600000" cy="4035119"/>
            <a:chOff x="7196715" y="1193881"/>
            <a:chExt cx="3600000" cy="40351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27060FA-E6E7-418A-8CE2-C252DEF94E90}"/>
                </a:ext>
              </a:extLst>
            </p:cNvPr>
            <p:cNvSpPr/>
            <p:nvPr/>
          </p:nvSpPr>
          <p:spPr>
            <a:xfrm>
              <a:off x="7196715" y="1629000"/>
              <a:ext cx="3600000" cy="3600000"/>
            </a:xfrm>
            <a:prstGeom prst="ellipse">
              <a:avLst/>
            </a:prstGeom>
            <a:solidFill>
              <a:srgbClr val="13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white"/>
                  </a:solidFill>
                </a:rPr>
                <a:t>기념일 이벤트</a:t>
              </a:r>
              <a:endParaRPr lang="en-US" altLang="ko-KR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375A4E-BAEC-48BB-8391-CC16EC5D57A5}"/>
                </a:ext>
              </a:extLst>
            </p:cNvPr>
            <p:cNvSpPr/>
            <p:nvPr/>
          </p:nvSpPr>
          <p:spPr>
            <a:xfrm>
              <a:off x="8456715" y="1193881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</a:rPr>
                <a:t>2</a:t>
              </a:r>
              <a:endParaRPr lang="ko-KR" altLang="en-US" sz="3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0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3036"/>
            <a:ext cx="12191998" cy="7071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A776F-B0E0-40BC-A99C-ED8E4FAB89FA}"/>
              </a:ext>
            </a:extLst>
          </p:cNvPr>
          <p:cNvSpPr/>
          <p:nvPr/>
        </p:nvSpPr>
        <p:spPr>
          <a:xfrm>
            <a:off x="2" y="-213035"/>
            <a:ext cx="12191998" cy="707103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60000"/>
              </a:lnSpc>
            </a:pPr>
            <a:endParaRPr lang="en-US" altLang="ko-KR" dirty="0">
              <a:solidFill>
                <a:schemeClr val="bg1"/>
              </a:solidFill>
              <a:ea typeface="ONE 모바일고딕 OTF Regular" panose="0000050000000000000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EF670-0599-49FC-B15A-A09DA97DD144}"/>
              </a:ext>
            </a:extLst>
          </p:cNvPr>
          <p:cNvCxnSpPr/>
          <p:nvPr/>
        </p:nvCxnSpPr>
        <p:spPr>
          <a:xfrm>
            <a:off x="0" y="1383435"/>
            <a:ext cx="12191998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5FA41E6-167A-461E-A3E5-36FC831AD8FE}"/>
              </a:ext>
            </a:extLst>
          </p:cNvPr>
          <p:cNvSpPr/>
          <p:nvPr/>
        </p:nvSpPr>
        <p:spPr>
          <a:xfrm>
            <a:off x="539486" y="549858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>
                <a:solidFill>
                  <a:schemeClr val="bg1">
                    <a:lumMod val="75000"/>
                  </a:schemeClr>
                </a:solidFill>
              </a:rPr>
              <a:t>프로젝트 개요 </a:t>
            </a:r>
            <a:r>
              <a:rPr lang="en-US" altLang="ko-KR" sz="2400" b="1" i="1" kern="0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sz="2400" b="1" i="1" kern="0" dirty="0">
                <a:solidFill>
                  <a:schemeClr val="tx1"/>
                </a:solidFill>
              </a:rPr>
              <a:t>주요 기능</a:t>
            </a:r>
            <a:endParaRPr lang="en-US" altLang="ko-KR" sz="2400" b="1" i="1" kern="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2330CF-8A3F-44C8-92BD-B995AD0F33B3}"/>
              </a:ext>
            </a:extLst>
          </p:cNvPr>
          <p:cNvSpPr/>
          <p:nvPr/>
        </p:nvSpPr>
        <p:spPr>
          <a:xfrm>
            <a:off x="658334" y="600942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29D8E90-52E3-44DD-B835-86CA96B90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7" y="665816"/>
            <a:ext cx="202474" cy="202474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9E202E-06CB-48C5-ADED-2A94CC921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30" y="2481354"/>
            <a:ext cx="2229135" cy="252721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AD2073-B690-403C-A2CA-EA24329541EF}"/>
              </a:ext>
            </a:extLst>
          </p:cNvPr>
          <p:cNvSpPr/>
          <p:nvPr/>
        </p:nvSpPr>
        <p:spPr>
          <a:xfrm>
            <a:off x="1777525" y="2187723"/>
            <a:ext cx="2512464" cy="982764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A23FDEE-D003-4552-90D8-5ADA5CDD67B9}"/>
              </a:ext>
            </a:extLst>
          </p:cNvPr>
          <p:cNvSpPr/>
          <p:nvPr/>
        </p:nvSpPr>
        <p:spPr>
          <a:xfrm>
            <a:off x="1777525" y="3974774"/>
            <a:ext cx="2512464" cy="982764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상품 구매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21B9DA-A2A4-4D05-9532-26129BBBA843}"/>
              </a:ext>
            </a:extLst>
          </p:cNvPr>
          <p:cNvSpPr/>
          <p:nvPr/>
        </p:nvSpPr>
        <p:spPr>
          <a:xfrm>
            <a:off x="7902006" y="2187723"/>
            <a:ext cx="2512464" cy="982764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리뷰 달기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E3B8AB2-B876-49B3-AE5C-CEE21387C95D}"/>
              </a:ext>
            </a:extLst>
          </p:cNvPr>
          <p:cNvSpPr/>
          <p:nvPr/>
        </p:nvSpPr>
        <p:spPr>
          <a:xfrm>
            <a:off x="8015185" y="3974774"/>
            <a:ext cx="2512464" cy="982764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기념일 이벤트</a:t>
            </a:r>
          </a:p>
        </p:txBody>
      </p:sp>
    </p:spTree>
    <p:extLst>
      <p:ext uri="{BB962C8B-B14F-4D97-AF65-F5344CB8AC3E}">
        <p14:creationId xmlns:p14="http://schemas.microsoft.com/office/powerpoint/2010/main" val="45783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7BA887A-0D84-48D4-AAC5-F3B0EEE6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48" y="1958141"/>
            <a:ext cx="8946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32A96AE-6DEF-4A2C-B909-1BB32F7B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55" t="16901" r="2835"/>
          <a:stretch>
            <a:fillRect/>
          </a:stretch>
        </p:blipFill>
        <p:spPr>
          <a:xfrm>
            <a:off x="1749927" y="1105832"/>
            <a:ext cx="8692145" cy="53543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7367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개념적 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021-F634-4367-84AD-4EDA49DD708E}"/>
              </a:ext>
            </a:extLst>
          </p:cNvPr>
          <p:cNvSpPr txBox="1"/>
          <p:nvPr/>
        </p:nvSpPr>
        <p:spPr>
          <a:xfrm>
            <a:off x="290186" y="1730815"/>
            <a:ext cx="11611628" cy="410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상품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음료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푸드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을 선택하면 상품 정보와 가격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영양정보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음료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푸드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알레르기 유발요인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음료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푸드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를 확인한다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상품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기타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을 선택하면 상품 정보와 원산지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가격등을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확인할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 상품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영양정보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칼로리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탄수화물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당류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나트륩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단백질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트랜스지방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카페인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포화지방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정보와 알레르기 유발 요인을 확인 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고객 회원가입시 성명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닉네임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알레르기 유발 요인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결제정보를 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입력해야한다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상품을 선택한 후에는 옵션을 선택할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옵션은 사이즈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컵 종류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커피 종류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시럽 여부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음료 온도 및 얼음 양을 선택할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결제할 때에는 결제 수단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스타벅스 카드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통신사 제휴할인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현금영수증을 입력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해야한다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고객은 상품에 리뷰를 작성할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고객의 생일 전후 한 달 이내에 기념일 이벤트페이지에 접속할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 특정 이벤트에는 이벤트 한정 이벤트 상품 리스트가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051E44-50EB-479D-8081-FC426C2C8450}"/>
              </a:ext>
            </a:extLst>
          </p:cNvPr>
          <p:cNvSpPr/>
          <p:nvPr/>
        </p:nvSpPr>
        <p:spPr>
          <a:xfrm>
            <a:off x="4187034" y="1168691"/>
            <a:ext cx="3817932" cy="377682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요구사항 명세서</a:t>
            </a:r>
          </a:p>
        </p:txBody>
      </p:sp>
    </p:spTree>
    <p:extLst>
      <p:ext uri="{BB962C8B-B14F-4D97-AF65-F5344CB8AC3E}">
        <p14:creationId xmlns:p14="http://schemas.microsoft.com/office/powerpoint/2010/main" val="98612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80111" y="291757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개념적 설계</a:t>
              </a:r>
              <a:r>
                <a:rPr lang="en-US" altLang="ko-KR" sz="2400" b="1" i="1" kern="0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642024" y="337397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00" y="406523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A23C996-FB94-4FDD-B853-28874739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318A9D-08C9-448F-8C80-B06D4915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40114"/>
              </p:ext>
            </p:extLst>
          </p:nvPr>
        </p:nvGraphicFramePr>
        <p:xfrm>
          <a:off x="913657" y="812506"/>
          <a:ext cx="10748504" cy="5682909"/>
        </p:xfrm>
        <a:graphic>
          <a:graphicData uri="http://schemas.openxmlformats.org/drawingml/2006/table">
            <a:tbl>
              <a:tblPr/>
              <a:tblGrid>
                <a:gridCol w="519188">
                  <a:extLst>
                    <a:ext uri="{9D8B030D-6E8A-4147-A177-3AD203B41FA5}">
                      <a16:colId xmlns:a16="http://schemas.microsoft.com/office/drawing/2014/main" val="3185508753"/>
                    </a:ext>
                  </a:extLst>
                </a:gridCol>
                <a:gridCol w="2102266">
                  <a:extLst>
                    <a:ext uri="{9D8B030D-6E8A-4147-A177-3AD203B41FA5}">
                      <a16:colId xmlns:a16="http://schemas.microsoft.com/office/drawing/2014/main" val="1710822748"/>
                    </a:ext>
                  </a:extLst>
                </a:gridCol>
                <a:gridCol w="1777525">
                  <a:extLst>
                    <a:ext uri="{9D8B030D-6E8A-4147-A177-3AD203B41FA5}">
                      <a16:colId xmlns:a16="http://schemas.microsoft.com/office/drawing/2014/main" val="1250848483"/>
                    </a:ext>
                  </a:extLst>
                </a:gridCol>
                <a:gridCol w="2321706">
                  <a:extLst>
                    <a:ext uri="{9D8B030D-6E8A-4147-A177-3AD203B41FA5}">
                      <a16:colId xmlns:a16="http://schemas.microsoft.com/office/drawing/2014/main" val="2532494638"/>
                    </a:ext>
                  </a:extLst>
                </a:gridCol>
                <a:gridCol w="893637">
                  <a:extLst>
                    <a:ext uri="{9D8B030D-6E8A-4147-A177-3AD203B41FA5}">
                      <a16:colId xmlns:a16="http://schemas.microsoft.com/office/drawing/2014/main" val="2040542818"/>
                    </a:ext>
                  </a:extLst>
                </a:gridCol>
                <a:gridCol w="3134182">
                  <a:extLst>
                    <a:ext uri="{9D8B030D-6E8A-4147-A177-3AD203B41FA5}">
                      <a16:colId xmlns:a16="http://schemas.microsoft.com/office/drawing/2014/main" val="1105240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관계에 참여하는 개체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 분류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80132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516845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결제정보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0772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120644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60791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(1:1)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 요인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85272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유발요인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32149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66973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72806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(1:1)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74242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1662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91756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03926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78774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7535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종속개체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378082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51172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86199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6446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96937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70171"/>
                  </a:ext>
                </a:extLst>
              </a:tr>
              <a:tr h="2309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오너 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 개체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477113"/>
                  </a:ext>
                </a:extLst>
              </a:tr>
              <a:tr h="230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82" marR="41182" marT="41182" marB="4118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7145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88DD5DC-EF38-4D21-98A7-94EDA8A7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E18C05-5247-40EF-90C0-624C38D05334}"/>
              </a:ext>
            </a:extLst>
          </p:cNvPr>
          <p:cNvSpPr/>
          <p:nvPr/>
        </p:nvSpPr>
        <p:spPr>
          <a:xfrm>
            <a:off x="6610065" y="320110"/>
            <a:ext cx="3817932" cy="377682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개체와 관계 추출</a:t>
            </a:r>
          </a:p>
        </p:txBody>
      </p:sp>
    </p:spTree>
    <p:extLst>
      <p:ext uri="{BB962C8B-B14F-4D97-AF65-F5344CB8AC3E}">
        <p14:creationId xmlns:p14="http://schemas.microsoft.com/office/powerpoint/2010/main" val="134697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데이터베이스 설계 </a:t>
              </a:r>
              <a:r>
                <a:rPr lang="en-US" altLang="ko-KR" sz="2400" b="1" i="1" kern="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논리적 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189F09-9D8C-45EF-B702-15B651A2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32876"/>
              </p:ext>
            </p:extLst>
          </p:nvPr>
        </p:nvGraphicFramePr>
        <p:xfrm>
          <a:off x="1172270" y="1730815"/>
          <a:ext cx="10265958" cy="4356926"/>
        </p:xfrm>
        <a:graphic>
          <a:graphicData uri="http://schemas.openxmlformats.org/drawingml/2006/table">
            <a:tbl>
              <a:tblPr/>
              <a:tblGrid>
                <a:gridCol w="10265958">
                  <a:extLst>
                    <a:ext uri="{9D8B030D-6E8A-4147-A177-3AD203B41FA5}">
                      <a16:colId xmlns:a16="http://schemas.microsoft.com/office/drawing/2014/main" val="2922643263"/>
                    </a:ext>
                  </a:extLst>
                </a:gridCol>
              </a:tblGrid>
              <a:tr h="43131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규칙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개체는 릴레이션으로 변환한다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규칙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다대다 관계는 릴레이션으로 변환한다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규칙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일대다 관계는 외래키로 표현한다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① 일반적인 일대다 관계는 외래키로 표현한다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② 약한 개체가 참여하는 일대다 관계는 외래키를 포함해서 기본키로 지정한다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규칙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일대일 관계는 외래키로 표현한다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① 일반적인 일대일 관계는 외래키를 서로 주고 받는다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② 일대일 관계에 필수적으로 참여하는 개체의 릴레이션만 외래키를 받는다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규칙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 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다중 값 속성은 릴레이션으로 반환한다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9695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7BA887A-0D84-48D4-AAC5-F3B0EEE6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48" y="1958141"/>
            <a:ext cx="8946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A19507-5EA2-4D36-9D62-174B416AEC4B}"/>
              </a:ext>
            </a:extLst>
          </p:cNvPr>
          <p:cNvSpPr/>
          <p:nvPr/>
        </p:nvSpPr>
        <p:spPr>
          <a:xfrm>
            <a:off x="4187034" y="1168691"/>
            <a:ext cx="3817932" cy="377682"/>
          </a:xfrm>
          <a:prstGeom prst="roundRect">
            <a:avLst>
              <a:gd name="adj" fmla="val 47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릴레이션 변환 규칙</a:t>
            </a:r>
          </a:p>
        </p:txBody>
      </p:sp>
    </p:spTree>
    <p:extLst>
      <p:ext uri="{BB962C8B-B14F-4D97-AF65-F5344CB8AC3E}">
        <p14:creationId xmlns:p14="http://schemas.microsoft.com/office/powerpoint/2010/main" val="1694802063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1483</Words>
  <Application>Microsoft Office PowerPoint</Application>
  <PresentationFormat>와이드스크린</PresentationFormat>
  <Paragraphs>387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ONE 모바일고딕 OTF Regular</vt:lpstr>
      <vt:lpstr>맑은 고딕</vt:lpstr>
      <vt:lpstr>맑은 고딕</vt:lpstr>
      <vt:lpstr>한컴바탕</vt:lpstr>
      <vt:lpstr>함초롬바탕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Gayeong</cp:lastModifiedBy>
  <cp:revision>22</cp:revision>
  <dcterms:created xsi:type="dcterms:W3CDTF">2021-10-28T03:45:09Z</dcterms:created>
  <dcterms:modified xsi:type="dcterms:W3CDTF">2021-12-15T17:48:33Z</dcterms:modified>
</cp:coreProperties>
</file>