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ije\Downloads\F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FT!$A$2:$A$40</c:f>
              <c:strCache>
                <c:ptCount val="39"/>
                <c:pt idx="0">
                  <c:v>Battery Park City</c:v>
                </c:pt>
                <c:pt idx="1">
                  <c:v>Carnegie Hill</c:v>
                </c:pt>
                <c:pt idx="2">
                  <c:v>Central Harlem</c:v>
                </c:pt>
                <c:pt idx="3">
                  <c:v>Chelsea</c:v>
                </c:pt>
                <c:pt idx="4">
                  <c:v>Chinatown</c:v>
                </c:pt>
                <c:pt idx="5">
                  <c:v>Civic Center</c:v>
                </c:pt>
                <c:pt idx="6">
                  <c:v>Clinton</c:v>
                </c:pt>
                <c:pt idx="7">
                  <c:v>East Harlem</c:v>
                </c:pt>
                <c:pt idx="8">
                  <c:v>East Village</c:v>
                </c:pt>
                <c:pt idx="9">
                  <c:v>Financial District</c:v>
                </c:pt>
                <c:pt idx="10">
                  <c:v>Flatiron</c:v>
                </c:pt>
                <c:pt idx="11">
                  <c:v>Gramercy</c:v>
                </c:pt>
                <c:pt idx="12">
                  <c:v>Greenwich Village</c:v>
                </c:pt>
                <c:pt idx="13">
                  <c:v>Hamilton Heights</c:v>
                </c:pt>
                <c:pt idx="14">
                  <c:v>Hudson Yards</c:v>
                </c:pt>
                <c:pt idx="15">
                  <c:v>Inwood</c:v>
                </c:pt>
                <c:pt idx="16">
                  <c:v>Lenox Hill</c:v>
                </c:pt>
                <c:pt idx="17">
                  <c:v>Lincoln Square</c:v>
                </c:pt>
                <c:pt idx="18">
                  <c:v>Little Italy</c:v>
                </c:pt>
                <c:pt idx="19">
                  <c:v>Lower East Side</c:v>
                </c:pt>
                <c:pt idx="20">
                  <c:v>Manhattan Valley</c:v>
                </c:pt>
                <c:pt idx="21">
                  <c:v>Manhattanville</c:v>
                </c:pt>
                <c:pt idx="22">
                  <c:v>Marble Hill</c:v>
                </c:pt>
                <c:pt idx="23">
                  <c:v>Midtown</c:v>
                </c:pt>
                <c:pt idx="24">
                  <c:v>Midtown South</c:v>
                </c:pt>
                <c:pt idx="25">
                  <c:v>Morningside Heights</c:v>
                </c:pt>
                <c:pt idx="26">
                  <c:v>Murray Hill</c:v>
                </c:pt>
                <c:pt idx="27">
                  <c:v>Noho</c:v>
                </c:pt>
                <c:pt idx="28">
                  <c:v>Roosevelt Island</c:v>
                </c:pt>
                <c:pt idx="29">
                  <c:v>Soho</c:v>
                </c:pt>
                <c:pt idx="30">
                  <c:v>Sutton Place</c:v>
                </c:pt>
                <c:pt idx="31">
                  <c:v>Tribeca</c:v>
                </c:pt>
                <c:pt idx="32">
                  <c:v>Tudor City</c:v>
                </c:pt>
                <c:pt idx="33">
                  <c:v>Turtle Bay</c:v>
                </c:pt>
                <c:pt idx="34">
                  <c:v>Upper East Side</c:v>
                </c:pt>
                <c:pt idx="35">
                  <c:v>Upper West Side</c:v>
                </c:pt>
                <c:pt idx="36">
                  <c:v>Washington Heights</c:v>
                </c:pt>
                <c:pt idx="37">
                  <c:v>West Village</c:v>
                </c:pt>
                <c:pt idx="38">
                  <c:v>Yorkville</c:v>
                </c:pt>
              </c:strCache>
            </c:strRef>
          </c:cat>
          <c:val>
            <c:numRef>
              <c:f>FT!$B$2:$B$40</c:f>
              <c:numCache>
                <c:formatCode>General</c:formatCode>
                <c:ptCount val="39"/>
                <c:pt idx="0">
                  <c:v>3</c:v>
                </c:pt>
                <c:pt idx="1">
                  <c:v>19</c:v>
                </c:pt>
                <c:pt idx="2">
                  <c:v>15</c:v>
                </c:pt>
                <c:pt idx="3">
                  <c:v>14</c:v>
                </c:pt>
                <c:pt idx="4">
                  <c:v>39</c:v>
                </c:pt>
                <c:pt idx="5">
                  <c:v>26</c:v>
                </c:pt>
                <c:pt idx="6">
                  <c:v>17</c:v>
                </c:pt>
                <c:pt idx="7">
                  <c:v>15</c:v>
                </c:pt>
                <c:pt idx="8">
                  <c:v>36</c:v>
                </c:pt>
                <c:pt idx="9">
                  <c:v>20</c:v>
                </c:pt>
                <c:pt idx="10">
                  <c:v>23</c:v>
                </c:pt>
                <c:pt idx="11">
                  <c:v>18</c:v>
                </c:pt>
                <c:pt idx="12">
                  <c:v>32</c:v>
                </c:pt>
                <c:pt idx="13">
                  <c:v>17</c:v>
                </c:pt>
                <c:pt idx="14">
                  <c:v>10</c:v>
                </c:pt>
                <c:pt idx="15">
                  <c:v>18</c:v>
                </c:pt>
                <c:pt idx="16">
                  <c:v>26</c:v>
                </c:pt>
                <c:pt idx="17">
                  <c:v>17</c:v>
                </c:pt>
                <c:pt idx="18">
                  <c:v>33</c:v>
                </c:pt>
                <c:pt idx="19">
                  <c:v>13</c:v>
                </c:pt>
                <c:pt idx="20">
                  <c:v>13</c:v>
                </c:pt>
                <c:pt idx="21">
                  <c:v>18</c:v>
                </c:pt>
                <c:pt idx="22">
                  <c:v>2</c:v>
                </c:pt>
                <c:pt idx="23">
                  <c:v>19</c:v>
                </c:pt>
                <c:pt idx="24">
                  <c:v>29</c:v>
                </c:pt>
                <c:pt idx="25">
                  <c:v>10</c:v>
                </c:pt>
                <c:pt idx="26">
                  <c:v>26</c:v>
                </c:pt>
                <c:pt idx="27">
                  <c:v>32</c:v>
                </c:pt>
                <c:pt idx="28">
                  <c:v>2</c:v>
                </c:pt>
                <c:pt idx="29">
                  <c:v>24</c:v>
                </c:pt>
                <c:pt idx="30">
                  <c:v>21</c:v>
                </c:pt>
                <c:pt idx="31">
                  <c:v>20</c:v>
                </c:pt>
                <c:pt idx="32">
                  <c:v>25</c:v>
                </c:pt>
                <c:pt idx="33">
                  <c:v>30</c:v>
                </c:pt>
                <c:pt idx="34">
                  <c:v>23</c:v>
                </c:pt>
                <c:pt idx="35">
                  <c:v>31</c:v>
                </c:pt>
                <c:pt idx="36">
                  <c:v>23</c:v>
                </c:pt>
                <c:pt idx="37">
                  <c:v>28</c:v>
                </c:pt>
                <c:pt idx="38">
                  <c:v>29</c:v>
                </c:pt>
              </c:numCache>
            </c:numRef>
          </c:val>
          <c:extLst>
            <c:ext xmlns:c16="http://schemas.microsoft.com/office/drawing/2014/chart" uri="{C3380CC4-5D6E-409C-BE32-E72D297353CC}">
              <c16:uniqueId val="{00000000-B8A3-466A-B728-2D3DC2DDBF11}"/>
            </c:ext>
          </c:extLst>
        </c:ser>
        <c:dLbls>
          <c:showLegendKey val="0"/>
          <c:showVal val="0"/>
          <c:showCatName val="0"/>
          <c:showSerName val="0"/>
          <c:showPercent val="0"/>
          <c:showBubbleSize val="0"/>
        </c:dLbls>
        <c:gapWidth val="182"/>
        <c:axId val="555550224"/>
        <c:axId val="555547272"/>
      </c:barChart>
      <c:catAx>
        <c:axId val="555550224"/>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Neighborhoods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547272"/>
        <c:crosses val="autoZero"/>
        <c:auto val="1"/>
        <c:lblAlgn val="ctr"/>
        <c:lblOffset val="100"/>
        <c:noMultiLvlLbl val="0"/>
      </c:catAx>
      <c:valAx>
        <c:axId val="555547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Number</a:t>
                </a:r>
                <a:r>
                  <a:rPr lang="en-IN" b="1" baseline="0"/>
                  <a:t> of Restaurants</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550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 business</c:v>
                </c:pt>
              </c:strCache>
            </c:strRef>
          </c:tx>
          <c:spPr>
            <a:solidFill>
              <a:schemeClr val="accent1"/>
            </a:solidFill>
            <a:ln>
              <a:noFill/>
            </a:ln>
            <a:effectLst/>
          </c:spPr>
          <c:invertIfNegative val="0"/>
          <c:cat>
            <c:strRef>
              <c:f>Sheet1!$A$2:$A$11</c:f>
              <c:strCache>
                <c:ptCount val="10"/>
                <c:pt idx="0">
                  <c:v>Italian Restaurant</c:v>
                </c:pt>
                <c:pt idx="1">
                  <c:v>American Restaurant</c:v>
                </c:pt>
                <c:pt idx="2">
                  <c:v>Mexican Restaurant</c:v>
                </c:pt>
                <c:pt idx="3">
                  <c:v>Chinese Restaurant</c:v>
                </c:pt>
                <c:pt idx="4">
                  <c:v>Japanese Restaurant</c:v>
                </c:pt>
                <c:pt idx="5">
                  <c:v>Sushi Restaurant</c:v>
                </c:pt>
                <c:pt idx="6">
                  <c:v>French Restaurant</c:v>
                </c:pt>
                <c:pt idx="7">
                  <c:v>Seafood Restaurant</c:v>
                </c:pt>
                <c:pt idx="8">
                  <c:v>Thai Restaurant</c:v>
                </c:pt>
                <c:pt idx="9">
                  <c:v>Mediterranean Restaurant</c:v>
                </c:pt>
              </c:strCache>
            </c:strRef>
          </c:cat>
          <c:val>
            <c:numRef>
              <c:f>Sheet1!$B$2:$B$11</c:f>
              <c:numCache>
                <c:formatCode>General</c:formatCode>
                <c:ptCount val="10"/>
                <c:pt idx="0">
                  <c:v>100</c:v>
                </c:pt>
                <c:pt idx="1">
                  <c:v>69</c:v>
                </c:pt>
                <c:pt idx="2">
                  <c:v>54</c:v>
                </c:pt>
                <c:pt idx="3">
                  <c:v>45</c:v>
                </c:pt>
                <c:pt idx="4">
                  <c:v>43</c:v>
                </c:pt>
                <c:pt idx="5">
                  <c:v>42</c:v>
                </c:pt>
                <c:pt idx="6">
                  <c:v>37</c:v>
                </c:pt>
                <c:pt idx="7">
                  <c:v>36</c:v>
                </c:pt>
                <c:pt idx="8">
                  <c:v>31</c:v>
                </c:pt>
                <c:pt idx="9">
                  <c:v>30</c:v>
                </c:pt>
              </c:numCache>
            </c:numRef>
          </c:val>
          <c:extLst>
            <c:ext xmlns:c16="http://schemas.microsoft.com/office/drawing/2014/chart" uri="{C3380CC4-5D6E-409C-BE32-E72D297353CC}">
              <c16:uniqueId val="{00000000-668D-4CBA-8579-B503EAD41AB8}"/>
            </c:ext>
          </c:extLst>
        </c:ser>
        <c:dLbls>
          <c:showLegendKey val="0"/>
          <c:showVal val="0"/>
          <c:showCatName val="0"/>
          <c:showSerName val="0"/>
          <c:showPercent val="0"/>
          <c:showBubbleSize val="0"/>
        </c:dLbls>
        <c:gapWidth val="219"/>
        <c:overlap val="-27"/>
        <c:axId val="377132296"/>
        <c:axId val="377141152"/>
      </c:barChart>
      <c:catAx>
        <c:axId val="37713229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b="1"/>
                  <a:t>Restaurant</a:t>
                </a:r>
                <a:r>
                  <a:rPr lang="en-IN" sz="1400" b="1" baseline="0"/>
                  <a:t> Category</a:t>
                </a:r>
                <a:endParaRPr lang="en-IN" sz="1400" b="1"/>
              </a:p>
            </c:rich>
          </c:tx>
          <c:layout>
            <c:manualLayout>
              <c:xMode val="edge"/>
              <c:yMode val="edge"/>
              <c:x val="0.42433147610934591"/>
              <c:y val="0.9071817148752006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41152"/>
        <c:crosses val="autoZero"/>
        <c:auto val="1"/>
        <c:lblAlgn val="ctr"/>
        <c:lblOffset val="100"/>
        <c:noMultiLvlLbl val="0"/>
      </c:catAx>
      <c:valAx>
        <c:axId val="377141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b="1" dirty="0"/>
                  <a:t>Total</a:t>
                </a:r>
                <a:r>
                  <a:rPr lang="en-IN" sz="1400" b="1" baseline="0" dirty="0"/>
                  <a:t> </a:t>
                </a:r>
                <a:r>
                  <a:rPr lang="en-IN" sz="1400" b="1" dirty="0"/>
                  <a:t>Business</a:t>
                </a:r>
                <a:r>
                  <a:rPr lang="en-IN" sz="1400" b="1" baseline="0" dirty="0"/>
                  <a:t> Venues</a:t>
                </a:r>
                <a:endParaRPr lang="en-IN" sz="1400" b="1" dirty="0"/>
              </a:p>
            </c:rich>
          </c:tx>
          <c:layout>
            <c:manualLayout>
              <c:xMode val="edge"/>
              <c:yMode val="edge"/>
              <c:x val="2.3391812865497075E-2"/>
              <c:y val="0.3031536359899741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32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B678D-65D0-43EB-AC93-D20B5E6AFCD1}" type="datetimeFigureOut">
              <a:rPr lang="en-IN" smtClean="0"/>
              <a:t>5/26/2020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CD5BB-83C8-4AE3-86A5-7352200A317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65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678D-65D0-43EB-AC93-D20B5E6AFCD1}" type="datetimeFigureOut">
              <a:rPr lang="en-IN" smtClean="0"/>
              <a:t>5/26/2020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57107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678D-65D0-43EB-AC93-D20B5E6AFCD1}" type="datetimeFigureOut">
              <a:rPr lang="en-IN" smtClean="0"/>
              <a:t>5/26/2020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54031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678D-65D0-43EB-AC93-D20B5E6AFCD1}" type="datetimeFigureOut">
              <a:rPr lang="en-IN" smtClean="0"/>
              <a:t>5/26/2020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275455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B678D-65D0-43EB-AC93-D20B5E6AFCD1}" type="datetimeFigureOut">
              <a:rPr lang="en-IN" smtClean="0"/>
              <a:t>5/26/2020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CD5BB-83C8-4AE3-86A5-7352200A317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57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678D-65D0-43EB-AC93-D20B5E6AFCD1}" type="datetimeFigureOut">
              <a:rPr lang="en-IN" smtClean="0"/>
              <a:t>5/26/2020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361405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678D-65D0-43EB-AC93-D20B5E6AFCD1}" type="datetimeFigureOut">
              <a:rPr lang="en-IN" smtClean="0"/>
              <a:t>5/26/2020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343710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678D-65D0-43EB-AC93-D20B5E6AFCD1}" type="datetimeFigureOut">
              <a:rPr lang="en-IN" smtClean="0"/>
              <a:t>5/26/2020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67085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B678D-65D0-43EB-AC93-D20B5E6AFCD1}" type="datetimeFigureOut">
              <a:rPr lang="en-IN" smtClean="0"/>
              <a:t>5/26/2020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12033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B678D-65D0-43EB-AC93-D20B5E6AFCD1}" type="datetimeFigureOut">
              <a:rPr lang="en-IN" smtClean="0"/>
              <a:t>5/26/2020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5CD5BB-83C8-4AE3-86A5-7352200A3175}" type="slidenum">
              <a:rPr lang="en-IN" smtClean="0"/>
              <a:t>‹#›</a:t>
            </a:fld>
            <a:endParaRPr lang="en-IN"/>
          </a:p>
        </p:txBody>
      </p:sp>
    </p:spTree>
    <p:extLst>
      <p:ext uri="{BB962C8B-B14F-4D97-AF65-F5344CB8AC3E}">
        <p14:creationId xmlns:p14="http://schemas.microsoft.com/office/powerpoint/2010/main" val="35168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B678D-65D0-43EB-AC93-D20B5E6AFCD1}" type="datetimeFigureOut">
              <a:rPr lang="en-IN" smtClean="0"/>
              <a:t>5/26/2020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CD5BB-83C8-4AE3-86A5-7352200A3175}" type="slidenum">
              <a:rPr lang="en-IN" smtClean="0"/>
              <a:t>‹#›</a:t>
            </a:fld>
            <a:endParaRPr lang="en-IN"/>
          </a:p>
        </p:txBody>
      </p:sp>
    </p:spTree>
    <p:extLst>
      <p:ext uri="{BB962C8B-B14F-4D97-AF65-F5344CB8AC3E}">
        <p14:creationId xmlns:p14="http://schemas.microsoft.com/office/powerpoint/2010/main" val="26665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B678D-65D0-43EB-AC93-D20B5E6AFCD1}" type="datetimeFigureOut">
              <a:rPr lang="en-IN" smtClean="0"/>
              <a:t>5/26/2020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5CD5BB-83C8-4AE3-86A5-7352200A317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84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C5BD-6474-468B-968D-814548264798}"/>
              </a:ext>
            </a:extLst>
          </p:cNvPr>
          <p:cNvSpPr>
            <a:spLocks noGrp="1"/>
          </p:cNvSpPr>
          <p:nvPr>
            <p:ph type="ctrTitle"/>
          </p:nvPr>
        </p:nvSpPr>
        <p:spPr>
          <a:xfrm>
            <a:off x="1606858" y="1139365"/>
            <a:ext cx="8374602" cy="2387600"/>
          </a:xfrm>
        </p:spPr>
        <p:txBody>
          <a:bodyPr>
            <a:normAutofit/>
          </a:bodyPr>
          <a:lstStyle/>
          <a:p>
            <a:r>
              <a:rPr lang="en-IN" sz="4800" dirty="0"/>
              <a:t>Predicting the best location for opening a Restaurant in New York City</a:t>
            </a:r>
          </a:p>
        </p:txBody>
      </p:sp>
      <p:sp>
        <p:nvSpPr>
          <p:cNvPr id="3" name="Subtitle 2">
            <a:extLst>
              <a:ext uri="{FF2B5EF4-FFF2-40B4-BE49-F238E27FC236}">
                <a16:creationId xmlns:a16="http://schemas.microsoft.com/office/drawing/2014/main" id="{9ADBE674-99AB-40A9-B86E-EEA5B786D34B}"/>
              </a:ext>
            </a:extLst>
          </p:cNvPr>
          <p:cNvSpPr>
            <a:spLocks noGrp="1"/>
          </p:cNvSpPr>
          <p:nvPr>
            <p:ph type="subTitle" idx="1"/>
          </p:nvPr>
        </p:nvSpPr>
        <p:spPr>
          <a:xfrm>
            <a:off x="1701554" y="3838449"/>
            <a:ext cx="9144000" cy="1655762"/>
          </a:xfrm>
        </p:spPr>
        <p:txBody>
          <a:bodyPr/>
          <a:lstStyle/>
          <a:p>
            <a:r>
              <a:rPr lang="en-IN" dirty="0"/>
              <a:t>IBM Applied Data Science Capstone Project</a:t>
            </a:r>
          </a:p>
        </p:txBody>
      </p:sp>
      <p:pic>
        <p:nvPicPr>
          <p:cNvPr id="1026" name="Picture 2">
            <a:extLst>
              <a:ext uri="{FF2B5EF4-FFF2-40B4-BE49-F238E27FC236}">
                <a16:creationId xmlns:a16="http://schemas.microsoft.com/office/drawing/2014/main" id="{F8B062DD-43A3-4A07-9FBA-2312E0B02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82722" cy="1386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29566BA-454D-4A03-BA14-4860832B4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318" y="148092"/>
            <a:ext cx="3651682" cy="94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71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602F45-D24A-4F4D-AEA7-BD116E9A1FD5}"/>
              </a:ext>
            </a:extLst>
          </p:cNvPr>
          <p:cNvSpPr>
            <a:spLocks noGrp="1"/>
          </p:cNvSpPr>
          <p:nvPr>
            <p:ph type="title"/>
          </p:nvPr>
        </p:nvSpPr>
        <p:spPr>
          <a:xfrm>
            <a:off x="1096963" y="287338"/>
            <a:ext cx="10058400" cy="1449387"/>
          </a:xfrm>
        </p:spPr>
        <p:txBody>
          <a:bodyPr/>
          <a:lstStyle/>
          <a:p>
            <a:r>
              <a:rPr lang="en-IN" dirty="0"/>
              <a:t>Japanese Restaurant Location</a:t>
            </a:r>
          </a:p>
        </p:txBody>
      </p:sp>
      <p:pic>
        <p:nvPicPr>
          <p:cNvPr id="4098" name="Picture 2">
            <a:extLst>
              <a:ext uri="{FF2B5EF4-FFF2-40B4-BE49-F238E27FC236}">
                <a16:creationId xmlns:a16="http://schemas.microsoft.com/office/drawing/2014/main" id="{6D8EEA5D-E9FB-4264-9D06-C147D618B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368" y="2603108"/>
            <a:ext cx="42672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E0D98F-07E4-4CF1-914D-EDD032DCF794}"/>
              </a:ext>
            </a:extLst>
          </p:cNvPr>
          <p:cNvPicPr>
            <a:picLocks noChangeAspect="1"/>
          </p:cNvPicPr>
          <p:nvPr/>
        </p:nvPicPr>
        <p:blipFill>
          <a:blip r:embed="rId3"/>
          <a:stretch>
            <a:fillRect/>
          </a:stretch>
        </p:blipFill>
        <p:spPr>
          <a:xfrm>
            <a:off x="6352413" y="2493082"/>
            <a:ext cx="4528947" cy="3754032"/>
          </a:xfrm>
          <a:prstGeom prst="rect">
            <a:avLst/>
          </a:prstGeom>
        </p:spPr>
      </p:pic>
      <p:sp>
        <p:nvSpPr>
          <p:cNvPr id="8" name="TextBox 7">
            <a:extLst>
              <a:ext uri="{FF2B5EF4-FFF2-40B4-BE49-F238E27FC236}">
                <a16:creationId xmlns:a16="http://schemas.microsoft.com/office/drawing/2014/main" id="{5BDD30FF-1CF2-4643-A117-B63BDDAEF25B}"/>
              </a:ext>
            </a:extLst>
          </p:cNvPr>
          <p:cNvSpPr txBox="1"/>
          <p:nvPr/>
        </p:nvSpPr>
        <p:spPr>
          <a:xfrm>
            <a:off x="1097280" y="1846751"/>
            <a:ext cx="10131552" cy="646331"/>
          </a:xfrm>
          <a:prstGeom prst="rect">
            <a:avLst/>
          </a:prstGeom>
          <a:noFill/>
        </p:spPr>
        <p:txBody>
          <a:bodyPr wrap="square" rtlCol="0">
            <a:spAutoFit/>
          </a:bodyPr>
          <a:lstStyle/>
          <a:p>
            <a:r>
              <a:rPr lang="en-IN" dirty="0"/>
              <a:t>Murray Hill and Midtown South neighbourhoods have Moderate to expensive Price Categories and dominate the Japanese Market, hence the suitable locations</a:t>
            </a:r>
          </a:p>
        </p:txBody>
      </p:sp>
    </p:spTree>
    <p:extLst>
      <p:ext uri="{BB962C8B-B14F-4D97-AF65-F5344CB8AC3E}">
        <p14:creationId xmlns:p14="http://schemas.microsoft.com/office/powerpoint/2010/main" val="192518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2B31-B7BB-453E-9F5F-4C6701062F69}"/>
              </a:ext>
            </a:extLst>
          </p:cNvPr>
          <p:cNvSpPr>
            <a:spLocks noGrp="1"/>
          </p:cNvSpPr>
          <p:nvPr>
            <p:ph type="title"/>
          </p:nvPr>
        </p:nvSpPr>
        <p:spPr/>
        <p:txBody>
          <a:bodyPr/>
          <a:lstStyle/>
          <a:p>
            <a:r>
              <a:rPr lang="en-IN" dirty="0"/>
              <a:t>Italian Restaurant Location</a:t>
            </a:r>
          </a:p>
        </p:txBody>
      </p:sp>
      <p:pic>
        <p:nvPicPr>
          <p:cNvPr id="3078" name="Picture 6">
            <a:extLst>
              <a:ext uri="{FF2B5EF4-FFF2-40B4-BE49-F238E27FC236}">
                <a16:creationId xmlns:a16="http://schemas.microsoft.com/office/drawing/2014/main" id="{52DED509-DCEF-4832-B33E-C1341BCDD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068" y="3001895"/>
            <a:ext cx="3874216" cy="35695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00E97F6-9CF1-4A01-819D-7CBAF7D5772E}"/>
              </a:ext>
            </a:extLst>
          </p:cNvPr>
          <p:cNvPicPr>
            <a:picLocks noChangeAspect="1"/>
          </p:cNvPicPr>
          <p:nvPr/>
        </p:nvPicPr>
        <p:blipFill>
          <a:blip r:embed="rId3"/>
          <a:stretch>
            <a:fillRect/>
          </a:stretch>
        </p:blipFill>
        <p:spPr>
          <a:xfrm>
            <a:off x="6808966" y="2743200"/>
            <a:ext cx="3878543" cy="3460497"/>
          </a:xfrm>
          <a:prstGeom prst="rect">
            <a:avLst/>
          </a:prstGeom>
        </p:spPr>
      </p:pic>
      <p:sp>
        <p:nvSpPr>
          <p:cNvPr id="5" name="TextBox 4">
            <a:extLst>
              <a:ext uri="{FF2B5EF4-FFF2-40B4-BE49-F238E27FC236}">
                <a16:creationId xmlns:a16="http://schemas.microsoft.com/office/drawing/2014/main" id="{3FA19394-207C-47DE-84CA-B8EF3FC5EB33}"/>
              </a:ext>
            </a:extLst>
          </p:cNvPr>
          <p:cNvSpPr txBox="1"/>
          <p:nvPr/>
        </p:nvSpPr>
        <p:spPr>
          <a:xfrm>
            <a:off x="1097280" y="1737360"/>
            <a:ext cx="10186416" cy="1200329"/>
          </a:xfrm>
          <a:prstGeom prst="rect">
            <a:avLst/>
          </a:prstGeom>
          <a:noFill/>
        </p:spPr>
        <p:txBody>
          <a:bodyPr wrap="square" rtlCol="0">
            <a:spAutoFit/>
          </a:bodyPr>
          <a:lstStyle/>
          <a:p>
            <a:r>
              <a:rPr lang="en-IN" dirty="0"/>
              <a:t>Most of the Italian Restaurants are in Moderate to Expensive Price Category</a:t>
            </a:r>
          </a:p>
          <a:p>
            <a:r>
              <a:rPr lang="en-IN" dirty="0"/>
              <a:t>Soho Neighbourhood is ideal for its most reviews and likes. (Almost double the second)</a:t>
            </a:r>
          </a:p>
          <a:p>
            <a:r>
              <a:rPr lang="en-IN" dirty="0"/>
              <a:t>Tribeca has around 42% of its restaurant market in Italian and ranked 6th in most reviewed restaurants. Hence, it may be a potential.</a:t>
            </a:r>
          </a:p>
        </p:txBody>
      </p:sp>
    </p:spTree>
    <p:extLst>
      <p:ext uri="{BB962C8B-B14F-4D97-AF65-F5344CB8AC3E}">
        <p14:creationId xmlns:p14="http://schemas.microsoft.com/office/powerpoint/2010/main" val="110339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4452-8357-4E19-AB01-95CD865CC635}"/>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ED54007E-0FAA-4944-AD1A-13AADD851459}"/>
              </a:ext>
            </a:extLst>
          </p:cNvPr>
          <p:cNvPicPr>
            <a:picLocks noChangeAspect="1"/>
          </p:cNvPicPr>
          <p:nvPr/>
        </p:nvPicPr>
        <p:blipFill>
          <a:blip r:embed="rId2"/>
          <a:stretch>
            <a:fillRect/>
          </a:stretch>
        </p:blipFill>
        <p:spPr>
          <a:xfrm>
            <a:off x="1863455" y="2304951"/>
            <a:ext cx="8465089" cy="2729866"/>
          </a:xfrm>
          <a:prstGeom prst="rect">
            <a:avLst/>
          </a:prstGeom>
        </p:spPr>
      </p:pic>
    </p:spTree>
    <p:extLst>
      <p:ext uri="{BB962C8B-B14F-4D97-AF65-F5344CB8AC3E}">
        <p14:creationId xmlns:p14="http://schemas.microsoft.com/office/powerpoint/2010/main" val="387655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8D65-78FA-4907-88BD-F5A7AFAEF81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C70EF94-6ABC-4546-8AA4-41D6EAAF1110}"/>
              </a:ext>
            </a:extLst>
          </p:cNvPr>
          <p:cNvSpPr>
            <a:spLocks noGrp="1"/>
          </p:cNvSpPr>
          <p:nvPr>
            <p:ph idx="1"/>
          </p:nvPr>
        </p:nvSpPr>
        <p:spPr>
          <a:xfrm>
            <a:off x="1097280" y="1845734"/>
            <a:ext cx="10058400" cy="4023360"/>
          </a:xfrm>
        </p:spPr>
        <p:txBody>
          <a:bodyPr/>
          <a:lstStyle/>
          <a:p>
            <a:pPr marL="0" indent="0">
              <a:buNone/>
            </a:pPr>
            <a:r>
              <a:rPr lang="en-IN" dirty="0"/>
              <a:t>Opening a new business in any field is a big challenge with heavy competition everywhere. With various trending customer preferences, one must explicitly adapt to the needs of these customers. This is where data science comes into picture where an informed decision on opening any business is necessary. </a:t>
            </a:r>
          </a:p>
          <a:p>
            <a:pPr marL="0" indent="0">
              <a:buNone/>
            </a:pPr>
            <a:r>
              <a:rPr lang="en-IN" dirty="0"/>
              <a:t>In this project, an attempt to find the best location for opening a restaurant business is carried out.</a:t>
            </a:r>
          </a:p>
          <a:p>
            <a:pPr marL="0" indent="0">
              <a:buNone/>
            </a:pPr>
            <a:r>
              <a:rPr lang="en-IN" dirty="0"/>
              <a:t>Outcomes:</a:t>
            </a:r>
          </a:p>
          <a:p>
            <a:pPr marL="0" indent="0">
              <a:buNone/>
            </a:pPr>
            <a:r>
              <a:rPr lang="en-IN" dirty="0"/>
              <a:t>1. Determine the best restaurant category (Chinese, Italian, Mexican, etc.) for a new business</a:t>
            </a:r>
          </a:p>
          <a:p>
            <a:pPr marL="0" indent="0">
              <a:buNone/>
            </a:pPr>
            <a:r>
              <a:rPr lang="en-IN" dirty="0"/>
              <a:t>2. Determine the best neighbourhood to open the restaurant</a:t>
            </a:r>
          </a:p>
          <a:p>
            <a:pPr marL="0" indent="0">
              <a:buNone/>
            </a:pPr>
            <a:endParaRPr lang="en-IN" dirty="0"/>
          </a:p>
        </p:txBody>
      </p:sp>
    </p:spTree>
    <p:extLst>
      <p:ext uri="{BB962C8B-B14F-4D97-AF65-F5344CB8AC3E}">
        <p14:creationId xmlns:p14="http://schemas.microsoft.com/office/powerpoint/2010/main" val="309206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E627-640F-4D23-A5FA-6DBBFA855F24}"/>
              </a:ext>
            </a:extLst>
          </p:cNvPr>
          <p:cNvSpPr>
            <a:spLocks noGrp="1"/>
          </p:cNvSpPr>
          <p:nvPr>
            <p:ph type="title"/>
          </p:nvPr>
        </p:nvSpPr>
        <p:spPr/>
        <p:txBody>
          <a:bodyPr/>
          <a:lstStyle/>
          <a:p>
            <a:r>
              <a:rPr lang="en-IN" dirty="0"/>
              <a:t>Data Acquisition &amp; Cleaning</a:t>
            </a:r>
          </a:p>
        </p:txBody>
      </p:sp>
      <p:sp>
        <p:nvSpPr>
          <p:cNvPr id="3" name="Content Placeholder 2">
            <a:extLst>
              <a:ext uri="{FF2B5EF4-FFF2-40B4-BE49-F238E27FC236}">
                <a16:creationId xmlns:a16="http://schemas.microsoft.com/office/drawing/2014/main" id="{75B301DC-5108-417B-8F64-536B3C6561C4}"/>
              </a:ext>
            </a:extLst>
          </p:cNvPr>
          <p:cNvSpPr>
            <a:spLocks noGrp="1"/>
          </p:cNvSpPr>
          <p:nvPr>
            <p:ph idx="1"/>
          </p:nvPr>
        </p:nvSpPr>
        <p:spPr/>
        <p:txBody>
          <a:bodyPr/>
          <a:lstStyle/>
          <a:p>
            <a:pPr marL="0" indent="0">
              <a:buNone/>
            </a:pPr>
            <a:r>
              <a:rPr lang="en-IN" dirty="0"/>
              <a:t>The city under consideration i.e., NYC (New York City) is divided into 5 boroughs and 306 neighbourhoods. Manhattan borough is selected for its most popularity with 3071 business venues. Amongst these business, we considered Restaurant business with 816 business venues. Next, all the existing restaurant businesses and their different categorical data is obtained from </a:t>
            </a:r>
            <a:r>
              <a:rPr lang="en-IN" b="1" dirty="0"/>
              <a:t>Foursquare Location API Dataset</a:t>
            </a:r>
            <a:r>
              <a:rPr lang="en-IN" dirty="0"/>
              <a:t>. The data consists of the location, restaurant names, neighbourhood names, and restaurant categories.</a:t>
            </a:r>
          </a:p>
          <a:p>
            <a:pPr marL="0" indent="0">
              <a:buNone/>
            </a:pPr>
            <a:r>
              <a:rPr lang="en-IN" b="1" dirty="0"/>
              <a:t>Foursquare Specific Venue Dataset </a:t>
            </a:r>
            <a:r>
              <a:rPr lang="en-IN" dirty="0"/>
              <a:t>is also used that contains more exploratory data containing the restaurant ratings, number of reviews, total likes, and price category.</a:t>
            </a:r>
          </a:p>
          <a:p>
            <a:pPr marL="0" indent="0">
              <a:buNone/>
            </a:pPr>
            <a:r>
              <a:rPr lang="en-IN" dirty="0"/>
              <a:t>The data is further cleaned to the features of the top 10 restaurants that are most common in NYC.</a:t>
            </a:r>
          </a:p>
          <a:p>
            <a:pPr marL="0" indent="0">
              <a:buNone/>
            </a:pPr>
            <a:endParaRPr lang="en-IN" dirty="0"/>
          </a:p>
        </p:txBody>
      </p:sp>
    </p:spTree>
    <p:extLst>
      <p:ext uri="{BB962C8B-B14F-4D97-AF65-F5344CB8AC3E}">
        <p14:creationId xmlns:p14="http://schemas.microsoft.com/office/powerpoint/2010/main" val="101715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8915-04D4-4D95-B058-F7C7DC19F0DF}"/>
              </a:ext>
            </a:extLst>
          </p:cNvPr>
          <p:cNvSpPr>
            <a:spLocks noGrp="1"/>
          </p:cNvSpPr>
          <p:nvPr>
            <p:ph type="title"/>
          </p:nvPr>
        </p:nvSpPr>
        <p:spPr/>
        <p:txBody>
          <a:bodyPr/>
          <a:lstStyle/>
          <a:p>
            <a:r>
              <a:rPr lang="en-IN" dirty="0"/>
              <a:t>Visualizing Manhattan </a:t>
            </a:r>
            <a:r>
              <a:rPr lang="en-IN" dirty="0" err="1"/>
              <a:t>Neigbhorhoods</a:t>
            </a:r>
            <a:endParaRPr lang="en-IN" dirty="0"/>
          </a:p>
        </p:txBody>
      </p:sp>
      <p:pic>
        <p:nvPicPr>
          <p:cNvPr id="4" name="Picture 3">
            <a:extLst>
              <a:ext uri="{FF2B5EF4-FFF2-40B4-BE49-F238E27FC236}">
                <a16:creationId xmlns:a16="http://schemas.microsoft.com/office/drawing/2014/main" id="{2C9C1E06-4F49-4E2A-A415-1AC33593C197}"/>
              </a:ext>
            </a:extLst>
          </p:cNvPr>
          <p:cNvPicPr>
            <a:picLocks noChangeAspect="1"/>
          </p:cNvPicPr>
          <p:nvPr/>
        </p:nvPicPr>
        <p:blipFill>
          <a:blip r:embed="rId2"/>
          <a:stretch>
            <a:fillRect/>
          </a:stretch>
        </p:blipFill>
        <p:spPr>
          <a:xfrm>
            <a:off x="2236964" y="1845734"/>
            <a:ext cx="7718071" cy="4318681"/>
          </a:xfrm>
          <a:prstGeom prst="rect">
            <a:avLst/>
          </a:prstGeom>
        </p:spPr>
      </p:pic>
    </p:spTree>
    <p:extLst>
      <p:ext uri="{BB962C8B-B14F-4D97-AF65-F5344CB8AC3E}">
        <p14:creationId xmlns:p14="http://schemas.microsoft.com/office/powerpoint/2010/main" val="28672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17E9-E3AF-48BF-815D-93A85D83F7C2}"/>
              </a:ext>
            </a:extLst>
          </p:cNvPr>
          <p:cNvSpPr>
            <a:spLocks noGrp="1"/>
          </p:cNvSpPr>
          <p:nvPr>
            <p:ph type="title"/>
          </p:nvPr>
        </p:nvSpPr>
        <p:spPr/>
        <p:txBody>
          <a:bodyPr/>
          <a:lstStyle/>
          <a:p>
            <a:r>
              <a:rPr lang="en-IN" dirty="0"/>
              <a:t>Neighbourhood-Restaurants Distribution</a:t>
            </a:r>
          </a:p>
        </p:txBody>
      </p:sp>
      <p:graphicFrame>
        <p:nvGraphicFramePr>
          <p:cNvPr id="5" name="Chart 4">
            <a:extLst>
              <a:ext uri="{FF2B5EF4-FFF2-40B4-BE49-F238E27FC236}">
                <a16:creationId xmlns:a16="http://schemas.microsoft.com/office/drawing/2014/main" id="{58DA4B3C-3CB3-4535-9D5D-1953FCFC007B}"/>
              </a:ext>
            </a:extLst>
          </p:cNvPr>
          <p:cNvGraphicFramePr>
            <a:graphicFrameLocks/>
          </p:cNvGraphicFramePr>
          <p:nvPr>
            <p:extLst>
              <p:ext uri="{D42A27DB-BD31-4B8C-83A1-F6EECF244321}">
                <p14:modId xmlns:p14="http://schemas.microsoft.com/office/powerpoint/2010/main" val="3853975435"/>
              </p:ext>
            </p:extLst>
          </p:nvPr>
        </p:nvGraphicFramePr>
        <p:xfrm>
          <a:off x="1097280" y="1684021"/>
          <a:ext cx="9618068" cy="45392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79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550B-5C07-498E-9EFF-A284F768D9D6}"/>
              </a:ext>
            </a:extLst>
          </p:cNvPr>
          <p:cNvSpPr>
            <a:spLocks noGrp="1"/>
          </p:cNvSpPr>
          <p:nvPr>
            <p:ph type="title"/>
          </p:nvPr>
        </p:nvSpPr>
        <p:spPr/>
        <p:txBody>
          <a:bodyPr/>
          <a:lstStyle/>
          <a:p>
            <a:r>
              <a:rPr lang="en-IN" dirty="0"/>
              <a:t>Top 10 Restaurant Categories in NYC</a:t>
            </a:r>
          </a:p>
        </p:txBody>
      </p:sp>
      <p:graphicFrame>
        <p:nvGraphicFramePr>
          <p:cNvPr id="5" name="Chart 4">
            <a:extLst>
              <a:ext uri="{FF2B5EF4-FFF2-40B4-BE49-F238E27FC236}">
                <a16:creationId xmlns:a16="http://schemas.microsoft.com/office/drawing/2014/main" id="{F5607683-2DAE-460A-9F09-504121363938}"/>
              </a:ext>
            </a:extLst>
          </p:cNvPr>
          <p:cNvGraphicFramePr>
            <a:graphicFrameLocks/>
          </p:cNvGraphicFramePr>
          <p:nvPr>
            <p:extLst>
              <p:ext uri="{D42A27DB-BD31-4B8C-83A1-F6EECF244321}">
                <p14:modId xmlns:p14="http://schemas.microsoft.com/office/powerpoint/2010/main" val="45017515"/>
              </p:ext>
            </p:extLst>
          </p:nvPr>
        </p:nvGraphicFramePr>
        <p:xfrm>
          <a:off x="2336769" y="1819923"/>
          <a:ext cx="7518461" cy="4447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261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A8DA-DEC2-462C-9BAF-F6E3E7FA9660}"/>
              </a:ext>
            </a:extLst>
          </p:cNvPr>
          <p:cNvSpPr>
            <a:spLocks noGrp="1"/>
          </p:cNvSpPr>
          <p:nvPr>
            <p:ph type="title"/>
          </p:nvPr>
        </p:nvSpPr>
        <p:spPr/>
        <p:txBody>
          <a:bodyPr/>
          <a:lstStyle/>
          <a:p>
            <a:r>
              <a:rPr lang="en-IN" dirty="0"/>
              <a:t>Chinese Restaurant Location</a:t>
            </a:r>
          </a:p>
        </p:txBody>
      </p:sp>
      <p:pic>
        <p:nvPicPr>
          <p:cNvPr id="2052" name="Picture 4">
            <a:extLst>
              <a:ext uri="{FF2B5EF4-FFF2-40B4-BE49-F238E27FC236}">
                <a16:creationId xmlns:a16="http://schemas.microsoft.com/office/drawing/2014/main" id="{175FAF70-5900-4836-A729-41DDB2C08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36" y="2762085"/>
            <a:ext cx="3674060" cy="35112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49B3413-818E-47D1-962F-F26CD9F610BD}"/>
              </a:ext>
            </a:extLst>
          </p:cNvPr>
          <p:cNvPicPr>
            <a:picLocks noChangeAspect="1"/>
          </p:cNvPicPr>
          <p:nvPr/>
        </p:nvPicPr>
        <p:blipFill>
          <a:blip r:embed="rId3"/>
          <a:stretch>
            <a:fillRect/>
          </a:stretch>
        </p:blipFill>
        <p:spPr>
          <a:xfrm>
            <a:off x="4709196" y="2493082"/>
            <a:ext cx="4391812" cy="3670896"/>
          </a:xfrm>
          <a:prstGeom prst="rect">
            <a:avLst/>
          </a:prstGeom>
        </p:spPr>
      </p:pic>
      <p:sp>
        <p:nvSpPr>
          <p:cNvPr id="5" name="TextBox 4">
            <a:extLst>
              <a:ext uri="{FF2B5EF4-FFF2-40B4-BE49-F238E27FC236}">
                <a16:creationId xmlns:a16="http://schemas.microsoft.com/office/drawing/2014/main" id="{10565A19-31F3-4E5C-81AE-68BFD1D6A10D}"/>
              </a:ext>
            </a:extLst>
          </p:cNvPr>
          <p:cNvSpPr txBox="1"/>
          <p:nvPr/>
        </p:nvSpPr>
        <p:spPr>
          <a:xfrm>
            <a:off x="1097280" y="1846751"/>
            <a:ext cx="10131552" cy="646331"/>
          </a:xfrm>
          <a:prstGeom prst="rect">
            <a:avLst/>
          </a:prstGeom>
          <a:noFill/>
        </p:spPr>
        <p:txBody>
          <a:bodyPr wrap="square" rtlCol="0">
            <a:spAutoFit/>
          </a:bodyPr>
          <a:lstStyle/>
          <a:p>
            <a:r>
              <a:rPr lang="en-IN" dirty="0"/>
              <a:t>Both Chinatown and Little Italy neighbourhoods have Cheap Price Categories and dominate the Chinese Market, hence the suitable locations</a:t>
            </a:r>
          </a:p>
        </p:txBody>
      </p:sp>
    </p:spTree>
    <p:extLst>
      <p:ext uri="{BB962C8B-B14F-4D97-AF65-F5344CB8AC3E}">
        <p14:creationId xmlns:p14="http://schemas.microsoft.com/office/powerpoint/2010/main" val="169698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EE82-BEE3-4BE6-A49D-21FA84DDB6F7}"/>
              </a:ext>
            </a:extLst>
          </p:cNvPr>
          <p:cNvSpPr>
            <a:spLocks noGrp="1"/>
          </p:cNvSpPr>
          <p:nvPr>
            <p:ph type="title"/>
          </p:nvPr>
        </p:nvSpPr>
        <p:spPr/>
        <p:txBody>
          <a:bodyPr/>
          <a:lstStyle/>
          <a:p>
            <a:r>
              <a:rPr lang="en-IN" dirty="0"/>
              <a:t>Mexican Restaurant Location</a:t>
            </a:r>
          </a:p>
        </p:txBody>
      </p:sp>
      <p:pic>
        <p:nvPicPr>
          <p:cNvPr id="4" name="Picture 2">
            <a:extLst>
              <a:ext uri="{FF2B5EF4-FFF2-40B4-BE49-F238E27FC236}">
                <a16:creationId xmlns:a16="http://schemas.microsoft.com/office/drawing/2014/main" id="{31F0B9E7-D6E1-4989-B7A1-A297530D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40" y="2795276"/>
            <a:ext cx="3394821" cy="34060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60A69E-7F4A-484A-81DF-BF45AA6A67DE}"/>
              </a:ext>
            </a:extLst>
          </p:cNvPr>
          <p:cNvPicPr>
            <a:picLocks noChangeAspect="1"/>
          </p:cNvPicPr>
          <p:nvPr/>
        </p:nvPicPr>
        <p:blipFill>
          <a:blip r:embed="rId3"/>
          <a:stretch>
            <a:fillRect/>
          </a:stretch>
        </p:blipFill>
        <p:spPr>
          <a:xfrm>
            <a:off x="6469568" y="2824739"/>
            <a:ext cx="3731674" cy="3376636"/>
          </a:xfrm>
          <a:prstGeom prst="rect">
            <a:avLst/>
          </a:prstGeom>
        </p:spPr>
      </p:pic>
      <p:sp>
        <p:nvSpPr>
          <p:cNvPr id="6" name="TextBox 5">
            <a:extLst>
              <a:ext uri="{FF2B5EF4-FFF2-40B4-BE49-F238E27FC236}">
                <a16:creationId xmlns:a16="http://schemas.microsoft.com/office/drawing/2014/main" id="{B7D7C32F-102C-4786-AE0B-355D920D84FA}"/>
              </a:ext>
            </a:extLst>
          </p:cNvPr>
          <p:cNvSpPr txBox="1"/>
          <p:nvPr/>
        </p:nvSpPr>
        <p:spPr>
          <a:xfrm>
            <a:off x="1097280" y="1804653"/>
            <a:ext cx="10058400" cy="923330"/>
          </a:xfrm>
          <a:prstGeom prst="rect">
            <a:avLst/>
          </a:prstGeom>
          <a:noFill/>
        </p:spPr>
        <p:txBody>
          <a:bodyPr wrap="square" rtlCol="0">
            <a:spAutoFit/>
          </a:bodyPr>
          <a:lstStyle/>
          <a:p>
            <a:pPr algn="just"/>
            <a:r>
              <a:rPr lang="en-IN" dirty="0"/>
              <a:t>East Village is the ideal location here with most reviews, ratings, likes and also cheap.</a:t>
            </a:r>
          </a:p>
          <a:p>
            <a:pPr algn="just"/>
            <a:r>
              <a:rPr lang="en-IN" dirty="0"/>
              <a:t>Manhattan Valley is a potential location for its low competition, cheap price category and better in overall customer attraction than others that can prove beneficial.</a:t>
            </a:r>
          </a:p>
        </p:txBody>
      </p:sp>
    </p:spTree>
    <p:extLst>
      <p:ext uri="{BB962C8B-B14F-4D97-AF65-F5344CB8AC3E}">
        <p14:creationId xmlns:p14="http://schemas.microsoft.com/office/powerpoint/2010/main" val="16163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47A63F-39AB-4893-90B2-606243707CF2}"/>
              </a:ext>
            </a:extLst>
          </p:cNvPr>
          <p:cNvSpPr>
            <a:spLocks noGrp="1"/>
          </p:cNvSpPr>
          <p:nvPr>
            <p:ph type="title"/>
          </p:nvPr>
        </p:nvSpPr>
        <p:spPr>
          <a:xfrm>
            <a:off x="1096963" y="287338"/>
            <a:ext cx="10058400" cy="1449387"/>
          </a:xfrm>
        </p:spPr>
        <p:txBody>
          <a:bodyPr/>
          <a:lstStyle/>
          <a:p>
            <a:r>
              <a:rPr lang="en-IN" dirty="0"/>
              <a:t>American Restaurant Location</a:t>
            </a:r>
          </a:p>
        </p:txBody>
      </p:sp>
      <p:pic>
        <p:nvPicPr>
          <p:cNvPr id="6146" name="Picture 2">
            <a:extLst>
              <a:ext uri="{FF2B5EF4-FFF2-40B4-BE49-F238E27FC236}">
                <a16:creationId xmlns:a16="http://schemas.microsoft.com/office/drawing/2014/main" id="{748D326D-F4AA-4F3D-BFF6-43BE16EA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859" y="2752112"/>
            <a:ext cx="3934250" cy="35066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A0F163-CA5B-4827-9369-582447C5FBD4}"/>
              </a:ext>
            </a:extLst>
          </p:cNvPr>
          <p:cNvPicPr>
            <a:picLocks noChangeAspect="1"/>
          </p:cNvPicPr>
          <p:nvPr/>
        </p:nvPicPr>
        <p:blipFill>
          <a:blip r:embed="rId3"/>
          <a:stretch>
            <a:fillRect/>
          </a:stretch>
        </p:blipFill>
        <p:spPr>
          <a:xfrm>
            <a:off x="6594667" y="2788790"/>
            <a:ext cx="3934250" cy="3433259"/>
          </a:xfrm>
          <a:prstGeom prst="rect">
            <a:avLst/>
          </a:prstGeom>
        </p:spPr>
      </p:pic>
      <p:sp>
        <p:nvSpPr>
          <p:cNvPr id="6" name="TextBox 5">
            <a:extLst>
              <a:ext uri="{FF2B5EF4-FFF2-40B4-BE49-F238E27FC236}">
                <a16:creationId xmlns:a16="http://schemas.microsoft.com/office/drawing/2014/main" id="{1E2BFF98-2139-4AC5-A993-EC829E6FEA7C}"/>
              </a:ext>
            </a:extLst>
          </p:cNvPr>
          <p:cNvSpPr txBox="1"/>
          <p:nvPr/>
        </p:nvSpPr>
        <p:spPr>
          <a:xfrm>
            <a:off x="1029402" y="1742082"/>
            <a:ext cx="10254116" cy="1200329"/>
          </a:xfrm>
          <a:prstGeom prst="rect">
            <a:avLst/>
          </a:prstGeom>
          <a:noFill/>
        </p:spPr>
        <p:txBody>
          <a:bodyPr wrap="square" rtlCol="0">
            <a:spAutoFit/>
          </a:bodyPr>
          <a:lstStyle/>
          <a:p>
            <a:r>
              <a:rPr lang="en-IN" dirty="0"/>
              <a:t>Chelsea neighbourhood is dominant here with most reviews and likes.</a:t>
            </a:r>
          </a:p>
          <a:p>
            <a:r>
              <a:rPr lang="en-IN" dirty="0"/>
              <a:t>For American, most of them are in moderate to expensive price category, and Morningside Heights is a potential location  with 50% market in American restaurants category and less number of restaurants relatively</a:t>
            </a:r>
          </a:p>
        </p:txBody>
      </p:sp>
    </p:spTree>
    <p:extLst>
      <p:ext uri="{BB962C8B-B14F-4D97-AF65-F5344CB8AC3E}">
        <p14:creationId xmlns:p14="http://schemas.microsoft.com/office/powerpoint/2010/main" val="23987679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308</TotalTime>
  <Words>486</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Predicting the best location for opening a Restaurant in New York City</vt:lpstr>
      <vt:lpstr>Introduction</vt:lpstr>
      <vt:lpstr>Data Acquisition &amp; Cleaning</vt:lpstr>
      <vt:lpstr>Visualizing Manhattan Neigbhorhoods</vt:lpstr>
      <vt:lpstr>Neighbourhood-Restaurants Distribution</vt:lpstr>
      <vt:lpstr>Top 10 Restaurant Categories in NYC</vt:lpstr>
      <vt:lpstr>Chinese Restaurant Location</vt:lpstr>
      <vt:lpstr>Mexican Restaurant Location</vt:lpstr>
      <vt:lpstr>American Restaurant Location</vt:lpstr>
      <vt:lpstr>Japanese Restaurant Location</vt:lpstr>
      <vt:lpstr>Italian Restaurant Location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location for opening a Restaurant in New York City</dc:title>
  <dc:creator>Brijesh Gabani</dc:creator>
  <cp:lastModifiedBy>Brijesh Gabani</cp:lastModifiedBy>
  <cp:revision>13</cp:revision>
  <dcterms:created xsi:type="dcterms:W3CDTF">2020-05-26T06:37:57Z</dcterms:created>
  <dcterms:modified xsi:type="dcterms:W3CDTF">2020-05-26T11:46:09Z</dcterms:modified>
</cp:coreProperties>
</file>