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60" r:id="rId4"/>
    <p:sldId id="274" r:id="rId5"/>
    <p:sldId id="275" r:id="rId6"/>
    <p:sldId id="276" r:id="rId7"/>
    <p:sldId id="277" r:id="rId8"/>
    <p:sldId id="278" r:id="rId9"/>
    <p:sldId id="287" r:id="rId10"/>
    <p:sldId id="279" r:id="rId11"/>
    <p:sldId id="280" r:id="rId12"/>
    <p:sldId id="281" r:id="rId13"/>
    <p:sldId id="261" r:id="rId14"/>
    <p:sldId id="283" r:id="rId15"/>
    <p:sldId id="284" r:id="rId16"/>
    <p:sldId id="285" r:id="rId17"/>
    <p:sldId id="262" r:id="rId18"/>
    <p:sldId id="286" r:id="rId19"/>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autoAdjust="0"/>
    <p:restoredTop sz="93817" autoAdjust="0"/>
  </p:normalViewPr>
  <p:slideViewPr>
    <p:cSldViewPr snapToGrid="0">
      <p:cViewPr varScale="1">
        <p:scale>
          <a:sx n="110" d="100"/>
          <a:sy n="110"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runoma\AppData\Roaming\Microsoft\Excel\2019_08Metric%20Graphics_ALL_deID%20(version%202).xlsb"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1'!$A$6:$A$14</c:f>
              <c:strCache>
                <c:ptCount val="9"/>
                <c:pt idx="0">
                  <c:v>A</c:v>
                </c:pt>
                <c:pt idx="1">
                  <c:v>B</c:v>
                </c:pt>
                <c:pt idx="2">
                  <c:v>C</c:v>
                </c:pt>
                <c:pt idx="3">
                  <c:v>D</c:v>
                </c:pt>
                <c:pt idx="4">
                  <c:v>E</c:v>
                </c:pt>
                <c:pt idx="5">
                  <c:v>F</c:v>
                </c:pt>
                <c:pt idx="6">
                  <c:v>G</c:v>
                </c:pt>
                <c:pt idx="7">
                  <c:v>H</c:v>
                </c:pt>
                <c:pt idx="8">
                  <c:v>I</c:v>
                </c:pt>
              </c:strCache>
            </c:strRef>
          </c:cat>
          <c:val>
            <c:numRef>
              <c:f>'Metric 1'!$B$6:$B$14</c:f>
              <c:numCache>
                <c:formatCode>0%</c:formatCode>
                <c:ptCount val="9"/>
                <c:pt idx="0">
                  <c:v>0.19670000000000001</c:v>
                </c:pt>
                <c:pt idx="1">
                  <c:v>0.35200000000000004</c:v>
                </c:pt>
                <c:pt idx="2">
                  <c:v>0.53380000000000005</c:v>
                </c:pt>
                <c:pt idx="3">
                  <c:v>0.57710000000000006</c:v>
                </c:pt>
                <c:pt idx="4">
                  <c:v>0.64139999999999997</c:v>
                </c:pt>
                <c:pt idx="5">
                  <c:v>0.8075</c:v>
                </c:pt>
                <c:pt idx="6">
                  <c:v>0.90290000000000004</c:v>
                </c:pt>
                <c:pt idx="7">
                  <c:v>0.90599999999999992</c:v>
                </c:pt>
                <c:pt idx="8">
                  <c:v>0.92449999999999999</c:v>
                </c:pt>
              </c:numCache>
            </c:numRef>
          </c:val>
          <c:extLst>
            <c:ext xmlns:c16="http://schemas.microsoft.com/office/drawing/2014/chart" uri="{C3380CC4-5D6E-409C-BE32-E72D297353CC}">
              <c16:uniqueId val="{00000000-9273-4CB9-B114-8637E53CFB0F}"/>
            </c:ext>
          </c:extLst>
        </c:ser>
        <c:dLbls>
          <c:dLblPos val="outEnd"/>
          <c:showLegendKey val="0"/>
          <c:showVal val="1"/>
          <c:showCatName val="0"/>
          <c:showSerName val="0"/>
          <c:showPercent val="0"/>
          <c:showBubbleSize val="0"/>
        </c:dLbls>
        <c:gapWidth val="219"/>
        <c:overlap val="-27"/>
        <c:axId val="310052224"/>
        <c:axId val="310214040"/>
      </c:barChart>
      <c:lineChart>
        <c:grouping val="stacked"/>
        <c:varyColors val="0"/>
        <c:ser>
          <c:idx val="1"/>
          <c:order val="1"/>
          <c:tx>
            <c:strRef>
              <c:f>'Metric 1'!$C$5</c:f>
              <c:strCache>
                <c:ptCount val="1"/>
                <c:pt idx="0">
                  <c:v>Average</c:v>
                </c:pt>
              </c:strCache>
            </c:strRef>
          </c:tx>
          <c:spPr>
            <a:ln w="28575" cap="rnd">
              <a:solidFill>
                <a:schemeClr val="accent2"/>
              </a:solidFill>
              <a:round/>
            </a:ln>
            <a:effectLst/>
          </c:spPr>
          <c:marker>
            <c:symbol val="none"/>
          </c:marker>
          <c:cat>
            <c:strRef>
              <c:f>'Metric 1'!$A$6:$A$14</c:f>
              <c:strCache>
                <c:ptCount val="9"/>
                <c:pt idx="0">
                  <c:v>A</c:v>
                </c:pt>
                <c:pt idx="1">
                  <c:v>B</c:v>
                </c:pt>
                <c:pt idx="2">
                  <c:v>C</c:v>
                </c:pt>
                <c:pt idx="3">
                  <c:v>D</c:v>
                </c:pt>
                <c:pt idx="4">
                  <c:v>E</c:v>
                </c:pt>
                <c:pt idx="5">
                  <c:v>F</c:v>
                </c:pt>
                <c:pt idx="6">
                  <c:v>G</c:v>
                </c:pt>
                <c:pt idx="7">
                  <c:v>H</c:v>
                </c:pt>
                <c:pt idx="8">
                  <c:v>I</c:v>
                </c:pt>
              </c:strCache>
            </c:strRef>
          </c:cat>
          <c:val>
            <c:numRef>
              <c:f>'Metric 1'!$C$6:$C$14</c:f>
              <c:numCache>
                <c:formatCode>0.00%</c:formatCode>
                <c:ptCount val="9"/>
                <c:pt idx="0">
                  <c:v>0.64910000000000012</c:v>
                </c:pt>
                <c:pt idx="1">
                  <c:v>0.64910000000000012</c:v>
                </c:pt>
                <c:pt idx="2">
                  <c:v>0.64910000000000012</c:v>
                </c:pt>
                <c:pt idx="3">
                  <c:v>0.64910000000000012</c:v>
                </c:pt>
                <c:pt idx="4">
                  <c:v>0.64910000000000012</c:v>
                </c:pt>
                <c:pt idx="5">
                  <c:v>0.64910000000000012</c:v>
                </c:pt>
                <c:pt idx="6">
                  <c:v>0.64910000000000012</c:v>
                </c:pt>
                <c:pt idx="7">
                  <c:v>0.64910000000000012</c:v>
                </c:pt>
                <c:pt idx="8">
                  <c:v>0.64910000000000012</c:v>
                </c:pt>
              </c:numCache>
            </c:numRef>
          </c:val>
          <c:smooth val="0"/>
          <c:extLst>
            <c:ext xmlns:c16="http://schemas.microsoft.com/office/drawing/2014/chart" uri="{C3380CC4-5D6E-409C-BE32-E72D297353CC}">
              <c16:uniqueId val="{00000001-9273-4CB9-B114-8637E53CFB0F}"/>
            </c:ext>
          </c:extLst>
        </c:ser>
        <c:dLbls>
          <c:showLegendKey val="0"/>
          <c:showVal val="0"/>
          <c:showCatName val="0"/>
          <c:showSerName val="0"/>
          <c:showPercent val="0"/>
          <c:showBubbleSize val="0"/>
        </c:dLbls>
        <c:marker val="1"/>
        <c:smooth val="0"/>
        <c:axId val="310214824"/>
        <c:axId val="310214432"/>
      </c:lineChart>
      <c:catAx>
        <c:axId val="310052224"/>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Registry</a:t>
                </a:r>
              </a:p>
            </c:rich>
          </c:tx>
          <c:layout>
            <c:manualLayout>
              <c:xMode val="edge"/>
              <c:yMode val="edge"/>
              <c:x val="0.46362180020055527"/>
              <c:y val="0.9257046041152217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310214040"/>
        <c:crosses val="autoZero"/>
        <c:auto val="1"/>
        <c:lblAlgn val="ctr"/>
        <c:lblOffset val="100"/>
        <c:noMultiLvlLbl val="0"/>
      </c:catAx>
      <c:valAx>
        <c:axId val="310214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Percent (%)</a:t>
                </a:r>
              </a:p>
            </c:rich>
          </c:tx>
          <c:layout>
            <c:manualLayout>
              <c:xMode val="edge"/>
              <c:yMode val="edge"/>
              <c:x val="7.0857184819686644E-4"/>
              <c:y val="0.40796594187784613"/>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0052224"/>
        <c:crosses val="autoZero"/>
        <c:crossBetween val="between"/>
      </c:valAx>
      <c:valAx>
        <c:axId val="310214432"/>
        <c:scaling>
          <c:orientation val="minMax"/>
          <c:max val="1"/>
        </c:scaling>
        <c:delete val="1"/>
        <c:axPos val="r"/>
        <c:numFmt formatCode="0.00%" sourceLinked="1"/>
        <c:majorTickMark val="out"/>
        <c:minorTickMark val="none"/>
        <c:tickLblPos val="nextTo"/>
        <c:crossAx val="310214824"/>
        <c:crosses val="max"/>
        <c:crossBetween val="between"/>
      </c:valAx>
      <c:catAx>
        <c:axId val="310214824"/>
        <c:scaling>
          <c:orientation val="minMax"/>
        </c:scaling>
        <c:delete val="1"/>
        <c:axPos val="t"/>
        <c:numFmt formatCode="General" sourceLinked="1"/>
        <c:majorTickMark val="out"/>
        <c:minorTickMark val="none"/>
        <c:tickLblPos val="nextTo"/>
        <c:crossAx val="310214432"/>
        <c:crosses val="max"/>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aseline="0"/>
              <a:t>Post First Course Treatment: 2015-2017 total</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2'!$A$7:$A$15</c:f>
              <c:strCache>
                <c:ptCount val="9"/>
                <c:pt idx="0">
                  <c:v>I</c:v>
                </c:pt>
                <c:pt idx="1">
                  <c:v>E</c:v>
                </c:pt>
                <c:pt idx="2">
                  <c:v>A</c:v>
                </c:pt>
                <c:pt idx="3">
                  <c:v>B</c:v>
                </c:pt>
                <c:pt idx="4">
                  <c:v>G</c:v>
                </c:pt>
                <c:pt idx="5">
                  <c:v>F</c:v>
                </c:pt>
                <c:pt idx="6">
                  <c:v>H</c:v>
                </c:pt>
                <c:pt idx="7">
                  <c:v>D</c:v>
                </c:pt>
                <c:pt idx="8">
                  <c:v>C</c:v>
                </c:pt>
              </c:strCache>
            </c:strRef>
          </c:cat>
          <c:val>
            <c:numRef>
              <c:f>'Metric 2'!$B$7:$B$15</c:f>
              <c:numCache>
                <c:formatCode>0%</c:formatCode>
                <c:ptCount val="9"/>
                <c:pt idx="0">
                  <c:v>7.3000000000000001E-3</c:v>
                </c:pt>
                <c:pt idx="1">
                  <c:v>1.06E-2</c:v>
                </c:pt>
                <c:pt idx="2">
                  <c:v>1.24E-2</c:v>
                </c:pt>
                <c:pt idx="3">
                  <c:v>2.46E-2</c:v>
                </c:pt>
                <c:pt idx="4">
                  <c:v>2.7099999999999999E-2</c:v>
                </c:pt>
                <c:pt idx="5">
                  <c:v>3.1200000000000002E-2</c:v>
                </c:pt>
                <c:pt idx="6">
                  <c:v>3.1300000000000001E-2</c:v>
                </c:pt>
                <c:pt idx="7">
                  <c:v>3.9E-2</c:v>
                </c:pt>
                <c:pt idx="8">
                  <c:v>3.95E-2</c:v>
                </c:pt>
              </c:numCache>
            </c:numRef>
          </c:val>
          <c:extLst>
            <c:ext xmlns:c16="http://schemas.microsoft.com/office/drawing/2014/chart" uri="{C3380CC4-5D6E-409C-BE32-E72D297353CC}">
              <c16:uniqueId val="{00000000-1900-45C4-A0AC-7C500C13AFAB}"/>
            </c:ext>
          </c:extLst>
        </c:ser>
        <c:dLbls>
          <c:dLblPos val="outEnd"/>
          <c:showLegendKey val="0"/>
          <c:showVal val="1"/>
          <c:showCatName val="0"/>
          <c:showSerName val="0"/>
          <c:showPercent val="0"/>
          <c:showBubbleSize val="0"/>
        </c:dLbls>
        <c:gapWidth val="150"/>
        <c:axId val="845024040"/>
        <c:axId val="845024368"/>
      </c:barChart>
      <c:lineChart>
        <c:grouping val="standard"/>
        <c:varyColors val="0"/>
        <c:ser>
          <c:idx val="1"/>
          <c:order val="1"/>
          <c:spPr>
            <a:ln w="28575" cap="rnd">
              <a:solidFill>
                <a:schemeClr val="accent2"/>
              </a:solidFill>
              <a:round/>
            </a:ln>
            <a:effectLst/>
          </c:spPr>
          <c:marker>
            <c:symbol val="none"/>
          </c:marker>
          <c:cat>
            <c:strRef>
              <c:f>'Metric 2'!$A$7:$A$15</c:f>
              <c:strCache>
                <c:ptCount val="9"/>
                <c:pt idx="0">
                  <c:v>I</c:v>
                </c:pt>
                <c:pt idx="1">
                  <c:v>E</c:v>
                </c:pt>
                <c:pt idx="2">
                  <c:v>A</c:v>
                </c:pt>
                <c:pt idx="3">
                  <c:v>B</c:v>
                </c:pt>
                <c:pt idx="4">
                  <c:v>G</c:v>
                </c:pt>
                <c:pt idx="5">
                  <c:v>F</c:v>
                </c:pt>
                <c:pt idx="6">
                  <c:v>H</c:v>
                </c:pt>
                <c:pt idx="7">
                  <c:v>D</c:v>
                </c:pt>
                <c:pt idx="8">
                  <c:v>C</c:v>
                </c:pt>
              </c:strCache>
            </c:strRef>
          </c:cat>
          <c:val>
            <c:numRef>
              <c:f>'Metric 2'!$C$7:$C$15</c:f>
              <c:numCache>
                <c:formatCode>0.00%</c:formatCode>
                <c:ptCount val="9"/>
                <c:pt idx="0">
                  <c:v>2.4777777777777781E-2</c:v>
                </c:pt>
                <c:pt idx="1">
                  <c:v>2.4777777777777781E-2</c:v>
                </c:pt>
                <c:pt idx="2">
                  <c:v>2.4777777777777781E-2</c:v>
                </c:pt>
                <c:pt idx="3">
                  <c:v>2.4777777777777781E-2</c:v>
                </c:pt>
                <c:pt idx="4">
                  <c:v>2.4777777777777781E-2</c:v>
                </c:pt>
                <c:pt idx="5">
                  <c:v>2.4777777777777781E-2</c:v>
                </c:pt>
                <c:pt idx="6">
                  <c:v>2.4777777777777781E-2</c:v>
                </c:pt>
                <c:pt idx="7">
                  <c:v>2.4777777777777781E-2</c:v>
                </c:pt>
                <c:pt idx="8">
                  <c:v>2.4777777777777781E-2</c:v>
                </c:pt>
              </c:numCache>
            </c:numRef>
          </c:val>
          <c:smooth val="0"/>
          <c:extLst>
            <c:ext xmlns:c16="http://schemas.microsoft.com/office/drawing/2014/chart" uri="{C3380CC4-5D6E-409C-BE32-E72D297353CC}">
              <c16:uniqueId val="{00000001-1900-45C4-A0AC-7C500C13AFAB}"/>
            </c:ext>
          </c:extLst>
        </c:ser>
        <c:dLbls>
          <c:showLegendKey val="0"/>
          <c:showVal val="0"/>
          <c:showCatName val="0"/>
          <c:showSerName val="0"/>
          <c:showPercent val="0"/>
          <c:showBubbleSize val="0"/>
        </c:dLbls>
        <c:marker val="1"/>
        <c:smooth val="0"/>
        <c:axId val="845024040"/>
        <c:axId val="845024368"/>
      </c:lineChart>
      <c:catAx>
        <c:axId val="845024040"/>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Registry</a:t>
                </a:r>
              </a:p>
            </c:rich>
          </c:tx>
          <c:layout>
            <c:manualLayout>
              <c:xMode val="edge"/>
              <c:yMode val="edge"/>
              <c:x val="0.46280513703698872"/>
              <c:y val="0.9400390164261576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45024368"/>
        <c:crosses val="autoZero"/>
        <c:auto val="1"/>
        <c:lblAlgn val="ctr"/>
        <c:lblOffset val="100"/>
        <c:noMultiLvlLbl val="0"/>
      </c:catAx>
      <c:valAx>
        <c:axId val="845024368"/>
        <c:scaling>
          <c:orientation val="minMax"/>
          <c:max val="0.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Percent</a:t>
                </a:r>
                <a:r>
                  <a:rPr lang="en-US" sz="1800" baseline="0"/>
                  <a:t> (%)</a:t>
                </a:r>
                <a:endParaRPr lang="en-US" sz="180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40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dirty="0">
                <a:solidFill>
                  <a:schemeClr val="tx1"/>
                </a:solidFill>
              </a:rPr>
              <a:t>Proportion</a:t>
            </a:r>
            <a:r>
              <a:rPr lang="en-US" sz="1800" baseline="0" dirty="0">
                <a:solidFill>
                  <a:schemeClr val="tx1"/>
                </a:solidFill>
              </a:rPr>
              <a:t> of SEER Reportable CTCs by type of Path: 2015-2017 total</a:t>
            </a:r>
          </a:p>
        </c:rich>
      </c:tx>
      <c:layout>
        <c:manualLayout>
          <c:xMode val="edge"/>
          <c:yMode val="edge"/>
          <c:x val="0.15256656649865422"/>
          <c:y val="3.2282309843278442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'Metric 3'!$B$6</c:f>
              <c:strCache>
                <c:ptCount val="1"/>
                <c:pt idx="0">
                  <c:v>No Path</c:v>
                </c:pt>
              </c:strCache>
            </c:strRef>
          </c:tx>
          <c:spPr>
            <a:solidFill>
              <a:schemeClr val="accent6"/>
            </a:solidFill>
            <a:ln>
              <a:noFill/>
            </a:ln>
            <a:effectLst/>
          </c:spPr>
          <c:invertIfNegative val="0"/>
          <c:dPt>
            <c:idx val="2"/>
            <c:invertIfNegative val="0"/>
            <c:bubble3D val="0"/>
            <c:spPr>
              <a:solidFill>
                <a:schemeClr val="bg1">
                  <a:lumMod val="85000"/>
                </a:schemeClr>
              </a:solidFill>
              <a:ln>
                <a:noFill/>
              </a:ln>
              <a:effectLst/>
            </c:spPr>
            <c:extLst>
              <c:ext xmlns:c16="http://schemas.microsoft.com/office/drawing/2014/chart" uri="{C3380CC4-5D6E-409C-BE32-E72D297353CC}">
                <c16:uniqueId val="{00000001-D18E-4A96-BC4A-4A3F3CF8403F}"/>
              </c:ext>
            </c:extLst>
          </c:dPt>
          <c:dLbls>
            <c:dLbl>
              <c:idx val="2"/>
              <c:delete val="1"/>
              <c:extLst>
                <c:ext xmlns:c15="http://schemas.microsoft.com/office/drawing/2012/chart" uri="{CE6537A1-D6FC-4f65-9D91-7224C49458BB}"/>
                <c:ext xmlns:c16="http://schemas.microsoft.com/office/drawing/2014/chart" uri="{C3380CC4-5D6E-409C-BE32-E72D297353CC}">
                  <c16:uniqueId val="{00000001-D18E-4A96-BC4A-4A3F3CF8403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3'!$B$7:$B$15</c:f>
              <c:numCache>
                <c:formatCode>0%</c:formatCode>
                <c:ptCount val="9"/>
                <c:pt idx="0">
                  <c:v>0.1168</c:v>
                </c:pt>
                <c:pt idx="1">
                  <c:v>0.1226</c:v>
                </c:pt>
                <c:pt idx="2">
                  <c:v>0.13269999999999998</c:v>
                </c:pt>
                <c:pt idx="3">
                  <c:v>0.23449999999999999</c:v>
                </c:pt>
                <c:pt idx="4">
                  <c:v>0.373</c:v>
                </c:pt>
                <c:pt idx="5">
                  <c:v>0.41149999999999998</c:v>
                </c:pt>
                <c:pt idx="6">
                  <c:v>0.46039999999999998</c:v>
                </c:pt>
                <c:pt idx="7">
                  <c:v>0.63429999999999997</c:v>
                </c:pt>
                <c:pt idx="8">
                  <c:v>0.7883</c:v>
                </c:pt>
              </c:numCache>
            </c:numRef>
          </c:val>
          <c:extLst>
            <c:ext xmlns:c16="http://schemas.microsoft.com/office/drawing/2014/chart" uri="{C3380CC4-5D6E-409C-BE32-E72D297353CC}">
              <c16:uniqueId val="{00000000-1E49-42E0-B628-70E746214C5A}"/>
            </c:ext>
          </c:extLst>
        </c:ser>
        <c:ser>
          <c:idx val="1"/>
          <c:order val="1"/>
          <c:tx>
            <c:strRef>
              <c:f>'Metric 3'!$C$6</c:f>
              <c:strCache>
                <c:ptCount val="1"/>
                <c:pt idx="0">
                  <c:v>Structured epath</c:v>
                </c:pt>
              </c:strCache>
            </c:strRef>
          </c:tx>
          <c:spPr>
            <a:solidFill>
              <a:schemeClr val="accent5"/>
            </a:solidFill>
            <a:ln>
              <a:noFill/>
            </a:ln>
            <a:effectLst/>
          </c:spPr>
          <c:invertIfNegative val="0"/>
          <c:dPt>
            <c:idx val="2"/>
            <c:invertIfNegative val="0"/>
            <c:bubble3D val="0"/>
            <c:spPr>
              <a:solidFill>
                <a:schemeClr val="bg1">
                  <a:lumMod val="85000"/>
                </a:schemeClr>
              </a:solidFill>
              <a:ln>
                <a:noFill/>
              </a:ln>
              <a:effectLst/>
            </c:spPr>
            <c:extLst>
              <c:ext xmlns:c16="http://schemas.microsoft.com/office/drawing/2014/chart" uri="{C3380CC4-5D6E-409C-BE32-E72D297353CC}">
                <c16:uniqueId val="{00000000-D18E-4A96-BC4A-4A3F3CF8403F}"/>
              </c:ext>
            </c:extLst>
          </c:dPt>
          <c:dLbls>
            <c:delete val="1"/>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3'!$C$7:$C$15</c:f>
              <c:numCache>
                <c:formatCode>0%</c:formatCode>
                <c:ptCount val="9"/>
                <c:pt idx="0">
                  <c:v>8.3999999999999995E-3</c:v>
                </c:pt>
                <c:pt idx="1">
                  <c:v>1E-4</c:v>
                </c:pt>
                <c:pt idx="2">
                  <c:v>0.8669</c:v>
                </c:pt>
                <c:pt idx="3">
                  <c:v>0</c:v>
                </c:pt>
                <c:pt idx="4">
                  <c:v>1.4000000000000002E-3</c:v>
                </c:pt>
                <c:pt idx="5">
                  <c:v>0</c:v>
                </c:pt>
                <c:pt idx="6">
                  <c:v>0</c:v>
                </c:pt>
                <c:pt idx="7">
                  <c:v>0</c:v>
                </c:pt>
                <c:pt idx="8">
                  <c:v>5.4299999999999994E-2</c:v>
                </c:pt>
              </c:numCache>
            </c:numRef>
          </c:val>
          <c:extLst>
            <c:ext xmlns:c16="http://schemas.microsoft.com/office/drawing/2014/chart" uri="{C3380CC4-5D6E-409C-BE32-E72D297353CC}">
              <c16:uniqueId val="{00000007-1E49-42E0-B628-70E746214C5A}"/>
            </c:ext>
          </c:extLst>
        </c:ser>
        <c:ser>
          <c:idx val="2"/>
          <c:order val="2"/>
          <c:tx>
            <c:strRef>
              <c:f>'Metric 3'!$D$6</c:f>
              <c:strCache>
                <c:ptCount val="1"/>
                <c:pt idx="0">
                  <c:v>Non-Structured Epath</c:v>
                </c:pt>
              </c:strCache>
            </c:strRef>
          </c:tx>
          <c:spPr>
            <a:solidFill>
              <a:schemeClr val="accent4"/>
            </a:solidFill>
            <a:ln>
              <a:noFill/>
            </a:ln>
            <a:effectLst/>
          </c:spPr>
          <c:invertIfNegative val="0"/>
          <c:dLbls>
            <c:dLbl>
              <c:idx val="2"/>
              <c:delete val="1"/>
              <c:extLst>
                <c:ext xmlns:c15="http://schemas.microsoft.com/office/drawing/2012/chart" uri="{CE6537A1-D6FC-4f65-9D91-7224C49458BB}"/>
                <c:ext xmlns:c16="http://schemas.microsoft.com/office/drawing/2014/chart" uri="{C3380CC4-5D6E-409C-BE32-E72D297353CC}">
                  <c16:uniqueId val="{00000008-1E49-42E0-B628-70E746214C5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3'!$D$7:$D$15</c:f>
              <c:numCache>
                <c:formatCode>0%</c:formatCode>
                <c:ptCount val="9"/>
                <c:pt idx="0">
                  <c:v>0.83950000000000002</c:v>
                </c:pt>
                <c:pt idx="1">
                  <c:v>0.87719999999999998</c:v>
                </c:pt>
                <c:pt idx="2">
                  <c:v>0</c:v>
                </c:pt>
                <c:pt idx="3">
                  <c:v>0.76540000000000008</c:v>
                </c:pt>
                <c:pt idx="4">
                  <c:v>0.6038</c:v>
                </c:pt>
                <c:pt idx="5">
                  <c:v>0.58850000000000002</c:v>
                </c:pt>
                <c:pt idx="6">
                  <c:v>0.53959999999999997</c:v>
                </c:pt>
                <c:pt idx="7">
                  <c:v>0.36570000000000003</c:v>
                </c:pt>
                <c:pt idx="8">
                  <c:v>0.15740000000000001</c:v>
                </c:pt>
              </c:numCache>
            </c:numRef>
          </c:val>
          <c:extLst>
            <c:ext xmlns:c16="http://schemas.microsoft.com/office/drawing/2014/chart" uri="{C3380CC4-5D6E-409C-BE32-E72D297353CC}">
              <c16:uniqueId val="{00000009-1E49-42E0-B628-70E746214C5A}"/>
            </c:ext>
          </c:extLst>
        </c:ser>
        <c:ser>
          <c:idx val="3"/>
          <c:order val="3"/>
          <c:tx>
            <c:strRef>
              <c:f>'Metric 3'!$E$6</c:f>
              <c:strCache>
                <c:ptCount val="1"/>
                <c:pt idx="0">
                  <c:v>Paper Path</c:v>
                </c:pt>
              </c:strCache>
            </c:strRef>
          </c:tx>
          <c:spPr>
            <a:solidFill>
              <a:schemeClr val="accent6">
                <a:lumMod val="60000"/>
              </a:schemeClr>
            </a:solidFill>
            <a:ln>
              <a:noFill/>
            </a:ln>
            <a:effectLst/>
          </c:spPr>
          <c:invertIfNegative val="0"/>
          <c:dPt>
            <c:idx val="2"/>
            <c:invertIfNegative val="0"/>
            <c:bubble3D val="0"/>
            <c:spPr>
              <a:solidFill>
                <a:schemeClr val="bg1">
                  <a:lumMod val="85000"/>
                </a:schemeClr>
              </a:solidFill>
              <a:ln>
                <a:noFill/>
              </a:ln>
              <a:effectLst/>
            </c:spPr>
            <c:extLst>
              <c:ext xmlns:c16="http://schemas.microsoft.com/office/drawing/2014/chart" uri="{C3380CC4-5D6E-409C-BE32-E72D297353CC}">
                <c16:uniqueId val="{0000000B-1E49-42E0-B628-70E746214C5A}"/>
              </c:ext>
            </c:extLst>
          </c:dPt>
          <c:dLbls>
            <c:dLbl>
              <c:idx val="1"/>
              <c:delete val="1"/>
              <c:extLst>
                <c:ext xmlns:c15="http://schemas.microsoft.com/office/drawing/2012/chart" uri="{CE6537A1-D6FC-4f65-9D91-7224C49458BB}"/>
                <c:ext xmlns:c16="http://schemas.microsoft.com/office/drawing/2014/chart" uri="{C3380CC4-5D6E-409C-BE32-E72D297353CC}">
                  <c16:uniqueId val="{0000000A-1E49-42E0-B628-70E746214C5A}"/>
                </c:ext>
              </c:extLst>
            </c:dLbl>
            <c:dLbl>
              <c:idx val="2"/>
              <c:delete val="1"/>
              <c:extLst>
                <c:ext xmlns:c15="http://schemas.microsoft.com/office/drawing/2012/chart" uri="{CE6537A1-D6FC-4f65-9D91-7224C49458BB}"/>
                <c:ext xmlns:c16="http://schemas.microsoft.com/office/drawing/2014/chart" uri="{C3380CC4-5D6E-409C-BE32-E72D297353CC}">
                  <c16:uniqueId val="{0000000B-1E49-42E0-B628-70E746214C5A}"/>
                </c:ext>
              </c:extLst>
            </c:dLbl>
            <c:dLbl>
              <c:idx val="3"/>
              <c:delete val="1"/>
              <c:extLst>
                <c:ext xmlns:c15="http://schemas.microsoft.com/office/drawing/2012/chart" uri="{CE6537A1-D6FC-4f65-9D91-7224C49458BB}"/>
                <c:ext xmlns:c16="http://schemas.microsoft.com/office/drawing/2014/chart" uri="{C3380CC4-5D6E-409C-BE32-E72D297353CC}">
                  <c16:uniqueId val="{0000000C-1E49-42E0-B628-70E746214C5A}"/>
                </c:ext>
              </c:extLst>
            </c:dLbl>
            <c:dLbl>
              <c:idx val="5"/>
              <c:delete val="1"/>
              <c:extLst>
                <c:ext xmlns:c15="http://schemas.microsoft.com/office/drawing/2012/chart" uri="{CE6537A1-D6FC-4f65-9D91-7224C49458BB}"/>
                <c:ext xmlns:c16="http://schemas.microsoft.com/office/drawing/2014/chart" uri="{C3380CC4-5D6E-409C-BE32-E72D297353CC}">
                  <c16:uniqueId val="{0000000D-1E49-42E0-B628-70E746214C5A}"/>
                </c:ext>
              </c:extLst>
            </c:dLbl>
            <c:dLbl>
              <c:idx val="6"/>
              <c:delete val="1"/>
              <c:extLst>
                <c:ext xmlns:c15="http://schemas.microsoft.com/office/drawing/2012/chart" uri="{CE6537A1-D6FC-4f65-9D91-7224C49458BB}"/>
                <c:ext xmlns:c16="http://schemas.microsoft.com/office/drawing/2014/chart" uri="{C3380CC4-5D6E-409C-BE32-E72D297353CC}">
                  <c16:uniqueId val="{0000000E-1E49-42E0-B628-70E746214C5A}"/>
                </c:ext>
              </c:extLst>
            </c:dLbl>
            <c:dLbl>
              <c:idx val="7"/>
              <c:delete val="1"/>
              <c:extLst>
                <c:ext xmlns:c15="http://schemas.microsoft.com/office/drawing/2012/chart" uri="{CE6537A1-D6FC-4f65-9D91-7224C49458BB}"/>
                <c:ext xmlns:c16="http://schemas.microsoft.com/office/drawing/2014/chart" uri="{C3380CC4-5D6E-409C-BE32-E72D297353CC}">
                  <c16:uniqueId val="{0000000F-1E49-42E0-B628-70E746214C5A}"/>
                </c:ext>
              </c:extLst>
            </c:dLbl>
            <c:dLbl>
              <c:idx val="8"/>
              <c:delete val="1"/>
              <c:extLst>
                <c:ext xmlns:c15="http://schemas.microsoft.com/office/drawing/2012/chart" uri="{CE6537A1-D6FC-4f65-9D91-7224C49458BB}"/>
                <c:ext xmlns:c16="http://schemas.microsoft.com/office/drawing/2014/chart" uri="{C3380CC4-5D6E-409C-BE32-E72D297353CC}">
                  <c16:uniqueId val="{00000010-1E49-42E0-B628-70E746214C5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3'!$E$7:$E$15</c:f>
              <c:numCache>
                <c:formatCode>0%</c:formatCode>
                <c:ptCount val="9"/>
                <c:pt idx="0">
                  <c:v>3.5299999999999998E-2</c:v>
                </c:pt>
                <c:pt idx="1">
                  <c:v>0</c:v>
                </c:pt>
                <c:pt idx="2">
                  <c:v>2.9999999999999997E-4</c:v>
                </c:pt>
                <c:pt idx="3">
                  <c:v>1E-4</c:v>
                </c:pt>
                <c:pt idx="4">
                  <c:v>2.18E-2</c:v>
                </c:pt>
                <c:pt idx="5">
                  <c:v>0</c:v>
                </c:pt>
                <c:pt idx="6">
                  <c:v>0</c:v>
                </c:pt>
                <c:pt idx="7">
                  <c:v>0</c:v>
                </c:pt>
                <c:pt idx="8">
                  <c:v>0</c:v>
                </c:pt>
              </c:numCache>
            </c:numRef>
          </c:val>
          <c:extLst>
            <c:ext xmlns:c16="http://schemas.microsoft.com/office/drawing/2014/chart" uri="{C3380CC4-5D6E-409C-BE32-E72D297353CC}">
              <c16:uniqueId val="{00000011-1E49-42E0-B628-70E746214C5A}"/>
            </c:ext>
          </c:extLst>
        </c:ser>
        <c:dLbls>
          <c:dLblPos val="ctr"/>
          <c:showLegendKey val="0"/>
          <c:showVal val="1"/>
          <c:showCatName val="0"/>
          <c:showSerName val="0"/>
          <c:showPercent val="0"/>
          <c:showBubbleSize val="0"/>
        </c:dLbls>
        <c:gapWidth val="150"/>
        <c:overlap val="100"/>
        <c:axId val="311471112"/>
        <c:axId val="311471504"/>
      </c:barChart>
      <c:catAx>
        <c:axId val="311471112"/>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Registry</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471504"/>
        <c:crosses val="autoZero"/>
        <c:auto val="1"/>
        <c:lblAlgn val="ctr"/>
        <c:lblOffset val="100"/>
        <c:noMultiLvlLbl val="0"/>
      </c:catAx>
      <c:valAx>
        <c:axId val="31147150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Percent (%)</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471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Path</a:t>
            </a:r>
            <a:r>
              <a:rPr lang="en-US" baseline="0"/>
              <a:t> Report CTC Coverage: 2015-2017 total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v>CTC with Path</c:v>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4'!$A$5:$A$13</c:f>
              <c:strCache>
                <c:ptCount val="9"/>
                <c:pt idx="0">
                  <c:v>A</c:v>
                </c:pt>
                <c:pt idx="1">
                  <c:v>B</c:v>
                </c:pt>
                <c:pt idx="2">
                  <c:v>C</c:v>
                </c:pt>
                <c:pt idx="3">
                  <c:v>D</c:v>
                </c:pt>
                <c:pt idx="4">
                  <c:v>E</c:v>
                </c:pt>
                <c:pt idx="5">
                  <c:v>F</c:v>
                </c:pt>
                <c:pt idx="6">
                  <c:v>G</c:v>
                </c:pt>
                <c:pt idx="7">
                  <c:v>H</c:v>
                </c:pt>
                <c:pt idx="8">
                  <c:v>I</c:v>
                </c:pt>
              </c:strCache>
            </c:strRef>
          </c:cat>
          <c:val>
            <c:numRef>
              <c:f>'Metric 4'!$D$5:$D$13</c:f>
              <c:numCache>
                <c:formatCode>0%</c:formatCode>
                <c:ptCount val="9"/>
                <c:pt idx="0">
                  <c:v>0.22149999999999997</c:v>
                </c:pt>
                <c:pt idx="1">
                  <c:v>0.39140000000000003</c:v>
                </c:pt>
                <c:pt idx="2">
                  <c:v>0.57920000000000005</c:v>
                </c:pt>
                <c:pt idx="3">
                  <c:v>0.62250000000000005</c:v>
                </c:pt>
                <c:pt idx="4">
                  <c:v>0.67620000000000002</c:v>
                </c:pt>
                <c:pt idx="5">
                  <c:v>0.83939999999999992</c:v>
                </c:pt>
                <c:pt idx="6">
                  <c:v>0.93299999999999994</c:v>
                </c:pt>
                <c:pt idx="7">
                  <c:v>0.94129999999999991</c:v>
                </c:pt>
                <c:pt idx="8">
                  <c:v>0.95640000000000003</c:v>
                </c:pt>
              </c:numCache>
            </c:numRef>
          </c:val>
          <c:extLst>
            <c:ext xmlns:c16="http://schemas.microsoft.com/office/drawing/2014/chart" uri="{C3380CC4-5D6E-409C-BE32-E72D297353CC}">
              <c16:uniqueId val="{00000000-62A7-4FD7-8D3E-82404E082145}"/>
            </c:ext>
          </c:extLst>
        </c:ser>
        <c:dLbls>
          <c:dLblPos val="outEnd"/>
          <c:showLegendKey val="0"/>
          <c:showVal val="1"/>
          <c:showCatName val="0"/>
          <c:showSerName val="0"/>
          <c:showPercent val="0"/>
          <c:showBubbleSize val="0"/>
        </c:dLbls>
        <c:gapWidth val="219"/>
        <c:overlap val="-27"/>
        <c:axId val="845028632"/>
        <c:axId val="845023712"/>
      </c:barChart>
      <c:lineChart>
        <c:grouping val="standard"/>
        <c:varyColors val="0"/>
        <c:ser>
          <c:idx val="2"/>
          <c:order val="1"/>
          <c:tx>
            <c:v>Average</c:v>
          </c:tx>
          <c:spPr>
            <a:ln w="28575" cap="rnd">
              <a:solidFill>
                <a:schemeClr val="accent1">
                  <a:lumMod val="75000"/>
                </a:schemeClr>
              </a:solidFill>
              <a:round/>
            </a:ln>
            <a:effectLst/>
          </c:spPr>
          <c:marker>
            <c:symbol val="none"/>
          </c:marker>
          <c:cat>
            <c:strRef>
              <c:f>'Metric 4'!$A$5:$A$13</c:f>
              <c:strCache>
                <c:ptCount val="9"/>
                <c:pt idx="0">
                  <c:v>A</c:v>
                </c:pt>
                <c:pt idx="1">
                  <c:v>B</c:v>
                </c:pt>
                <c:pt idx="2">
                  <c:v>C</c:v>
                </c:pt>
                <c:pt idx="3">
                  <c:v>D</c:v>
                </c:pt>
                <c:pt idx="4">
                  <c:v>E</c:v>
                </c:pt>
                <c:pt idx="5">
                  <c:v>F</c:v>
                </c:pt>
                <c:pt idx="6">
                  <c:v>G</c:v>
                </c:pt>
                <c:pt idx="7">
                  <c:v>H</c:v>
                </c:pt>
                <c:pt idx="8">
                  <c:v>I</c:v>
                </c:pt>
              </c:strCache>
            </c:strRef>
          </c:cat>
          <c:val>
            <c:numRef>
              <c:f>'Metric 4'!$E$5:$E$13</c:f>
              <c:numCache>
                <c:formatCode>0.00%</c:formatCode>
                <c:ptCount val="9"/>
                <c:pt idx="0">
                  <c:v>0.6845444444444444</c:v>
                </c:pt>
                <c:pt idx="1">
                  <c:v>0.6845444444444444</c:v>
                </c:pt>
                <c:pt idx="2">
                  <c:v>0.6845444444444444</c:v>
                </c:pt>
                <c:pt idx="3">
                  <c:v>0.6845444444444444</c:v>
                </c:pt>
                <c:pt idx="4">
                  <c:v>0.6845444444444444</c:v>
                </c:pt>
                <c:pt idx="5">
                  <c:v>0.6845444444444444</c:v>
                </c:pt>
                <c:pt idx="6">
                  <c:v>0.6845444444444444</c:v>
                </c:pt>
                <c:pt idx="7">
                  <c:v>0.6845444444444444</c:v>
                </c:pt>
                <c:pt idx="8">
                  <c:v>0.6845444444444444</c:v>
                </c:pt>
              </c:numCache>
            </c:numRef>
          </c:val>
          <c:smooth val="0"/>
          <c:extLst>
            <c:ext xmlns:c16="http://schemas.microsoft.com/office/drawing/2014/chart" uri="{C3380CC4-5D6E-409C-BE32-E72D297353CC}">
              <c16:uniqueId val="{00000001-62A7-4FD7-8D3E-82404E082145}"/>
            </c:ext>
          </c:extLst>
        </c:ser>
        <c:dLbls>
          <c:showLegendKey val="0"/>
          <c:showVal val="0"/>
          <c:showCatName val="0"/>
          <c:showSerName val="0"/>
          <c:showPercent val="0"/>
          <c:showBubbleSize val="0"/>
        </c:dLbls>
        <c:marker val="1"/>
        <c:smooth val="0"/>
        <c:axId val="845028632"/>
        <c:axId val="845023712"/>
      </c:lineChart>
      <c:catAx>
        <c:axId val="845028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Registry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3712"/>
        <c:crosses val="autoZero"/>
        <c:auto val="1"/>
        <c:lblAlgn val="ctr"/>
        <c:lblOffset val="100"/>
        <c:noMultiLvlLbl val="0"/>
      </c:catAx>
      <c:valAx>
        <c:axId val="84502371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8632"/>
        <c:crosses val="autoZero"/>
        <c:crossBetween val="between"/>
      </c:valAx>
      <c:spPr>
        <a:noFill/>
        <a:ln>
          <a:noFill/>
        </a:ln>
        <a:effectLst/>
      </c:spPr>
    </c:plotArea>
    <c:legend>
      <c:legendPos val="b"/>
      <c:layout>
        <c:manualLayout>
          <c:xMode val="edge"/>
          <c:yMode val="edge"/>
          <c:x val="0.30099883275178768"/>
          <c:y val="0.89373587536261667"/>
          <c:w val="0.47917035588599871"/>
          <c:h val="6.7032417386236415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Path</a:t>
            </a:r>
            <a:r>
              <a:rPr lang="en-US" baseline="0"/>
              <a:t> Report CTC Coverage: 2015-2017 total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CTC with Path</c:v>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4'!$A$5:$A$13</c:f>
              <c:strCache>
                <c:ptCount val="9"/>
                <c:pt idx="0">
                  <c:v>B</c:v>
                </c:pt>
                <c:pt idx="1">
                  <c:v>A</c:v>
                </c:pt>
                <c:pt idx="2">
                  <c:v>D</c:v>
                </c:pt>
                <c:pt idx="3">
                  <c:v>F</c:v>
                </c:pt>
                <c:pt idx="4">
                  <c:v>C</c:v>
                </c:pt>
                <c:pt idx="5">
                  <c:v>E</c:v>
                </c:pt>
                <c:pt idx="6">
                  <c:v>I</c:v>
                </c:pt>
                <c:pt idx="7">
                  <c:v>H</c:v>
                </c:pt>
                <c:pt idx="8">
                  <c:v>G</c:v>
                </c:pt>
              </c:strCache>
            </c:strRef>
          </c:cat>
          <c:val>
            <c:numRef>
              <c:f>'Metric 4'!$B$5:$B$13</c:f>
              <c:numCache>
                <c:formatCode>0%</c:formatCode>
                <c:ptCount val="9"/>
                <c:pt idx="0">
                  <c:v>8.0000000000000004E-4</c:v>
                </c:pt>
                <c:pt idx="1">
                  <c:v>1.7600000000000001E-2</c:v>
                </c:pt>
                <c:pt idx="2">
                  <c:v>3.9199999999999999E-2</c:v>
                </c:pt>
                <c:pt idx="3">
                  <c:v>4.5199999999999997E-2</c:v>
                </c:pt>
                <c:pt idx="4">
                  <c:v>4.8099999999999997E-2</c:v>
                </c:pt>
                <c:pt idx="5">
                  <c:v>5.2199999999999996E-2</c:v>
                </c:pt>
                <c:pt idx="6">
                  <c:v>6.2199999999999998E-2</c:v>
                </c:pt>
                <c:pt idx="7">
                  <c:v>9.1400000000000009E-2</c:v>
                </c:pt>
                <c:pt idx="8">
                  <c:v>0.10929999999999999</c:v>
                </c:pt>
              </c:numCache>
            </c:numRef>
          </c:val>
          <c:extLst>
            <c:ext xmlns:c16="http://schemas.microsoft.com/office/drawing/2014/chart" uri="{C3380CC4-5D6E-409C-BE32-E72D297353CC}">
              <c16:uniqueId val="{00000000-26B5-40F4-BBEE-8966DA6BE42E}"/>
            </c:ext>
          </c:extLst>
        </c:ser>
        <c:dLbls>
          <c:dLblPos val="outEnd"/>
          <c:showLegendKey val="0"/>
          <c:showVal val="1"/>
          <c:showCatName val="0"/>
          <c:showSerName val="0"/>
          <c:showPercent val="0"/>
          <c:showBubbleSize val="0"/>
        </c:dLbls>
        <c:gapWidth val="219"/>
        <c:overlap val="-27"/>
        <c:axId val="845028632"/>
        <c:axId val="845023712"/>
      </c:barChart>
      <c:lineChart>
        <c:grouping val="standard"/>
        <c:varyColors val="0"/>
        <c:ser>
          <c:idx val="3"/>
          <c:order val="1"/>
          <c:tx>
            <c:v>Average</c:v>
          </c:tx>
          <c:spPr>
            <a:ln w="28575" cap="rnd">
              <a:solidFill>
                <a:schemeClr val="accent6">
                  <a:lumMod val="60000"/>
                </a:schemeClr>
              </a:solidFill>
              <a:round/>
            </a:ln>
            <a:effectLst/>
          </c:spPr>
          <c:marker>
            <c:symbol val="none"/>
          </c:marker>
          <c:cat>
            <c:strRef>
              <c:f>'Metric 4'!$A$5:$A$13</c:f>
              <c:strCache>
                <c:ptCount val="9"/>
                <c:pt idx="0">
                  <c:v>B</c:v>
                </c:pt>
                <c:pt idx="1">
                  <c:v>A</c:v>
                </c:pt>
                <c:pt idx="2">
                  <c:v>D</c:v>
                </c:pt>
                <c:pt idx="3">
                  <c:v>F</c:v>
                </c:pt>
                <c:pt idx="4">
                  <c:v>C</c:v>
                </c:pt>
                <c:pt idx="5">
                  <c:v>E</c:v>
                </c:pt>
                <c:pt idx="6">
                  <c:v>I</c:v>
                </c:pt>
                <c:pt idx="7">
                  <c:v>H</c:v>
                </c:pt>
                <c:pt idx="8">
                  <c:v>G</c:v>
                </c:pt>
              </c:strCache>
            </c:strRef>
          </c:cat>
          <c:val>
            <c:numRef>
              <c:f>'Metric 4'!$C$5:$C$13</c:f>
              <c:numCache>
                <c:formatCode>0%</c:formatCode>
                <c:ptCount val="9"/>
                <c:pt idx="0">
                  <c:v>5.1777777777777777E-2</c:v>
                </c:pt>
                <c:pt idx="1">
                  <c:v>5.1777777777777777E-2</c:v>
                </c:pt>
                <c:pt idx="2">
                  <c:v>5.1777777777777777E-2</c:v>
                </c:pt>
                <c:pt idx="3">
                  <c:v>5.1777777777777777E-2</c:v>
                </c:pt>
                <c:pt idx="4">
                  <c:v>5.1777777777777777E-2</c:v>
                </c:pt>
                <c:pt idx="5">
                  <c:v>5.1777777777777777E-2</c:v>
                </c:pt>
                <c:pt idx="6">
                  <c:v>5.1777777777777777E-2</c:v>
                </c:pt>
                <c:pt idx="7">
                  <c:v>5.1777777777777777E-2</c:v>
                </c:pt>
                <c:pt idx="8">
                  <c:v>5.1777777777777777E-2</c:v>
                </c:pt>
              </c:numCache>
            </c:numRef>
          </c:val>
          <c:smooth val="0"/>
          <c:extLst>
            <c:ext xmlns:c16="http://schemas.microsoft.com/office/drawing/2014/chart" uri="{C3380CC4-5D6E-409C-BE32-E72D297353CC}">
              <c16:uniqueId val="{00000001-26B5-40F4-BBEE-8966DA6BE42E}"/>
            </c:ext>
          </c:extLst>
        </c:ser>
        <c:dLbls>
          <c:showLegendKey val="0"/>
          <c:showVal val="0"/>
          <c:showCatName val="0"/>
          <c:showSerName val="0"/>
          <c:showPercent val="0"/>
          <c:showBubbleSize val="0"/>
        </c:dLbls>
        <c:marker val="1"/>
        <c:smooth val="0"/>
        <c:axId val="845028632"/>
        <c:axId val="845023712"/>
      </c:lineChart>
      <c:catAx>
        <c:axId val="845028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Registry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3712"/>
        <c:crosses val="autoZero"/>
        <c:auto val="1"/>
        <c:lblAlgn val="ctr"/>
        <c:lblOffset val="100"/>
        <c:noMultiLvlLbl val="0"/>
      </c:catAx>
      <c:valAx>
        <c:axId val="845023712"/>
        <c:scaling>
          <c:orientation val="minMax"/>
          <c:max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8632"/>
        <c:crosses val="autoZero"/>
        <c:crossBetween val="between"/>
      </c:valAx>
      <c:spPr>
        <a:noFill/>
        <a:ln>
          <a:noFill/>
        </a:ln>
        <a:effectLst/>
      </c:spPr>
    </c:plotArea>
    <c:legend>
      <c:legendPos val="b"/>
      <c:layout>
        <c:manualLayout>
          <c:xMode val="edge"/>
          <c:yMode val="edge"/>
          <c:x val="0.30099883275178768"/>
          <c:y val="0.89373587536261667"/>
          <c:w val="0.47917035588599871"/>
          <c:h val="6.7032417386236415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Georgia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'Metric 5'!$A$18</c:f>
              <c:strCache>
                <c:ptCount val="1"/>
                <c:pt idx="0">
                  <c:v>Non-structured Epath and Paper path report</c:v>
                </c:pt>
              </c:strCache>
            </c:strRef>
          </c:tx>
          <c:spPr>
            <a:solidFill>
              <a:schemeClr val="accent6"/>
            </a:solidFill>
            <a:ln>
              <a:noFill/>
            </a:ln>
            <a:effectLst/>
          </c:spPr>
          <c:invertIfNegative val="0"/>
          <c:dLbls>
            <c:delete val="1"/>
          </c:dLbls>
          <c:cat>
            <c:strRef>
              <c:f>'Metric 5'!$B$17:$E$17</c:f>
              <c:strCache>
                <c:ptCount val="4"/>
                <c:pt idx="0">
                  <c:v>2015</c:v>
                </c:pt>
                <c:pt idx="1">
                  <c:v>2016</c:v>
                </c:pt>
                <c:pt idx="2">
                  <c:v>2017</c:v>
                </c:pt>
                <c:pt idx="3">
                  <c:v>Total</c:v>
                </c:pt>
              </c:strCache>
            </c:strRef>
          </c:cat>
          <c:val>
            <c:numRef>
              <c:f>'Metric 5'!$B$18:$E$18</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0-4F37-452D-B1D8-93B33A3F5922}"/>
            </c:ext>
          </c:extLst>
        </c:ser>
        <c:ser>
          <c:idx val="1"/>
          <c:order val="1"/>
          <c:tx>
            <c:strRef>
              <c:f>'Metric 5'!$A$19</c:f>
              <c:strCache>
                <c:ptCount val="1"/>
                <c:pt idx="0">
                  <c:v>Non-structured Epath only</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5'!$B$17:$E$17</c:f>
              <c:strCache>
                <c:ptCount val="4"/>
                <c:pt idx="0">
                  <c:v>2015</c:v>
                </c:pt>
                <c:pt idx="1">
                  <c:v>2016</c:v>
                </c:pt>
                <c:pt idx="2">
                  <c:v>2017</c:v>
                </c:pt>
                <c:pt idx="3">
                  <c:v>Total</c:v>
                </c:pt>
              </c:strCache>
            </c:strRef>
          </c:cat>
          <c:val>
            <c:numRef>
              <c:f>'Metric 5'!$B$19:$E$19</c:f>
              <c:numCache>
                <c:formatCode>#######0</c:formatCode>
                <c:ptCount val="4"/>
                <c:pt idx="0">
                  <c:v>99937</c:v>
                </c:pt>
                <c:pt idx="1">
                  <c:v>117847</c:v>
                </c:pt>
                <c:pt idx="2">
                  <c:v>126891</c:v>
                </c:pt>
                <c:pt idx="3">
                  <c:v>344675</c:v>
                </c:pt>
              </c:numCache>
            </c:numRef>
          </c:val>
          <c:extLst>
            <c:ext xmlns:c16="http://schemas.microsoft.com/office/drawing/2014/chart" uri="{C3380CC4-5D6E-409C-BE32-E72D297353CC}">
              <c16:uniqueId val="{00000001-4F37-452D-B1D8-93B33A3F5922}"/>
            </c:ext>
          </c:extLst>
        </c:ser>
        <c:ser>
          <c:idx val="2"/>
          <c:order val="2"/>
          <c:tx>
            <c:strRef>
              <c:f>'Metric 5'!$A$20</c:f>
              <c:strCache>
                <c:ptCount val="1"/>
                <c:pt idx="0">
                  <c:v>Structured Epath only</c:v>
                </c:pt>
              </c:strCache>
            </c:strRef>
          </c:tx>
          <c:spPr>
            <a:solidFill>
              <a:schemeClr val="accent4"/>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2-4F37-452D-B1D8-93B33A3F5922}"/>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5'!$B$17:$E$17</c:f>
              <c:strCache>
                <c:ptCount val="4"/>
                <c:pt idx="0">
                  <c:v>2015</c:v>
                </c:pt>
                <c:pt idx="1">
                  <c:v>2016</c:v>
                </c:pt>
                <c:pt idx="2">
                  <c:v>2017</c:v>
                </c:pt>
                <c:pt idx="3">
                  <c:v>Total</c:v>
                </c:pt>
              </c:strCache>
            </c:strRef>
          </c:cat>
          <c:val>
            <c:numRef>
              <c:f>'Metric 5'!$B$20:$E$20</c:f>
              <c:numCache>
                <c:formatCode>#######0</c:formatCode>
                <c:ptCount val="4"/>
                <c:pt idx="0">
                  <c:v>0</c:v>
                </c:pt>
                <c:pt idx="1">
                  <c:v>134</c:v>
                </c:pt>
                <c:pt idx="2">
                  <c:v>166</c:v>
                </c:pt>
                <c:pt idx="3">
                  <c:v>300</c:v>
                </c:pt>
              </c:numCache>
            </c:numRef>
          </c:val>
          <c:extLst>
            <c:ext xmlns:c16="http://schemas.microsoft.com/office/drawing/2014/chart" uri="{C3380CC4-5D6E-409C-BE32-E72D297353CC}">
              <c16:uniqueId val="{00000003-4F37-452D-B1D8-93B33A3F5922}"/>
            </c:ext>
          </c:extLst>
        </c:ser>
        <c:ser>
          <c:idx val="3"/>
          <c:order val="3"/>
          <c:tx>
            <c:strRef>
              <c:f>'Metric 5'!$A$21</c:f>
              <c:strCache>
                <c:ptCount val="1"/>
                <c:pt idx="0">
                  <c:v>Paper Path only</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5'!$B$17:$E$17</c:f>
              <c:strCache>
                <c:ptCount val="4"/>
                <c:pt idx="0">
                  <c:v>2015</c:v>
                </c:pt>
                <c:pt idx="1">
                  <c:v>2016</c:v>
                </c:pt>
                <c:pt idx="2">
                  <c:v>2017</c:v>
                </c:pt>
                <c:pt idx="3">
                  <c:v>Total</c:v>
                </c:pt>
              </c:strCache>
            </c:strRef>
          </c:cat>
          <c:val>
            <c:numRef>
              <c:f>'Metric 5'!$B$21:$E$21</c:f>
              <c:numCache>
                <c:formatCode>#######0</c:formatCode>
                <c:ptCount val="4"/>
                <c:pt idx="0">
                  <c:v>2695</c:v>
                </c:pt>
                <c:pt idx="1">
                  <c:v>2911</c:v>
                </c:pt>
                <c:pt idx="2">
                  <c:v>1753</c:v>
                </c:pt>
                <c:pt idx="3">
                  <c:v>7359</c:v>
                </c:pt>
              </c:numCache>
            </c:numRef>
          </c:val>
          <c:extLst>
            <c:ext xmlns:c16="http://schemas.microsoft.com/office/drawing/2014/chart" uri="{C3380CC4-5D6E-409C-BE32-E72D297353CC}">
              <c16:uniqueId val="{00000004-4F37-452D-B1D8-93B33A3F5922}"/>
            </c:ext>
          </c:extLst>
        </c:ser>
        <c:dLbls>
          <c:dLblPos val="outEnd"/>
          <c:showLegendKey val="0"/>
          <c:showVal val="1"/>
          <c:showCatName val="0"/>
          <c:showSerName val="0"/>
          <c:showPercent val="0"/>
          <c:showBubbleSize val="0"/>
        </c:dLbls>
        <c:gapWidth val="219"/>
        <c:overlap val="-27"/>
        <c:axId val="1088166072"/>
        <c:axId val="1088166400"/>
      </c:barChart>
      <c:catAx>
        <c:axId val="1088166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8166400"/>
        <c:crosses val="autoZero"/>
        <c:auto val="1"/>
        <c:lblAlgn val="ctr"/>
        <c:lblOffset val="100"/>
        <c:noMultiLvlLbl val="0"/>
      </c:catAx>
      <c:valAx>
        <c:axId val="10881664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Number of Reports</a:t>
                </a:r>
              </a:p>
            </c:rich>
          </c:tx>
          <c:layout>
            <c:manualLayout>
              <c:xMode val="edge"/>
              <c:yMode val="edge"/>
              <c:x val="4.439164570200319E-3"/>
              <c:y val="0.38210437396232988"/>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8166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a:solidFill>
                  <a:schemeClr val="tx1"/>
                </a:solidFill>
              </a:rPr>
              <a:t>Path Processing for reports linked to abstract:</a:t>
            </a:r>
            <a:r>
              <a:rPr lang="en-US" sz="1800" baseline="0">
                <a:solidFill>
                  <a:schemeClr val="tx1"/>
                </a:solidFill>
              </a:rPr>
              <a:t> 2015-2017 total</a:t>
            </a:r>
            <a:endParaRPr lang="en-US" sz="1800">
              <a:solidFill>
                <a:schemeClr val="tx1"/>
              </a:solidFill>
            </a:endParaRP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'Metric 6a'!$B$5</c:f>
              <c:strCache>
                <c:ptCount val="1"/>
                <c:pt idx="0">
                  <c:v>After abstract</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6a'!$A$6:$A$14</c:f>
              <c:strCache>
                <c:ptCount val="9"/>
                <c:pt idx="0">
                  <c:v>F</c:v>
                </c:pt>
                <c:pt idx="1">
                  <c:v>G</c:v>
                </c:pt>
                <c:pt idx="2">
                  <c:v>A</c:v>
                </c:pt>
                <c:pt idx="3">
                  <c:v>H</c:v>
                </c:pt>
                <c:pt idx="4">
                  <c:v>C</c:v>
                </c:pt>
                <c:pt idx="5">
                  <c:v>D</c:v>
                </c:pt>
                <c:pt idx="6">
                  <c:v>I</c:v>
                </c:pt>
                <c:pt idx="7">
                  <c:v>E</c:v>
                </c:pt>
                <c:pt idx="8">
                  <c:v>B</c:v>
                </c:pt>
              </c:strCache>
            </c:strRef>
          </c:cat>
          <c:val>
            <c:numRef>
              <c:f>'Metric 6a'!$B$6:$B$14</c:f>
              <c:numCache>
                <c:formatCode>0%</c:formatCode>
                <c:ptCount val="9"/>
                <c:pt idx="0">
                  <c:v>0.12759999999999999</c:v>
                </c:pt>
                <c:pt idx="1">
                  <c:v>0.129</c:v>
                </c:pt>
                <c:pt idx="2">
                  <c:v>0.12990000000000002</c:v>
                </c:pt>
                <c:pt idx="3">
                  <c:v>0.14800000000000002</c:v>
                </c:pt>
                <c:pt idx="4">
                  <c:v>0.15920000000000001</c:v>
                </c:pt>
                <c:pt idx="5">
                  <c:v>0.16739999999999999</c:v>
                </c:pt>
                <c:pt idx="6">
                  <c:v>0.25290000000000001</c:v>
                </c:pt>
                <c:pt idx="7">
                  <c:v>0.77650000000000008</c:v>
                </c:pt>
                <c:pt idx="8">
                  <c:v>0.84889999999999999</c:v>
                </c:pt>
              </c:numCache>
            </c:numRef>
          </c:val>
          <c:extLst>
            <c:ext xmlns:c16="http://schemas.microsoft.com/office/drawing/2014/chart" uri="{C3380CC4-5D6E-409C-BE32-E72D297353CC}">
              <c16:uniqueId val="{00000000-9C5D-4CBD-9AF6-4964A4F999B2}"/>
            </c:ext>
          </c:extLst>
        </c:ser>
        <c:ser>
          <c:idx val="1"/>
          <c:order val="1"/>
          <c:tx>
            <c:strRef>
              <c:f>'Metric 6a'!$C$5</c:f>
              <c:strCache>
                <c:ptCount val="1"/>
                <c:pt idx="0">
                  <c:v>Abstract within 12 mos. of Path</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6a'!$A$6:$A$14</c:f>
              <c:strCache>
                <c:ptCount val="9"/>
                <c:pt idx="0">
                  <c:v>F</c:v>
                </c:pt>
                <c:pt idx="1">
                  <c:v>G</c:v>
                </c:pt>
                <c:pt idx="2">
                  <c:v>A</c:v>
                </c:pt>
                <c:pt idx="3">
                  <c:v>H</c:v>
                </c:pt>
                <c:pt idx="4">
                  <c:v>C</c:v>
                </c:pt>
                <c:pt idx="5">
                  <c:v>D</c:v>
                </c:pt>
                <c:pt idx="6">
                  <c:v>I</c:v>
                </c:pt>
                <c:pt idx="7">
                  <c:v>E</c:v>
                </c:pt>
                <c:pt idx="8">
                  <c:v>B</c:v>
                </c:pt>
              </c:strCache>
            </c:strRef>
          </c:cat>
          <c:val>
            <c:numRef>
              <c:f>'Metric 6a'!$C$6:$C$14</c:f>
              <c:numCache>
                <c:formatCode>0%</c:formatCode>
                <c:ptCount val="9"/>
                <c:pt idx="0">
                  <c:v>0.68799999999999994</c:v>
                </c:pt>
                <c:pt idx="1">
                  <c:v>0.64569999999999994</c:v>
                </c:pt>
                <c:pt idx="2">
                  <c:v>0.4496</c:v>
                </c:pt>
                <c:pt idx="3">
                  <c:v>0.73439999999999994</c:v>
                </c:pt>
                <c:pt idx="4">
                  <c:v>0.60640000000000005</c:v>
                </c:pt>
                <c:pt idx="5">
                  <c:v>0.77780000000000005</c:v>
                </c:pt>
                <c:pt idx="6">
                  <c:v>0.73540000000000005</c:v>
                </c:pt>
                <c:pt idx="7">
                  <c:v>0.21739999999999998</c:v>
                </c:pt>
                <c:pt idx="8">
                  <c:v>0.14449999999999999</c:v>
                </c:pt>
              </c:numCache>
            </c:numRef>
          </c:val>
          <c:extLst>
            <c:ext xmlns:c16="http://schemas.microsoft.com/office/drawing/2014/chart" uri="{C3380CC4-5D6E-409C-BE32-E72D297353CC}">
              <c16:uniqueId val="{00000001-9C5D-4CBD-9AF6-4964A4F999B2}"/>
            </c:ext>
          </c:extLst>
        </c:ser>
        <c:ser>
          <c:idx val="2"/>
          <c:order val="2"/>
          <c:tx>
            <c:strRef>
              <c:f>'Metric 6a'!$D$5</c:f>
              <c:strCache>
                <c:ptCount val="1"/>
                <c:pt idx="0">
                  <c:v>Abstract 12+ mos. after Path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6a'!$A$6:$A$14</c:f>
              <c:strCache>
                <c:ptCount val="9"/>
                <c:pt idx="0">
                  <c:v>F</c:v>
                </c:pt>
                <c:pt idx="1">
                  <c:v>G</c:v>
                </c:pt>
                <c:pt idx="2">
                  <c:v>A</c:v>
                </c:pt>
                <c:pt idx="3">
                  <c:v>H</c:v>
                </c:pt>
                <c:pt idx="4">
                  <c:v>C</c:v>
                </c:pt>
                <c:pt idx="5">
                  <c:v>D</c:v>
                </c:pt>
                <c:pt idx="6">
                  <c:v>I</c:v>
                </c:pt>
                <c:pt idx="7">
                  <c:v>E</c:v>
                </c:pt>
                <c:pt idx="8">
                  <c:v>B</c:v>
                </c:pt>
              </c:strCache>
            </c:strRef>
          </c:cat>
          <c:val>
            <c:numRef>
              <c:f>'Metric 6a'!$D$6:$D$14</c:f>
              <c:numCache>
                <c:formatCode>0%</c:formatCode>
                <c:ptCount val="9"/>
                <c:pt idx="0">
                  <c:v>0.18429999999999999</c:v>
                </c:pt>
                <c:pt idx="1">
                  <c:v>0.22539999999999999</c:v>
                </c:pt>
                <c:pt idx="2">
                  <c:v>0.4204</c:v>
                </c:pt>
                <c:pt idx="3">
                  <c:v>0.1176</c:v>
                </c:pt>
                <c:pt idx="4">
                  <c:v>0.23449999999999999</c:v>
                </c:pt>
                <c:pt idx="5">
                  <c:v>5.4600000000000003E-2</c:v>
                </c:pt>
                <c:pt idx="6">
                  <c:v>1.1599999999999999E-2</c:v>
                </c:pt>
                <c:pt idx="7">
                  <c:v>6.0000000000000001E-3</c:v>
                </c:pt>
                <c:pt idx="8">
                  <c:v>6.5000000000000006E-3</c:v>
                </c:pt>
              </c:numCache>
            </c:numRef>
          </c:val>
          <c:extLst>
            <c:ext xmlns:c16="http://schemas.microsoft.com/office/drawing/2014/chart" uri="{C3380CC4-5D6E-409C-BE32-E72D297353CC}">
              <c16:uniqueId val="{00000002-9C5D-4CBD-9AF6-4964A4F999B2}"/>
            </c:ext>
          </c:extLst>
        </c:ser>
        <c:dLbls>
          <c:dLblPos val="ctr"/>
          <c:showLegendKey val="0"/>
          <c:showVal val="1"/>
          <c:showCatName val="0"/>
          <c:showSerName val="0"/>
          <c:showPercent val="0"/>
          <c:showBubbleSize val="0"/>
        </c:dLbls>
        <c:gapWidth val="150"/>
        <c:overlap val="100"/>
        <c:axId val="311813712"/>
        <c:axId val="312275792"/>
      </c:barChart>
      <c:catAx>
        <c:axId val="311813712"/>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Registry</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75792"/>
        <c:crosses val="autoZero"/>
        <c:auto val="1"/>
        <c:lblAlgn val="ctr"/>
        <c:lblOffset val="100"/>
        <c:noMultiLvlLbl val="0"/>
      </c:catAx>
      <c:valAx>
        <c:axId val="31227579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Percent (%)</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813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dirty="0">
                <a:solidFill>
                  <a:schemeClr val="tx1"/>
                </a:solidFill>
              </a:rPr>
              <a:t>Percent of 2015-2017 linked to CTCs (as of May 2019)</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6b'!$A$5:$A$13</c:f>
              <c:strCache>
                <c:ptCount val="9"/>
                <c:pt idx="0">
                  <c:v>I</c:v>
                </c:pt>
                <c:pt idx="1">
                  <c:v>C</c:v>
                </c:pt>
                <c:pt idx="2">
                  <c:v>E</c:v>
                </c:pt>
                <c:pt idx="3">
                  <c:v>D</c:v>
                </c:pt>
                <c:pt idx="4">
                  <c:v>A</c:v>
                </c:pt>
                <c:pt idx="5">
                  <c:v>G</c:v>
                </c:pt>
                <c:pt idx="6">
                  <c:v>H</c:v>
                </c:pt>
                <c:pt idx="7">
                  <c:v>F</c:v>
                </c:pt>
                <c:pt idx="8">
                  <c:v>B</c:v>
                </c:pt>
              </c:strCache>
            </c:strRef>
          </c:cat>
          <c:val>
            <c:numRef>
              <c:f>'Metric 6b'!$B$5:$B$13</c:f>
              <c:numCache>
                <c:formatCode>0%</c:formatCode>
                <c:ptCount val="9"/>
                <c:pt idx="0">
                  <c:v>0.50729999999999997</c:v>
                </c:pt>
                <c:pt idx="1">
                  <c:v>0.64890000000000003</c:v>
                </c:pt>
                <c:pt idx="2">
                  <c:v>0.72939999999999994</c:v>
                </c:pt>
                <c:pt idx="3">
                  <c:v>0.78159999999999996</c:v>
                </c:pt>
                <c:pt idx="4">
                  <c:v>0.82430000000000003</c:v>
                </c:pt>
                <c:pt idx="5">
                  <c:v>0.92189999999999994</c:v>
                </c:pt>
                <c:pt idx="6">
                  <c:v>0.92549999999999999</c:v>
                </c:pt>
                <c:pt idx="7">
                  <c:v>0.92559999999999998</c:v>
                </c:pt>
                <c:pt idx="8">
                  <c:v>0.96810000000000007</c:v>
                </c:pt>
              </c:numCache>
            </c:numRef>
          </c:val>
          <c:extLst>
            <c:ext xmlns:c16="http://schemas.microsoft.com/office/drawing/2014/chart" uri="{C3380CC4-5D6E-409C-BE32-E72D297353CC}">
              <c16:uniqueId val="{00000000-3690-499D-9974-C0C005C6B60E}"/>
            </c:ext>
          </c:extLst>
        </c:ser>
        <c:dLbls>
          <c:dLblPos val="outEnd"/>
          <c:showLegendKey val="0"/>
          <c:showVal val="1"/>
          <c:showCatName val="0"/>
          <c:showSerName val="0"/>
          <c:showPercent val="0"/>
          <c:showBubbleSize val="0"/>
        </c:dLbls>
        <c:gapWidth val="219"/>
        <c:overlap val="-27"/>
        <c:axId val="312276576"/>
        <c:axId val="312276968"/>
      </c:barChart>
      <c:lineChart>
        <c:grouping val="standard"/>
        <c:varyColors val="0"/>
        <c:ser>
          <c:idx val="1"/>
          <c:order val="1"/>
          <c:spPr>
            <a:ln w="28575" cap="rnd">
              <a:solidFill>
                <a:schemeClr val="accent2"/>
              </a:solidFill>
              <a:round/>
            </a:ln>
            <a:effectLst/>
          </c:spPr>
          <c:marker>
            <c:symbol val="none"/>
          </c:marker>
          <c:cat>
            <c:strRef>
              <c:f>'Metric 6b'!$A$5:$A$13</c:f>
              <c:strCache>
                <c:ptCount val="9"/>
                <c:pt idx="0">
                  <c:v>I</c:v>
                </c:pt>
                <c:pt idx="1">
                  <c:v>C</c:v>
                </c:pt>
                <c:pt idx="2">
                  <c:v>E</c:v>
                </c:pt>
                <c:pt idx="3">
                  <c:v>D</c:v>
                </c:pt>
                <c:pt idx="4">
                  <c:v>A</c:v>
                </c:pt>
                <c:pt idx="5">
                  <c:v>G</c:v>
                </c:pt>
                <c:pt idx="6">
                  <c:v>H</c:v>
                </c:pt>
                <c:pt idx="7">
                  <c:v>F</c:v>
                </c:pt>
                <c:pt idx="8">
                  <c:v>B</c:v>
                </c:pt>
              </c:strCache>
            </c:strRef>
          </c:cat>
          <c:val>
            <c:numRef>
              <c:f>'Metric 6b'!$C$5:$C$13</c:f>
              <c:numCache>
                <c:formatCode>0.00%</c:formatCode>
                <c:ptCount val="9"/>
                <c:pt idx="0">
                  <c:v>0.80362222222222224</c:v>
                </c:pt>
                <c:pt idx="1">
                  <c:v>0.80362222222222224</c:v>
                </c:pt>
                <c:pt idx="2">
                  <c:v>0.80362222222222224</c:v>
                </c:pt>
                <c:pt idx="3">
                  <c:v>0.80362222222222224</c:v>
                </c:pt>
                <c:pt idx="4">
                  <c:v>0.80362222222222224</c:v>
                </c:pt>
                <c:pt idx="5">
                  <c:v>0.80362222222222224</c:v>
                </c:pt>
                <c:pt idx="6">
                  <c:v>0.80362222222222224</c:v>
                </c:pt>
                <c:pt idx="7">
                  <c:v>0.80362222222222224</c:v>
                </c:pt>
                <c:pt idx="8">
                  <c:v>0.80362222222222224</c:v>
                </c:pt>
              </c:numCache>
            </c:numRef>
          </c:val>
          <c:smooth val="0"/>
          <c:extLst>
            <c:ext xmlns:c16="http://schemas.microsoft.com/office/drawing/2014/chart" uri="{C3380CC4-5D6E-409C-BE32-E72D297353CC}">
              <c16:uniqueId val="{00000001-3690-499D-9974-C0C005C6B60E}"/>
            </c:ext>
          </c:extLst>
        </c:ser>
        <c:dLbls>
          <c:showLegendKey val="0"/>
          <c:showVal val="0"/>
          <c:showCatName val="0"/>
          <c:showSerName val="0"/>
          <c:showPercent val="0"/>
          <c:showBubbleSize val="0"/>
        </c:dLbls>
        <c:marker val="1"/>
        <c:smooth val="0"/>
        <c:axId val="312276576"/>
        <c:axId val="312276968"/>
      </c:lineChart>
      <c:catAx>
        <c:axId val="312276576"/>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Registry</a:t>
                </a:r>
              </a:p>
            </c:rich>
          </c:tx>
          <c:layout>
            <c:manualLayout>
              <c:xMode val="edge"/>
              <c:yMode val="edge"/>
              <c:x val="0.4597923885305627"/>
              <c:y val="0.9440473180208494"/>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76968"/>
        <c:crosses val="autoZero"/>
        <c:auto val="1"/>
        <c:lblAlgn val="ctr"/>
        <c:lblOffset val="100"/>
        <c:noMultiLvlLbl val="0"/>
      </c:catAx>
      <c:valAx>
        <c:axId val="31227696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Percent (%)</a:t>
                </a:r>
              </a:p>
            </c:rich>
          </c:tx>
          <c:layout>
            <c:manualLayout>
              <c:xMode val="edge"/>
              <c:yMode val="edge"/>
              <c:x val="6.2478008171582321E-3"/>
              <c:y val="0.43116787609490431"/>
            </c:manualLayout>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76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hyperlink" Target="https://commons.wikimedia.org/wiki/File:Gnome-applications-utilities.svg" TargetMode="External"/><Relationship Id="rId3" Type="http://schemas.openxmlformats.org/officeDocument/2006/relationships/image" Target="../media/image3.jpg"/><Relationship Id="rId7" Type="http://schemas.openxmlformats.org/officeDocument/2006/relationships/image" Target="../media/image5.png"/><Relationship Id="rId2" Type="http://schemas.openxmlformats.org/officeDocument/2006/relationships/hyperlink" Target="http://azharreflections.wordpress.com/category/coursera/" TargetMode="External"/><Relationship Id="rId1" Type="http://schemas.openxmlformats.org/officeDocument/2006/relationships/image" Target="../media/image2.jpeg"/><Relationship Id="rId6" Type="http://schemas.openxmlformats.org/officeDocument/2006/relationships/hyperlink" Target="http://decorationdelamaison.blogspot.com/2000/04/prasinospiti.html" TargetMode="External"/><Relationship Id="rId5" Type="http://schemas.openxmlformats.org/officeDocument/2006/relationships/image" Target="../media/image4.jpg"/><Relationship Id="rId10" Type="http://schemas.openxmlformats.org/officeDocument/2006/relationships/hyperlink" Target="http://stackoverflow.com/questions/18488385/legend-in-multi-line-chart-d3" TargetMode="External"/><Relationship Id="rId4" Type="http://schemas.openxmlformats.org/officeDocument/2006/relationships/hyperlink" Target="http://aliem.com/making-your-match-rank-list" TargetMode="External"/><Relationship Id="rId9" Type="http://schemas.openxmlformats.org/officeDocument/2006/relationships/image" Target="../media/image6.png"/></Relationships>
</file>

<file path=ppt/diagrams/_rels/drawing1.xml.rels><?xml version="1.0" encoding="UTF-8" standalone="yes"?>
<Relationships xmlns="http://schemas.openxmlformats.org/package/2006/relationships"><Relationship Id="rId8" Type="http://schemas.openxmlformats.org/officeDocument/2006/relationships/hyperlink" Target="https://commons.wikimedia.org/wiki/File:Gnome-applications-utilities.svg" TargetMode="External"/><Relationship Id="rId3" Type="http://schemas.openxmlformats.org/officeDocument/2006/relationships/image" Target="../media/image3.jpg"/><Relationship Id="rId7" Type="http://schemas.openxmlformats.org/officeDocument/2006/relationships/image" Target="../media/image5.png"/><Relationship Id="rId2" Type="http://schemas.openxmlformats.org/officeDocument/2006/relationships/hyperlink" Target="http://azharreflections.wordpress.com/category/coursera/" TargetMode="External"/><Relationship Id="rId1" Type="http://schemas.openxmlformats.org/officeDocument/2006/relationships/image" Target="../media/image2.jpeg"/><Relationship Id="rId6" Type="http://schemas.openxmlformats.org/officeDocument/2006/relationships/hyperlink" Target="http://decorationdelamaison.blogspot.com/2000/04/prasinospiti.html" TargetMode="External"/><Relationship Id="rId5" Type="http://schemas.openxmlformats.org/officeDocument/2006/relationships/image" Target="../media/image4.jpg"/><Relationship Id="rId10" Type="http://schemas.openxmlformats.org/officeDocument/2006/relationships/hyperlink" Target="http://stackoverflow.com/questions/18488385/legend-in-multi-line-chart-d3" TargetMode="External"/><Relationship Id="rId4" Type="http://schemas.openxmlformats.org/officeDocument/2006/relationships/hyperlink" Target="http://aliem.com/making-your-match-rank-list" TargetMode="External"/><Relationship Id="rId9"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6BC723-626A-4343-B84A-FC3B8E669BB6}" type="doc">
      <dgm:prSet loTypeId="urn:microsoft.com/office/officeart/2005/8/layout/vList3" loCatId="list" qsTypeId="urn:microsoft.com/office/officeart/2005/8/quickstyle/simple1" qsCatId="simple" csTypeId="urn:microsoft.com/office/officeart/2005/8/colors/accent4_2" csCatId="accent4" phldr="1"/>
      <dgm:spPr/>
      <dgm:t>
        <a:bodyPr/>
        <a:lstStyle/>
        <a:p>
          <a:endParaRPr lang="en-US"/>
        </a:p>
      </dgm:t>
    </dgm:pt>
    <dgm:pt modelId="{0BCEAE90-AD1A-4C3D-A25F-606353CB6159}">
      <dgm:prSet phldrT="[Text]"/>
      <dgm:spPr/>
      <dgm:t>
        <a:bodyPr/>
        <a:lstStyle/>
        <a:p>
          <a:r>
            <a:rPr lang="en-US" b="1" dirty="0"/>
            <a:t>Develop metrics to quantify and describe the number of pathology reports at various points in the reporting pathway from generation to consolidation.</a:t>
          </a:r>
        </a:p>
      </dgm:t>
    </dgm:pt>
    <dgm:pt modelId="{8515C6ED-0CFC-44E3-A790-4F4C4D502314}" type="parTrans" cxnId="{5B5D56C6-D504-4C27-B480-C59FCB0A32D6}">
      <dgm:prSet/>
      <dgm:spPr/>
      <dgm:t>
        <a:bodyPr/>
        <a:lstStyle/>
        <a:p>
          <a:endParaRPr lang="en-US"/>
        </a:p>
      </dgm:t>
    </dgm:pt>
    <dgm:pt modelId="{523618D3-5DBC-4A25-A262-B1B8B8DD117E}" type="sibTrans" cxnId="{5B5D56C6-D504-4C27-B480-C59FCB0A32D6}">
      <dgm:prSet/>
      <dgm:spPr/>
      <dgm:t>
        <a:bodyPr/>
        <a:lstStyle/>
        <a:p>
          <a:endParaRPr lang="en-US"/>
        </a:p>
      </dgm:t>
    </dgm:pt>
    <dgm:pt modelId="{014C81FE-6C37-421A-A752-14CD5F5B1029}">
      <dgm:prSet phldrT="[Text]"/>
      <dgm:spPr/>
      <dgm:t>
        <a:bodyPr/>
        <a:lstStyle/>
        <a:p>
          <a:r>
            <a:rPr lang="en-US" b="1" dirty="0"/>
            <a:t>Inform future pathology report classification efforts.</a:t>
          </a:r>
        </a:p>
      </dgm:t>
    </dgm:pt>
    <dgm:pt modelId="{C41AF2DC-5D9E-47C8-918E-59B93DD7DDCD}" type="parTrans" cxnId="{4B223D20-C28E-44D7-9315-87A85D17E62F}">
      <dgm:prSet/>
      <dgm:spPr/>
      <dgm:t>
        <a:bodyPr/>
        <a:lstStyle/>
        <a:p>
          <a:endParaRPr lang="en-US"/>
        </a:p>
      </dgm:t>
    </dgm:pt>
    <dgm:pt modelId="{728A943F-4F88-45A9-BD53-EF1367523EA2}" type="sibTrans" cxnId="{4B223D20-C28E-44D7-9315-87A85D17E62F}">
      <dgm:prSet/>
      <dgm:spPr/>
      <dgm:t>
        <a:bodyPr/>
        <a:lstStyle/>
        <a:p>
          <a:endParaRPr lang="en-US"/>
        </a:p>
      </dgm:t>
    </dgm:pt>
    <dgm:pt modelId="{FE9B8CB8-A5D3-467B-A9FB-CF5B634C20AC}">
      <dgm:prSet/>
      <dgm:spPr/>
      <dgm:t>
        <a:bodyPr/>
        <a:lstStyle/>
        <a:p>
          <a:r>
            <a:rPr lang="en-US" b="1"/>
            <a:t>Inform the planning of longitudinal data collection of prognostic risk factors and cancer outcomes.</a:t>
          </a:r>
          <a:endParaRPr lang="en-US" b="1" dirty="0"/>
        </a:p>
      </dgm:t>
    </dgm:pt>
    <dgm:pt modelId="{002E897F-CA23-47C1-BF7D-18227A9F14C2}" type="parTrans" cxnId="{E659E95F-3FA5-4493-99EB-4723395BC96B}">
      <dgm:prSet/>
      <dgm:spPr/>
      <dgm:t>
        <a:bodyPr/>
        <a:lstStyle/>
        <a:p>
          <a:endParaRPr lang="en-US"/>
        </a:p>
      </dgm:t>
    </dgm:pt>
    <dgm:pt modelId="{F3FA5980-5105-4745-B7C8-61BCB972F31F}" type="sibTrans" cxnId="{E659E95F-3FA5-4493-99EB-4723395BC96B}">
      <dgm:prSet/>
      <dgm:spPr/>
      <dgm:t>
        <a:bodyPr/>
        <a:lstStyle/>
        <a:p>
          <a:endParaRPr lang="en-US"/>
        </a:p>
      </dgm:t>
    </dgm:pt>
    <dgm:pt modelId="{FC718C89-499A-4A68-8B96-F061F1AE9B3D}">
      <dgm:prSet/>
      <dgm:spPr/>
      <dgm:t>
        <a:bodyPr/>
        <a:lstStyle/>
        <a:p>
          <a:r>
            <a:rPr lang="en-US" b="1" dirty="0"/>
            <a:t>Increase the utility from </a:t>
          </a:r>
          <a:r>
            <a:rPr lang="en-US" b="1" dirty="0" err="1"/>
            <a:t>casefinding</a:t>
          </a:r>
          <a:r>
            <a:rPr lang="en-US" b="1" dirty="0"/>
            <a:t> to a source for data with clinical relevance beyond NAACCR data elements.</a:t>
          </a:r>
        </a:p>
      </dgm:t>
    </dgm:pt>
    <dgm:pt modelId="{21257D08-6AB0-4C11-9E2D-28C384AD48D4}" type="parTrans" cxnId="{9B71EBAE-BA0A-4B8F-AF04-4D34574E0534}">
      <dgm:prSet/>
      <dgm:spPr/>
      <dgm:t>
        <a:bodyPr/>
        <a:lstStyle/>
        <a:p>
          <a:endParaRPr lang="en-US"/>
        </a:p>
      </dgm:t>
    </dgm:pt>
    <dgm:pt modelId="{BB8F3B30-9FAA-4FD2-8F7E-8F5BC00D7D6C}" type="sibTrans" cxnId="{9B71EBAE-BA0A-4B8F-AF04-4D34574E0534}">
      <dgm:prSet/>
      <dgm:spPr/>
      <dgm:t>
        <a:bodyPr/>
        <a:lstStyle/>
        <a:p>
          <a:endParaRPr lang="en-US"/>
        </a:p>
      </dgm:t>
    </dgm:pt>
    <dgm:pt modelId="{03CB732C-85C4-49A1-BE14-F6314CFA84B1}">
      <dgm:prSet/>
      <dgm:spPr/>
      <dgm:t>
        <a:bodyPr/>
        <a:lstStyle/>
        <a:p>
          <a:r>
            <a:rPr lang="en-US" b="1" dirty="0"/>
            <a:t>Use metrics to inform decisions regrading cost, efficiency, and resource management.</a:t>
          </a:r>
        </a:p>
      </dgm:t>
    </dgm:pt>
    <dgm:pt modelId="{E745AE9C-4EC3-46F4-AD21-B7ACE9979B28}" type="parTrans" cxnId="{0FBD9EAD-5D88-4D94-83A5-72BDC26A3B75}">
      <dgm:prSet/>
      <dgm:spPr/>
      <dgm:t>
        <a:bodyPr/>
        <a:lstStyle/>
        <a:p>
          <a:endParaRPr lang="en-US"/>
        </a:p>
      </dgm:t>
    </dgm:pt>
    <dgm:pt modelId="{FCB52B9F-9464-4141-91E9-5853113D249E}" type="sibTrans" cxnId="{0FBD9EAD-5D88-4D94-83A5-72BDC26A3B75}">
      <dgm:prSet/>
      <dgm:spPr/>
      <dgm:t>
        <a:bodyPr/>
        <a:lstStyle/>
        <a:p>
          <a:endParaRPr lang="en-US"/>
        </a:p>
      </dgm:t>
    </dgm:pt>
    <dgm:pt modelId="{032D5E94-BFEB-4A44-827C-976FC0B5F5DA}" type="pres">
      <dgm:prSet presAssocID="{BE6BC723-626A-4343-B84A-FC3B8E669BB6}" presName="linearFlow" presStyleCnt="0">
        <dgm:presLayoutVars>
          <dgm:dir/>
          <dgm:resizeHandles val="exact"/>
        </dgm:presLayoutVars>
      </dgm:prSet>
      <dgm:spPr/>
    </dgm:pt>
    <dgm:pt modelId="{90E5D595-4BED-4425-89C2-E11080A041CB}" type="pres">
      <dgm:prSet presAssocID="{0BCEAE90-AD1A-4C3D-A25F-606353CB6159}" presName="composite" presStyleCnt="0"/>
      <dgm:spPr/>
    </dgm:pt>
    <dgm:pt modelId="{7FD5851B-9493-4DCD-8559-9D2BA8AC41BC}" type="pres">
      <dgm:prSet presAssocID="{0BCEAE90-AD1A-4C3D-A25F-606353CB6159}" presName="imgShp"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19000" r="-19000"/>
          </a:stretch>
        </a:blipFill>
      </dgm:spPr>
    </dgm:pt>
    <dgm:pt modelId="{CB295F82-E4B7-47CE-9F22-5EB6CDE6063E}" type="pres">
      <dgm:prSet presAssocID="{0BCEAE90-AD1A-4C3D-A25F-606353CB6159}" presName="txShp" presStyleLbl="node1" presStyleIdx="0" presStyleCnt="5">
        <dgm:presLayoutVars>
          <dgm:bulletEnabled val="1"/>
        </dgm:presLayoutVars>
      </dgm:prSet>
      <dgm:spPr/>
    </dgm:pt>
    <dgm:pt modelId="{90CE71FD-E247-46A9-94A3-415619763059}" type="pres">
      <dgm:prSet presAssocID="{523618D3-5DBC-4A25-A262-B1B8B8DD117E}" presName="spacing" presStyleCnt="0"/>
      <dgm:spPr/>
    </dgm:pt>
    <dgm:pt modelId="{6F4BFA49-021D-408A-B124-E4B0539FB216}" type="pres">
      <dgm:prSet presAssocID="{014C81FE-6C37-421A-A752-14CD5F5B1029}" presName="composite" presStyleCnt="0"/>
      <dgm:spPr/>
    </dgm:pt>
    <dgm:pt modelId="{6F79EF05-CEB4-4AF5-98B6-F0D656D3751B}" type="pres">
      <dgm:prSet presAssocID="{014C81FE-6C37-421A-A752-14CD5F5B1029}" presName="imgShp" presStyleLbl="fgImgPlace1" presStyleIdx="1" presStyleCnt="5"/>
      <dgm:spPr>
        <a:blipFill>
          <a:blip xmlns:r="http://schemas.openxmlformats.org/officeDocument/2006/relationships" r:embed="rId3">
            <a:extLst>
              <a:ext uri="{837473B0-CC2E-450A-ABE3-18F120FF3D39}">
                <a1611:picAttrSrcUrl xmlns:a1611="http://schemas.microsoft.com/office/drawing/2016/11/main" r:id="rId4"/>
              </a:ext>
            </a:extLst>
          </a:blip>
          <a:srcRect/>
          <a:stretch>
            <a:fillRect l="-13000" r="-13000"/>
          </a:stretch>
        </a:blipFill>
      </dgm:spPr>
    </dgm:pt>
    <dgm:pt modelId="{7FFF947B-3517-41D8-82D6-BA3BF3598BA2}" type="pres">
      <dgm:prSet presAssocID="{014C81FE-6C37-421A-A752-14CD5F5B1029}" presName="txShp" presStyleLbl="node1" presStyleIdx="1" presStyleCnt="5">
        <dgm:presLayoutVars>
          <dgm:bulletEnabled val="1"/>
        </dgm:presLayoutVars>
      </dgm:prSet>
      <dgm:spPr/>
    </dgm:pt>
    <dgm:pt modelId="{4E005F43-6FB2-4F5F-9A68-E4EA35B48CC5}" type="pres">
      <dgm:prSet presAssocID="{728A943F-4F88-45A9-BD53-EF1367523EA2}" presName="spacing" presStyleCnt="0"/>
      <dgm:spPr/>
    </dgm:pt>
    <dgm:pt modelId="{997CE57B-176E-49E2-9199-3773501C5438}" type="pres">
      <dgm:prSet presAssocID="{03CB732C-85C4-49A1-BE14-F6314CFA84B1}" presName="composite" presStyleCnt="0"/>
      <dgm:spPr/>
    </dgm:pt>
    <dgm:pt modelId="{68E7B1D2-406A-44E2-810A-E283D28C9F86}" type="pres">
      <dgm:prSet presAssocID="{03CB732C-85C4-49A1-BE14-F6314CFA84B1}" presName="imgShp" presStyleLbl="fgImgPlace1" presStyleIdx="2" presStyleCnt="5"/>
      <dgm:spPr>
        <a:blipFill>
          <a:blip xmlns:r="http://schemas.openxmlformats.org/officeDocument/2006/relationships" r:embed="rId5">
            <a:extLst>
              <a:ext uri="{837473B0-CC2E-450A-ABE3-18F120FF3D39}">
                <a1611:picAttrSrcUrl xmlns:a1611="http://schemas.microsoft.com/office/drawing/2016/11/main" r:id="rId6"/>
              </a:ext>
            </a:extLst>
          </a:blip>
          <a:srcRect/>
          <a:stretch>
            <a:fillRect t="-19000" b="-19000"/>
          </a:stretch>
        </a:blipFill>
      </dgm:spPr>
    </dgm:pt>
    <dgm:pt modelId="{CFB87A91-CD38-4FB8-9B21-E40942B5628B}" type="pres">
      <dgm:prSet presAssocID="{03CB732C-85C4-49A1-BE14-F6314CFA84B1}" presName="txShp" presStyleLbl="node1" presStyleIdx="2" presStyleCnt="5">
        <dgm:presLayoutVars>
          <dgm:bulletEnabled val="1"/>
        </dgm:presLayoutVars>
      </dgm:prSet>
      <dgm:spPr/>
    </dgm:pt>
    <dgm:pt modelId="{00EF3959-99C2-455D-B7E7-4FD8DCE394CF}" type="pres">
      <dgm:prSet presAssocID="{FCB52B9F-9464-4141-91E9-5853113D249E}" presName="spacing" presStyleCnt="0"/>
      <dgm:spPr/>
    </dgm:pt>
    <dgm:pt modelId="{3CF2A500-F3B2-4B85-9DD6-9D8BAAB92DA6}" type="pres">
      <dgm:prSet presAssocID="{FC718C89-499A-4A68-8B96-F061F1AE9B3D}" presName="composite" presStyleCnt="0"/>
      <dgm:spPr/>
    </dgm:pt>
    <dgm:pt modelId="{F501BAF6-EFDD-4A49-9FEC-DFF2DB183800}" type="pres">
      <dgm:prSet presAssocID="{FC718C89-499A-4A68-8B96-F061F1AE9B3D}" presName="imgShp" presStyleLbl="fgImgPlace1" presStyleIdx="3" presStyleCnt="5"/>
      <dgm:spPr>
        <a:blipFill>
          <a:blip xmlns:r="http://schemas.openxmlformats.org/officeDocument/2006/relationships" r:embed="rId7">
            <a:extLst>
              <a:ext uri="{837473B0-CC2E-450A-ABE3-18F120FF3D39}">
                <a1611:picAttrSrcUrl xmlns:a1611="http://schemas.microsoft.com/office/drawing/2016/11/main" r:id="rId8"/>
              </a:ext>
            </a:extLst>
          </a:blip>
          <a:srcRect/>
          <a:stretch>
            <a:fillRect/>
          </a:stretch>
        </a:blipFill>
      </dgm:spPr>
    </dgm:pt>
    <dgm:pt modelId="{BCCE2D08-22F4-4EFE-A13E-32E633FE708E}" type="pres">
      <dgm:prSet presAssocID="{FC718C89-499A-4A68-8B96-F061F1AE9B3D}" presName="txShp" presStyleLbl="node1" presStyleIdx="3" presStyleCnt="5">
        <dgm:presLayoutVars>
          <dgm:bulletEnabled val="1"/>
        </dgm:presLayoutVars>
      </dgm:prSet>
      <dgm:spPr/>
    </dgm:pt>
    <dgm:pt modelId="{53E114E5-DD06-4DBD-B691-81D9F834FE57}" type="pres">
      <dgm:prSet presAssocID="{BB8F3B30-9FAA-4FD2-8F7E-8F5BC00D7D6C}" presName="spacing" presStyleCnt="0"/>
      <dgm:spPr/>
    </dgm:pt>
    <dgm:pt modelId="{408D2614-E140-4AC1-9575-5401DF6F8CF8}" type="pres">
      <dgm:prSet presAssocID="{FE9B8CB8-A5D3-467B-A9FB-CF5B634C20AC}" presName="composite" presStyleCnt="0"/>
      <dgm:spPr/>
    </dgm:pt>
    <dgm:pt modelId="{CC6396C1-CD1E-4CB8-B609-C08CAF16E51B}" type="pres">
      <dgm:prSet presAssocID="{FE9B8CB8-A5D3-467B-A9FB-CF5B634C20AC}" presName="imgShp" presStyleLbl="fgImgPlace1" presStyleIdx="4" presStyleCnt="5"/>
      <dgm:spPr>
        <a:blipFill>
          <a:blip xmlns:r="http://schemas.openxmlformats.org/officeDocument/2006/relationships" r:embed="rId9">
            <a:extLst>
              <a:ext uri="{837473B0-CC2E-450A-ABE3-18F120FF3D39}">
                <a1611:picAttrSrcUrl xmlns:a1611="http://schemas.microsoft.com/office/drawing/2016/11/main" r:id="rId10"/>
              </a:ext>
            </a:extLst>
          </a:blip>
          <a:srcRect/>
          <a:stretch>
            <a:fillRect l="-62000" r="-62000"/>
          </a:stretch>
        </a:blipFill>
      </dgm:spPr>
    </dgm:pt>
    <dgm:pt modelId="{94FDAB20-922F-4EAE-9123-15CF253FEB45}" type="pres">
      <dgm:prSet presAssocID="{FE9B8CB8-A5D3-467B-A9FB-CF5B634C20AC}" presName="txShp" presStyleLbl="node1" presStyleIdx="4" presStyleCnt="5">
        <dgm:presLayoutVars>
          <dgm:bulletEnabled val="1"/>
        </dgm:presLayoutVars>
      </dgm:prSet>
      <dgm:spPr/>
    </dgm:pt>
  </dgm:ptLst>
  <dgm:cxnLst>
    <dgm:cxn modelId="{4B223D20-C28E-44D7-9315-87A85D17E62F}" srcId="{BE6BC723-626A-4343-B84A-FC3B8E669BB6}" destId="{014C81FE-6C37-421A-A752-14CD5F5B1029}" srcOrd="1" destOrd="0" parTransId="{C41AF2DC-5D9E-47C8-918E-59B93DD7DDCD}" sibTransId="{728A943F-4F88-45A9-BD53-EF1367523EA2}"/>
    <dgm:cxn modelId="{E659E95F-3FA5-4493-99EB-4723395BC96B}" srcId="{BE6BC723-626A-4343-B84A-FC3B8E669BB6}" destId="{FE9B8CB8-A5D3-467B-A9FB-CF5B634C20AC}" srcOrd="4" destOrd="0" parTransId="{002E897F-CA23-47C1-BF7D-18227A9F14C2}" sibTransId="{F3FA5980-5105-4745-B7C8-61BCB972F31F}"/>
    <dgm:cxn modelId="{AB9BC27D-9496-4BCD-AF63-06B0929135AE}" type="presOf" srcId="{014C81FE-6C37-421A-A752-14CD5F5B1029}" destId="{7FFF947B-3517-41D8-82D6-BA3BF3598BA2}" srcOrd="0" destOrd="0" presId="urn:microsoft.com/office/officeart/2005/8/layout/vList3"/>
    <dgm:cxn modelId="{73E5CE96-7C59-47D7-A86E-4BCE998387A1}" type="presOf" srcId="{03CB732C-85C4-49A1-BE14-F6314CFA84B1}" destId="{CFB87A91-CD38-4FB8-9B21-E40942B5628B}" srcOrd="0" destOrd="0" presId="urn:microsoft.com/office/officeart/2005/8/layout/vList3"/>
    <dgm:cxn modelId="{1B48B6A6-9AED-4F23-9607-BDD486852327}" type="presOf" srcId="{BE6BC723-626A-4343-B84A-FC3B8E669BB6}" destId="{032D5E94-BFEB-4A44-827C-976FC0B5F5DA}" srcOrd="0" destOrd="0" presId="urn:microsoft.com/office/officeart/2005/8/layout/vList3"/>
    <dgm:cxn modelId="{0FBD9EAD-5D88-4D94-83A5-72BDC26A3B75}" srcId="{BE6BC723-626A-4343-B84A-FC3B8E669BB6}" destId="{03CB732C-85C4-49A1-BE14-F6314CFA84B1}" srcOrd="2" destOrd="0" parTransId="{E745AE9C-4EC3-46F4-AD21-B7ACE9979B28}" sibTransId="{FCB52B9F-9464-4141-91E9-5853113D249E}"/>
    <dgm:cxn modelId="{9B71EBAE-BA0A-4B8F-AF04-4D34574E0534}" srcId="{BE6BC723-626A-4343-B84A-FC3B8E669BB6}" destId="{FC718C89-499A-4A68-8B96-F061F1AE9B3D}" srcOrd="3" destOrd="0" parTransId="{21257D08-6AB0-4C11-9E2D-28C384AD48D4}" sibTransId="{BB8F3B30-9FAA-4FD2-8F7E-8F5BC00D7D6C}"/>
    <dgm:cxn modelId="{1E915BB5-E4C2-4BA9-B188-6D886DFF0211}" type="presOf" srcId="{0BCEAE90-AD1A-4C3D-A25F-606353CB6159}" destId="{CB295F82-E4B7-47CE-9F22-5EB6CDE6063E}" srcOrd="0" destOrd="0" presId="urn:microsoft.com/office/officeart/2005/8/layout/vList3"/>
    <dgm:cxn modelId="{5B5D56C6-D504-4C27-B480-C59FCB0A32D6}" srcId="{BE6BC723-626A-4343-B84A-FC3B8E669BB6}" destId="{0BCEAE90-AD1A-4C3D-A25F-606353CB6159}" srcOrd="0" destOrd="0" parTransId="{8515C6ED-0CFC-44E3-A790-4F4C4D502314}" sibTransId="{523618D3-5DBC-4A25-A262-B1B8B8DD117E}"/>
    <dgm:cxn modelId="{72DBD5E4-6DCB-4A04-BDC2-59BD9D5B87A7}" type="presOf" srcId="{FC718C89-499A-4A68-8B96-F061F1AE9B3D}" destId="{BCCE2D08-22F4-4EFE-A13E-32E633FE708E}" srcOrd="0" destOrd="0" presId="urn:microsoft.com/office/officeart/2005/8/layout/vList3"/>
    <dgm:cxn modelId="{603470F2-DFB0-480E-B8D0-D2ABD3D5CE7E}" type="presOf" srcId="{FE9B8CB8-A5D3-467B-A9FB-CF5B634C20AC}" destId="{94FDAB20-922F-4EAE-9123-15CF253FEB45}" srcOrd="0" destOrd="0" presId="urn:microsoft.com/office/officeart/2005/8/layout/vList3"/>
    <dgm:cxn modelId="{2B2F230A-E6A3-4FD3-AA9C-87DCAE1527CD}" type="presParOf" srcId="{032D5E94-BFEB-4A44-827C-976FC0B5F5DA}" destId="{90E5D595-4BED-4425-89C2-E11080A041CB}" srcOrd="0" destOrd="0" presId="urn:microsoft.com/office/officeart/2005/8/layout/vList3"/>
    <dgm:cxn modelId="{D670888E-C6C4-416E-9176-167FC5C27426}" type="presParOf" srcId="{90E5D595-4BED-4425-89C2-E11080A041CB}" destId="{7FD5851B-9493-4DCD-8559-9D2BA8AC41BC}" srcOrd="0" destOrd="0" presId="urn:microsoft.com/office/officeart/2005/8/layout/vList3"/>
    <dgm:cxn modelId="{F9ABC35A-AA95-44B0-9BC7-0D3D156287D3}" type="presParOf" srcId="{90E5D595-4BED-4425-89C2-E11080A041CB}" destId="{CB295F82-E4B7-47CE-9F22-5EB6CDE6063E}" srcOrd="1" destOrd="0" presId="urn:microsoft.com/office/officeart/2005/8/layout/vList3"/>
    <dgm:cxn modelId="{CE01EA4A-4828-4D47-834A-EDFA5789899E}" type="presParOf" srcId="{032D5E94-BFEB-4A44-827C-976FC0B5F5DA}" destId="{90CE71FD-E247-46A9-94A3-415619763059}" srcOrd="1" destOrd="0" presId="urn:microsoft.com/office/officeart/2005/8/layout/vList3"/>
    <dgm:cxn modelId="{BFAE7EC0-7D68-4D41-9D0B-DDB6B678CDDA}" type="presParOf" srcId="{032D5E94-BFEB-4A44-827C-976FC0B5F5DA}" destId="{6F4BFA49-021D-408A-B124-E4B0539FB216}" srcOrd="2" destOrd="0" presId="urn:microsoft.com/office/officeart/2005/8/layout/vList3"/>
    <dgm:cxn modelId="{C31DDE60-8476-48AC-8C59-7B3817D19536}" type="presParOf" srcId="{6F4BFA49-021D-408A-B124-E4B0539FB216}" destId="{6F79EF05-CEB4-4AF5-98B6-F0D656D3751B}" srcOrd="0" destOrd="0" presId="urn:microsoft.com/office/officeart/2005/8/layout/vList3"/>
    <dgm:cxn modelId="{65B7A86F-C492-4A14-B3B7-39C2E47642E7}" type="presParOf" srcId="{6F4BFA49-021D-408A-B124-E4B0539FB216}" destId="{7FFF947B-3517-41D8-82D6-BA3BF3598BA2}" srcOrd="1" destOrd="0" presId="urn:microsoft.com/office/officeart/2005/8/layout/vList3"/>
    <dgm:cxn modelId="{052F1152-F84B-4C36-8725-288757F7D50D}" type="presParOf" srcId="{032D5E94-BFEB-4A44-827C-976FC0B5F5DA}" destId="{4E005F43-6FB2-4F5F-9A68-E4EA35B48CC5}" srcOrd="3" destOrd="0" presId="urn:microsoft.com/office/officeart/2005/8/layout/vList3"/>
    <dgm:cxn modelId="{893033A1-AC6E-4C5E-AC50-6BA368181FC4}" type="presParOf" srcId="{032D5E94-BFEB-4A44-827C-976FC0B5F5DA}" destId="{997CE57B-176E-49E2-9199-3773501C5438}" srcOrd="4" destOrd="0" presId="urn:microsoft.com/office/officeart/2005/8/layout/vList3"/>
    <dgm:cxn modelId="{CC393044-7F6F-422E-AFDB-1B19C5D8EB5B}" type="presParOf" srcId="{997CE57B-176E-49E2-9199-3773501C5438}" destId="{68E7B1D2-406A-44E2-810A-E283D28C9F86}" srcOrd="0" destOrd="0" presId="urn:microsoft.com/office/officeart/2005/8/layout/vList3"/>
    <dgm:cxn modelId="{B49816EA-76D1-4F17-B9FD-201C7DFF4628}" type="presParOf" srcId="{997CE57B-176E-49E2-9199-3773501C5438}" destId="{CFB87A91-CD38-4FB8-9B21-E40942B5628B}" srcOrd="1" destOrd="0" presId="urn:microsoft.com/office/officeart/2005/8/layout/vList3"/>
    <dgm:cxn modelId="{018C1D54-7D0C-4881-980D-491A06E0CAA6}" type="presParOf" srcId="{032D5E94-BFEB-4A44-827C-976FC0B5F5DA}" destId="{00EF3959-99C2-455D-B7E7-4FD8DCE394CF}" srcOrd="5" destOrd="0" presId="urn:microsoft.com/office/officeart/2005/8/layout/vList3"/>
    <dgm:cxn modelId="{7ADAD611-E901-47BB-830B-667C6D272D97}" type="presParOf" srcId="{032D5E94-BFEB-4A44-827C-976FC0B5F5DA}" destId="{3CF2A500-F3B2-4B85-9DD6-9D8BAAB92DA6}" srcOrd="6" destOrd="0" presId="urn:microsoft.com/office/officeart/2005/8/layout/vList3"/>
    <dgm:cxn modelId="{29DD8C02-F0AD-4A27-95E1-6BCC8175EF81}" type="presParOf" srcId="{3CF2A500-F3B2-4B85-9DD6-9D8BAAB92DA6}" destId="{F501BAF6-EFDD-4A49-9FEC-DFF2DB183800}" srcOrd="0" destOrd="0" presId="urn:microsoft.com/office/officeart/2005/8/layout/vList3"/>
    <dgm:cxn modelId="{C5E289B9-0932-434B-BAE9-A44B82848E1B}" type="presParOf" srcId="{3CF2A500-F3B2-4B85-9DD6-9D8BAAB92DA6}" destId="{BCCE2D08-22F4-4EFE-A13E-32E633FE708E}" srcOrd="1" destOrd="0" presId="urn:microsoft.com/office/officeart/2005/8/layout/vList3"/>
    <dgm:cxn modelId="{6EEDDD3F-B2A9-49D5-AC3B-7E194D0CF4F0}" type="presParOf" srcId="{032D5E94-BFEB-4A44-827C-976FC0B5F5DA}" destId="{53E114E5-DD06-4DBD-B691-81D9F834FE57}" srcOrd="7" destOrd="0" presId="urn:microsoft.com/office/officeart/2005/8/layout/vList3"/>
    <dgm:cxn modelId="{8F10B68A-2BCD-4CA2-A236-BB5C636C41D0}" type="presParOf" srcId="{032D5E94-BFEB-4A44-827C-976FC0B5F5DA}" destId="{408D2614-E140-4AC1-9575-5401DF6F8CF8}" srcOrd="8" destOrd="0" presId="urn:microsoft.com/office/officeart/2005/8/layout/vList3"/>
    <dgm:cxn modelId="{9641BA4B-31BF-46F7-B4D8-EC91A7379983}" type="presParOf" srcId="{408D2614-E140-4AC1-9575-5401DF6F8CF8}" destId="{CC6396C1-CD1E-4CB8-B609-C08CAF16E51B}" srcOrd="0" destOrd="0" presId="urn:microsoft.com/office/officeart/2005/8/layout/vList3"/>
    <dgm:cxn modelId="{435E3D33-B25B-41DD-B086-7A7FC71F0903}" type="presParOf" srcId="{408D2614-E140-4AC1-9575-5401DF6F8CF8}" destId="{94FDAB20-922F-4EAE-9123-15CF253FEB45}"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95F82-E4B7-47CE-9F22-5EB6CDE6063E}">
      <dsp:nvSpPr>
        <dsp:cNvPr id="0" name=""/>
        <dsp:cNvSpPr/>
      </dsp:nvSpPr>
      <dsp:spPr>
        <a:xfrm rot="10800000">
          <a:off x="1888681" y="570"/>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Develop metrics to quantify and describe the number of pathology reports at various points in the reporting pathway from generation to consolidation.</a:t>
          </a:r>
        </a:p>
      </dsp:txBody>
      <dsp:txXfrm rot="10800000">
        <a:off x="2104705" y="570"/>
        <a:ext cx="6424673" cy="864097"/>
      </dsp:txXfrm>
    </dsp:sp>
    <dsp:sp modelId="{7FD5851B-9493-4DCD-8559-9D2BA8AC41BC}">
      <dsp:nvSpPr>
        <dsp:cNvPr id="0" name=""/>
        <dsp:cNvSpPr/>
      </dsp:nvSpPr>
      <dsp:spPr>
        <a:xfrm>
          <a:off x="1456632" y="570"/>
          <a:ext cx="864097" cy="86409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19000" r="-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FF947B-3517-41D8-82D6-BA3BF3598BA2}">
      <dsp:nvSpPr>
        <dsp:cNvPr id="0" name=""/>
        <dsp:cNvSpPr/>
      </dsp:nvSpPr>
      <dsp:spPr>
        <a:xfrm rot="10800000">
          <a:off x="1888681" y="1122606"/>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Inform future pathology report classification efforts.</a:t>
          </a:r>
        </a:p>
      </dsp:txBody>
      <dsp:txXfrm rot="10800000">
        <a:off x="2104705" y="1122606"/>
        <a:ext cx="6424673" cy="864097"/>
      </dsp:txXfrm>
    </dsp:sp>
    <dsp:sp modelId="{6F79EF05-CEB4-4AF5-98B6-F0D656D3751B}">
      <dsp:nvSpPr>
        <dsp:cNvPr id="0" name=""/>
        <dsp:cNvSpPr/>
      </dsp:nvSpPr>
      <dsp:spPr>
        <a:xfrm>
          <a:off x="1456632" y="1122606"/>
          <a:ext cx="864097" cy="864097"/>
        </a:xfrm>
        <a:prstGeom prst="ellipse">
          <a:avLst/>
        </a:prstGeom>
        <a:blipFill>
          <a:blip xmlns:r="http://schemas.openxmlformats.org/officeDocument/2006/relationships" r:embed="rId3">
            <a:extLst>
              <a:ext uri="{837473B0-CC2E-450A-ABE3-18F120FF3D39}">
                <a1611:picAttrSrcUrl xmlns:a1611="http://schemas.microsoft.com/office/drawing/2016/11/main" r:id="rId4"/>
              </a:ext>
            </a:extLst>
          </a:blip>
          <a:srcRect/>
          <a:stretch>
            <a:fillRect l="-13000" r="-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B87A91-CD38-4FB8-9B21-E40942B5628B}">
      <dsp:nvSpPr>
        <dsp:cNvPr id="0" name=""/>
        <dsp:cNvSpPr/>
      </dsp:nvSpPr>
      <dsp:spPr>
        <a:xfrm rot="10800000">
          <a:off x="1888681" y="2244643"/>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Use metrics to inform decisions regrading cost, efficiency, and resource management.</a:t>
          </a:r>
        </a:p>
      </dsp:txBody>
      <dsp:txXfrm rot="10800000">
        <a:off x="2104705" y="2244643"/>
        <a:ext cx="6424673" cy="864097"/>
      </dsp:txXfrm>
    </dsp:sp>
    <dsp:sp modelId="{68E7B1D2-406A-44E2-810A-E283D28C9F86}">
      <dsp:nvSpPr>
        <dsp:cNvPr id="0" name=""/>
        <dsp:cNvSpPr/>
      </dsp:nvSpPr>
      <dsp:spPr>
        <a:xfrm>
          <a:off x="1456632" y="2244643"/>
          <a:ext cx="864097" cy="864097"/>
        </a:xfrm>
        <a:prstGeom prst="ellipse">
          <a:avLst/>
        </a:prstGeom>
        <a:blipFill>
          <a:blip xmlns:r="http://schemas.openxmlformats.org/officeDocument/2006/relationships" r:embed="rId5">
            <a:extLst>
              <a:ext uri="{837473B0-CC2E-450A-ABE3-18F120FF3D39}">
                <a1611:picAttrSrcUrl xmlns:a1611="http://schemas.microsoft.com/office/drawing/2016/11/main" r:id="rId6"/>
              </a:ext>
            </a:extLst>
          </a:blip>
          <a:srcRect/>
          <a:stretch>
            <a:fillRect t="-19000" b="-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E2D08-22F4-4EFE-A13E-32E633FE708E}">
      <dsp:nvSpPr>
        <dsp:cNvPr id="0" name=""/>
        <dsp:cNvSpPr/>
      </dsp:nvSpPr>
      <dsp:spPr>
        <a:xfrm rot="10800000">
          <a:off x="1888681" y="3366680"/>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Increase the utility from </a:t>
          </a:r>
          <a:r>
            <a:rPr lang="en-US" sz="1700" b="1" kern="1200" dirty="0" err="1"/>
            <a:t>casefinding</a:t>
          </a:r>
          <a:r>
            <a:rPr lang="en-US" sz="1700" b="1" kern="1200" dirty="0"/>
            <a:t> to a source for data with clinical relevance beyond NAACCR data elements.</a:t>
          </a:r>
        </a:p>
      </dsp:txBody>
      <dsp:txXfrm rot="10800000">
        <a:off x="2104705" y="3366680"/>
        <a:ext cx="6424673" cy="864097"/>
      </dsp:txXfrm>
    </dsp:sp>
    <dsp:sp modelId="{F501BAF6-EFDD-4A49-9FEC-DFF2DB183800}">
      <dsp:nvSpPr>
        <dsp:cNvPr id="0" name=""/>
        <dsp:cNvSpPr/>
      </dsp:nvSpPr>
      <dsp:spPr>
        <a:xfrm>
          <a:off x="1456632" y="3366680"/>
          <a:ext cx="864097" cy="864097"/>
        </a:xfrm>
        <a:prstGeom prst="ellipse">
          <a:avLst/>
        </a:prstGeom>
        <a:blipFill>
          <a:blip xmlns:r="http://schemas.openxmlformats.org/officeDocument/2006/relationships" r:embed="rId7">
            <a:extLst>
              <a:ext uri="{837473B0-CC2E-450A-ABE3-18F120FF3D39}">
                <a1611:picAttrSrcUrl xmlns:a1611="http://schemas.microsoft.com/office/drawing/2016/11/main" r:i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FDAB20-922F-4EAE-9123-15CF253FEB45}">
      <dsp:nvSpPr>
        <dsp:cNvPr id="0" name=""/>
        <dsp:cNvSpPr/>
      </dsp:nvSpPr>
      <dsp:spPr>
        <a:xfrm rot="10800000">
          <a:off x="1888681" y="4488716"/>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a:t>Inform the planning of longitudinal data collection of prognostic risk factors and cancer outcomes.</a:t>
          </a:r>
          <a:endParaRPr lang="en-US" sz="1700" b="1" kern="1200" dirty="0"/>
        </a:p>
      </dsp:txBody>
      <dsp:txXfrm rot="10800000">
        <a:off x="2104705" y="4488716"/>
        <a:ext cx="6424673" cy="864097"/>
      </dsp:txXfrm>
    </dsp:sp>
    <dsp:sp modelId="{CC6396C1-CD1E-4CB8-B609-C08CAF16E51B}">
      <dsp:nvSpPr>
        <dsp:cNvPr id="0" name=""/>
        <dsp:cNvSpPr/>
      </dsp:nvSpPr>
      <dsp:spPr>
        <a:xfrm>
          <a:off x="1456632" y="4488716"/>
          <a:ext cx="864097" cy="864097"/>
        </a:xfrm>
        <a:prstGeom prst="ellipse">
          <a:avLst/>
        </a:prstGeom>
        <a:blipFill>
          <a:blip xmlns:r="http://schemas.openxmlformats.org/officeDocument/2006/relationships" r:embed="rId9">
            <a:extLst>
              <a:ext uri="{837473B0-CC2E-450A-ABE3-18F120FF3D39}">
                <a1611:picAttrSrcUrl xmlns:a1611="http://schemas.microsoft.com/office/drawing/2016/11/main" r:id="rId10"/>
              </a:ext>
            </a:extLst>
          </a:blip>
          <a:srcRect/>
          <a:stretch>
            <a:fillRect l="-62000" r="-6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B0154AB8-AC6A-430B-9416-A59053B34E7C}" type="datetimeFigureOut">
              <a:rPr lang="en-US" smtClean="0"/>
              <a:t>10/4/2019</a:t>
            </a:fld>
            <a:endParaRPr lang="en-US"/>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675E3100-66B1-4100-9D83-9BEE7B0AB875}" type="slidenum">
              <a:rPr lang="en-US" smtClean="0"/>
              <a:t>‹#›</a:t>
            </a:fld>
            <a:endParaRPr lang="en-US"/>
          </a:p>
        </p:txBody>
      </p:sp>
    </p:spTree>
    <p:extLst>
      <p:ext uri="{BB962C8B-B14F-4D97-AF65-F5344CB8AC3E}">
        <p14:creationId xmlns:p14="http://schemas.microsoft.com/office/powerpoint/2010/main" val="682968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a:t>
            </a:fld>
            <a:endParaRPr lang="en-US"/>
          </a:p>
        </p:txBody>
      </p:sp>
    </p:spTree>
    <p:extLst>
      <p:ext uri="{BB962C8B-B14F-4D97-AF65-F5344CB8AC3E}">
        <p14:creationId xmlns:p14="http://schemas.microsoft.com/office/powerpoint/2010/main" val="896787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10</a:t>
            </a:fld>
            <a:endParaRPr lang="en-US"/>
          </a:p>
        </p:txBody>
      </p:sp>
    </p:spTree>
    <p:extLst>
      <p:ext uri="{BB962C8B-B14F-4D97-AF65-F5344CB8AC3E}">
        <p14:creationId xmlns:p14="http://schemas.microsoft.com/office/powerpoint/2010/main" val="1641207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11</a:t>
            </a:fld>
            <a:endParaRPr lang="en-US"/>
          </a:p>
        </p:txBody>
      </p:sp>
    </p:spTree>
    <p:extLst>
      <p:ext uri="{BB962C8B-B14F-4D97-AF65-F5344CB8AC3E}">
        <p14:creationId xmlns:p14="http://schemas.microsoft.com/office/powerpoint/2010/main" val="326130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12</a:t>
            </a:fld>
            <a:endParaRPr lang="en-US"/>
          </a:p>
        </p:txBody>
      </p:sp>
    </p:spTree>
    <p:extLst>
      <p:ext uri="{BB962C8B-B14F-4D97-AF65-F5344CB8AC3E}">
        <p14:creationId xmlns:p14="http://schemas.microsoft.com/office/powerpoint/2010/main" val="3874609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13</a:t>
            </a:fld>
            <a:endParaRPr lang="en-US"/>
          </a:p>
        </p:txBody>
      </p:sp>
    </p:spTree>
    <p:extLst>
      <p:ext uri="{BB962C8B-B14F-4D97-AF65-F5344CB8AC3E}">
        <p14:creationId xmlns:p14="http://schemas.microsoft.com/office/powerpoint/2010/main" val="3638206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75E3100-66B1-4100-9D83-9BEE7B0AB875}" type="slidenum">
              <a:rPr lang="en-US" smtClean="0"/>
              <a:t>14</a:t>
            </a:fld>
            <a:endParaRPr lang="en-US"/>
          </a:p>
        </p:txBody>
      </p:sp>
    </p:spTree>
    <p:extLst>
      <p:ext uri="{BB962C8B-B14F-4D97-AF65-F5344CB8AC3E}">
        <p14:creationId xmlns:p14="http://schemas.microsoft.com/office/powerpoint/2010/main" val="3583706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17</a:t>
            </a:fld>
            <a:endParaRPr lang="en-US"/>
          </a:p>
        </p:txBody>
      </p:sp>
    </p:spTree>
    <p:extLst>
      <p:ext uri="{BB962C8B-B14F-4D97-AF65-F5344CB8AC3E}">
        <p14:creationId xmlns:p14="http://schemas.microsoft.com/office/powerpoint/2010/main" val="4054187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2</a:t>
            </a:fld>
            <a:endParaRPr lang="en-US"/>
          </a:p>
        </p:txBody>
      </p:sp>
    </p:spTree>
    <p:extLst>
      <p:ext uri="{BB962C8B-B14F-4D97-AF65-F5344CB8AC3E}">
        <p14:creationId xmlns:p14="http://schemas.microsoft.com/office/powerpoint/2010/main" val="746742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3</a:t>
            </a:fld>
            <a:endParaRPr lang="en-US"/>
          </a:p>
        </p:txBody>
      </p:sp>
    </p:spTree>
    <p:extLst>
      <p:ext uri="{BB962C8B-B14F-4D97-AF65-F5344CB8AC3E}">
        <p14:creationId xmlns:p14="http://schemas.microsoft.com/office/powerpoint/2010/main" val="1622905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4</a:t>
            </a:fld>
            <a:endParaRPr lang="en-US"/>
          </a:p>
        </p:txBody>
      </p:sp>
    </p:spTree>
    <p:extLst>
      <p:ext uri="{BB962C8B-B14F-4D97-AF65-F5344CB8AC3E}">
        <p14:creationId xmlns:p14="http://schemas.microsoft.com/office/powerpoint/2010/main" val="416860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5"/>
          </p:nvPr>
        </p:nvSpPr>
        <p:spPr/>
        <p:txBody>
          <a:bodyPr/>
          <a:lstStyle/>
          <a:p>
            <a:fld id="{675E3100-66B1-4100-9D83-9BEE7B0AB875}" type="slidenum">
              <a:rPr lang="en-US" smtClean="0"/>
              <a:t>5</a:t>
            </a:fld>
            <a:endParaRPr lang="en-US"/>
          </a:p>
        </p:txBody>
      </p:sp>
    </p:spTree>
    <p:extLst>
      <p:ext uri="{BB962C8B-B14F-4D97-AF65-F5344CB8AC3E}">
        <p14:creationId xmlns:p14="http://schemas.microsoft.com/office/powerpoint/2010/main" val="1034417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6</a:t>
            </a:fld>
            <a:endParaRPr lang="en-US"/>
          </a:p>
        </p:txBody>
      </p:sp>
    </p:spTree>
    <p:extLst>
      <p:ext uri="{BB962C8B-B14F-4D97-AF65-F5344CB8AC3E}">
        <p14:creationId xmlns:p14="http://schemas.microsoft.com/office/powerpoint/2010/main" val="787713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7</a:t>
            </a:fld>
            <a:endParaRPr lang="en-US"/>
          </a:p>
        </p:txBody>
      </p:sp>
    </p:spTree>
    <p:extLst>
      <p:ext uri="{BB962C8B-B14F-4D97-AF65-F5344CB8AC3E}">
        <p14:creationId xmlns:p14="http://schemas.microsoft.com/office/powerpoint/2010/main" val="2831218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8</a:t>
            </a:fld>
            <a:endParaRPr lang="en-US"/>
          </a:p>
        </p:txBody>
      </p:sp>
    </p:spTree>
    <p:extLst>
      <p:ext uri="{BB962C8B-B14F-4D97-AF65-F5344CB8AC3E}">
        <p14:creationId xmlns:p14="http://schemas.microsoft.com/office/powerpoint/2010/main" val="201514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9</a:t>
            </a:fld>
            <a:endParaRPr lang="en-US"/>
          </a:p>
        </p:txBody>
      </p:sp>
    </p:spTree>
    <p:extLst>
      <p:ext uri="{BB962C8B-B14F-4D97-AF65-F5344CB8AC3E}">
        <p14:creationId xmlns:p14="http://schemas.microsoft.com/office/powerpoint/2010/main" val="2581677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2E33C-7147-4820-92A1-5DBC79BE3C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661052-A357-45E1-8EE2-B2FCD10156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3A9FCB-768D-434F-B648-09226186A45A}"/>
              </a:ext>
            </a:extLst>
          </p:cNvPr>
          <p:cNvSpPr>
            <a:spLocks noGrp="1"/>
          </p:cNvSpPr>
          <p:nvPr>
            <p:ph type="dt" sz="half" idx="10"/>
          </p:nvPr>
        </p:nvSpPr>
        <p:spPr/>
        <p:txBody>
          <a:bodyPr/>
          <a:lstStyle/>
          <a:p>
            <a:fld id="{DD9A510E-02BC-4B51-B453-C99D91D2C9CC}" type="datetime1">
              <a:rPr lang="en-US" smtClean="0"/>
              <a:t>10/4/2019</a:t>
            </a:fld>
            <a:endParaRPr lang="en-US"/>
          </a:p>
        </p:txBody>
      </p:sp>
      <p:sp>
        <p:nvSpPr>
          <p:cNvPr id="5" name="Footer Placeholder 4">
            <a:extLst>
              <a:ext uri="{FF2B5EF4-FFF2-40B4-BE49-F238E27FC236}">
                <a16:creationId xmlns:a16="http://schemas.microsoft.com/office/drawing/2014/main" id="{E8C8DF21-D6DD-410B-BFDE-BBDC82FEE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2F4ABA-B1CC-4769-BFD3-EEE31CBDBFC9}"/>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671295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12D09-5354-45E0-BCBA-4C869F8383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B34562-A1CE-45EE-B9BE-897E02199C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C9A50-F266-48D2-9CC2-7CEC430BE411}"/>
              </a:ext>
            </a:extLst>
          </p:cNvPr>
          <p:cNvSpPr>
            <a:spLocks noGrp="1"/>
          </p:cNvSpPr>
          <p:nvPr>
            <p:ph type="dt" sz="half" idx="10"/>
          </p:nvPr>
        </p:nvSpPr>
        <p:spPr/>
        <p:txBody>
          <a:bodyPr/>
          <a:lstStyle/>
          <a:p>
            <a:fld id="{5CC6CA6B-357B-4DC2-9E88-97B3C45143E7}" type="datetime1">
              <a:rPr lang="en-US" smtClean="0"/>
              <a:t>10/4/2019</a:t>
            </a:fld>
            <a:endParaRPr lang="en-US"/>
          </a:p>
        </p:txBody>
      </p:sp>
      <p:sp>
        <p:nvSpPr>
          <p:cNvPr id="5" name="Footer Placeholder 4">
            <a:extLst>
              <a:ext uri="{FF2B5EF4-FFF2-40B4-BE49-F238E27FC236}">
                <a16:creationId xmlns:a16="http://schemas.microsoft.com/office/drawing/2014/main" id="{F3D78076-AD36-4E99-B90C-BE2ADE988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44A09-4F58-43AF-BFC4-DAC8B894D3C2}"/>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408968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EA3A59-4013-426B-840D-3411C9CA17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6AD714-4E35-46BA-AA36-8FA0BBDCC73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BB3537-AC4F-402D-BDFC-23BCB8D78107}"/>
              </a:ext>
            </a:extLst>
          </p:cNvPr>
          <p:cNvSpPr>
            <a:spLocks noGrp="1"/>
          </p:cNvSpPr>
          <p:nvPr>
            <p:ph type="dt" sz="half" idx="10"/>
          </p:nvPr>
        </p:nvSpPr>
        <p:spPr/>
        <p:txBody>
          <a:bodyPr/>
          <a:lstStyle/>
          <a:p>
            <a:fld id="{8E6AAFB4-CD81-4A84-83CC-EBDAF4694750}" type="datetime1">
              <a:rPr lang="en-US" smtClean="0"/>
              <a:t>10/4/2019</a:t>
            </a:fld>
            <a:endParaRPr lang="en-US"/>
          </a:p>
        </p:txBody>
      </p:sp>
      <p:sp>
        <p:nvSpPr>
          <p:cNvPr id="5" name="Footer Placeholder 4">
            <a:extLst>
              <a:ext uri="{FF2B5EF4-FFF2-40B4-BE49-F238E27FC236}">
                <a16:creationId xmlns:a16="http://schemas.microsoft.com/office/drawing/2014/main" id="{97DDA6D3-7874-4C6A-A1FA-B3BB82189D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5267B-AB86-48B7-905B-B54ADDC902A3}"/>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325857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90-BE87-4700-9BFD-9BBBA18859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6F9691-B3AB-4EEC-9A65-249997C12C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0205AC-382C-447A-8B0F-9F66B02DD4D1}"/>
              </a:ext>
            </a:extLst>
          </p:cNvPr>
          <p:cNvSpPr>
            <a:spLocks noGrp="1"/>
          </p:cNvSpPr>
          <p:nvPr>
            <p:ph type="dt" sz="half" idx="10"/>
          </p:nvPr>
        </p:nvSpPr>
        <p:spPr/>
        <p:txBody>
          <a:bodyPr/>
          <a:lstStyle/>
          <a:p>
            <a:fld id="{1B1F4A4C-38F7-4CBF-B4BE-3F9D72232686}" type="datetime1">
              <a:rPr lang="en-US" smtClean="0"/>
              <a:t>10/4/2019</a:t>
            </a:fld>
            <a:endParaRPr lang="en-US"/>
          </a:p>
        </p:txBody>
      </p:sp>
      <p:sp>
        <p:nvSpPr>
          <p:cNvPr id="5" name="Footer Placeholder 4">
            <a:extLst>
              <a:ext uri="{FF2B5EF4-FFF2-40B4-BE49-F238E27FC236}">
                <a16:creationId xmlns:a16="http://schemas.microsoft.com/office/drawing/2014/main" id="{41EE17B1-2E23-4E02-ADC8-1A6A40031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DD4C8-8921-456D-B5F8-1E630269038E}"/>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4283985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ECB0-C80A-4093-A698-783F25284F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7AEDF-8536-4D7F-AD27-396389EB5E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14C3FC2-347D-4D9F-9719-0718E4804214}"/>
              </a:ext>
            </a:extLst>
          </p:cNvPr>
          <p:cNvSpPr>
            <a:spLocks noGrp="1"/>
          </p:cNvSpPr>
          <p:nvPr>
            <p:ph type="dt" sz="half" idx="10"/>
          </p:nvPr>
        </p:nvSpPr>
        <p:spPr/>
        <p:txBody>
          <a:bodyPr/>
          <a:lstStyle/>
          <a:p>
            <a:fld id="{94DA9FCB-5793-416E-A57C-14C0149777EB}" type="datetime1">
              <a:rPr lang="en-US" smtClean="0"/>
              <a:t>10/4/2019</a:t>
            </a:fld>
            <a:endParaRPr lang="en-US"/>
          </a:p>
        </p:txBody>
      </p:sp>
      <p:sp>
        <p:nvSpPr>
          <p:cNvPr id="5" name="Footer Placeholder 4">
            <a:extLst>
              <a:ext uri="{FF2B5EF4-FFF2-40B4-BE49-F238E27FC236}">
                <a16:creationId xmlns:a16="http://schemas.microsoft.com/office/drawing/2014/main" id="{FE068397-536B-4A22-B135-58CF00CC1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38BB3-C90E-4422-901A-FE0F25FE3AC1}"/>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403561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0CFCB-0E25-4D4E-AE01-69EB955D2B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36FF8E-FF69-4FAE-A92C-DD96AFB657F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D30DDF-7813-47FA-AD25-62BD0B378B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DB04CC-E7AC-4BC8-9C4A-84474081F807}"/>
              </a:ext>
            </a:extLst>
          </p:cNvPr>
          <p:cNvSpPr>
            <a:spLocks noGrp="1"/>
          </p:cNvSpPr>
          <p:nvPr>
            <p:ph type="dt" sz="half" idx="10"/>
          </p:nvPr>
        </p:nvSpPr>
        <p:spPr/>
        <p:txBody>
          <a:bodyPr/>
          <a:lstStyle/>
          <a:p>
            <a:fld id="{DCFC98C4-E4E9-4CE4-A96D-5221DCB1DC3E}" type="datetime1">
              <a:rPr lang="en-US" smtClean="0"/>
              <a:t>10/4/2019</a:t>
            </a:fld>
            <a:endParaRPr lang="en-US"/>
          </a:p>
        </p:txBody>
      </p:sp>
      <p:sp>
        <p:nvSpPr>
          <p:cNvPr id="6" name="Footer Placeholder 5">
            <a:extLst>
              <a:ext uri="{FF2B5EF4-FFF2-40B4-BE49-F238E27FC236}">
                <a16:creationId xmlns:a16="http://schemas.microsoft.com/office/drawing/2014/main" id="{25053C7E-845E-4267-9997-C6E076D565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13A7BC-C14B-4377-80FD-CFC3C7555B12}"/>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154044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69F1B-30FC-4518-AE85-F8DCEFB5F8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365335-89ED-406F-BDDC-7912C7A22D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85BBF9-EAED-406D-97BB-A02AEF36000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A5A86A-BEF5-40D8-A13E-6E15235B31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BBF2CCA-3B58-484F-9112-16D9EB5617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47167A-B083-49F1-98F3-520CD34DF5A1}"/>
              </a:ext>
            </a:extLst>
          </p:cNvPr>
          <p:cNvSpPr>
            <a:spLocks noGrp="1"/>
          </p:cNvSpPr>
          <p:nvPr>
            <p:ph type="dt" sz="half" idx="10"/>
          </p:nvPr>
        </p:nvSpPr>
        <p:spPr/>
        <p:txBody>
          <a:bodyPr/>
          <a:lstStyle/>
          <a:p>
            <a:fld id="{18A2944F-4AA2-4CDB-ADED-694DAE2C7D17}" type="datetime1">
              <a:rPr lang="en-US" smtClean="0"/>
              <a:t>10/4/2019</a:t>
            </a:fld>
            <a:endParaRPr lang="en-US"/>
          </a:p>
        </p:txBody>
      </p:sp>
      <p:sp>
        <p:nvSpPr>
          <p:cNvPr id="8" name="Footer Placeholder 7">
            <a:extLst>
              <a:ext uri="{FF2B5EF4-FFF2-40B4-BE49-F238E27FC236}">
                <a16:creationId xmlns:a16="http://schemas.microsoft.com/office/drawing/2014/main" id="{B7BCCA19-9508-4491-980A-7CA03D6FDE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E9B1A9-4286-4730-853C-4B85723A74FA}"/>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104580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31F4A-2DCC-4718-8B43-3A4170F5C6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1132A6-DF33-4876-A8DA-59D4DC138433}"/>
              </a:ext>
            </a:extLst>
          </p:cNvPr>
          <p:cNvSpPr>
            <a:spLocks noGrp="1"/>
          </p:cNvSpPr>
          <p:nvPr>
            <p:ph type="dt" sz="half" idx="10"/>
          </p:nvPr>
        </p:nvSpPr>
        <p:spPr/>
        <p:txBody>
          <a:bodyPr/>
          <a:lstStyle/>
          <a:p>
            <a:fld id="{1C70A5F9-B1BD-45FF-9564-6F85E550D4F2}" type="datetime1">
              <a:rPr lang="en-US" smtClean="0"/>
              <a:t>10/4/2019</a:t>
            </a:fld>
            <a:endParaRPr lang="en-US"/>
          </a:p>
        </p:txBody>
      </p:sp>
      <p:sp>
        <p:nvSpPr>
          <p:cNvPr id="4" name="Footer Placeholder 3">
            <a:extLst>
              <a:ext uri="{FF2B5EF4-FFF2-40B4-BE49-F238E27FC236}">
                <a16:creationId xmlns:a16="http://schemas.microsoft.com/office/drawing/2014/main" id="{2944AE1D-5C70-4273-9A3E-7AAC54A7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A49DB0-11EF-4218-882C-CA9A2A33398D}"/>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50500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614FC6-B846-498E-83D5-9EE521C863AD}"/>
              </a:ext>
            </a:extLst>
          </p:cNvPr>
          <p:cNvSpPr>
            <a:spLocks noGrp="1"/>
          </p:cNvSpPr>
          <p:nvPr>
            <p:ph type="dt" sz="half" idx="10"/>
          </p:nvPr>
        </p:nvSpPr>
        <p:spPr/>
        <p:txBody>
          <a:bodyPr/>
          <a:lstStyle/>
          <a:p>
            <a:fld id="{A0C5B929-40C7-445B-9341-6C26E6D4DC1E}" type="datetime1">
              <a:rPr lang="en-US" smtClean="0"/>
              <a:t>10/4/2019</a:t>
            </a:fld>
            <a:endParaRPr lang="en-US"/>
          </a:p>
        </p:txBody>
      </p:sp>
      <p:sp>
        <p:nvSpPr>
          <p:cNvPr id="3" name="Footer Placeholder 2">
            <a:extLst>
              <a:ext uri="{FF2B5EF4-FFF2-40B4-BE49-F238E27FC236}">
                <a16:creationId xmlns:a16="http://schemas.microsoft.com/office/drawing/2014/main" id="{6319F1A4-E6C8-4603-83BC-72219786F3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7154E9-2EE4-47BD-89EF-AE1C304E4AA8}"/>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40970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066FB-E075-4A1C-87D8-74BD8B9ADD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88869B-3FFF-4617-A097-95AA394023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196436-38D9-44A2-98BF-E24C75CFD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5A67CB-7F86-4A2C-A4D6-826D395FAA29}"/>
              </a:ext>
            </a:extLst>
          </p:cNvPr>
          <p:cNvSpPr>
            <a:spLocks noGrp="1"/>
          </p:cNvSpPr>
          <p:nvPr>
            <p:ph type="dt" sz="half" idx="10"/>
          </p:nvPr>
        </p:nvSpPr>
        <p:spPr/>
        <p:txBody>
          <a:bodyPr/>
          <a:lstStyle/>
          <a:p>
            <a:fld id="{59A97229-15C1-4E52-9CAD-97F6EA188C97}" type="datetime1">
              <a:rPr lang="en-US" smtClean="0"/>
              <a:t>10/4/2019</a:t>
            </a:fld>
            <a:endParaRPr lang="en-US"/>
          </a:p>
        </p:txBody>
      </p:sp>
      <p:sp>
        <p:nvSpPr>
          <p:cNvPr id="6" name="Footer Placeholder 5">
            <a:extLst>
              <a:ext uri="{FF2B5EF4-FFF2-40B4-BE49-F238E27FC236}">
                <a16:creationId xmlns:a16="http://schemas.microsoft.com/office/drawing/2014/main" id="{E48B8D4B-EB8B-4095-8C3F-AEBD43A977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17794-260B-41C7-BA29-E688CBEBE144}"/>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1432011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11B24-D3DB-4991-BE4F-2066AED2A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3C2907-EE8F-44C8-8765-CC323E3594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DF0D36-33BD-4468-B136-16FD38480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725DE7-C571-41EB-A822-B48405C1B3FF}"/>
              </a:ext>
            </a:extLst>
          </p:cNvPr>
          <p:cNvSpPr>
            <a:spLocks noGrp="1"/>
          </p:cNvSpPr>
          <p:nvPr>
            <p:ph type="dt" sz="half" idx="10"/>
          </p:nvPr>
        </p:nvSpPr>
        <p:spPr/>
        <p:txBody>
          <a:bodyPr/>
          <a:lstStyle/>
          <a:p>
            <a:fld id="{34EB97A0-0045-4681-81C5-F739F9527881}" type="datetime1">
              <a:rPr lang="en-US" smtClean="0"/>
              <a:t>10/4/2019</a:t>
            </a:fld>
            <a:endParaRPr lang="en-US"/>
          </a:p>
        </p:txBody>
      </p:sp>
      <p:sp>
        <p:nvSpPr>
          <p:cNvPr id="6" name="Footer Placeholder 5">
            <a:extLst>
              <a:ext uri="{FF2B5EF4-FFF2-40B4-BE49-F238E27FC236}">
                <a16:creationId xmlns:a16="http://schemas.microsoft.com/office/drawing/2014/main" id="{28FD2873-E1D7-49EF-8DA3-09090A1FB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0DEFE5-4605-47FD-87C2-146B72279B38}"/>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33488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3DD800-895E-42BB-96E4-5CDB6B9B0F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2C8598-02B5-4976-AEA2-4AE3147874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6FC24-1FF3-4C47-9C20-F49DC202EF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9BC6D-A884-44DC-9880-5C98254D808C}" type="datetime1">
              <a:rPr lang="en-US" smtClean="0"/>
              <a:t>10/4/2019</a:t>
            </a:fld>
            <a:endParaRPr lang="en-US"/>
          </a:p>
        </p:txBody>
      </p:sp>
      <p:sp>
        <p:nvSpPr>
          <p:cNvPr id="5" name="Footer Placeholder 4">
            <a:extLst>
              <a:ext uri="{FF2B5EF4-FFF2-40B4-BE49-F238E27FC236}">
                <a16:creationId xmlns:a16="http://schemas.microsoft.com/office/drawing/2014/main" id="{3126F4D9-12A8-445D-B936-5FD75E5B0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9D9673-6531-4B57-88DA-6E682E94AC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4CAA6-C06D-479E-A8B7-977798066D1E}" type="slidenum">
              <a:rPr lang="en-US" smtClean="0"/>
              <a:t>‹#›</a:t>
            </a:fld>
            <a:endParaRPr lang="en-US"/>
          </a:p>
        </p:txBody>
      </p:sp>
    </p:spTree>
    <p:extLst>
      <p:ext uri="{BB962C8B-B14F-4D97-AF65-F5344CB8AC3E}">
        <p14:creationId xmlns:p14="http://schemas.microsoft.com/office/powerpoint/2010/main" val="1620866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223F-07DD-4022-ACF3-A64E5F32ED87}"/>
              </a:ext>
            </a:extLst>
          </p:cNvPr>
          <p:cNvSpPr>
            <a:spLocks noGrp="1"/>
          </p:cNvSpPr>
          <p:nvPr>
            <p:ph type="ctrTitle"/>
          </p:nvPr>
        </p:nvSpPr>
        <p:spPr>
          <a:xfrm>
            <a:off x="1524000" y="2245809"/>
            <a:ext cx="9144000" cy="1564716"/>
          </a:xfrm>
        </p:spPr>
        <p:txBody>
          <a:bodyPr>
            <a:normAutofit/>
          </a:bodyPr>
          <a:lstStyle/>
          <a:p>
            <a:pPr algn="l"/>
            <a:r>
              <a:rPr lang="en-US" sz="4800" dirty="0"/>
              <a:t>E-path Metrics Summary</a:t>
            </a:r>
            <a:br>
              <a:rPr lang="en-US" sz="4800" dirty="0"/>
            </a:br>
            <a:r>
              <a:rPr lang="en-US" sz="3600" dirty="0">
                <a:solidFill>
                  <a:schemeClr val="bg1">
                    <a:lumMod val="50000"/>
                  </a:schemeClr>
                </a:solidFill>
              </a:rPr>
              <a:t>Georgia (E)</a:t>
            </a:r>
            <a:endParaRPr lang="en-US" sz="4800" dirty="0">
              <a:solidFill>
                <a:schemeClr val="bg1">
                  <a:lumMod val="50000"/>
                </a:schemeClr>
              </a:solidFill>
            </a:endParaRPr>
          </a:p>
        </p:txBody>
      </p:sp>
      <p:sp>
        <p:nvSpPr>
          <p:cNvPr id="3" name="Subtitle 2">
            <a:extLst>
              <a:ext uri="{FF2B5EF4-FFF2-40B4-BE49-F238E27FC236}">
                <a16:creationId xmlns:a16="http://schemas.microsoft.com/office/drawing/2014/main" id="{A4346468-1BA6-4C39-AB22-0857D250D156}"/>
              </a:ext>
            </a:extLst>
          </p:cNvPr>
          <p:cNvSpPr>
            <a:spLocks noGrp="1"/>
          </p:cNvSpPr>
          <p:nvPr>
            <p:ph type="subTitle" idx="1"/>
          </p:nvPr>
        </p:nvSpPr>
        <p:spPr>
          <a:xfrm>
            <a:off x="1524000" y="3947050"/>
            <a:ext cx="9144000" cy="572583"/>
          </a:xfrm>
        </p:spPr>
        <p:txBody>
          <a:bodyPr>
            <a:normAutofit/>
          </a:bodyPr>
          <a:lstStyle/>
          <a:p>
            <a:pPr algn="l"/>
            <a:r>
              <a:rPr lang="en-US" sz="2000" dirty="0"/>
              <a:t>October 2019</a:t>
            </a:r>
          </a:p>
        </p:txBody>
      </p:sp>
      <p:sp>
        <p:nvSpPr>
          <p:cNvPr id="2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3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3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generated with high confidence">
            <a:extLst>
              <a:ext uri="{FF2B5EF4-FFF2-40B4-BE49-F238E27FC236}">
                <a16:creationId xmlns:a16="http://schemas.microsoft.com/office/drawing/2014/main" id="{75111BBF-5B02-41DB-BCAC-759AC7E618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516205"/>
            <a:ext cx="3616503" cy="341795"/>
          </a:xfrm>
          <a:prstGeom prst="rect">
            <a:avLst/>
          </a:prstGeom>
        </p:spPr>
      </p:pic>
    </p:spTree>
    <p:extLst>
      <p:ext uri="{BB962C8B-B14F-4D97-AF65-F5344CB8AC3E}">
        <p14:creationId xmlns:p14="http://schemas.microsoft.com/office/powerpoint/2010/main" val="4104324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079A53-F3A3-44B6-A863-29D16A8A4A55}"/>
              </a:ext>
            </a:extLst>
          </p:cNvPr>
          <p:cNvSpPr txBox="1"/>
          <p:nvPr/>
        </p:nvSpPr>
        <p:spPr>
          <a:xfrm>
            <a:off x="229018" y="2452349"/>
            <a:ext cx="2922545" cy="646331"/>
          </a:xfrm>
          <a:prstGeom prst="rect">
            <a:avLst/>
          </a:prstGeom>
          <a:noFill/>
        </p:spPr>
        <p:txBody>
          <a:bodyPr wrap="square" rtlCol="0">
            <a:spAutoFit/>
          </a:bodyPr>
          <a:lstStyle/>
          <a:p>
            <a:pPr>
              <a:defRPr/>
            </a:pPr>
            <a:r>
              <a:rPr lang="en-US" dirty="0">
                <a:solidFill>
                  <a:prstClr val="black"/>
                </a:solidFill>
                <a:latin typeface="Calibri" panose="020F0502020204030204"/>
              </a:rPr>
              <a:t>5. Pathology report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F3C90690-4ADC-4D41-9BDB-1BD7E6B6CDCE}"/>
              </a:ext>
            </a:extLst>
          </p:cNvPr>
          <p:cNvSpPr txBox="1"/>
          <p:nvPr/>
        </p:nvSpPr>
        <p:spPr>
          <a:xfrm>
            <a:off x="352696" y="2808565"/>
            <a:ext cx="3291447" cy="523220"/>
          </a:xfrm>
          <a:prstGeom prst="rect">
            <a:avLst/>
          </a:prstGeom>
          <a:noFill/>
        </p:spPr>
        <p:txBody>
          <a:bodyPr wrap="square" rtlCol="0">
            <a:spAutoFit/>
          </a:bodyPr>
          <a:lstStyle/>
          <a:p>
            <a:pPr>
              <a:defRPr/>
            </a:pPr>
            <a:r>
              <a:rPr lang="en-US" sz="1400" dirty="0">
                <a:solidFill>
                  <a:prstClr val="black"/>
                </a:solidFill>
                <a:latin typeface="Calibri" panose="020F0502020204030204"/>
              </a:rPr>
              <a:t>Number of reportable structured, unstructured, and paper pathology reports</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97F2DEB-F203-4B52-A7F3-4AA7A2BE0CE1}"/>
              </a:ext>
            </a:extLst>
          </p:cNvPr>
          <p:cNvSpPr txBox="1"/>
          <p:nvPr/>
        </p:nvSpPr>
        <p:spPr>
          <a:xfrm>
            <a:off x="400260" y="3429000"/>
            <a:ext cx="275130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reportable path reports</a:t>
            </a:r>
          </a:p>
        </p:txBody>
      </p:sp>
      <p:cxnSp>
        <p:nvCxnSpPr>
          <p:cNvPr id="6" name="Straight Connector 5">
            <a:extLst>
              <a:ext uri="{FF2B5EF4-FFF2-40B4-BE49-F238E27FC236}">
                <a16:creationId xmlns:a16="http://schemas.microsoft.com/office/drawing/2014/main" id="{10B45300-2F2C-462B-9169-96048F775DC7}"/>
              </a:ext>
            </a:extLst>
          </p:cNvPr>
          <p:cNvCxnSpPr>
            <a:cxnSpLocks/>
          </p:cNvCxnSpPr>
          <p:nvPr/>
        </p:nvCxnSpPr>
        <p:spPr>
          <a:xfrm>
            <a:off x="400260" y="3380393"/>
            <a:ext cx="323951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EC2D9A39-D43C-4882-9FB7-68BE72EC452A}"/>
              </a:ext>
            </a:extLst>
          </p:cNvPr>
          <p:cNvSpPr>
            <a:spLocks noGrp="1"/>
          </p:cNvSpPr>
          <p:nvPr>
            <p:ph type="sldNum" sz="quarter" idx="12"/>
          </p:nvPr>
        </p:nvSpPr>
        <p:spPr>
          <a:xfrm>
            <a:off x="8610600" y="6492875"/>
            <a:ext cx="2743200" cy="365125"/>
          </a:xfrm>
        </p:spPr>
        <p:txBody>
          <a:bodyPr/>
          <a:lstStyle/>
          <a:p>
            <a:fld id="{6144CAA6-C06D-479E-A8B7-977798066D1E}" type="slidenum">
              <a:rPr lang="en-US" smtClean="0"/>
              <a:t>10</a:t>
            </a:fld>
            <a:endParaRPr lang="en-US"/>
          </a:p>
        </p:txBody>
      </p:sp>
      <p:graphicFrame>
        <p:nvGraphicFramePr>
          <p:cNvPr id="9" name="Chart 8">
            <a:extLst>
              <a:ext uri="{FF2B5EF4-FFF2-40B4-BE49-F238E27FC236}">
                <a16:creationId xmlns:a16="http://schemas.microsoft.com/office/drawing/2014/main" id="{C32C7588-68E3-4F29-A605-D410F684E9D2}"/>
              </a:ext>
            </a:extLst>
          </p:cNvPr>
          <p:cNvGraphicFramePr>
            <a:graphicFrameLocks/>
          </p:cNvGraphicFramePr>
          <p:nvPr>
            <p:extLst>
              <p:ext uri="{D42A27DB-BD31-4B8C-83A1-F6EECF244321}">
                <p14:modId xmlns:p14="http://schemas.microsoft.com/office/powerpoint/2010/main" val="255272339"/>
              </p:ext>
            </p:extLst>
          </p:nvPr>
        </p:nvGraphicFramePr>
        <p:xfrm>
          <a:off x="3767820" y="403650"/>
          <a:ext cx="8424179" cy="58562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78123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F67B7A-52CC-40FD-8252-134DE5381013}"/>
              </a:ext>
            </a:extLst>
          </p:cNvPr>
          <p:cNvSpPr txBox="1"/>
          <p:nvPr/>
        </p:nvSpPr>
        <p:spPr>
          <a:xfrm>
            <a:off x="221061" y="2583063"/>
            <a:ext cx="4693504" cy="738664"/>
          </a:xfrm>
          <a:prstGeom prst="rect">
            <a:avLst/>
          </a:prstGeom>
          <a:noFill/>
        </p:spPr>
        <p:txBody>
          <a:bodyPr wrap="square" rtlCol="0">
            <a:spAutoFit/>
          </a:bodyPr>
          <a:lstStyle/>
          <a:p>
            <a:pPr>
              <a:defRPr/>
            </a:pPr>
            <a:r>
              <a:rPr lang="en-US" dirty="0">
                <a:solidFill>
                  <a:prstClr val="black"/>
                </a:solidFill>
                <a:latin typeface="Calibri" panose="020F0502020204030204"/>
              </a:rPr>
              <a:t>6a.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0A4087A-07CE-43B4-82C6-3DA0B2633BAA}"/>
              </a:ext>
            </a:extLst>
          </p:cNvPr>
          <p:cNvSpPr txBox="1"/>
          <p:nvPr/>
        </p:nvSpPr>
        <p:spPr>
          <a:xfrm>
            <a:off x="344538" y="2998561"/>
            <a:ext cx="2686340" cy="738664"/>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Number of reportable pathology reports uploaded for X amount of months with no abstract</a:t>
            </a:r>
          </a:p>
        </p:txBody>
      </p:sp>
      <p:graphicFrame>
        <p:nvGraphicFramePr>
          <p:cNvPr id="6" name="Chart 5">
            <a:extLst>
              <a:ext uri="{FF2B5EF4-FFF2-40B4-BE49-F238E27FC236}">
                <a16:creationId xmlns:a16="http://schemas.microsoft.com/office/drawing/2014/main" id="{40F56860-05D2-4C09-84A8-5CE09EF21B0F}"/>
              </a:ext>
            </a:extLst>
          </p:cNvPr>
          <p:cNvGraphicFramePr>
            <a:graphicFrameLocks/>
          </p:cNvGraphicFramePr>
          <p:nvPr>
            <p:extLst>
              <p:ext uri="{D42A27DB-BD31-4B8C-83A1-F6EECF244321}">
                <p14:modId xmlns:p14="http://schemas.microsoft.com/office/powerpoint/2010/main" val="37876491"/>
              </p:ext>
            </p:extLst>
          </p:nvPr>
        </p:nvGraphicFramePr>
        <p:xfrm>
          <a:off x="3626778" y="647273"/>
          <a:ext cx="8541010" cy="574296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797F2DEB-F203-4B52-A7F3-4AA7A2BE0CE1}"/>
              </a:ext>
            </a:extLst>
          </p:cNvPr>
          <p:cNvSpPr txBox="1"/>
          <p:nvPr/>
        </p:nvSpPr>
        <p:spPr>
          <a:xfrm>
            <a:off x="344538" y="3790923"/>
            <a:ext cx="275130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reportable path reports</a:t>
            </a:r>
          </a:p>
        </p:txBody>
      </p:sp>
      <p:cxnSp>
        <p:nvCxnSpPr>
          <p:cNvPr id="8" name="Straight Connector 7">
            <a:extLst>
              <a:ext uri="{FF2B5EF4-FFF2-40B4-BE49-F238E27FC236}">
                <a16:creationId xmlns:a16="http://schemas.microsoft.com/office/drawing/2014/main" id="{10B45300-2F2C-462B-9169-96048F775DC7}"/>
              </a:ext>
            </a:extLst>
          </p:cNvPr>
          <p:cNvCxnSpPr>
            <a:cxnSpLocks/>
          </p:cNvCxnSpPr>
          <p:nvPr/>
        </p:nvCxnSpPr>
        <p:spPr>
          <a:xfrm flipV="1">
            <a:off x="403052" y="3790390"/>
            <a:ext cx="2490748"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899DE446-8616-4DAF-8DA5-B8C78C734E91}"/>
              </a:ext>
            </a:extLst>
          </p:cNvPr>
          <p:cNvSpPr>
            <a:spLocks noGrp="1"/>
          </p:cNvSpPr>
          <p:nvPr>
            <p:ph type="sldNum" sz="quarter" idx="12"/>
          </p:nvPr>
        </p:nvSpPr>
        <p:spPr/>
        <p:txBody>
          <a:bodyPr/>
          <a:lstStyle/>
          <a:p>
            <a:fld id="{6144CAA6-C06D-479E-A8B7-977798066D1E}" type="slidenum">
              <a:rPr lang="en-US" smtClean="0"/>
              <a:t>11</a:t>
            </a:fld>
            <a:endParaRPr lang="en-US"/>
          </a:p>
        </p:txBody>
      </p:sp>
    </p:spTree>
    <p:extLst>
      <p:ext uri="{BB962C8B-B14F-4D97-AF65-F5344CB8AC3E}">
        <p14:creationId xmlns:p14="http://schemas.microsoft.com/office/powerpoint/2010/main" val="1433294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1760CC8-B11D-48DB-803B-46814EA7A4BE}"/>
              </a:ext>
            </a:extLst>
          </p:cNvPr>
          <p:cNvGraphicFramePr>
            <a:graphicFrameLocks/>
          </p:cNvGraphicFramePr>
          <p:nvPr>
            <p:extLst>
              <p:ext uri="{D42A27DB-BD31-4B8C-83A1-F6EECF244321}">
                <p14:modId xmlns:p14="http://schemas.microsoft.com/office/powerpoint/2010/main" val="3454330020"/>
              </p:ext>
            </p:extLst>
          </p:nvPr>
        </p:nvGraphicFramePr>
        <p:xfrm>
          <a:off x="3544584" y="297951"/>
          <a:ext cx="8130861" cy="6041204"/>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1363DE1B-599A-41A7-9EE7-47564B356212}"/>
              </a:ext>
            </a:extLst>
          </p:cNvPr>
          <p:cNvSpPr txBox="1"/>
          <p:nvPr/>
        </p:nvSpPr>
        <p:spPr>
          <a:xfrm>
            <a:off x="260180" y="2551542"/>
            <a:ext cx="4693504" cy="646331"/>
          </a:xfrm>
          <a:prstGeom prst="rect">
            <a:avLst/>
          </a:prstGeom>
          <a:noFill/>
        </p:spPr>
        <p:txBody>
          <a:bodyPr wrap="square" rtlCol="0">
            <a:spAutoFit/>
          </a:bodyPr>
          <a:lstStyle/>
          <a:p>
            <a:pPr>
              <a:defRPr/>
            </a:pPr>
            <a:r>
              <a:rPr lang="en-US" dirty="0">
                <a:solidFill>
                  <a:prstClr val="black"/>
                </a:solidFill>
                <a:latin typeface="Calibri" panose="020F0502020204030204"/>
              </a:rPr>
              <a:t>6b.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EED4856-97C9-4B21-86BC-F8491616DD18}"/>
              </a:ext>
            </a:extLst>
          </p:cNvPr>
          <p:cNvSpPr txBox="1"/>
          <p:nvPr/>
        </p:nvSpPr>
        <p:spPr>
          <a:xfrm>
            <a:off x="385633" y="3030526"/>
            <a:ext cx="2789081" cy="738664"/>
          </a:xfrm>
          <a:prstGeom prst="rect">
            <a:avLst/>
          </a:prstGeom>
          <a:noFill/>
        </p:spPr>
        <p:txBody>
          <a:bodyPr wrap="square" rtlCol="0">
            <a:spAutoFit/>
          </a:bodyPr>
          <a:lstStyle/>
          <a:p>
            <a:pPr>
              <a:defRPr/>
            </a:pPr>
            <a:r>
              <a:rPr lang="en-US" sz="1400" dirty="0">
                <a:solidFill>
                  <a:prstClr val="black"/>
                </a:solidFill>
                <a:latin typeface="Calibri" panose="020F0502020204030204"/>
              </a:rPr>
              <a:t>Number of reportable pathology reports linked to a CTC by year of specimen date collected</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97F2DEB-F203-4B52-A7F3-4AA7A2BE0CE1}"/>
              </a:ext>
            </a:extLst>
          </p:cNvPr>
          <p:cNvSpPr txBox="1"/>
          <p:nvPr/>
        </p:nvSpPr>
        <p:spPr>
          <a:xfrm>
            <a:off x="423411" y="3769190"/>
            <a:ext cx="275130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reportable path reports</a:t>
            </a:r>
          </a:p>
        </p:txBody>
      </p:sp>
      <p:cxnSp>
        <p:nvCxnSpPr>
          <p:cNvPr id="6" name="Straight Connector 5">
            <a:extLst>
              <a:ext uri="{FF2B5EF4-FFF2-40B4-BE49-F238E27FC236}">
                <a16:creationId xmlns:a16="http://schemas.microsoft.com/office/drawing/2014/main" id="{10B45300-2F2C-462B-9169-96048F775DC7}"/>
              </a:ext>
            </a:extLst>
          </p:cNvPr>
          <p:cNvCxnSpPr>
            <a:cxnSpLocks/>
          </p:cNvCxnSpPr>
          <p:nvPr/>
        </p:nvCxnSpPr>
        <p:spPr>
          <a:xfrm flipV="1">
            <a:off x="385633" y="3780338"/>
            <a:ext cx="2490748"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B9271AAC-A4D9-49AD-BCF7-CFC2644B3C45}"/>
              </a:ext>
            </a:extLst>
          </p:cNvPr>
          <p:cNvSpPr>
            <a:spLocks noGrp="1"/>
          </p:cNvSpPr>
          <p:nvPr>
            <p:ph type="sldNum" sz="quarter" idx="12"/>
          </p:nvPr>
        </p:nvSpPr>
        <p:spPr/>
        <p:txBody>
          <a:bodyPr/>
          <a:lstStyle/>
          <a:p>
            <a:fld id="{6144CAA6-C06D-479E-A8B7-977798066D1E}" type="slidenum">
              <a:rPr lang="en-US" smtClean="0"/>
              <a:t>12</a:t>
            </a:fld>
            <a:endParaRPr lang="en-US"/>
          </a:p>
        </p:txBody>
      </p:sp>
    </p:spTree>
    <p:extLst>
      <p:ext uri="{BB962C8B-B14F-4D97-AF65-F5344CB8AC3E}">
        <p14:creationId xmlns:p14="http://schemas.microsoft.com/office/powerpoint/2010/main" val="580795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AAF55F77-716A-43C6-BAB7-9294DEA236D2}"/>
              </a:ext>
            </a:extLst>
          </p:cNvPr>
          <p:cNvSpPr/>
          <p:nvPr/>
        </p:nvSpPr>
        <p:spPr>
          <a:xfrm>
            <a:off x="276045" y="250167"/>
            <a:ext cx="11602529" cy="63420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A442A-7A43-4362-9FCC-29FDF19458E6}"/>
              </a:ext>
            </a:extLst>
          </p:cNvPr>
          <p:cNvSpPr>
            <a:spLocks noGrp="1"/>
          </p:cNvSpPr>
          <p:nvPr>
            <p:ph type="title"/>
          </p:nvPr>
        </p:nvSpPr>
        <p:spPr>
          <a:xfrm>
            <a:off x="838200" y="79324"/>
            <a:ext cx="10515600" cy="1325563"/>
          </a:xfrm>
        </p:spPr>
        <p:txBody>
          <a:bodyPr/>
          <a:lstStyle/>
          <a:p>
            <a:r>
              <a:rPr lang="en-US" dirty="0"/>
              <a:t>Methods</a:t>
            </a:r>
          </a:p>
        </p:txBody>
      </p:sp>
      <p:grpSp>
        <p:nvGrpSpPr>
          <p:cNvPr id="4" name="Group 3">
            <a:extLst>
              <a:ext uri="{FF2B5EF4-FFF2-40B4-BE49-F238E27FC236}">
                <a16:creationId xmlns:a16="http://schemas.microsoft.com/office/drawing/2014/main" id="{2DC58A7B-BA13-4B6C-A592-9421E08E03B8}"/>
              </a:ext>
            </a:extLst>
          </p:cNvPr>
          <p:cNvGrpSpPr/>
          <p:nvPr/>
        </p:nvGrpSpPr>
        <p:grpSpPr>
          <a:xfrm>
            <a:off x="731106" y="1925990"/>
            <a:ext cx="5103637" cy="1027919"/>
            <a:chOff x="3837963" y="1331409"/>
            <a:chExt cx="4497413" cy="1027919"/>
          </a:xfrm>
        </p:grpSpPr>
        <p:sp>
          <p:nvSpPr>
            <p:cNvPr id="5" name="TextBox 4">
              <a:extLst>
                <a:ext uri="{FF2B5EF4-FFF2-40B4-BE49-F238E27FC236}">
                  <a16:creationId xmlns:a16="http://schemas.microsoft.com/office/drawing/2014/main" id="{6A9AFF4D-C693-479D-B6E2-1CCF62E8496C}"/>
                </a:ext>
              </a:extLst>
            </p:cNvPr>
            <p:cNvSpPr txBox="1"/>
            <p:nvPr/>
          </p:nvSpPr>
          <p:spPr>
            <a:xfrm>
              <a:off x="3854544" y="1331409"/>
              <a:ext cx="4480832"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histologically</a:t>
              </a:r>
              <a:r>
                <a:rPr kumimoji="0" lang="en-US" sz="1600" b="0" i="0" u="none" strike="noStrike" kern="1200" cap="none" spc="0" normalizeH="0" noProof="0" dirty="0">
                  <a:ln>
                    <a:noFill/>
                  </a:ln>
                  <a:solidFill>
                    <a:prstClr val="black"/>
                  </a:solidFill>
                  <a:effectLst/>
                  <a:uLnTx/>
                  <a:uFillTx/>
                  <a:latin typeface="Calibri" panose="020F0502020204030204"/>
                  <a:ea typeface="+mn-ea"/>
                  <a:cs typeface="+mn-cs"/>
                </a:rPr>
                <a:t> confirmed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CTCs with pathology reports </a:t>
              </a:r>
              <a:r>
                <a:rPr lang="en-US" sz="1600" dirty="0">
                  <a:solidFill>
                    <a:prstClr val="black"/>
                  </a:solidFill>
                  <a:latin typeface="Calibri" panose="020F0502020204030204"/>
                </a:rPr>
                <a:t>with a specimen date</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within 60 days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date of diagnosis</a:t>
              </a:r>
            </a:p>
          </p:txBody>
        </p:sp>
        <p:cxnSp>
          <p:nvCxnSpPr>
            <p:cNvPr id="6" name="Straight Connector 5">
              <a:extLst>
                <a:ext uri="{FF2B5EF4-FFF2-40B4-BE49-F238E27FC236}">
                  <a16:creationId xmlns:a16="http://schemas.microsoft.com/office/drawing/2014/main" id="{6A6FBB4C-38A4-4E75-95E0-4BF909E9EE6B}"/>
                </a:ext>
              </a:extLst>
            </p:cNvPr>
            <p:cNvCxnSpPr>
              <a:cxnSpLocks/>
            </p:cNvCxnSpPr>
            <p:nvPr/>
          </p:nvCxnSpPr>
          <p:spPr>
            <a:xfrm>
              <a:off x="3837963" y="2013853"/>
              <a:ext cx="428444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51304A6-1353-406D-A5B2-0A47D815D132}"/>
                </a:ext>
              </a:extLst>
            </p:cNvPr>
            <p:cNvSpPr txBox="1"/>
            <p:nvPr/>
          </p:nvSpPr>
          <p:spPr>
            <a:xfrm>
              <a:off x="3889211" y="2020774"/>
              <a:ext cx="444616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Total # of histologically confirmed CTCs </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 name="Group 7">
            <a:extLst>
              <a:ext uri="{FF2B5EF4-FFF2-40B4-BE49-F238E27FC236}">
                <a16:creationId xmlns:a16="http://schemas.microsoft.com/office/drawing/2014/main" id="{4939AF80-FF99-4DB7-905F-0BD5540CD261}"/>
              </a:ext>
            </a:extLst>
          </p:cNvPr>
          <p:cNvGrpSpPr/>
          <p:nvPr/>
        </p:nvGrpSpPr>
        <p:grpSpPr>
          <a:xfrm>
            <a:off x="6931821" y="1362003"/>
            <a:ext cx="4965569" cy="1910347"/>
            <a:chOff x="831466" y="4839930"/>
            <a:chExt cx="4369376" cy="1813206"/>
          </a:xfrm>
        </p:grpSpPr>
        <p:grpSp>
          <p:nvGrpSpPr>
            <p:cNvPr id="9" name="Group 8">
              <a:extLst>
                <a:ext uri="{FF2B5EF4-FFF2-40B4-BE49-F238E27FC236}">
                  <a16:creationId xmlns:a16="http://schemas.microsoft.com/office/drawing/2014/main" id="{EE0B2F06-574D-4DCD-BDBD-4DAB3FBE68C0}"/>
                </a:ext>
              </a:extLst>
            </p:cNvPr>
            <p:cNvGrpSpPr/>
            <p:nvPr/>
          </p:nvGrpSpPr>
          <p:grpSpPr>
            <a:xfrm>
              <a:off x="960161" y="5611000"/>
              <a:ext cx="4063082" cy="1042136"/>
              <a:chOff x="3964752" y="1974815"/>
              <a:chExt cx="4063082" cy="1042136"/>
            </a:xfrm>
          </p:grpSpPr>
          <p:sp>
            <p:nvSpPr>
              <p:cNvPr id="11" name="TextBox 10">
                <a:extLst>
                  <a:ext uri="{FF2B5EF4-FFF2-40B4-BE49-F238E27FC236}">
                    <a16:creationId xmlns:a16="http://schemas.microsoft.com/office/drawing/2014/main" id="{2B10E09E-93CF-4DB7-8B73-419CC2AEC6B7}"/>
                  </a:ext>
                </a:extLst>
              </p:cNvPr>
              <p:cNvSpPr txBox="1"/>
              <p:nvPr/>
            </p:nvSpPr>
            <p:spPr>
              <a:xfrm>
                <a:off x="3981393" y="1974815"/>
                <a:ext cx="403824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CTCs with a pathology report with a specimen date 365 days after date of diagnosis</a:t>
                </a:r>
              </a:p>
            </p:txBody>
          </p:sp>
          <p:cxnSp>
            <p:nvCxnSpPr>
              <p:cNvPr id="12" name="Straight Connector 11">
                <a:extLst>
                  <a:ext uri="{FF2B5EF4-FFF2-40B4-BE49-F238E27FC236}">
                    <a16:creationId xmlns:a16="http://schemas.microsoft.com/office/drawing/2014/main" id="{3DD5B137-20AB-4F4F-ADFD-F89C12BCDFA9}"/>
                  </a:ext>
                </a:extLst>
              </p:cNvPr>
              <p:cNvCxnSpPr>
                <a:cxnSpLocks/>
              </p:cNvCxnSpPr>
              <p:nvPr/>
            </p:nvCxnSpPr>
            <p:spPr>
              <a:xfrm>
                <a:off x="3964752" y="2610523"/>
                <a:ext cx="379497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CCCE0A0-0A75-405F-B122-51E2BD56F670}"/>
                  </a:ext>
                </a:extLst>
              </p:cNvPr>
              <p:cNvSpPr txBox="1"/>
              <p:nvPr/>
            </p:nvSpPr>
            <p:spPr>
              <a:xfrm>
                <a:off x="3996721" y="2678397"/>
                <a:ext cx="403111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Total # of SEER Reportable CTCs</a:t>
                </a:r>
              </a:p>
            </p:txBody>
          </p:sp>
        </p:grpSp>
        <p:sp>
          <p:nvSpPr>
            <p:cNvPr id="10" name="TextBox 9">
              <a:extLst>
                <a:ext uri="{FF2B5EF4-FFF2-40B4-BE49-F238E27FC236}">
                  <a16:creationId xmlns:a16="http://schemas.microsoft.com/office/drawing/2014/main" id="{309BF1E9-BEE6-40BC-9BE5-976B4EBEB012}"/>
                </a:ext>
              </a:extLst>
            </p:cNvPr>
            <p:cNvSpPr txBox="1"/>
            <p:nvPr/>
          </p:nvSpPr>
          <p:spPr>
            <a:xfrm>
              <a:off x="831466" y="4839930"/>
              <a:ext cx="4369376" cy="830997"/>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lang="en-US" sz="2400" b="1" dirty="0">
                  <a:solidFill>
                    <a:prstClr val="black"/>
                  </a:solidFill>
                  <a:latin typeface="Calibri" panose="020F0502020204030204"/>
                </a:rPr>
                <a:t>2</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Post first-course treatment pathology reports</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TextBox 14">
            <a:extLst>
              <a:ext uri="{FF2B5EF4-FFF2-40B4-BE49-F238E27FC236}">
                <a16:creationId xmlns:a16="http://schemas.microsoft.com/office/drawing/2014/main" id="{AEB0B64F-620F-416A-A4EB-90627439F3DD}"/>
              </a:ext>
            </a:extLst>
          </p:cNvPr>
          <p:cNvSpPr txBox="1"/>
          <p:nvPr/>
        </p:nvSpPr>
        <p:spPr>
          <a:xfrm>
            <a:off x="602903" y="3085733"/>
            <a:ext cx="2911729" cy="430887"/>
          </a:xfrm>
          <a:prstGeom prst="rect">
            <a:avLst/>
          </a:prstGeom>
          <a:noFill/>
        </p:spPr>
        <p:txBody>
          <a:bodyPr wrap="square" rtlCol="0">
            <a:spAutoFit/>
          </a:bodyPr>
          <a:lstStyle/>
          <a:p>
            <a:pPr>
              <a:spcAft>
                <a:spcPts val="150"/>
              </a:spcAft>
            </a:pPr>
            <a:r>
              <a:rPr lang="en-US" sz="1100" dirty="0"/>
              <a:t>** Timeframe chosen based on M15 Solid Tumor Manual and DOE Pilot analyses.</a:t>
            </a:r>
          </a:p>
        </p:txBody>
      </p:sp>
      <p:sp>
        <p:nvSpPr>
          <p:cNvPr id="16" name="TextBox 15">
            <a:extLst>
              <a:ext uri="{FF2B5EF4-FFF2-40B4-BE49-F238E27FC236}">
                <a16:creationId xmlns:a16="http://schemas.microsoft.com/office/drawing/2014/main" id="{B2AF2E75-6947-454F-AADB-877942FEB381}"/>
              </a:ext>
            </a:extLst>
          </p:cNvPr>
          <p:cNvSpPr txBox="1"/>
          <p:nvPr/>
        </p:nvSpPr>
        <p:spPr>
          <a:xfrm>
            <a:off x="602904" y="1362003"/>
            <a:ext cx="4945187" cy="461665"/>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1. </a:t>
            </a:r>
            <a:r>
              <a:rPr lang="en-US" sz="2400" b="1" dirty="0">
                <a:solidFill>
                  <a:prstClr val="black"/>
                </a:solidFill>
                <a:latin typeface="Calibri" panose="020F0502020204030204"/>
              </a:rPr>
              <a:t>Pathology report coverage</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FFA1CA3-D6CE-461A-A7E2-187776934B59}"/>
              </a:ext>
            </a:extLst>
          </p:cNvPr>
          <p:cNvSpPr txBox="1"/>
          <p:nvPr/>
        </p:nvSpPr>
        <p:spPr>
          <a:xfrm>
            <a:off x="731106" y="4027714"/>
            <a:ext cx="5103637" cy="2324473"/>
          </a:xfrm>
          <a:prstGeom prst="rect">
            <a:avLst/>
          </a:prstGeom>
          <a:noFill/>
        </p:spPr>
        <p:txBody>
          <a:bodyPr wrap="square" rtlCol="0">
            <a:spAutoFit/>
          </a:bodyPr>
          <a:lstStyle/>
          <a:p>
            <a:endParaRPr lang="en-US" dirty="0"/>
          </a:p>
        </p:txBody>
      </p:sp>
      <p:sp>
        <p:nvSpPr>
          <p:cNvPr id="33" name="TextBox 32">
            <a:extLst>
              <a:ext uri="{FF2B5EF4-FFF2-40B4-BE49-F238E27FC236}">
                <a16:creationId xmlns:a16="http://schemas.microsoft.com/office/drawing/2014/main" id="{F7B648D9-E4D3-47F6-86BB-B947E462787D}"/>
              </a:ext>
            </a:extLst>
          </p:cNvPr>
          <p:cNvSpPr txBox="1"/>
          <p:nvPr/>
        </p:nvSpPr>
        <p:spPr>
          <a:xfrm>
            <a:off x="602903" y="3743686"/>
            <a:ext cx="5406011" cy="2585323"/>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The denominator is the number of SEER reportable, histologically confirmed CTCs diagnosed from 2015-2017.   The numerator meets the same CTC criteria and, in addition, there must be at least one pathology report linked to the CTC that has a specimen date within 60 days of the date of diagnosis.    </a:t>
            </a:r>
          </a:p>
          <a:p>
            <a:endParaRPr lang="en-US" dirty="0"/>
          </a:p>
          <a:p>
            <a:r>
              <a:rPr lang="en-US" dirty="0"/>
              <a:t>Definition of histologically confirmed:  a value of 1-4 for the Diagnostic Confirmation field (NAACCR item #490).</a:t>
            </a:r>
          </a:p>
        </p:txBody>
      </p:sp>
      <p:sp>
        <p:nvSpPr>
          <p:cNvPr id="34" name="TextBox 33">
            <a:extLst>
              <a:ext uri="{FF2B5EF4-FFF2-40B4-BE49-F238E27FC236}">
                <a16:creationId xmlns:a16="http://schemas.microsoft.com/office/drawing/2014/main" id="{FC9CDD50-A8CC-42DA-AD08-F8DA76E5B2CF}"/>
              </a:ext>
            </a:extLst>
          </p:cNvPr>
          <p:cNvSpPr txBox="1"/>
          <p:nvPr/>
        </p:nvSpPr>
        <p:spPr>
          <a:xfrm>
            <a:off x="6814493" y="3739464"/>
            <a:ext cx="4839954" cy="175432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This metric includes all SEER reportable CTCs, regardless of diagnostic confirmation.    This is based on SEER reportable CTCs with at least one linked path report where the specimen date that is 365 days (or more) after the CTC date of diagnosis.</a:t>
            </a:r>
          </a:p>
        </p:txBody>
      </p:sp>
      <p:sp>
        <p:nvSpPr>
          <p:cNvPr id="35" name="Slide Number Placeholder 34">
            <a:extLst>
              <a:ext uri="{FF2B5EF4-FFF2-40B4-BE49-F238E27FC236}">
                <a16:creationId xmlns:a16="http://schemas.microsoft.com/office/drawing/2014/main" id="{DDB33EA6-DF6D-4268-A73C-CDA88C8CB476}"/>
              </a:ext>
            </a:extLst>
          </p:cNvPr>
          <p:cNvSpPr>
            <a:spLocks noGrp="1"/>
          </p:cNvSpPr>
          <p:nvPr>
            <p:ph type="sldNum" sz="quarter" idx="12"/>
          </p:nvPr>
        </p:nvSpPr>
        <p:spPr>
          <a:xfrm>
            <a:off x="8647664" y="6566130"/>
            <a:ext cx="2743200" cy="365125"/>
          </a:xfrm>
        </p:spPr>
        <p:txBody>
          <a:bodyPr/>
          <a:lstStyle/>
          <a:p>
            <a:fld id="{6144CAA6-C06D-479E-A8B7-977798066D1E}" type="slidenum">
              <a:rPr lang="en-US" smtClean="0"/>
              <a:t>13</a:t>
            </a:fld>
            <a:endParaRPr lang="en-US" dirty="0"/>
          </a:p>
        </p:txBody>
      </p:sp>
    </p:spTree>
    <p:extLst>
      <p:ext uri="{BB962C8B-B14F-4D97-AF65-F5344CB8AC3E}">
        <p14:creationId xmlns:p14="http://schemas.microsoft.com/office/powerpoint/2010/main" val="3975208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DA267190-68E7-4971-81C1-9DB780EC6262}"/>
              </a:ext>
            </a:extLst>
          </p:cNvPr>
          <p:cNvSpPr/>
          <p:nvPr/>
        </p:nvSpPr>
        <p:spPr>
          <a:xfrm>
            <a:off x="276045" y="255182"/>
            <a:ext cx="11602529" cy="628384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A442A-7A43-4362-9FCC-29FDF19458E6}"/>
              </a:ext>
            </a:extLst>
          </p:cNvPr>
          <p:cNvSpPr>
            <a:spLocks noGrp="1"/>
          </p:cNvSpPr>
          <p:nvPr>
            <p:ph type="title"/>
          </p:nvPr>
        </p:nvSpPr>
        <p:spPr>
          <a:xfrm>
            <a:off x="838200" y="79324"/>
            <a:ext cx="10515600" cy="1325563"/>
          </a:xfrm>
        </p:spPr>
        <p:txBody>
          <a:bodyPr/>
          <a:lstStyle/>
          <a:p>
            <a:r>
              <a:rPr lang="en-US" dirty="0"/>
              <a:t>Methods</a:t>
            </a:r>
          </a:p>
        </p:txBody>
      </p:sp>
      <p:grpSp>
        <p:nvGrpSpPr>
          <p:cNvPr id="17" name="Group 16">
            <a:extLst>
              <a:ext uri="{FF2B5EF4-FFF2-40B4-BE49-F238E27FC236}">
                <a16:creationId xmlns:a16="http://schemas.microsoft.com/office/drawing/2014/main" id="{878D6CF6-E3C0-4EDA-A9D3-D52ED1EB1B69}"/>
              </a:ext>
            </a:extLst>
          </p:cNvPr>
          <p:cNvGrpSpPr/>
          <p:nvPr/>
        </p:nvGrpSpPr>
        <p:grpSpPr>
          <a:xfrm>
            <a:off x="1090202" y="1459945"/>
            <a:ext cx="4402859" cy="4710078"/>
            <a:chOff x="7020507" y="2434113"/>
            <a:chExt cx="4402859" cy="4710078"/>
          </a:xfrm>
        </p:grpSpPr>
        <p:sp>
          <p:nvSpPr>
            <p:cNvPr id="18" name="TextBox 17">
              <a:extLst>
                <a:ext uri="{FF2B5EF4-FFF2-40B4-BE49-F238E27FC236}">
                  <a16:creationId xmlns:a16="http://schemas.microsoft.com/office/drawing/2014/main" id="{1FA0BE2C-D328-4CD5-853B-F7383B120364}"/>
                </a:ext>
              </a:extLst>
            </p:cNvPr>
            <p:cNvSpPr txBox="1"/>
            <p:nvPr/>
          </p:nvSpPr>
          <p:spPr>
            <a:xfrm>
              <a:off x="7020507" y="2434113"/>
              <a:ext cx="4402859" cy="830997"/>
            </a:xfrm>
            <a:prstGeom prst="rect">
              <a:avLst/>
            </a:prstGeom>
            <a:noFill/>
          </p:spPr>
          <p:txBody>
            <a:bodyPr wrap="square" rtlCol="0">
              <a:spAutoFit/>
            </a:bodyPr>
            <a:lstStyle/>
            <a:p>
              <a:pPr marL="288925" lvl="0" indent="-288925">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3</a:t>
              </a:r>
              <a:r>
                <a:rPr lang="en-US" sz="2400" b="1" dirty="0">
                  <a:solidFill>
                    <a:prstClr val="black"/>
                  </a:solidFill>
                  <a:latin typeface="Calibri" panose="020F0502020204030204"/>
                </a:rPr>
                <a:t>. Proportions of CTCs by type of pathology report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56010F8E-53B7-44FF-B72C-E3F273271F82}"/>
                </a:ext>
              </a:extLst>
            </p:cNvPr>
            <p:cNvGrpSpPr/>
            <p:nvPr/>
          </p:nvGrpSpPr>
          <p:grpSpPr>
            <a:xfrm>
              <a:off x="7621177" y="3412276"/>
              <a:ext cx="3275693" cy="777378"/>
              <a:chOff x="4944888" y="1589619"/>
              <a:chExt cx="3275693" cy="777378"/>
            </a:xfrm>
          </p:grpSpPr>
          <p:sp>
            <p:nvSpPr>
              <p:cNvPr id="29" name="TextBox 28">
                <a:extLst>
                  <a:ext uri="{FF2B5EF4-FFF2-40B4-BE49-F238E27FC236}">
                    <a16:creationId xmlns:a16="http://schemas.microsoft.com/office/drawing/2014/main" id="{155D8EF5-A022-4C26-A150-5380F586C52A}"/>
                  </a:ext>
                </a:extLst>
              </p:cNvPr>
              <p:cNvSpPr txBox="1"/>
              <p:nvPr/>
            </p:nvSpPr>
            <p:spPr>
              <a:xfrm>
                <a:off x="4944888" y="1589619"/>
                <a:ext cx="327569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CTCs with a structured report</a:t>
                </a:r>
              </a:p>
            </p:txBody>
          </p:sp>
          <p:cxnSp>
            <p:nvCxnSpPr>
              <p:cNvPr id="30" name="Straight Connector 29">
                <a:extLst>
                  <a:ext uri="{FF2B5EF4-FFF2-40B4-BE49-F238E27FC236}">
                    <a16:creationId xmlns:a16="http://schemas.microsoft.com/office/drawing/2014/main" id="{638F0810-2692-4EB6-9C5F-4DB6FF2D9FC8}"/>
                  </a:ext>
                </a:extLst>
              </p:cNvPr>
              <p:cNvCxnSpPr>
                <a:cxnSpLocks/>
              </p:cNvCxnSpPr>
              <p:nvPr/>
            </p:nvCxnSpPr>
            <p:spPr>
              <a:xfrm>
                <a:off x="5022975" y="2013853"/>
                <a:ext cx="262741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C949D91-ED0A-4748-A1B9-CDE093C0566F}"/>
                  </a:ext>
                </a:extLst>
              </p:cNvPr>
              <p:cNvSpPr txBox="1"/>
              <p:nvPr/>
            </p:nvSpPr>
            <p:spPr>
              <a:xfrm>
                <a:off x="5041906" y="2028443"/>
                <a:ext cx="3081655" cy="338554"/>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SEER Reportable CTCs</a:t>
                </a:r>
              </a:p>
            </p:txBody>
          </p:sp>
        </p:grpSp>
        <p:grpSp>
          <p:nvGrpSpPr>
            <p:cNvPr id="20" name="Group 19">
              <a:extLst>
                <a:ext uri="{FF2B5EF4-FFF2-40B4-BE49-F238E27FC236}">
                  <a16:creationId xmlns:a16="http://schemas.microsoft.com/office/drawing/2014/main" id="{A31F323B-CCC1-4782-A55D-CE3F873460BC}"/>
                </a:ext>
              </a:extLst>
            </p:cNvPr>
            <p:cNvGrpSpPr/>
            <p:nvPr/>
          </p:nvGrpSpPr>
          <p:grpSpPr>
            <a:xfrm>
              <a:off x="7615343" y="4453694"/>
              <a:ext cx="3586245" cy="784311"/>
              <a:chOff x="4939055" y="1614553"/>
              <a:chExt cx="3586245" cy="784311"/>
            </a:xfrm>
          </p:grpSpPr>
          <p:sp>
            <p:nvSpPr>
              <p:cNvPr id="26" name="TextBox 25">
                <a:extLst>
                  <a:ext uri="{FF2B5EF4-FFF2-40B4-BE49-F238E27FC236}">
                    <a16:creationId xmlns:a16="http://schemas.microsoft.com/office/drawing/2014/main" id="{F8F9081C-47AD-4795-8B1C-63AFE4DD05E1}"/>
                  </a:ext>
                </a:extLst>
              </p:cNvPr>
              <p:cNvSpPr txBox="1"/>
              <p:nvPr/>
            </p:nvSpPr>
            <p:spPr>
              <a:xfrm>
                <a:off x="4939055" y="1614553"/>
                <a:ext cx="358624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CTCs with unstructured reports</a:t>
                </a:r>
              </a:p>
            </p:txBody>
          </p:sp>
          <p:cxnSp>
            <p:nvCxnSpPr>
              <p:cNvPr id="27" name="Straight Connector 26">
                <a:extLst>
                  <a:ext uri="{FF2B5EF4-FFF2-40B4-BE49-F238E27FC236}">
                    <a16:creationId xmlns:a16="http://schemas.microsoft.com/office/drawing/2014/main" id="{EC9C880F-EC28-4082-A2F5-9476379F589C}"/>
                  </a:ext>
                </a:extLst>
              </p:cNvPr>
              <p:cNvCxnSpPr>
                <a:cxnSpLocks/>
              </p:cNvCxnSpPr>
              <p:nvPr/>
            </p:nvCxnSpPr>
            <p:spPr>
              <a:xfrm>
                <a:off x="5002195" y="2013853"/>
                <a:ext cx="274279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B0A2792-109B-4915-AFD5-AD2EFC86904A}"/>
                  </a:ext>
                </a:extLst>
              </p:cNvPr>
              <p:cNvSpPr txBox="1"/>
              <p:nvPr/>
            </p:nvSpPr>
            <p:spPr>
              <a:xfrm>
                <a:off x="5041907" y="2060310"/>
                <a:ext cx="2966243" cy="338554"/>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SEER Reportable CTCs</a:t>
                </a:r>
              </a:p>
            </p:txBody>
          </p:sp>
        </p:grpSp>
        <p:grpSp>
          <p:nvGrpSpPr>
            <p:cNvPr id="21" name="Group 20">
              <a:extLst>
                <a:ext uri="{FF2B5EF4-FFF2-40B4-BE49-F238E27FC236}">
                  <a16:creationId xmlns:a16="http://schemas.microsoft.com/office/drawing/2014/main" id="{A934F781-5959-47AD-8106-1FB52DBE1D84}"/>
                </a:ext>
              </a:extLst>
            </p:cNvPr>
            <p:cNvGrpSpPr/>
            <p:nvPr/>
          </p:nvGrpSpPr>
          <p:grpSpPr>
            <a:xfrm>
              <a:off x="7621177" y="5509172"/>
              <a:ext cx="3275693" cy="719510"/>
              <a:chOff x="4944888" y="1662574"/>
              <a:chExt cx="3275693" cy="719510"/>
            </a:xfrm>
          </p:grpSpPr>
          <p:sp>
            <p:nvSpPr>
              <p:cNvPr id="23" name="TextBox 22">
                <a:extLst>
                  <a:ext uri="{FF2B5EF4-FFF2-40B4-BE49-F238E27FC236}">
                    <a16:creationId xmlns:a16="http://schemas.microsoft.com/office/drawing/2014/main" id="{5C033783-196A-48CE-9C26-1075AC4A5B7B}"/>
                  </a:ext>
                </a:extLst>
              </p:cNvPr>
              <p:cNvSpPr txBox="1"/>
              <p:nvPr/>
            </p:nvSpPr>
            <p:spPr>
              <a:xfrm>
                <a:off x="4944888" y="1662574"/>
                <a:ext cx="327569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CTCs with image reports</a:t>
                </a:r>
              </a:p>
            </p:txBody>
          </p:sp>
          <p:cxnSp>
            <p:nvCxnSpPr>
              <p:cNvPr id="24" name="Straight Connector 23">
                <a:extLst>
                  <a:ext uri="{FF2B5EF4-FFF2-40B4-BE49-F238E27FC236}">
                    <a16:creationId xmlns:a16="http://schemas.microsoft.com/office/drawing/2014/main" id="{A6955496-D6A2-4382-92A4-C5180A1B166F}"/>
                  </a:ext>
                </a:extLst>
              </p:cNvPr>
              <p:cNvCxnSpPr>
                <a:cxnSpLocks/>
              </p:cNvCxnSpPr>
              <p:nvPr/>
            </p:nvCxnSpPr>
            <p:spPr>
              <a:xfrm flipV="1">
                <a:off x="5022975" y="2001128"/>
                <a:ext cx="2291087" cy="1272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663DCDB-0E89-4D84-BBC8-68338A4A6911}"/>
                  </a:ext>
                </a:extLst>
              </p:cNvPr>
              <p:cNvSpPr txBox="1"/>
              <p:nvPr/>
            </p:nvSpPr>
            <p:spPr>
              <a:xfrm>
                <a:off x="5033317" y="2043530"/>
                <a:ext cx="2917941" cy="338554"/>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SEER Reportable CTCs</a:t>
                </a:r>
              </a:p>
            </p:txBody>
          </p:sp>
        </p:grpSp>
        <p:sp>
          <p:nvSpPr>
            <p:cNvPr id="22" name="TextBox 21">
              <a:extLst>
                <a:ext uri="{FF2B5EF4-FFF2-40B4-BE49-F238E27FC236}">
                  <a16:creationId xmlns:a16="http://schemas.microsoft.com/office/drawing/2014/main" id="{8C78C1CD-B60C-442B-B072-1C35F6363A3F}"/>
                </a:ext>
              </a:extLst>
            </p:cNvPr>
            <p:cNvSpPr txBox="1"/>
            <p:nvPr/>
          </p:nvSpPr>
          <p:spPr>
            <a:xfrm>
              <a:off x="7465899" y="6359361"/>
              <a:ext cx="3586245" cy="784830"/>
            </a:xfrm>
            <a:prstGeom prst="rect">
              <a:avLst/>
            </a:prstGeom>
            <a:noFill/>
          </p:spPr>
          <p:txBody>
            <a:bodyPr wrap="square" rtlCol="0">
              <a:spAutoFit/>
            </a:bodyPr>
            <a:lstStyle/>
            <a:p>
              <a:pPr>
                <a:defRPr/>
              </a:pPr>
              <a:r>
                <a:rPr lang="en-US" sz="1100" dirty="0"/>
                <a:t>**This will be a hierarchical measure, meaning, if there are multiple types of reports for a CTC, then the preferred type (structured &gt; unstructured &gt; image) will be counted.</a:t>
              </a:r>
            </a:p>
            <a:p>
              <a:pPr>
                <a:defRPr/>
              </a:pPr>
              <a:endParaRPr lang="en-US" sz="1200" dirty="0"/>
            </a:p>
          </p:txBody>
        </p:sp>
      </p:grpSp>
      <p:sp>
        <p:nvSpPr>
          <p:cNvPr id="3" name="TextBox 2">
            <a:extLst>
              <a:ext uri="{FF2B5EF4-FFF2-40B4-BE49-F238E27FC236}">
                <a16:creationId xmlns:a16="http://schemas.microsoft.com/office/drawing/2014/main" id="{068A280D-822C-4FFD-B8AC-E67058EF7094}"/>
              </a:ext>
            </a:extLst>
          </p:cNvPr>
          <p:cNvSpPr txBox="1"/>
          <p:nvPr/>
        </p:nvSpPr>
        <p:spPr>
          <a:xfrm>
            <a:off x="6781243" y="1828800"/>
            <a:ext cx="4267200" cy="3970318"/>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For the purpose of this metric, </a:t>
            </a:r>
            <a:r>
              <a:rPr lang="en-US" b="1" dirty="0"/>
              <a:t>structured</a:t>
            </a:r>
            <a:r>
              <a:rPr lang="en-US" dirty="0"/>
              <a:t> is defined as having a coded value for primary site in the original HL7 message.   This was used as a proxy for identifying reports where the HL7 message included a specific segment with a single value for site.   This method was used because, at the time, it was not possible to query the original HL7 message of the path reports in SEER*DMS.    A new method will be used for this metric in the future. For the purpose of this metric, a </a:t>
            </a:r>
            <a:r>
              <a:rPr lang="en-US" b="1" dirty="0"/>
              <a:t>scanned paper path report </a:t>
            </a:r>
            <a:r>
              <a:rPr lang="en-US" dirty="0"/>
              <a:t>is a paper pathology report stored in an image file (PDF, TIF, </a:t>
            </a:r>
            <a:r>
              <a:rPr lang="en-US" dirty="0" err="1"/>
              <a:t>etc</a:t>
            </a:r>
            <a:r>
              <a:rPr lang="en-US" dirty="0"/>
              <a:t>) and linked to the CTC.   </a:t>
            </a:r>
          </a:p>
        </p:txBody>
      </p:sp>
      <p:sp>
        <p:nvSpPr>
          <p:cNvPr id="34" name="Slide Number Placeholder 33">
            <a:extLst>
              <a:ext uri="{FF2B5EF4-FFF2-40B4-BE49-F238E27FC236}">
                <a16:creationId xmlns:a16="http://schemas.microsoft.com/office/drawing/2014/main" id="{A2AFB8F8-0E4C-4188-A16D-81167E962598}"/>
              </a:ext>
            </a:extLst>
          </p:cNvPr>
          <p:cNvSpPr>
            <a:spLocks noGrp="1"/>
          </p:cNvSpPr>
          <p:nvPr>
            <p:ph type="sldNum" sz="quarter" idx="12"/>
          </p:nvPr>
        </p:nvSpPr>
        <p:spPr>
          <a:xfrm>
            <a:off x="8610600" y="6523495"/>
            <a:ext cx="2743200" cy="365125"/>
          </a:xfrm>
        </p:spPr>
        <p:txBody>
          <a:bodyPr/>
          <a:lstStyle/>
          <a:p>
            <a:fld id="{6144CAA6-C06D-479E-A8B7-977798066D1E}" type="slidenum">
              <a:rPr lang="en-US" smtClean="0"/>
              <a:t>14</a:t>
            </a:fld>
            <a:endParaRPr lang="en-US"/>
          </a:p>
        </p:txBody>
      </p:sp>
    </p:spTree>
    <p:extLst>
      <p:ext uri="{BB962C8B-B14F-4D97-AF65-F5344CB8AC3E}">
        <p14:creationId xmlns:p14="http://schemas.microsoft.com/office/powerpoint/2010/main" val="896577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F47F551-7125-4FA9-8C4D-80184DB36694}"/>
              </a:ext>
            </a:extLst>
          </p:cNvPr>
          <p:cNvSpPr/>
          <p:nvPr/>
        </p:nvSpPr>
        <p:spPr>
          <a:xfrm>
            <a:off x="276045" y="250166"/>
            <a:ext cx="11602529" cy="630590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44B59F9-914D-4F3D-B1EB-0CBE19DB7507}"/>
              </a:ext>
            </a:extLst>
          </p:cNvPr>
          <p:cNvSpPr txBox="1"/>
          <p:nvPr/>
        </p:nvSpPr>
        <p:spPr>
          <a:xfrm>
            <a:off x="838199" y="1589625"/>
            <a:ext cx="5498805" cy="1938992"/>
          </a:xfrm>
          <a:prstGeom prst="rect">
            <a:avLst/>
          </a:prstGeom>
          <a:noFill/>
        </p:spPr>
        <p:txBody>
          <a:bodyPr wrap="square" rtlCol="0">
            <a:spAutoFit/>
          </a:bodyPr>
          <a:lstStyle/>
          <a:p>
            <a:pPr>
              <a:defRPr/>
            </a:pPr>
            <a:r>
              <a:rPr lang="en-US" sz="2400" b="1" dirty="0">
                <a:solidFill>
                  <a:prstClr val="black"/>
                </a:solidFill>
                <a:latin typeface="Calibri" panose="020F0502020204030204"/>
              </a:rPr>
              <a:t>4. </a:t>
            </a:r>
            <a:r>
              <a:rPr lang="en-US" sz="2400" b="1" dirty="0">
                <a:solidFill>
                  <a:prstClr val="black"/>
                </a:solidFill>
              </a:rPr>
              <a:t>Proportion of SEER Reportable CTCs with a pathology report among histologically confirmed cases and non-histologically confirmed cases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EDB65A44-D7B2-44C3-8168-8B8FDC1F5DE8}"/>
              </a:ext>
            </a:extLst>
          </p:cNvPr>
          <p:cNvSpPr txBox="1"/>
          <p:nvPr/>
        </p:nvSpPr>
        <p:spPr>
          <a:xfrm>
            <a:off x="6943798" y="1833459"/>
            <a:ext cx="3920480" cy="313932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lvl="0">
              <a:defRPr/>
            </a:pPr>
            <a:r>
              <a:rPr lang="en-US" dirty="0"/>
              <a:t>A CTC is considered to be microscopically confirmed (MC) if there is a value of 1-4 for the Diagnostic Confirmation field (NAACCR item #490).    The denominator for both metrics is the number of SEER reportable CTCs diagnosed from 2015-2017.   A CTC is considered to have path if there is an path report of any type linked to the CTC (structured, unstructured, or paper path in a scanned image file).</a:t>
            </a:r>
          </a:p>
        </p:txBody>
      </p:sp>
      <p:sp>
        <p:nvSpPr>
          <p:cNvPr id="25" name="Title 1">
            <a:extLst>
              <a:ext uri="{FF2B5EF4-FFF2-40B4-BE49-F238E27FC236}">
                <a16:creationId xmlns:a16="http://schemas.microsoft.com/office/drawing/2014/main" id="{AF2533E5-583C-4DC1-9A1F-33E640064A47}"/>
              </a:ext>
            </a:extLst>
          </p:cNvPr>
          <p:cNvSpPr txBox="1">
            <a:spLocks/>
          </p:cNvSpPr>
          <p:nvPr/>
        </p:nvSpPr>
        <p:spPr>
          <a:xfrm>
            <a:off x="838200" y="793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Methods</a:t>
            </a:r>
            <a:endParaRPr lang="en-US" dirty="0"/>
          </a:p>
        </p:txBody>
      </p:sp>
      <p:sp>
        <p:nvSpPr>
          <p:cNvPr id="27" name="TextBox 26">
            <a:extLst>
              <a:ext uri="{FF2B5EF4-FFF2-40B4-BE49-F238E27FC236}">
                <a16:creationId xmlns:a16="http://schemas.microsoft.com/office/drawing/2014/main" id="{D14872A0-0346-4F46-89C6-970583B3DAF6}"/>
              </a:ext>
            </a:extLst>
          </p:cNvPr>
          <p:cNvSpPr txBox="1"/>
          <p:nvPr/>
        </p:nvSpPr>
        <p:spPr>
          <a:xfrm>
            <a:off x="1073032" y="3339007"/>
            <a:ext cx="3185817" cy="338554"/>
          </a:xfrm>
          <a:prstGeom prst="rect">
            <a:avLst/>
          </a:prstGeom>
          <a:noFill/>
        </p:spPr>
        <p:txBody>
          <a:bodyPr wrap="square" rtlCol="0">
            <a:spAutoFit/>
          </a:bodyPr>
          <a:lstStyle/>
          <a:p>
            <a:pPr lvl="0">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CTCs </a:t>
            </a:r>
            <a:r>
              <a:rPr lang="en-US" sz="1600" dirty="0">
                <a:solidFill>
                  <a:prstClr val="black"/>
                </a:solidFill>
              </a:rPr>
              <a:t>with a pathology report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8" name="Straight Connector 27">
            <a:extLst>
              <a:ext uri="{FF2B5EF4-FFF2-40B4-BE49-F238E27FC236}">
                <a16:creationId xmlns:a16="http://schemas.microsoft.com/office/drawing/2014/main" id="{E0D66CE5-80E5-46BC-8A75-83FAD68A4345}"/>
              </a:ext>
            </a:extLst>
          </p:cNvPr>
          <p:cNvCxnSpPr>
            <a:cxnSpLocks/>
          </p:cNvCxnSpPr>
          <p:nvPr/>
        </p:nvCxnSpPr>
        <p:spPr>
          <a:xfrm flipV="1">
            <a:off x="1061313" y="3744352"/>
            <a:ext cx="3037404" cy="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B1BDF5E-6815-46D2-A134-FC69E3B8DF60}"/>
              </a:ext>
            </a:extLst>
          </p:cNvPr>
          <p:cNvSpPr txBox="1"/>
          <p:nvPr/>
        </p:nvSpPr>
        <p:spPr>
          <a:xfrm>
            <a:off x="1099089" y="3771549"/>
            <a:ext cx="2561783" cy="584775"/>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histologically confirmed cases</a:t>
            </a:r>
          </a:p>
        </p:txBody>
      </p:sp>
      <p:sp>
        <p:nvSpPr>
          <p:cNvPr id="31" name="TextBox 30">
            <a:extLst>
              <a:ext uri="{FF2B5EF4-FFF2-40B4-BE49-F238E27FC236}">
                <a16:creationId xmlns:a16="http://schemas.microsoft.com/office/drawing/2014/main" id="{5879B06D-6CC5-4A64-8390-569373014A15}"/>
              </a:ext>
            </a:extLst>
          </p:cNvPr>
          <p:cNvSpPr txBox="1"/>
          <p:nvPr/>
        </p:nvSpPr>
        <p:spPr>
          <a:xfrm>
            <a:off x="1099089" y="4586405"/>
            <a:ext cx="361913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CTCs with a pathology report</a:t>
            </a:r>
          </a:p>
        </p:txBody>
      </p:sp>
      <p:sp>
        <p:nvSpPr>
          <p:cNvPr id="32" name="TextBox 31">
            <a:extLst>
              <a:ext uri="{FF2B5EF4-FFF2-40B4-BE49-F238E27FC236}">
                <a16:creationId xmlns:a16="http://schemas.microsoft.com/office/drawing/2014/main" id="{88BCA93C-0E92-4129-ADD7-E2B94C869454}"/>
              </a:ext>
            </a:extLst>
          </p:cNvPr>
          <p:cNvSpPr txBox="1"/>
          <p:nvPr/>
        </p:nvSpPr>
        <p:spPr>
          <a:xfrm>
            <a:off x="1099089" y="4972780"/>
            <a:ext cx="3121982" cy="584775"/>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cases </a:t>
            </a:r>
            <a:r>
              <a:rPr lang="en-US" sz="1600" u="sng" dirty="0">
                <a:solidFill>
                  <a:prstClr val="black"/>
                </a:solidFill>
                <a:latin typeface="Calibri" panose="020F0502020204030204"/>
              </a:rPr>
              <a:t>NOT</a:t>
            </a:r>
            <a:r>
              <a:rPr lang="en-US" sz="1600" dirty="0">
                <a:solidFill>
                  <a:prstClr val="black"/>
                </a:solidFill>
                <a:latin typeface="Calibri" panose="020F0502020204030204"/>
              </a:rPr>
              <a:t> histologically confirmed </a:t>
            </a:r>
          </a:p>
        </p:txBody>
      </p:sp>
      <p:cxnSp>
        <p:nvCxnSpPr>
          <p:cNvPr id="33" name="Straight Connector 32">
            <a:extLst>
              <a:ext uri="{FF2B5EF4-FFF2-40B4-BE49-F238E27FC236}">
                <a16:creationId xmlns:a16="http://schemas.microsoft.com/office/drawing/2014/main" id="{5376A99D-6A18-429D-8F70-303995268D06}"/>
              </a:ext>
            </a:extLst>
          </p:cNvPr>
          <p:cNvCxnSpPr>
            <a:cxnSpLocks/>
          </p:cNvCxnSpPr>
          <p:nvPr/>
        </p:nvCxnSpPr>
        <p:spPr>
          <a:xfrm flipV="1">
            <a:off x="1099090" y="4940309"/>
            <a:ext cx="3036410" cy="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5" name="Slide Number Placeholder 34">
            <a:extLst>
              <a:ext uri="{FF2B5EF4-FFF2-40B4-BE49-F238E27FC236}">
                <a16:creationId xmlns:a16="http://schemas.microsoft.com/office/drawing/2014/main" id="{C5D7D3D5-A5BE-4A8A-9FAF-FF9627429379}"/>
              </a:ext>
            </a:extLst>
          </p:cNvPr>
          <p:cNvSpPr>
            <a:spLocks noGrp="1"/>
          </p:cNvSpPr>
          <p:nvPr>
            <p:ph type="sldNum" sz="quarter" idx="12"/>
          </p:nvPr>
        </p:nvSpPr>
        <p:spPr>
          <a:xfrm>
            <a:off x="8610600" y="6492875"/>
            <a:ext cx="2743200" cy="365125"/>
          </a:xfrm>
        </p:spPr>
        <p:txBody>
          <a:bodyPr/>
          <a:lstStyle/>
          <a:p>
            <a:fld id="{6144CAA6-C06D-479E-A8B7-977798066D1E}" type="slidenum">
              <a:rPr lang="en-US" smtClean="0"/>
              <a:t>15</a:t>
            </a:fld>
            <a:endParaRPr lang="en-US" dirty="0"/>
          </a:p>
        </p:txBody>
      </p:sp>
    </p:spTree>
    <p:extLst>
      <p:ext uri="{BB962C8B-B14F-4D97-AF65-F5344CB8AC3E}">
        <p14:creationId xmlns:p14="http://schemas.microsoft.com/office/powerpoint/2010/main" val="3205300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635607-9B2F-436F-BCDD-1DA99D23FA78}"/>
              </a:ext>
            </a:extLst>
          </p:cNvPr>
          <p:cNvSpPr/>
          <p:nvPr/>
        </p:nvSpPr>
        <p:spPr>
          <a:xfrm>
            <a:off x="276045" y="250167"/>
            <a:ext cx="11602529" cy="63420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0404C7B-E2BA-4F38-B8AE-BF1DACCB9353}"/>
              </a:ext>
            </a:extLst>
          </p:cNvPr>
          <p:cNvSpPr txBox="1"/>
          <p:nvPr/>
        </p:nvSpPr>
        <p:spPr>
          <a:xfrm>
            <a:off x="838200" y="1072201"/>
            <a:ext cx="4693504" cy="830997"/>
          </a:xfrm>
          <a:prstGeom prst="rect">
            <a:avLst/>
          </a:prstGeom>
          <a:noFill/>
        </p:spPr>
        <p:txBody>
          <a:bodyPr wrap="square" rtlCol="0">
            <a:spAutoFit/>
          </a:bodyPr>
          <a:lstStyle/>
          <a:p>
            <a:pPr>
              <a:defRPr/>
            </a:pPr>
            <a:r>
              <a:rPr lang="en-US" sz="2400" b="1" dirty="0">
                <a:solidFill>
                  <a:prstClr val="black"/>
                </a:solidFill>
                <a:latin typeface="Calibri" panose="020F0502020204030204"/>
              </a:rPr>
              <a:t>5. Pathology report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464AD781-EB51-4DDF-8B58-54584F0C369E}"/>
              </a:ext>
            </a:extLst>
          </p:cNvPr>
          <p:cNvSpPr txBox="1"/>
          <p:nvPr/>
        </p:nvSpPr>
        <p:spPr>
          <a:xfrm>
            <a:off x="1117710" y="1487700"/>
            <a:ext cx="3205655" cy="584775"/>
          </a:xfrm>
          <a:prstGeom prst="rect">
            <a:avLst/>
          </a:prstGeom>
          <a:noFill/>
        </p:spPr>
        <p:txBody>
          <a:bodyPr wrap="square" rtlCol="0">
            <a:spAutoFit/>
          </a:bodyPr>
          <a:lstStyle/>
          <a:p>
            <a:pPr>
              <a:defRPr/>
            </a:pPr>
            <a:r>
              <a:rPr lang="en-US" sz="1600" dirty="0">
                <a:solidFill>
                  <a:prstClr val="black"/>
                </a:solidFill>
                <a:latin typeface="Calibri" panose="020F0502020204030204"/>
              </a:rPr>
              <a:t>Number of structured, unstructured, and paper pathology reports</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657970E-15AD-47B4-B6A6-5D0B58D758BF}"/>
              </a:ext>
            </a:extLst>
          </p:cNvPr>
          <p:cNvSpPr txBox="1"/>
          <p:nvPr/>
        </p:nvSpPr>
        <p:spPr>
          <a:xfrm>
            <a:off x="1117710" y="2476580"/>
            <a:ext cx="9764486" cy="313932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lvl="0">
              <a:defRPr/>
            </a:pPr>
            <a:r>
              <a:rPr lang="en-US" b="1" dirty="0"/>
              <a:t>Structured</a:t>
            </a:r>
            <a:r>
              <a:rPr lang="en-US" dirty="0"/>
              <a:t> is defined as having a coded value for primary site in the original HL7 message.   This was used as a proxy for identifying reports where the HL7 message included a specific segment with a single value for site.   This method was used because, at the time, it was not possible to query the original HL7 message of the path reports in SEER*DMS.    A new method will be used for this metric in the future. </a:t>
            </a:r>
          </a:p>
          <a:p>
            <a:pPr lvl="0">
              <a:defRPr/>
            </a:pPr>
            <a:r>
              <a:rPr lang="en-US" dirty="0"/>
              <a:t>  </a:t>
            </a:r>
          </a:p>
          <a:p>
            <a:pPr lvl="0">
              <a:defRPr/>
            </a:pPr>
            <a:r>
              <a:rPr lang="en-US" b="1" dirty="0"/>
              <a:t>Non-structured </a:t>
            </a:r>
            <a:r>
              <a:rPr lang="en-US" b="1" dirty="0" err="1"/>
              <a:t>epath</a:t>
            </a:r>
            <a:r>
              <a:rPr lang="en-US" b="1" dirty="0"/>
              <a:t> </a:t>
            </a:r>
            <a:r>
              <a:rPr lang="en-US" dirty="0"/>
              <a:t>is a pathology report submitted to the registry as an HL7 message, but the site was coded within SEER*DMS.   The majority of these are coded in manual processes.</a:t>
            </a:r>
          </a:p>
          <a:p>
            <a:pPr lvl="0">
              <a:defRPr/>
            </a:pPr>
            <a:endParaRPr lang="en-US" dirty="0"/>
          </a:p>
          <a:p>
            <a:pPr lvl="0">
              <a:defRPr/>
            </a:pPr>
            <a:r>
              <a:rPr lang="en-US" dirty="0"/>
              <a:t>A</a:t>
            </a:r>
            <a:r>
              <a:rPr lang="en-US" b="1" dirty="0"/>
              <a:t> scanned paper path report </a:t>
            </a:r>
            <a:r>
              <a:rPr lang="en-US" dirty="0"/>
              <a:t>is a paper pathology report stored in an image file (PDF, TIF, </a:t>
            </a:r>
            <a:r>
              <a:rPr lang="en-US" dirty="0" err="1"/>
              <a:t>etc</a:t>
            </a:r>
            <a:r>
              <a:rPr lang="en-US" dirty="0"/>
              <a:t>) and linked to the CTC.   </a:t>
            </a:r>
          </a:p>
        </p:txBody>
      </p:sp>
      <p:sp>
        <p:nvSpPr>
          <p:cNvPr id="16" name="Title 1">
            <a:extLst>
              <a:ext uri="{FF2B5EF4-FFF2-40B4-BE49-F238E27FC236}">
                <a16:creationId xmlns:a16="http://schemas.microsoft.com/office/drawing/2014/main" id="{4354D52B-112C-4C8A-BF21-9C376CA5318A}"/>
              </a:ext>
            </a:extLst>
          </p:cNvPr>
          <p:cNvSpPr txBox="1">
            <a:spLocks/>
          </p:cNvSpPr>
          <p:nvPr/>
        </p:nvSpPr>
        <p:spPr>
          <a:xfrm>
            <a:off x="742153" y="378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Methods</a:t>
            </a:r>
          </a:p>
        </p:txBody>
      </p:sp>
      <p:sp>
        <p:nvSpPr>
          <p:cNvPr id="19" name="Slide Number Placeholder 18">
            <a:extLst>
              <a:ext uri="{FF2B5EF4-FFF2-40B4-BE49-F238E27FC236}">
                <a16:creationId xmlns:a16="http://schemas.microsoft.com/office/drawing/2014/main" id="{6D669AE5-1E75-4210-A81E-DE745FE439F8}"/>
              </a:ext>
            </a:extLst>
          </p:cNvPr>
          <p:cNvSpPr>
            <a:spLocks noGrp="1"/>
          </p:cNvSpPr>
          <p:nvPr>
            <p:ph type="sldNum" sz="quarter" idx="12"/>
          </p:nvPr>
        </p:nvSpPr>
        <p:spPr>
          <a:xfrm>
            <a:off x="8610600" y="6552606"/>
            <a:ext cx="2743200" cy="365125"/>
          </a:xfrm>
        </p:spPr>
        <p:txBody>
          <a:bodyPr/>
          <a:lstStyle/>
          <a:p>
            <a:fld id="{6144CAA6-C06D-479E-A8B7-977798066D1E}" type="slidenum">
              <a:rPr lang="en-US" smtClean="0"/>
              <a:t>16</a:t>
            </a:fld>
            <a:endParaRPr lang="en-US" dirty="0"/>
          </a:p>
        </p:txBody>
      </p:sp>
    </p:spTree>
    <p:extLst>
      <p:ext uri="{BB962C8B-B14F-4D97-AF65-F5344CB8AC3E}">
        <p14:creationId xmlns:p14="http://schemas.microsoft.com/office/powerpoint/2010/main" val="1373441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6407735-9573-4A26-8FD7-A560DB98BEF9}"/>
              </a:ext>
            </a:extLst>
          </p:cNvPr>
          <p:cNvSpPr/>
          <p:nvPr/>
        </p:nvSpPr>
        <p:spPr>
          <a:xfrm>
            <a:off x="276045" y="250166"/>
            <a:ext cx="11602529" cy="631347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EB4D0F1-269F-4912-987B-69D25FA841F8}"/>
              </a:ext>
            </a:extLst>
          </p:cNvPr>
          <p:cNvSpPr>
            <a:spLocks noGrp="1"/>
          </p:cNvSpPr>
          <p:nvPr>
            <p:ph type="title"/>
          </p:nvPr>
        </p:nvSpPr>
        <p:spPr>
          <a:xfrm>
            <a:off x="819509" y="294355"/>
            <a:ext cx="10515600" cy="1325563"/>
          </a:xfrm>
        </p:spPr>
        <p:txBody>
          <a:bodyPr/>
          <a:lstStyle/>
          <a:p>
            <a:r>
              <a:rPr lang="en-US" dirty="0"/>
              <a:t>Methods</a:t>
            </a:r>
          </a:p>
        </p:txBody>
      </p:sp>
      <p:sp>
        <p:nvSpPr>
          <p:cNvPr id="16" name="TextBox 15">
            <a:extLst>
              <a:ext uri="{FF2B5EF4-FFF2-40B4-BE49-F238E27FC236}">
                <a16:creationId xmlns:a16="http://schemas.microsoft.com/office/drawing/2014/main" id="{BD23B13D-AA0D-4FEE-92A4-B3255B3F4605}"/>
              </a:ext>
            </a:extLst>
          </p:cNvPr>
          <p:cNvSpPr txBox="1"/>
          <p:nvPr/>
        </p:nvSpPr>
        <p:spPr>
          <a:xfrm>
            <a:off x="912640" y="2598003"/>
            <a:ext cx="4693504" cy="830997"/>
          </a:xfrm>
          <a:prstGeom prst="rect">
            <a:avLst/>
          </a:prstGeom>
          <a:noFill/>
        </p:spPr>
        <p:txBody>
          <a:bodyPr wrap="square" rtlCol="0">
            <a:spAutoFit/>
          </a:bodyPr>
          <a:lstStyle/>
          <a:p>
            <a:pPr>
              <a:defRPr/>
            </a:pPr>
            <a:r>
              <a:rPr lang="en-US" sz="2400" b="1" dirty="0">
                <a:solidFill>
                  <a:prstClr val="black"/>
                </a:solidFill>
                <a:latin typeface="Calibri" panose="020F0502020204030204"/>
              </a:rPr>
              <a:t>6a.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9EDAE577-53D7-4944-81A8-C2482E0CD9B6}"/>
              </a:ext>
            </a:extLst>
          </p:cNvPr>
          <p:cNvSpPr txBox="1"/>
          <p:nvPr/>
        </p:nvSpPr>
        <p:spPr>
          <a:xfrm>
            <a:off x="1036117" y="3013501"/>
            <a:ext cx="4442598" cy="58477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Number of pathology reports uploaded </a:t>
            </a:r>
            <a:r>
              <a:rPr lang="en-US" sz="1600" dirty="0">
                <a:solidFill>
                  <a:prstClr val="black"/>
                </a:solidFill>
                <a:latin typeface="Calibri" panose="020F0502020204030204"/>
              </a:rPr>
              <a:t>at X months with no abstract.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00A6A183-1305-406E-A996-F16CE714D4CA}"/>
              </a:ext>
            </a:extLst>
          </p:cNvPr>
          <p:cNvSpPr txBox="1"/>
          <p:nvPr/>
        </p:nvSpPr>
        <p:spPr>
          <a:xfrm>
            <a:off x="6585858" y="1582340"/>
            <a:ext cx="5031061" cy="36933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This chart shows the percentage of path reports that were loaded into SEER*DMS by 3 categories:    </a:t>
            </a:r>
          </a:p>
          <a:p>
            <a:endParaRPr lang="en-US" dirty="0"/>
          </a:p>
          <a:p>
            <a:r>
              <a:rPr lang="en-US" b="1" dirty="0"/>
              <a:t>After abstract:   </a:t>
            </a:r>
            <a:r>
              <a:rPr lang="en-US" dirty="0"/>
              <a:t>The abstract was already in SEER*DMS when the path report was imported.</a:t>
            </a:r>
          </a:p>
          <a:p>
            <a:endParaRPr lang="en-US" dirty="0"/>
          </a:p>
          <a:p>
            <a:r>
              <a:rPr lang="en-US" b="1" dirty="0"/>
              <a:t>Abstract within 12 mos. of Path:  </a:t>
            </a:r>
            <a:r>
              <a:rPr lang="en-US" dirty="0"/>
              <a:t>The abstract was imported into SEER*DMS after the path report, but within 12 </a:t>
            </a:r>
            <a:r>
              <a:rPr lang="en-US" dirty="0" err="1"/>
              <a:t>mos</a:t>
            </a:r>
            <a:r>
              <a:rPr lang="en-US" dirty="0"/>
              <a:t> of the path report.</a:t>
            </a:r>
          </a:p>
          <a:p>
            <a:endParaRPr lang="en-US" dirty="0"/>
          </a:p>
          <a:p>
            <a:pPr lvl="0">
              <a:defRPr/>
            </a:pPr>
            <a:r>
              <a:rPr lang="en-US" b="1" dirty="0"/>
              <a:t>Abstract 12+ mos. of Path:  </a:t>
            </a:r>
            <a:r>
              <a:rPr lang="en-US" dirty="0"/>
              <a:t>The abstract was imported into SEER*DMS after the path report and it was at least 12 months later.</a:t>
            </a:r>
          </a:p>
        </p:txBody>
      </p:sp>
      <p:sp>
        <p:nvSpPr>
          <p:cNvPr id="24" name="Slide Number Placeholder 23">
            <a:extLst>
              <a:ext uri="{FF2B5EF4-FFF2-40B4-BE49-F238E27FC236}">
                <a16:creationId xmlns:a16="http://schemas.microsoft.com/office/drawing/2014/main" id="{25159620-2F84-49D0-9127-0353CE0DD3AB}"/>
              </a:ext>
            </a:extLst>
          </p:cNvPr>
          <p:cNvSpPr>
            <a:spLocks noGrp="1"/>
          </p:cNvSpPr>
          <p:nvPr>
            <p:ph type="sldNum" sz="quarter" idx="12"/>
          </p:nvPr>
        </p:nvSpPr>
        <p:spPr>
          <a:xfrm>
            <a:off x="8591909" y="6505000"/>
            <a:ext cx="2743200" cy="365125"/>
          </a:xfrm>
        </p:spPr>
        <p:txBody>
          <a:bodyPr/>
          <a:lstStyle/>
          <a:p>
            <a:fld id="{6144CAA6-C06D-479E-A8B7-977798066D1E}" type="slidenum">
              <a:rPr lang="en-US" smtClean="0"/>
              <a:t>17</a:t>
            </a:fld>
            <a:endParaRPr lang="en-US"/>
          </a:p>
        </p:txBody>
      </p:sp>
    </p:spTree>
    <p:extLst>
      <p:ext uri="{BB962C8B-B14F-4D97-AF65-F5344CB8AC3E}">
        <p14:creationId xmlns:p14="http://schemas.microsoft.com/office/powerpoint/2010/main" val="2506522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7A77FB4-412B-4950-873D-BFA6E3DDE155}"/>
              </a:ext>
            </a:extLst>
          </p:cNvPr>
          <p:cNvSpPr/>
          <p:nvPr/>
        </p:nvSpPr>
        <p:spPr>
          <a:xfrm>
            <a:off x="276045" y="250167"/>
            <a:ext cx="11602529" cy="621347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EB4D0F1-269F-4912-987B-69D25FA841F8}"/>
              </a:ext>
            </a:extLst>
          </p:cNvPr>
          <p:cNvSpPr>
            <a:spLocks noGrp="1"/>
          </p:cNvSpPr>
          <p:nvPr>
            <p:ph type="title"/>
          </p:nvPr>
        </p:nvSpPr>
        <p:spPr>
          <a:xfrm>
            <a:off x="819509" y="394358"/>
            <a:ext cx="10515600" cy="1325563"/>
          </a:xfrm>
        </p:spPr>
        <p:txBody>
          <a:bodyPr/>
          <a:lstStyle/>
          <a:p>
            <a:r>
              <a:rPr lang="en-US" dirty="0"/>
              <a:t>Methods</a:t>
            </a:r>
          </a:p>
        </p:txBody>
      </p:sp>
      <p:sp>
        <p:nvSpPr>
          <p:cNvPr id="20" name="TextBox 19">
            <a:extLst>
              <a:ext uri="{FF2B5EF4-FFF2-40B4-BE49-F238E27FC236}">
                <a16:creationId xmlns:a16="http://schemas.microsoft.com/office/drawing/2014/main" id="{42F06B35-8ED3-401D-BB1A-A031371BCF36}"/>
              </a:ext>
            </a:extLst>
          </p:cNvPr>
          <p:cNvSpPr txBox="1"/>
          <p:nvPr/>
        </p:nvSpPr>
        <p:spPr>
          <a:xfrm>
            <a:off x="1184684" y="2786120"/>
            <a:ext cx="4693504" cy="830997"/>
          </a:xfrm>
          <a:prstGeom prst="rect">
            <a:avLst/>
          </a:prstGeom>
          <a:noFill/>
        </p:spPr>
        <p:txBody>
          <a:bodyPr wrap="square" rtlCol="0">
            <a:spAutoFit/>
          </a:bodyPr>
          <a:lstStyle/>
          <a:p>
            <a:pPr>
              <a:defRPr/>
            </a:pPr>
            <a:r>
              <a:rPr lang="en-US" sz="2400" b="1" dirty="0">
                <a:solidFill>
                  <a:prstClr val="black"/>
                </a:solidFill>
                <a:latin typeface="Calibri" panose="020F0502020204030204"/>
              </a:rPr>
              <a:t>6b.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FAD142DB-9056-41A8-A2DC-8427C6312242}"/>
              </a:ext>
            </a:extLst>
          </p:cNvPr>
          <p:cNvSpPr txBox="1"/>
          <p:nvPr/>
        </p:nvSpPr>
        <p:spPr>
          <a:xfrm>
            <a:off x="1669366" y="3201618"/>
            <a:ext cx="4130564" cy="584775"/>
          </a:xfrm>
          <a:prstGeom prst="rect">
            <a:avLst/>
          </a:prstGeom>
          <a:noFill/>
        </p:spPr>
        <p:txBody>
          <a:bodyPr wrap="square" rtlCol="0">
            <a:spAutoFit/>
          </a:bodyPr>
          <a:lstStyle/>
          <a:p>
            <a:pPr>
              <a:defRPr/>
            </a:pPr>
            <a:r>
              <a:rPr lang="en-US" sz="1600" dirty="0">
                <a:solidFill>
                  <a:prstClr val="black"/>
                </a:solidFill>
                <a:latin typeface="Calibri" panose="020F0502020204030204"/>
              </a:rPr>
              <a:t>Number of pathology reports not linked to a CTC by year of specimen date collected</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217B09AE-594B-427B-B15A-900552BFDE7B}"/>
              </a:ext>
            </a:extLst>
          </p:cNvPr>
          <p:cNvSpPr txBox="1"/>
          <p:nvPr/>
        </p:nvSpPr>
        <p:spPr>
          <a:xfrm>
            <a:off x="6955252" y="2176624"/>
            <a:ext cx="4256314" cy="23083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Percent of pathology reports that are linked to CTCs in SEER*DMS.    This only includes reports coded as reportable.   Non-reportable and auditable reports in SEER*DMS were ignored;  including reports for patients who do not live in the registry’s catchment area and reports for non-reportable diseases.   </a:t>
            </a:r>
          </a:p>
        </p:txBody>
      </p:sp>
      <p:sp>
        <p:nvSpPr>
          <p:cNvPr id="5" name="Slide Number Placeholder 4">
            <a:extLst>
              <a:ext uri="{FF2B5EF4-FFF2-40B4-BE49-F238E27FC236}">
                <a16:creationId xmlns:a16="http://schemas.microsoft.com/office/drawing/2014/main" id="{0E4837D8-22BE-4CAD-AD72-2F4D9FEB95CA}"/>
              </a:ext>
            </a:extLst>
          </p:cNvPr>
          <p:cNvSpPr>
            <a:spLocks noGrp="1"/>
          </p:cNvSpPr>
          <p:nvPr>
            <p:ph type="sldNum" sz="quarter" idx="12"/>
          </p:nvPr>
        </p:nvSpPr>
        <p:spPr>
          <a:xfrm>
            <a:off x="8591909" y="6463642"/>
            <a:ext cx="2743200" cy="365125"/>
          </a:xfrm>
        </p:spPr>
        <p:txBody>
          <a:bodyPr/>
          <a:lstStyle/>
          <a:p>
            <a:fld id="{6144CAA6-C06D-479E-A8B7-977798066D1E}" type="slidenum">
              <a:rPr lang="en-US" smtClean="0"/>
              <a:t>18</a:t>
            </a:fld>
            <a:endParaRPr lang="en-US" dirty="0"/>
          </a:p>
        </p:txBody>
      </p:sp>
    </p:spTree>
    <p:extLst>
      <p:ext uri="{BB962C8B-B14F-4D97-AF65-F5344CB8AC3E}">
        <p14:creationId xmlns:p14="http://schemas.microsoft.com/office/powerpoint/2010/main" val="2562990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BB0A9F-BA36-4B19-9017-99A604271A88}"/>
              </a:ext>
            </a:extLst>
          </p:cNvPr>
          <p:cNvSpPr>
            <a:spLocks noGrp="1"/>
          </p:cNvSpPr>
          <p:nvPr>
            <p:ph type="title"/>
          </p:nvPr>
        </p:nvSpPr>
        <p:spPr>
          <a:xfrm>
            <a:off x="403088" y="1985023"/>
            <a:ext cx="3252873" cy="2512530"/>
          </a:xfrm>
        </p:spPr>
        <p:txBody>
          <a:bodyPr vert="horz" lIns="91440" tIns="45720" rIns="91440" bIns="45720" rtlCol="0" anchor="t">
            <a:normAutofit fontScale="90000"/>
          </a:bodyPr>
          <a:lstStyle/>
          <a:p>
            <a:r>
              <a:rPr lang="en-US" sz="4000" kern="1200" dirty="0">
                <a:solidFill>
                  <a:schemeClr val="bg1"/>
                </a:solidFill>
                <a:latin typeface="+mj-lt"/>
                <a:ea typeface="+mj-ea"/>
                <a:cs typeface="+mj-cs"/>
              </a:rPr>
              <a:t>Program cost/benefit for supporting       e-path tools and processes</a:t>
            </a:r>
          </a:p>
        </p:txBody>
      </p:sp>
      <p:sp>
        <p:nvSpPr>
          <p:cNvPr id="3" name="Content Placeholder 2">
            <a:extLst>
              <a:ext uri="{FF2B5EF4-FFF2-40B4-BE49-F238E27FC236}">
                <a16:creationId xmlns:a16="http://schemas.microsoft.com/office/drawing/2014/main" id="{16A6E871-6D8F-4EAC-B69A-DAAF9BAFA62B}"/>
              </a:ext>
            </a:extLst>
          </p:cNvPr>
          <p:cNvSpPr>
            <a:spLocks noGrp="1"/>
          </p:cNvSpPr>
          <p:nvPr>
            <p:ph idx="1"/>
          </p:nvPr>
        </p:nvSpPr>
        <p:spPr>
          <a:xfrm>
            <a:off x="4382358" y="1250983"/>
            <a:ext cx="3427283" cy="4363844"/>
          </a:xfrm>
        </p:spPr>
        <p:txBody>
          <a:bodyPr vert="horz" lIns="91440" tIns="45720" rIns="91440" bIns="45720" rtlCol="0">
            <a:normAutofit/>
          </a:bodyPr>
          <a:lstStyle/>
          <a:p>
            <a:pPr marL="0"/>
            <a:endParaRPr lang="en-US" sz="2000" dirty="0"/>
          </a:p>
          <a:p>
            <a:pPr marL="0" indent="0">
              <a:buNone/>
            </a:pPr>
            <a:r>
              <a:rPr lang="en-US" sz="2000" b="1" dirty="0"/>
              <a:t>Benefits</a:t>
            </a:r>
            <a:endParaRPr lang="en-US" sz="2000" dirty="0"/>
          </a:p>
          <a:p>
            <a:r>
              <a:rPr lang="en-US" sz="2000" dirty="0"/>
              <a:t>Rapid case ascertainment</a:t>
            </a:r>
          </a:p>
          <a:p>
            <a:r>
              <a:rPr lang="en-US" sz="2000" dirty="0"/>
              <a:t>Digitally facilitated automation (matching, text mining, NLP)</a:t>
            </a:r>
          </a:p>
          <a:p>
            <a:r>
              <a:rPr lang="en-US" sz="2000" dirty="0"/>
              <a:t>Data abstractions and processing</a:t>
            </a:r>
          </a:p>
          <a:p>
            <a:r>
              <a:rPr lang="en-US" sz="2000" dirty="0"/>
              <a:t>Research support</a:t>
            </a:r>
          </a:p>
          <a:p>
            <a:r>
              <a:rPr lang="en-US" sz="2000" dirty="0"/>
              <a:t>Quality improvement</a:t>
            </a:r>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4CB2A994-845F-4823-A67E-4B277A417E1F}"/>
              </a:ext>
            </a:extLst>
          </p:cNvPr>
          <p:cNvSpPr txBox="1">
            <a:spLocks/>
          </p:cNvSpPr>
          <p:nvPr/>
        </p:nvSpPr>
        <p:spPr>
          <a:xfrm>
            <a:off x="8450102" y="1247078"/>
            <a:ext cx="3504603" cy="43638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endParaRPr lang="en-US" sz="1900" dirty="0"/>
          </a:p>
          <a:p>
            <a:pPr marL="0" indent="0">
              <a:buNone/>
            </a:pPr>
            <a:r>
              <a:rPr lang="en-US" sz="2000" b="1" dirty="0"/>
              <a:t>Costs</a:t>
            </a:r>
          </a:p>
          <a:p>
            <a:r>
              <a:rPr lang="en-US" sz="2000" dirty="0"/>
              <a:t>Licensing and installation</a:t>
            </a:r>
          </a:p>
          <a:p>
            <a:r>
              <a:rPr lang="en-US" sz="2000" dirty="0"/>
              <a:t>Server maintenance and update</a:t>
            </a:r>
          </a:p>
          <a:p>
            <a:r>
              <a:rPr lang="en-US" sz="2000" dirty="0"/>
              <a:t>Network installation and update</a:t>
            </a:r>
          </a:p>
          <a:p>
            <a:r>
              <a:rPr lang="en-US" sz="2000" dirty="0"/>
              <a:t>Pre-SEER*DMS upload databases</a:t>
            </a:r>
          </a:p>
          <a:p>
            <a:r>
              <a:rPr lang="en-US" sz="2000" dirty="0"/>
              <a:t>Matching algorithms</a:t>
            </a:r>
          </a:p>
          <a:p>
            <a:r>
              <a:rPr lang="en-US" sz="2000" dirty="0"/>
              <a:t>Labor</a:t>
            </a:r>
          </a:p>
        </p:txBody>
      </p:sp>
      <p:sp>
        <p:nvSpPr>
          <p:cNvPr id="5" name="Slide Number Placeholder 4">
            <a:extLst>
              <a:ext uri="{FF2B5EF4-FFF2-40B4-BE49-F238E27FC236}">
                <a16:creationId xmlns:a16="http://schemas.microsoft.com/office/drawing/2014/main" id="{831039C5-E67F-4D94-97AD-F3168FD67648}"/>
              </a:ext>
            </a:extLst>
          </p:cNvPr>
          <p:cNvSpPr>
            <a:spLocks noGrp="1"/>
          </p:cNvSpPr>
          <p:nvPr>
            <p:ph type="sldNum" sz="quarter" idx="12"/>
          </p:nvPr>
        </p:nvSpPr>
        <p:spPr/>
        <p:txBody>
          <a:bodyPr/>
          <a:lstStyle/>
          <a:p>
            <a:fld id="{6144CAA6-C06D-479E-A8B7-977798066D1E}" type="slidenum">
              <a:rPr lang="en-US" smtClean="0"/>
              <a:t>2</a:t>
            </a:fld>
            <a:endParaRPr lang="en-US"/>
          </a:p>
        </p:txBody>
      </p:sp>
    </p:spTree>
    <p:extLst>
      <p:ext uri="{BB962C8B-B14F-4D97-AF65-F5344CB8AC3E}">
        <p14:creationId xmlns:p14="http://schemas.microsoft.com/office/powerpoint/2010/main" val="3255752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0A3530-B188-4D9D-AD48-16D1AC032B17}"/>
              </a:ext>
            </a:extLst>
          </p:cNvPr>
          <p:cNvSpPr/>
          <p:nvPr/>
        </p:nvSpPr>
        <p:spPr>
          <a:xfrm>
            <a:off x="276045" y="250166"/>
            <a:ext cx="11602529" cy="647130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D1027B-32E8-4143-902B-FAFDFB54D948}"/>
              </a:ext>
            </a:extLst>
          </p:cNvPr>
          <p:cNvSpPr>
            <a:spLocks noGrp="1"/>
          </p:cNvSpPr>
          <p:nvPr>
            <p:ph type="title"/>
          </p:nvPr>
        </p:nvSpPr>
        <p:spPr>
          <a:xfrm>
            <a:off x="838198" y="-7473"/>
            <a:ext cx="10515600" cy="1325563"/>
          </a:xfrm>
        </p:spPr>
        <p:txBody>
          <a:bodyPr/>
          <a:lstStyle/>
          <a:p>
            <a:r>
              <a:rPr lang="en-US" dirty="0"/>
              <a:t>E-path metrics goals</a:t>
            </a:r>
          </a:p>
        </p:txBody>
      </p:sp>
      <p:graphicFrame>
        <p:nvGraphicFramePr>
          <p:cNvPr id="4" name="Content Placeholder 3">
            <a:extLst>
              <a:ext uri="{FF2B5EF4-FFF2-40B4-BE49-F238E27FC236}">
                <a16:creationId xmlns:a16="http://schemas.microsoft.com/office/drawing/2014/main" id="{DB20A0FB-99BF-446A-9B01-9C91C7E35445}"/>
              </a:ext>
            </a:extLst>
          </p:cNvPr>
          <p:cNvGraphicFramePr>
            <a:graphicFrameLocks noGrp="1"/>
          </p:cNvGraphicFramePr>
          <p:nvPr>
            <p:ph idx="1"/>
            <p:extLst>
              <p:ext uri="{D42A27DB-BD31-4B8C-83A1-F6EECF244321}">
                <p14:modId xmlns:p14="http://schemas.microsoft.com/office/powerpoint/2010/main" val="904145726"/>
              </p:ext>
            </p:extLst>
          </p:nvPr>
        </p:nvGraphicFramePr>
        <p:xfrm>
          <a:off x="-206831" y="1066256"/>
          <a:ext cx="9986011" cy="5353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E12628E1-6A2E-4C45-A358-7137F40A1662}"/>
              </a:ext>
            </a:extLst>
          </p:cNvPr>
          <p:cNvSpPr txBox="1"/>
          <p:nvPr/>
        </p:nvSpPr>
        <p:spPr>
          <a:xfrm>
            <a:off x="8490858" y="477911"/>
            <a:ext cx="2188026" cy="461665"/>
          </a:xfrm>
          <a:prstGeom prst="rect">
            <a:avLst/>
          </a:prstGeom>
          <a:noFill/>
        </p:spPr>
        <p:txBody>
          <a:bodyPr wrap="square" rtlCol="0">
            <a:spAutoFit/>
          </a:bodyPr>
          <a:lstStyle/>
          <a:p>
            <a:r>
              <a:rPr lang="en-US" sz="2400" dirty="0"/>
              <a:t>Related Metric</a:t>
            </a:r>
          </a:p>
        </p:txBody>
      </p:sp>
      <p:sp>
        <p:nvSpPr>
          <p:cNvPr id="11" name="Oval 10">
            <a:extLst>
              <a:ext uri="{FF2B5EF4-FFF2-40B4-BE49-F238E27FC236}">
                <a16:creationId xmlns:a16="http://schemas.microsoft.com/office/drawing/2014/main" id="{1A7900FC-5A8C-493E-9EF6-954D5FCE3150}"/>
              </a:ext>
            </a:extLst>
          </p:cNvPr>
          <p:cNvSpPr/>
          <p:nvPr/>
        </p:nvSpPr>
        <p:spPr>
          <a:xfrm>
            <a:off x="8660725" y="1285528"/>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09FCA488-BB20-4133-913B-55F993F86740}"/>
              </a:ext>
            </a:extLst>
          </p:cNvPr>
          <p:cNvSpPr/>
          <p:nvPr/>
        </p:nvSpPr>
        <p:spPr>
          <a:xfrm>
            <a:off x="9173522" y="1285528"/>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6a</a:t>
            </a:r>
          </a:p>
        </p:txBody>
      </p:sp>
      <p:sp>
        <p:nvSpPr>
          <p:cNvPr id="13" name="Oval 12">
            <a:extLst>
              <a:ext uri="{FF2B5EF4-FFF2-40B4-BE49-F238E27FC236}">
                <a16:creationId xmlns:a16="http://schemas.microsoft.com/office/drawing/2014/main" id="{DE0582D7-F6FC-46CB-A1F8-40B2C2E2EA1F}"/>
              </a:ext>
            </a:extLst>
          </p:cNvPr>
          <p:cNvSpPr/>
          <p:nvPr/>
        </p:nvSpPr>
        <p:spPr>
          <a:xfrm>
            <a:off x="9689541" y="1285528"/>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6b</a:t>
            </a:r>
          </a:p>
        </p:txBody>
      </p:sp>
      <p:sp>
        <p:nvSpPr>
          <p:cNvPr id="14" name="Oval 13">
            <a:extLst>
              <a:ext uri="{FF2B5EF4-FFF2-40B4-BE49-F238E27FC236}">
                <a16:creationId xmlns:a16="http://schemas.microsoft.com/office/drawing/2014/main" id="{9305343D-C091-44A8-88DC-F24A17D52446}"/>
              </a:ext>
            </a:extLst>
          </p:cNvPr>
          <p:cNvSpPr/>
          <p:nvPr/>
        </p:nvSpPr>
        <p:spPr>
          <a:xfrm>
            <a:off x="9170586" y="2373642"/>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5</a:t>
            </a:r>
          </a:p>
        </p:txBody>
      </p:sp>
      <p:sp>
        <p:nvSpPr>
          <p:cNvPr id="15" name="Oval 14">
            <a:extLst>
              <a:ext uri="{FF2B5EF4-FFF2-40B4-BE49-F238E27FC236}">
                <a16:creationId xmlns:a16="http://schemas.microsoft.com/office/drawing/2014/main" id="{B3D56FD0-B303-412A-A032-E4C1E723FB6F}"/>
              </a:ext>
            </a:extLst>
          </p:cNvPr>
          <p:cNvSpPr/>
          <p:nvPr/>
        </p:nvSpPr>
        <p:spPr>
          <a:xfrm>
            <a:off x="8660725" y="2373642"/>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3</a:t>
            </a:r>
          </a:p>
        </p:txBody>
      </p:sp>
      <p:sp>
        <p:nvSpPr>
          <p:cNvPr id="16" name="Oval 15">
            <a:extLst>
              <a:ext uri="{FF2B5EF4-FFF2-40B4-BE49-F238E27FC236}">
                <a16:creationId xmlns:a16="http://schemas.microsoft.com/office/drawing/2014/main" id="{A89E10B7-68BB-42C1-AAC6-74BCBB8F7635}"/>
              </a:ext>
            </a:extLst>
          </p:cNvPr>
          <p:cNvSpPr/>
          <p:nvPr/>
        </p:nvSpPr>
        <p:spPr>
          <a:xfrm>
            <a:off x="8660725" y="3520730"/>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3</a:t>
            </a:r>
          </a:p>
        </p:txBody>
      </p:sp>
      <p:sp>
        <p:nvSpPr>
          <p:cNvPr id="17" name="Oval 16">
            <a:extLst>
              <a:ext uri="{FF2B5EF4-FFF2-40B4-BE49-F238E27FC236}">
                <a16:creationId xmlns:a16="http://schemas.microsoft.com/office/drawing/2014/main" id="{7FB63C39-1A28-42B0-BEA0-146E838C3286}"/>
              </a:ext>
            </a:extLst>
          </p:cNvPr>
          <p:cNvSpPr/>
          <p:nvPr/>
        </p:nvSpPr>
        <p:spPr>
          <a:xfrm>
            <a:off x="9176378" y="3529525"/>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4</a:t>
            </a:r>
          </a:p>
        </p:txBody>
      </p:sp>
      <p:sp>
        <p:nvSpPr>
          <p:cNvPr id="18" name="Oval 17">
            <a:extLst>
              <a:ext uri="{FF2B5EF4-FFF2-40B4-BE49-F238E27FC236}">
                <a16:creationId xmlns:a16="http://schemas.microsoft.com/office/drawing/2014/main" id="{1AC11D8E-92CC-481C-A9CD-F4BAD7F1C667}"/>
              </a:ext>
            </a:extLst>
          </p:cNvPr>
          <p:cNvSpPr/>
          <p:nvPr/>
        </p:nvSpPr>
        <p:spPr>
          <a:xfrm>
            <a:off x="9689541" y="3529525"/>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5</a:t>
            </a:r>
          </a:p>
        </p:txBody>
      </p:sp>
      <p:sp>
        <p:nvSpPr>
          <p:cNvPr id="19" name="Oval 18">
            <a:extLst>
              <a:ext uri="{FF2B5EF4-FFF2-40B4-BE49-F238E27FC236}">
                <a16:creationId xmlns:a16="http://schemas.microsoft.com/office/drawing/2014/main" id="{A9F291C3-B5C2-4AD3-AD0E-DC411D81C301}"/>
              </a:ext>
            </a:extLst>
          </p:cNvPr>
          <p:cNvSpPr/>
          <p:nvPr/>
        </p:nvSpPr>
        <p:spPr>
          <a:xfrm>
            <a:off x="10202704" y="3520730"/>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6b</a:t>
            </a:r>
          </a:p>
        </p:txBody>
      </p:sp>
      <p:sp>
        <p:nvSpPr>
          <p:cNvPr id="20" name="Oval 19">
            <a:extLst>
              <a:ext uri="{FF2B5EF4-FFF2-40B4-BE49-F238E27FC236}">
                <a16:creationId xmlns:a16="http://schemas.microsoft.com/office/drawing/2014/main" id="{3D51D724-135B-40DE-8A93-5555228D3EDC}"/>
              </a:ext>
            </a:extLst>
          </p:cNvPr>
          <p:cNvSpPr/>
          <p:nvPr/>
        </p:nvSpPr>
        <p:spPr>
          <a:xfrm>
            <a:off x="8660725" y="5738440"/>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5CF5B6E2-8CAE-4B4A-935E-F943F2117A1B}"/>
              </a:ext>
            </a:extLst>
          </p:cNvPr>
          <p:cNvSpPr/>
          <p:nvPr/>
        </p:nvSpPr>
        <p:spPr>
          <a:xfrm>
            <a:off x="9170586" y="5735841"/>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6b</a:t>
            </a:r>
          </a:p>
        </p:txBody>
      </p:sp>
      <p:sp>
        <p:nvSpPr>
          <p:cNvPr id="22" name="Slide Number Placeholder 21">
            <a:extLst>
              <a:ext uri="{FF2B5EF4-FFF2-40B4-BE49-F238E27FC236}">
                <a16:creationId xmlns:a16="http://schemas.microsoft.com/office/drawing/2014/main" id="{70944428-51CF-4BF4-B3FA-D4ECDC1B36DB}"/>
              </a:ext>
            </a:extLst>
          </p:cNvPr>
          <p:cNvSpPr>
            <a:spLocks noGrp="1"/>
          </p:cNvSpPr>
          <p:nvPr>
            <p:ph type="sldNum" sz="quarter" idx="12"/>
          </p:nvPr>
        </p:nvSpPr>
        <p:spPr/>
        <p:txBody>
          <a:bodyPr/>
          <a:lstStyle/>
          <a:p>
            <a:fld id="{6144CAA6-C06D-479E-A8B7-977798066D1E}" type="slidenum">
              <a:rPr lang="en-US" smtClean="0"/>
              <a:t>3</a:t>
            </a:fld>
            <a:endParaRPr lang="en-US"/>
          </a:p>
        </p:txBody>
      </p:sp>
    </p:spTree>
    <p:extLst>
      <p:ext uri="{BB962C8B-B14F-4D97-AF65-F5344CB8AC3E}">
        <p14:creationId xmlns:p14="http://schemas.microsoft.com/office/powerpoint/2010/main" val="1293614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A442A-7A43-4362-9FCC-29FDF19458E6}"/>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Metrics for SEER*DMS</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93786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1" name="Chart 30">
            <a:extLst>
              <a:ext uri="{FF2B5EF4-FFF2-40B4-BE49-F238E27FC236}">
                <a16:creationId xmlns:a16="http://schemas.microsoft.com/office/drawing/2014/main" id="{7983C6CE-89C0-4994-B83F-0A60A7792F7D}"/>
              </a:ext>
            </a:extLst>
          </p:cNvPr>
          <p:cNvGraphicFramePr>
            <a:graphicFrameLocks/>
          </p:cNvGraphicFramePr>
          <p:nvPr>
            <p:extLst>
              <p:ext uri="{D42A27DB-BD31-4B8C-83A1-F6EECF244321}">
                <p14:modId xmlns:p14="http://schemas.microsoft.com/office/powerpoint/2010/main" val="1988492092"/>
              </p:ext>
            </p:extLst>
          </p:nvPr>
        </p:nvGraphicFramePr>
        <p:xfrm>
          <a:off x="3474335" y="1079575"/>
          <a:ext cx="8380910" cy="5507608"/>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a:extLst>
              <a:ext uri="{FF2B5EF4-FFF2-40B4-BE49-F238E27FC236}">
                <a16:creationId xmlns:a16="http://schemas.microsoft.com/office/drawing/2014/main" id="{A1178CBA-01FA-4683-B2BD-5E1FDC731258}"/>
              </a:ext>
            </a:extLst>
          </p:cNvPr>
          <p:cNvSpPr txBox="1"/>
          <p:nvPr/>
        </p:nvSpPr>
        <p:spPr>
          <a:xfrm>
            <a:off x="5739831" y="648384"/>
            <a:ext cx="5089131" cy="369332"/>
          </a:xfrm>
          <a:prstGeom prst="rect">
            <a:avLst/>
          </a:prstGeom>
          <a:noFill/>
        </p:spPr>
        <p:txBody>
          <a:bodyPr wrap="square" rtlCol="0">
            <a:spAutoFit/>
          </a:bodyPr>
          <a:lstStyle/>
          <a:p>
            <a:r>
              <a:rPr lang="en-US" dirty="0"/>
              <a:t>Path Report Coverage: 2015-2017 total</a:t>
            </a:r>
          </a:p>
        </p:txBody>
      </p:sp>
      <p:grpSp>
        <p:nvGrpSpPr>
          <p:cNvPr id="27" name="Group 26">
            <a:extLst>
              <a:ext uri="{FF2B5EF4-FFF2-40B4-BE49-F238E27FC236}">
                <a16:creationId xmlns:a16="http://schemas.microsoft.com/office/drawing/2014/main" id="{E50D00CE-9C89-4BC9-B7E1-DE6E69772073}"/>
              </a:ext>
            </a:extLst>
          </p:cNvPr>
          <p:cNvGrpSpPr/>
          <p:nvPr/>
        </p:nvGrpSpPr>
        <p:grpSpPr>
          <a:xfrm>
            <a:off x="336755" y="2082521"/>
            <a:ext cx="3137580" cy="2524847"/>
            <a:chOff x="141546" y="1301686"/>
            <a:chExt cx="3137580" cy="2158830"/>
          </a:xfrm>
        </p:grpSpPr>
        <p:grpSp>
          <p:nvGrpSpPr>
            <p:cNvPr id="33" name="Group 32">
              <a:extLst>
                <a:ext uri="{FF2B5EF4-FFF2-40B4-BE49-F238E27FC236}">
                  <a16:creationId xmlns:a16="http://schemas.microsoft.com/office/drawing/2014/main" id="{7205FF87-2197-45FB-B304-918B98F656DF}"/>
                </a:ext>
              </a:extLst>
            </p:cNvPr>
            <p:cNvGrpSpPr/>
            <p:nvPr/>
          </p:nvGrpSpPr>
          <p:grpSpPr>
            <a:xfrm>
              <a:off x="394721" y="1651637"/>
              <a:ext cx="2884405" cy="1147092"/>
              <a:chOff x="3854544" y="1312028"/>
              <a:chExt cx="4455209" cy="1147092"/>
            </a:xfrm>
          </p:grpSpPr>
          <p:sp>
            <p:nvSpPr>
              <p:cNvPr id="36" name="TextBox 35">
                <a:extLst>
                  <a:ext uri="{FF2B5EF4-FFF2-40B4-BE49-F238E27FC236}">
                    <a16:creationId xmlns:a16="http://schemas.microsoft.com/office/drawing/2014/main" id="{AD815F25-B83C-4AFE-851F-0103A73472D6}"/>
                  </a:ext>
                </a:extLst>
              </p:cNvPr>
              <p:cNvSpPr txBox="1"/>
              <p:nvPr/>
            </p:nvSpPr>
            <p:spPr>
              <a:xfrm>
                <a:off x="3854544" y="1312028"/>
                <a:ext cx="4396983" cy="81579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histologically confirmed CTCs with pathology reports </a:t>
                </a:r>
                <a:r>
                  <a:rPr lang="en-US" sz="1400" dirty="0">
                    <a:solidFill>
                      <a:prstClr val="black"/>
                    </a:solidFill>
                    <a:latin typeface="Calibri" panose="020F0502020204030204"/>
                  </a:rPr>
                  <a:t>with a specimen date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within 60 days</a:t>
                </a: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the date of diagnosis</a:t>
                </a:r>
              </a:p>
            </p:txBody>
          </p:sp>
          <p:cxnSp>
            <p:nvCxnSpPr>
              <p:cNvPr id="37" name="Straight Connector 36">
                <a:extLst>
                  <a:ext uri="{FF2B5EF4-FFF2-40B4-BE49-F238E27FC236}">
                    <a16:creationId xmlns:a16="http://schemas.microsoft.com/office/drawing/2014/main" id="{251747A1-4EE3-4D34-AE34-23763C95B4B3}"/>
                  </a:ext>
                </a:extLst>
              </p:cNvPr>
              <p:cNvCxnSpPr>
                <a:cxnSpLocks/>
              </p:cNvCxnSpPr>
              <p:nvPr/>
            </p:nvCxnSpPr>
            <p:spPr>
              <a:xfrm>
                <a:off x="3854544" y="2151343"/>
                <a:ext cx="4131720" cy="154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20C2D6E-6746-432D-9D85-5EF007AADE29}"/>
                  </a:ext>
                </a:extLst>
              </p:cNvPr>
              <p:cNvSpPr txBox="1"/>
              <p:nvPr/>
            </p:nvSpPr>
            <p:spPr>
              <a:xfrm>
                <a:off x="3863588" y="2151343"/>
                <a:ext cx="444616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Total # of histologically confirmed CTCs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9" name="TextBox 38">
              <a:extLst>
                <a:ext uri="{FF2B5EF4-FFF2-40B4-BE49-F238E27FC236}">
                  <a16:creationId xmlns:a16="http://schemas.microsoft.com/office/drawing/2014/main" id="{D55D5137-3912-4E70-B9C6-A5DA5813F3D8}"/>
                </a:ext>
              </a:extLst>
            </p:cNvPr>
            <p:cNvSpPr txBox="1"/>
            <p:nvPr/>
          </p:nvSpPr>
          <p:spPr>
            <a:xfrm>
              <a:off x="291429" y="3092093"/>
              <a:ext cx="2911729" cy="368423"/>
            </a:xfrm>
            <a:prstGeom prst="rect">
              <a:avLst/>
            </a:prstGeom>
            <a:noFill/>
          </p:spPr>
          <p:txBody>
            <a:bodyPr wrap="square" rtlCol="0">
              <a:spAutoFit/>
            </a:bodyPr>
            <a:lstStyle/>
            <a:p>
              <a:r>
                <a:rPr lang="en-US" sz="1100" dirty="0"/>
                <a:t>* Timeframe chosen based on M15 Solid Tumor Manual and DOE Pilot analyses.</a:t>
              </a:r>
            </a:p>
          </p:txBody>
        </p:sp>
        <p:sp>
          <p:nvSpPr>
            <p:cNvPr id="40" name="TextBox 39">
              <a:extLst>
                <a:ext uri="{FF2B5EF4-FFF2-40B4-BE49-F238E27FC236}">
                  <a16:creationId xmlns:a16="http://schemas.microsoft.com/office/drawing/2014/main" id="{F378CD96-1115-45BD-B318-9D79BA5122C0}"/>
                </a:ext>
              </a:extLst>
            </p:cNvPr>
            <p:cNvSpPr txBox="1"/>
            <p:nvPr/>
          </p:nvSpPr>
          <p:spPr>
            <a:xfrm>
              <a:off x="141546" y="1301686"/>
              <a:ext cx="2985645" cy="369332"/>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kumimoji="0" lang="en-US" i="0" strike="noStrike" kern="1200" cap="none" spc="0" normalizeH="0" baseline="0" noProof="0" dirty="0">
                  <a:ln>
                    <a:noFill/>
                  </a:ln>
                  <a:solidFill>
                    <a:prstClr val="black"/>
                  </a:solidFill>
                  <a:effectLst/>
                  <a:uLnTx/>
                  <a:uFillTx/>
                  <a:latin typeface="Calibri" panose="020F0502020204030204"/>
                  <a:ea typeface="+mn-ea"/>
                  <a:cs typeface="+mn-cs"/>
                </a:rPr>
                <a:t>1. </a:t>
              </a:r>
              <a:r>
                <a:rPr lang="en-US" dirty="0">
                  <a:solidFill>
                    <a:prstClr val="black"/>
                  </a:solidFill>
                  <a:latin typeface="Calibri" panose="020F0502020204030204"/>
                </a:rPr>
                <a:t>Pathology report coverage</a:t>
              </a:r>
              <a:endParaRPr kumimoji="0" lang="en-US" sz="1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1" name="Straight Connector 10">
            <a:extLst>
              <a:ext uri="{FF2B5EF4-FFF2-40B4-BE49-F238E27FC236}">
                <a16:creationId xmlns:a16="http://schemas.microsoft.com/office/drawing/2014/main" id="{B9F91E7F-EF33-4F14-9789-F6F8F8D4BFEE}"/>
              </a:ext>
            </a:extLst>
          </p:cNvPr>
          <p:cNvCxnSpPr>
            <a:cxnSpLocks/>
          </p:cNvCxnSpPr>
          <p:nvPr/>
        </p:nvCxnSpPr>
        <p:spPr>
          <a:xfrm>
            <a:off x="4452256" y="6587183"/>
            <a:ext cx="315685"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CC1C39BA-2765-4584-ABDC-C71859578CAA}"/>
              </a:ext>
            </a:extLst>
          </p:cNvPr>
          <p:cNvSpPr txBox="1"/>
          <p:nvPr/>
        </p:nvSpPr>
        <p:spPr>
          <a:xfrm>
            <a:off x="4843909" y="6433295"/>
            <a:ext cx="3048000" cy="307777"/>
          </a:xfrm>
          <a:prstGeom prst="rect">
            <a:avLst/>
          </a:prstGeom>
          <a:noFill/>
        </p:spPr>
        <p:txBody>
          <a:bodyPr wrap="square" rtlCol="0">
            <a:spAutoFit/>
          </a:bodyPr>
          <a:lstStyle/>
          <a:p>
            <a:r>
              <a:rPr lang="en-US" sz="1400" dirty="0"/>
              <a:t>Average</a:t>
            </a:r>
          </a:p>
        </p:txBody>
      </p:sp>
      <p:sp>
        <p:nvSpPr>
          <p:cNvPr id="2" name="Slide Number Placeholder 1">
            <a:extLst>
              <a:ext uri="{FF2B5EF4-FFF2-40B4-BE49-F238E27FC236}">
                <a16:creationId xmlns:a16="http://schemas.microsoft.com/office/drawing/2014/main" id="{9ED705B2-CD6F-43B7-BF44-BF7F93CAA626}"/>
              </a:ext>
            </a:extLst>
          </p:cNvPr>
          <p:cNvSpPr>
            <a:spLocks noGrp="1"/>
          </p:cNvSpPr>
          <p:nvPr>
            <p:ph type="sldNum" sz="quarter" idx="12"/>
          </p:nvPr>
        </p:nvSpPr>
        <p:spPr/>
        <p:txBody>
          <a:bodyPr/>
          <a:lstStyle/>
          <a:p>
            <a:fld id="{6144CAA6-C06D-479E-A8B7-977798066D1E}" type="slidenum">
              <a:rPr lang="en-US" smtClean="0"/>
              <a:t>5</a:t>
            </a:fld>
            <a:endParaRPr lang="en-US"/>
          </a:p>
        </p:txBody>
      </p:sp>
    </p:spTree>
    <p:extLst>
      <p:ext uri="{BB962C8B-B14F-4D97-AF65-F5344CB8AC3E}">
        <p14:creationId xmlns:p14="http://schemas.microsoft.com/office/powerpoint/2010/main" val="2593158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C44DA30-A893-4D1F-892B-70535E27BC62}"/>
              </a:ext>
            </a:extLst>
          </p:cNvPr>
          <p:cNvGrpSpPr/>
          <p:nvPr/>
        </p:nvGrpSpPr>
        <p:grpSpPr>
          <a:xfrm>
            <a:off x="192917" y="1795441"/>
            <a:ext cx="3690716" cy="1973925"/>
            <a:chOff x="831466" y="4839930"/>
            <a:chExt cx="4369376" cy="1414691"/>
          </a:xfrm>
        </p:grpSpPr>
        <p:grpSp>
          <p:nvGrpSpPr>
            <p:cNvPr id="7" name="Group 6">
              <a:extLst>
                <a:ext uri="{FF2B5EF4-FFF2-40B4-BE49-F238E27FC236}">
                  <a16:creationId xmlns:a16="http://schemas.microsoft.com/office/drawing/2014/main" id="{0217BC31-9F5F-4661-B79F-769301098EEA}"/>
                </a:ext>
              </a:extLst>
            </p:cNvPr>
            <p:cNvGrpSpPr/>
            <p:nvPr/>
          </p:nvGrpSpPr>
          <p:grpSpPr>
            <a:xfrm>
              <a:off x="1073099" y="5387710"/>
              <a:ext cx="4038247" cy="866911"/>
              <a:chOff x="4077690" y="1751525"/>
              <a:chExt cx="4038247" cy="866911"/>
            </a:xfrm>
          </p:grpSpPr>
          <p:sp>
            <p:nvSpPr>
              <p:cNvPr id="9" name="TextBox 8">
                <a:extLst>
                  <a:ext uri="{FF2B5EF4-FFF2-40B4-BE49-F238E27FC236}">
                    <a16:creationId xmlns:a16="http://schemas.microsoft.com/office/drawing/2014/main" id="{01628B69-71A3-44FA-955A-374016C5E66F}"/>
                  </a:ext>
                </a:extLst>
              </p:cNvPr>
              <p:cNvSpPr txBox="1"/>
              <p:nvPr/>
            </p:nvSpPr>
            <p:spPr>
              <a:xfrm>
                <a:off x="4077690" y="1751525"/>
                <a:ext cx="4038247" cy="5293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SEER Reportable CTCs with a pathology report with a specimen date 365 days after date of diagnosis</a:t>
                </a:r>
              </a:p>
            </p:txBody>
          </p:sp>
          <p:cxnSp>
            <p:nvCxnSpPr>
              <p:cNvPr id="10" name="Straight Connector 9">
                <a:extLst>
                  <a:ext uri="{FF2B5EF4-FFF2-40B4-BE49-F238E27FC236}">
                    <a16:creationId xmlns:a16="http://schemas.microsoft.com/office/drawing/2014/main" id="{D9A9BF84-7313-4EE9-993A-B9F72E6C82C5}"/>
                  </a:ext>
                </a:extLst>
              </p:cNvPr>
              <p:cNvCxnSpPr>
                <a:cxnSpLocks/>
              </p:cNvCxnSpPr>
              <p:nvPr/>
            </p:nvCxnSpPr>
            <p:spPr>
              <a:xfrm>
                <a:off x="4077690" y="2369826"/>
                <a:ext cx="379497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3464A80-C1A2-46B8-B4BD-C8E468906C77}"/>
                  </a:ext>
                </a:extLst>
              </p:cNvPr>
              <p:cNvSpPr txBox="1"/>
              <p:nvPr/>
            </p:nvSpPr>
            <p:spPr>
              <a:xfrm>
                <a:off x="4077690" y="2397856"/>
                <a:ext cx="4031112" cy="2205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Total # of SEER Reportable CTCs</a:t>
                </a:r>
              </a:p>
            </p:txBody>
          </p:sp>
        </p:grpSp>
        <p:sp>
          <p:nvSpPr>
            <p:cNvPr id="8" name="TextBox 7">
              <a:extLst>
                <a:ext uri="{FF2B5EF4-FFF2-40B4-BE49-F238E27FC236}">
                  <a16:creationId xmlns:a16="http://schemas.microsoft.com/office/drawing/2014/main" id="{CB3CF542-BDEA-49D1-BC46-554814268679}"/>
                </a:ext>
              </a:extLst>
            </p:cNvPr>
            <p:cNvSpPr txBox="1"/>
            <p:nvPr/>
          </p:nvSpPr>
          <p:spPr>
            <a:xfrm>
              <a:off x="831466" y="4839930"/>
              <a:ext cx="4369376" cy="646331"/>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2</a:t>
              </a:r>
              <a:r>
                <a:rPr kumimoji="0" lang="en-US" i="0" u="none" strike="noStrike" kern="1200" cap="none" spc="0" normalizeH="0" baseline="0" noProof="0" dirty="0">
                  <a:ln>
                    <a:noFill/>
                  </a:ln>
                  <a:solidFill>
                    <a:prstClr val="black"/>
                  </a:solidFill>
                  <a:effectLst/>
                  <a:uLnTx/>
                  <a:uFillTx/>
                  <a:latin typeface="Calibri" panose="020F0502020204030204"/>
                  <a:ea typeface="+mn-ea"/>
                  <a:cs typeface="+mn-cs"/>
                </a:rPr>
                <a:t>. Post first-course treatment pathology reports</a:t>
              </a:r>
              <a:endParaRPr kumimoji="0" lang="en-US" sz="1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aphicFrame>
        <p:nvGraphicFramePr>
          <p:cNvPr id="12" name="Chart 11">
            <a:extLst>
              <a:ext uri="{FF2B5EF4-FFF2-40B4-BE49-F238E27FC236}">
                <a16:creationId xmlns:a16="http://schemas.microsoft.com/office/drawing/2014/main" id="{910387FD-B77D-414C-A559-5760964C5E86}"/>
              </a:ext>
            </a:extLst>
          </p:cNvPr>
          <p:cNvGraphicFramePr>
            <a:graphicFrameLocks/>
          </p:cNvGraphicFramePr>
          <p:nvPr>
            <p:extLst>
              <p:ext uri="{D42A27DB-BD31-4B8C-83A1-F6EECF244321}">
                <p14:modId xmlns:p14="http://schemas.microsoft.com/office/powerpoint/2010/main" val="216691620"/>
              </p:ext>
            </p:extLst>
          </p:nvPr>
        </p:nvGraphicFramePr>
        <p:xfrm>
          <a:off x="3883633" y="513598"/>
          <a:ext cx="7911348" cy="5517069"/>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Straight Connector 2">
            <a:extLst>
              <a:ext uri="{FF2B5EF4-FFF2-40B4-BE49-F238E27FC236}">
                <a16:creationId xmlns:a16="http://schemas.microsoft.com/office/drawing/2014/main" id="{8C566EB0-8280-43CE-BFDB-FA585B3E9386}"/>
              </a:ext>
            </a:extLst>
          </p:cNvPr>
          <p:cNvCxnSpPr>
            <a:cxnSpLocks/>
          </p:cNvCxnSpPr>
          <p:nvPr/>
        </p:nvCxnSpPr>
        <p:spPr>
          <a:xfrm>
            <a:off x="4659085" y="6255429"/>
            <a:ext cx="315685"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D32C6C18-E6D8-4DD8-BF97-9A53928454AC}"/>
              </a:ext>
            </a:extLst>
          </p:cNvPr>
          <p:cNvSpPr txBox="1"/>
          <p:nvPr/>
        </p:nvSpPr>
        <p:spPr>
          <a:xfrm>
            <a:off x="4974770" y="6101540"/>
            <a:ext cx="3048000" cy="307777"/>
          </a:xfrm>
          <a:prstGeom prst="rect">
            <a:avLst/>
          </a:prstGeom>
          <a:noFill/>
        </p:spPr>
        <p:txBody>
          <a:bodyPr wrap="square" rtlCol="0">
            <a:spAutoFit/>
          </a:bodyPr>
          <a:lstStyle/>
          <a:p>
            <a:r>
              <a:rPr lang="en-US" sz="1400" dirty="0"/>
              <a:t>Average</a:t>
            </a:r>
          </a:p>
        </p:txBody>
      </p:sp>
      <p:sp>
        <p:nvSpPr>
          <p:cNvPr id="15" name="Slide Number Placeholder 14">
            <a:extLst>
              <a:ext uri="{FF2B5EF4-FFF2-40B4-BE49-F238E27FC236}">
                <a16:creationId xmlns:a16="http://schemas.microsoft.com/office/drawing/2014/main" id="{6E267EE3-FA68-42BA-A4D9-8436C309B862}"/>
              </a:ext>
            </a:extLst>
          </p:cNvPr>
          <p:cNvSpPr>
            <a:spLocks noGrp="1"/>
          </p:cNvSpPr>
          <p:nvPr>
            <p:ph type="sldNum" sz="quarter" idx="12"/>
          </p:nvPr>
        </p:nvSpPr>
        <p:spPr/>
        <p:txBody>
          <a:bodyPr/>
          <a:lstStyle/>
          <a:p>
            <a:fld id="{6144CAA6-C06D-479E-A8B7-977798066D1E}" type="slidenum">
              <a:rPr lang="en-US" smtClean="0"/>
              <a:t>6</a:t>
            </a:fld>
            <a:endParaRPr lang="en-US"/>
          </a:p>
        </p:txBody>
      </p:sp>
    </p:spTree>
    <p:extLst>
      <p:ext uri="{BB962C8B-B14F-4D97-AF65-F5344CB8AC3E}">
        <p14:creationId xmlns:p14="http://schemas.microsoft.com/office/powerpoint/2010/main" val="2504464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176665E-2C58-44F0-85E0-75AEFAB806C1}"/>
              </a:ext>
            </a:extLst>
          </p:cNvPr>
          <p:cNvGraphicFramePr>
            <a:graphicFrameLocks/>
          </p:cNvGraphicFramePr>
          <p:nvPr>
            <p:extLst>
              <p:ext uri="{D42A27DB-BD31-4B8C-83A1-F6EECF244321}">
                <p14:modId xmlns:p14="http://schemas.microsoft.com/office/powerpoint/2010/main" val="1773725481"/>
              </p:ext>
            </p:extLst>
          </p:nvPr>
        </p:nvGraphicFramePr>
        <p:xfrm>
          <a:off x="3420534" y="534256"/>
          <a:ext cx="8548970" cy="5638599"/>
        </p:xfrm>
        <a:graphic>
          <a:graphicData uri="http://schemas.openxmlformats.org/drawingml/2006/chart">
            <c:chart xmlns:c="http://schemas.openxmlformats.org/drawingml/2006/chart" xmlns:r="http://schemas.openxmlformats.org/officeDocument/2006/relationships" r:id="rId3"/>
          </a:graphicData>
        </a:graphic>
      </p:graphicFrame>
      <p:grpSp>
        <p:nvGrpSpPr>
          <p:cNvPr id="5" name="Group 4">
            <a:extLst>
              <a:ext uri="{FF2B5EF4-FFF2-40B4-BE49-F238E27FC236}">
                <a16:creationId xmlns:a16="http://schemas.microsoft.com/office/drawing/2014/main" id="{2803082E-02D5-49D5-A77F-CFC7588F3969}"/>
              </a:ext>
            </a:extLst>
          </p:cNvPr>
          <p:cNvGrpSpPr/>
          <p:nvPr/>
        </p:nvGrpSpPr>
        <p:grpSpPr>
          <a:xfrm>
            <a:off x="88932" y="1038861"/>
            <a:ext cx="3743330" cy="4822857"/>
            <a:chOff x="7020507" y="2434113"/>
            <a:chExt cx="4402860" cy="4822857"/>
          </a:xfrm>
        </p:grpSpPr>
        <p:sp>
          <p:nvSpPr>
            <p:cNvPr id="6" name="TextBox 5">
              <a:extLst>
                <a:ext uri="{FF2B5EF4-FFF2-40B4-BE49-F238E27FC236}">
                  <a16:creationId xmlns:a16="http://schemas.microsoft.com/office/drawing/2014/main" id="{DB52E7C0-74D9-49B6-8319-EFD577770713}"/>
                </a:ext>
              </a:extLst>
            </p:cNvPr>
            <p:cNvSpPr txBox="1"/>
            <p:nvPr/>
          </p:nvSpPr>
          <p:spPr>
            <a:xfrm>
              <a:off x="7020507" y="2434113"/>
              <a:ext cx="4402859" cy="646331"/>
            </a:xfrm>
            <a:prstGeom prst="rect">
              <a:avLst/>
            </a:prstGeom>
            <a:noFill/>
          </p:spPr>
          <p:txBody>
            <a:bodyPr wrap="square" rtlCol="0">
              <a:spAutoFit/>
            </a:bodyPr>
            <a:lstStyle/>
            <a:p>
              <a:pPr marL="288925" lvl="0" indent="-288925">
                <a:defRPr/>
              </a:pPr>
              <a:r>
                <a:rPr kumimoji="0" lang="en-US" i="0" u="none" strike="noStrike" kern="1200" cap="none" spc="0" normalizeH="0" baseline="0" noProof="0" dirty="0">
                  <a:ln>
                    <a:noFill/>
                  </a:ln>
                  <a:solidFill>
                    <a:prstClr val="black"/>
                  </a:solidFill>
                  <a:effectLst/>
                  <a:uLnTx/>
                  <a:uFillTx/>
                  <a:latin typeface="Calibri" panose="020F0502020204030204"/>
                  <a:ea typeface="+mn-ea"/>
                  <a:cs typeface="+mn-cs"/>
                </a:rPr>
                <a:t>3</a:t>
              </a:r>
              <a:r>
                <a:rPr lang="en-US" dirty="0">
                  <a:solidFill>
                    <a:prstClr val="black"/>
                  </a:solidFill>
                  <a:latin typeface="Calibri" panose="020F0502020204030204"/>
                </a:rPr>
                <a:t>. Proportions of SEER Reportable CTCs by type of pathology report</a:t>
              </a:r>
              <a:endParaRPr kumimoji="0" lang="en-US" sz="1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51E4B225-FB43-438C-9366-F40DE3F6E632}"/>
                </a:ext>
              </a:extLst>
            </p:cNvPr>
            <p:cNvGrpSpPr/>
            <p:nvPr/>
          </p:nvGrpSpPr>
          <p:grpSpPr>
            <a:xfrm>
              <a:off x="7621177" y="3412276"/>
              <a:ext cx="3275693" cy="746601"/>
              <a:chOff x="4944888" y="1589619"/>
              <a:chExt cx="3275693" cy="746601"/>
            </a:xfrm>
          </p:grpSpPr>
          <p:sp>
            <p:nvSpPr>
              <p:cNvPr id="17" name="TextBox 16">
                <a:extLst>
                  <a:ext uri="{FF2B5EF4-FFF2-40B4-BE49-F238E27FC236}">
                    <a16:creationId xmlns:a16="http://schemas.microsoft.com/office/drawing/2014/main" id="{869B3F3D-18FA-42CB-8ECE-6823B1BA1D5A}"/>
                  </a:ext>
                </a:extLst>
              </p:cNvPr>
              <p:cNvSpPr txBox="1"/>
              <p:nvPr/>
            </p:nvSpPr>
            <p:spPr>
              <a:xfrm>
                <a:off x="4944888" y="1589619"/>
                <a:ext cx="327569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CTCs with a structured report</a:t>
                </a:r>
              </a:p>
            </p:txBody>
          </p:sp>
          <p:cxnSp>
            <p:nvCxnSpPr>
              <p:cNvPr id="18" name="Straight Connector 17">
                <a:extLst>
                  <a:ext uri="{FF2B5EF4-FFF2-40B4-BE49-F238E27FC236}">
                    <a16:creationId xmlns:a16="http://schemas.microsoft.com/office/drawing/2014/main" id="{70F8D5A2-0361-4305-8EBD-1456F2685CB7}"/>
                  </a:ext>
                </a:extLst>
              </p:cNvPr>
              <p:cNvCxnSpPr>
                <a:cxnSpLocks/>
              </p:cNvCxnSpPr>
              <p:nvPr/>
            </p:nvCxnSpPr>
            <p:spPr>
              <a:xfrm>
                <a:off x="5022975" y="2013853"/>
                <a:ext cx="262741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BE2B52-59B2-4DC5-966D-208CE55E17B0}"/>
                  </a:ext>
                </a:extLst>
              </p:cNvPr>
              <p:cNvSpPr txBox="1"/>
              <p:nvPr/>
            </p:nvSpPr>
            <p:spPr>
              <a:xfrm>
                <a:off x="5041906" y="2028443"/>
                <a:ext cx="3081655"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CTCs</a:t>
                </a:r>
              </a:p>
            </p:txBody>
          </p:sp>
        </p:grpSp>
        <p:grpSp>
          <p:nvGrpSpPr>
            <p:cNvPr id="8" name="Group 7">
              <a:extLst>
                <a:ext uri="{FF2B5EF4-FFF2-40B4-BE49-F238E27FC236}">
                  <a16:creationId xmlns:a16="http://schemas.microsoft.com/office/drawing/2014/main" id="{45106C15-83F3-488B-B909-BACE99E3FCC8}"/>
                </a:ext>
              </a:extLst>
            </p:cNvPr>
            <p:cNvGrpSpPr/>
            <p:nvPr/>
          </p:nvGrpSpPr>
          <p:grpSpPr>
            <a:xfrm>
              <a:off x="7615343" y="4453694"/>
              <a:ext cx="3586245" cy="753534"/>
              <a:chOff x="4939055" y="1614553"/>
              <a:chExt cx="3586245" cy="753534"/>
            </a:xfrm>
          </p:grpSpPr>
          <p:sp>
            <p:nvSpPr>
              <p:cNvPr id="14" name="TextBox 13">
                <a:extLst>
                  <a:ext uri="{FF2B5EF4-FFF2-40B4-BE49-F238E27FC236}">
                    <a16:creationId xmlns:a16="http://schemas.microsoft.com/office/drawing/2014/main" id="{CDB7B3C0-9B62-44C6-A4A0-CD4487F4E48E}"/>
                  </a:ext>
                </a:extLst>
              </p:cNvPr>
              <p:cNvSpPr txBox="1"/>
              <p:nvPr/>
            </p:nvSpPr>
            <p:spPr>
              <a:xfrm>
                <a:off x="4939055" y="1614553"/>
                <a:ext cx="358624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CTCs with </a:t>
                </a:r>
                <a:r>
                  <a:rPr lang="en-US" sz="1400" dirty="0">
                    <a:solidFill>
                      <a:prstClr val="black"/>
                    </a:solidFill>
                    <a:latin typeface="Calibri" panose="020F0502020204030204"/>
                  </a:rPr>
                  <a:t>non-</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structured reports</a:t>
                </a:r>
              </a:p>
            </p:txBody>
          </p:sp>
          <p:cxnSp>
            <p:nvCxnSpPr>
              <p:cNvPr id="15" name="Straight Connector 14">
                <a:extLst>
                  <a:ext uri="{FF2B5EF4-FFF2-40B4-BE49-F238E27FC236}">
                    <a16:creationId xmlns:a16="http://schemas.microsoft.com/office/drawing/2014/main" id="{60A27485-0D93-44B3-81C8-8693F851FB4A}"/>
                  </a:ext>
                </a:extLst>
              </p:cNvPr>
              <p:cNvCxnSpPr>
                <a:cxnSpLocks/>
              </p:cNvCxnSpPr>
              <p:nvPr/>
            </p:nvCxnSpPr>
            <p:spPr>
              <a:xfrm>
                <a:off x="5002195" y="2013853"/>
                <a:ext cx="274279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40C79AA-DCBD-47BC-A945-9B1739FBF40D}"/>
                  </a:ext>
                </a:extLst>
              </p:cNvPr>
              <p:cNvSpPr txBox="1"/>
              <p:nvPr/>
            </p:nvSpPr>
            <p:spPr>
              <a:xfrm>
                <a:off x="5041907" y="2060310"/>
                <a:ext cx="296624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CTCs</a:t>
                </a:r>
              </a:p>
            </p:txBody>
          </p:sp>
        </p:grpSp>
        <p:grpSp>
          <p:nvGrpSpPr>
            <p:cNvPr id="9" name="Group 8">
              <a:extLst>
                <a:ext uri="{FF2B5EF4-FFF2-40B4-BE49-F238E27FC236}">
                  <a16:creationId xmlns:a16="http://schemas.microsoft.com/office/drawing/2014/main" id="{1D68FD99-FFF4-4819-BE2F-71C211B1CC09}"/>
                </a:ext>
              </a:extLst>
            </p:cNvPr>
            <p:cNvGrpSpPr/>
            <p:nvPr/>
          </p:nvGrpSpPr>
          <p:grpSpPr>
            <a:xfrm>
              <a:off x="7621176" y="5509172"/>
              <a:ext cx="3802191" cy="688733"/>
              <a:chOff x="4944887" y="1662574"/>
              <a:chExt cx="3802191" cy="688733"/>
            </a:xfrm>
          </p:grpSpPr>
          <p:sp>
            <p:nvSpPr>
              <p:cNvPr id="11" name="TextBox 10">
                <a:extLst>
                  <a:ext uri="{FF2B5EF4-FFF2-40B4-BE49-F238E27FC236}">
                    <a16:creationId xmlns:a16="http://schemas.microsoft.com/office/drawing/2014/main" id="{E5EE7605-FC6B-4104-B2FC-17DA506106B4}"/>
                  </a:ext>
                </a:extLst>
              </p:cNvPr>
              <p:cNvSpPr txBox="1"/>
              <p:nvPr/>
            </p:nvSpPr>
            <p:spPr>
              <a:xfrm>
                <a:off x="4944887" y="1662574"/>
                <a:ext cx="380219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CTCs with scanned paper path reports</a:t>
                </a:r>
              </a:p>
            </p:txBody>
          </p:sp>
          <p:cxnSp>
            <p:nvCxnSpPr>
              <p:cNvPr id="12" name="Straight Connector 11">
                <a:extLst>
                  <a:ext uri="{FF2B5EF4-FFF2-40B4-BE49-F238E27FC236}">
                    <a16:creationId xmlns:a16="http://schemas.microsoft.com/office/drawing/2014/main" id="{8BDBE931-CD5F-46C0-B539-8B7BC332D488}"/>
                  </a:ext>
                </a:extLst>
              </p:cNvPr>
              <p:cNvCxnSpPr>
                <a:cxnSpLocks/>
              </p:cNvCxnSpPr>
              <p:nvPr/>
            </p:nvCxnSpPr>
            <p:spPr>
              <a:xfrm flipV="1">
                <a:off x="5022975" y="1995190"/>
                <a:ext cx="3360122" cy="1866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2D00F1-E1C4-4E23-A2CF-82113B88445C}"/>
                  </a:ext>
                </a:extLst>
              </p:cNvPr>
              <p:cNvSpPr txBox="1"/>
              <p:nvPr/>
            </p:nvSpPr>
            <p:spPr>
              <a:xfrm>
                <a:off x="5033317" y="2043530"/>
                <a:ext cx="2917941"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CTCs</a:t>
                </a:r>
              </a:p>
            </p:txBody>
          </p:sp>
        </p:grpSp>
        <p:sp>
          <p:nvSpPr>
            <p:cNvPr id="10" name="TextBox 9">
              <a:extLst>
                <a:ext uri="{FF2B5EF4-FFF2-40B4-BE49-F238E27FC236}">
                  <a16:creationId xmlns:a16="http://schemas.microsoft.com/office/drawing/2014/main" id="{0781B972-AC5A-4276-A44F-932190FF301E}"/>
                </a:ext>
              </a:extLst>
            </p:cNvPr>
            <p:cNvSpPr txBox="1"/>
            <p:nvPr/>
          </p:nvSpPr>
          <p:spPr>
            <a:xfrm>
              <a:off x="7484098" y="6302863"/>
              <a:ext cx="3586246" cy="954107"/>
            </a:xfrm>
            <a:prstGeom prst="rect">
              <a:avLst/>
            </a:prstGeom>
            <a:noFill/>
          </p:spPr>
          <p:txBody>
            <a:bodyPr wrap="square" rtlCol="0">
              <a:spAutoFit/>
            </a:bodyPr>
            <a:lstStyle/>
            <a:p>
              <a:pPr>
                <a:defRPr/>
              </a:pPr>
              <a:r>
                <a:rPr lang="en-US" sz="1100" dirty="0"/>
                <a:t>*This will be a hierarchical measure, meaning, if there are multiple types of reports for a CTC, then the preferred type (structured &gt; unstructured &gt; image) will be counted.</a:t>
              </a:r>
            </a:p>
            <a:p>
              <a:pPr>
                <a:defRPr/>
              </a:pPr>
              <a:endParaRPr lang="en-US" sz="1200" dirty="0"/>
            </a:p>
          </p:txBody>
        </p:sp>
      </p:grpSp>
      <p:sp>
        <p:nvSpPr>
          <p:cNvPr id="20" name="TextBox 19">
            <a:extLst>
              <a:ext uri="{FF2B5EF4-FFF2-40B4-BE49-F238E27FC236}">
                <a16:creationId xmlns:a16="http://schemas.microsoft.com/office/drawing/2014/main" id="{5CCB64C1-23AC-4079-938B-84D860F2EDC8}"/>
              </a:ext>
            </a:extLst>
          </p:cNvPr>
          <p:cNvSpPr txBox="1"/>
          <p:nvPr/>
        </p:nvSpPr>
        <p:spPr>
          <a:xfrm>
            <a:off x="3832261" y="6474799"/>
            <a:ext cx="3923074" cy="446276"/>
          </a:xfrm>
          <a:prstGeom prst="rect">
            <a:avLst/>
          </a:prstGeom>
          <a:noFill/>
        </p:spPr>
        <p:txBody>
          <a:bodyPr wrap="square" rtlCol="0">
            <a:spAutoFit/>
          </a:bodyPr>
          <a:lstStyle/>
          <a:p>
            <a:pPr>
              <a:defRPr/>
            </a:pPr>
            <a:r>
              <a:rPr lang="en-US" sz="1100" dirty="0"/>
              <a:t>* Registry I’s numbers for this metric were not applicable.</a:t>
            </a:r>
          </a:p>
          <a:p>
            <a:pPr>
              <a:defRPr/>
            </a:pPr>
            <a:endParaRPr lang="en-US" sz="1200" dirty="0"/>
          </a:p>
        </p:txBody>
      </p:sp>
      <p:sp>
        <p:nvSpPr>
          <p:cNvPr id="2" name="Slide Number Placeholder 1">
            <a:extLst>
              <a:ext uri="{FF2B5EF4-FFF2-40B4-BE49-F238E27FC236}">
                <a16:creationId xmlns:a16="http://schemas.microsoft.com/office/drawing/2014/main" id="{E67DA17A-F3A3-46CB-A86F-FCC07A8A0B80}"/>
              </a:ext>
            </a:extLst>
          </p:cNvPr>
          <p:cNvSpPr>
            <a:spLocks noGrp="1"/>
          </p:cNvSpPr>
          <p:nvPr>
            <p:ph type="sldNum" sz="quarter" idx="12"/>
          </p:nvPr>
        </p:nvSpPr>
        <p:spPr/>
        <p:txBody>
          <a:bodyPr/>
          <a:lstStyle/>
          <a:p>
            <a:fld id="{6144CAA6-C06D-479E-A8B7-977798066D1E}" type="slidenum">
              <a:rPr lang="en-US" smtClean="0"/>
              <a:t>7</a:t>
            </a:fld>
            <a:endParaRPr lang="en-US"/>
          </a:p>
        </p:txBody>
      </p:sp>
    </p:spTree>
    <p:extLst>
      <p:ext uri="{BB962C8B-B14F-4D97-AF65-F5344CB8AC3E}">
        <p14:creationId xmlns:p14="http://schemas.microsoft.com/office/powerpoint/2010/main" val="3004116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7B2186-AE7E-46CE-9F12-FA162C1EBB52}"/>
              </a:ext>
            </a:extLst>
          </p:cNvPr>
          <p:cNvSpPr txBox="1"/>
          <p:nvPr/>
        </p:nvSpPr>
        <p:spPr>
          <a:xfrm>
            <a:off x="1271950" y="795926"/>
            <a:ext cx="2612449" cy="307777"/>
          </a:xfrm>
          <a:prstGeom prst="rect">
            <a:avLst/>
          </a:prstGeom>
          <a:noFill/>
        </p:spPr>
        <p:txBody>
          <a:bodyPr wrap="square" rtlCol="0">
            <a:spAutoFit/>
          </a:bodyPr>
          <a:lstStyle/>
          <a:p>
            <a:pPr lvl="0">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CTCs </a:t>
            </a:r>
            <a:r>
              <a:rPr lang="en-US" sz="1400" dirty="0">
                <a:solidFill>
                  <a:prstClr val="black"/>
                </a:solidFill>
              </a:rPr>
              <a:t>with a pathology report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06D26707-E36B-478F-9F23-B0003ACE1341}"/>
              </a:ext>
            </a:extLst>
          </p:cNvPr>
          <p:cNvCxnSpPr>
            <a:cxnSpLocks/>
          </p:cNvCxnSpPr>
          <p:nvPr/>
        </p:nvCxnSpPr>
        <p:spPr>
          <a:xfrm flipV="1">
            <a:off x="1332800" y="1132204"/>
            <a:ext cx="2490747"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18157E9-451D-4DAA-B741-7AF9B6003C2C}"/>
              </a:ext>
            </a:extLst>
          </p:cNvPr>
          <p:cNvSpPr txBox="1"/>
          <p:nvPr/>
        </p:nvSpPr>
        <p:spPr>
          <a:xfrm>
            <a:off x="1276812" y="1165259"/>
            <a:ext cx="2100726" cy="523220"/>
          </a:xfrm>
          <a:prstGeom prst="rect">
            <a:avLst/>
          </a:prstGeom>
          <a:noFill/>
        </p:spPr>
        <p:txBody>
          <a:bodyPr wrap="square" rtlCol="0">
            <a:spAutoFit/>
          </a:bodyPr>
          <a:lstStyle/>
          <a:p>
            <a:pPr lvl="0">
              <a:defRPr/>
            </a:pPr>
            <a:r>
              <a:rPr lang="en-US" sz="1400" b="1" dirty="0">
                <a:solidFill>
                  <a:prstClr val="black"/>
                </a:solidFill>
                <a:latin typeface="Calibri" panose="020F0502020204030204"/>
              </a:rPr>
              <a:t>Total # of histologically confirmed cases</a:t>
            </a:r>
          </a:p>
        </p:txBody>
      </p:sp>
      <p:sp>
        <p:nvSpPr>
          <p:cNvPr id="13" name="TextBox 12">
            <a:extLst>
              <a:ext uri="{FF2B5EF4-FFF2-40B4-BE49-F238E27FC236}">
                <a16:creationId xmlns:a16="http://schemas.microsoft.com/office/drawing/2014/main" id="{CE70051D-342D-409F-A7F1-936810708841}"/>
              </a:ext>
            </a:extLst>
          </p:cNvPr>
          <p:cNvSpPr txBox="1"/>
          <p:nvPr/>
        </p:nvSpPr>
        <p:spPr>
          <a:xfrm>
            <a:off x="513992" y="151320"/>
            <a:ext cx="10839808" cy="369332"/>
          </a:xfrm>
          <a:prstGeom prst="rect">
            <a:avLst/>
          </a:prstGeom>
          <a:noFill/>
        </p:spPr>
        <p:txBody>
          <a:bodyPr wrap="square" rtlCol="0">
            <a:spAutoFit/>
          </a:bodyPr>
          <a:lstStyle/>
          <a:p>
            <a:pPr>
              <a:defRPr/>
            </a:pPr>
            <a:r>
              <a:rPr lang="en-US" dirty="0">
                <a:solidFill>
                  <a:prstClr val="black"/>
                </a:solidFill>
                <a:latin typeface="Calibri" panose="020F0502020204030204"/>
              </a:rPr>
              <a:t>4a. Proportion of SEER Reportable CTCs with a pathology report among histologically confirmed cases</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4" name="Chart 13">
            <a:extLst>
              <a:ext uri="{FF2B5EF4-FFF2-40B4-BE49-F238E27FC236}">
                <a16:creationId xmlns:a16="http://schemas.microsoft.com/office/drawing/2014/main" id="{D57EDC06-AD7B-4E8E-B824-66A99BB6C893}"/>
              </a:ext>
            </a:extLst>
          </p:cNvPr>
          <p:cNvGraphicFramePr>
            <a:graphicFrameLocks/>
          </p:cNvGraphicFramePr>
          <p:nvPr>
            <p:extLst>
              <p:ext uri="{D42A27DB-BD31-4B8C-83A1-F6EECF244321}">
                <p14:modId xmlns:p14="http://schemas.microsoft.com/office/powerpoint/2010/main" val="1552014645"/>
              </p:ext>
            </p:extLst>
          </p:nvPr>
        </p:nvGraphicFramePr>
        <p:xfrm>
          <a:off x="1970123" y="1963753"/>
          <a:ext cx="7939252" cy="48942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0126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B7E3C1-9EB5-4920-A8AD-02F2B5D013F5}"/>
              </a:ext>
            </a:extLst>
          </p:cNvPr>
          <p:cNvSpPr txBox="1"/>
          <p:nvPr/>
        </p:nvSpPr>
        <p:spPr>
          <a:xfrm>
            <a:off x="994277" y="808345"/>
            <a:ext cx="296875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CTCs with a pathology report</a:t>
            </a:r>
          </a:p>
        </p:txBody>
      </p:sp>
      <p:sp>
        <p:nvSpPr>
          <p:cNvPr id="11" name="TextBox 10">
            <a:extLst>
              <a:ext uri="{FF2B5EF4-FFF2-40B4-BE49-F238E27FC236}">
                <a16:creationId xmlns:a16="http://schemas.microsoft.com/office/drawing/2014/main" id="{797F2DEB-F203-4B52-A7F3-4AA7A2BE0CE1}"/>
              </a:ext>
            </a:extLst>
          </p:cNvPr>
          <p:cNvSpPr txBox="1"/>
          <p:nvPr/>
        </p:nvSpPr>
        <p:spPr>
          <a:xfrm>
            <a:off x="994277" y="1139712"/>
            <a:ext cx="2273241" cy="523220"/>
          </a:xfrm>
          <a:prstGeom prst="rect">
            <a:avLst/>
          </a:prstGeom>
          <a:noFill/>
        </p:spPr>
        <p:txBody>
          <a:bodyPr wrap="square" rtlCol="0">
            <a:spAutoFit/>
          </a:bodyPr>
          <a:lstStyle/>
          <a:p>
            <a:pPr lvl="0">
              <a:defRPr/>
            </a:pPr>
            <a:r>
              <a:rPr lang="en-US" sz="1400" b="1" dirty="0">
                <a:latin typeface="Calibri" panose="020F0502020204030204"/>
              </a:rPr>
              <a:t>Total # of cases </a:t>
            </a:r>
            <a:r>
              <a:rPr lang="en-US" sz="1400" b="1" u="sng" dirty="0">
                <a:latin typeface="Calibri" panose="020F0502020204030204"/>
              </a:rPr>
              <a:t>NOT</a:t>
            </a:r>
            <a:r>
              <a:rPr lang="en-US" sz="1400" b="1" dirty="0">
                <a:latin typeface="Calibri" panose="020F0502020204030204"/>
              </a:rPr>
              <a:t> histologically confirmed </a:t>
            </a:r>
          </a:p>
        </p:txBody>
      </p:sp>
      <p:cxnSp>
        <p:nvCxnSpPr>
          <p:cNvPr id="12" name="Straight Connector 11">
            <a:extLst>
              <a:ext uri="{FF2B5EF4-FFF2-40B4-BE49-F238E27FC236}">
                <a16:creationId xmlns:a16="http://schemas.microsoft.com/office/drawing/2014/main" id="{10B45300-2F2C-462B-9169-96048F775DC7}"/>
              </a:ext>
            </a:extLst>
          </p:cNvPr>
          <p:cNvCxnSpPr>
            <a:cxnSpLocks/>
          </p:cNvCxnSpPr>
          <p:nvPr/>
        </p:nvCxnSpPr>
        <p:spPr>
          <a:xfrm flipV="1">
            <a:off x="1036807" y="1144623"/>
            <a:ext cx="2490747"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70051D-342D-409F-A7F1-936810708841}"/>
              </a:ext>
            </a:extLst>
          </p:cNvPr>
          <p:cNvSpPr txBox="1"/>
          <p:nvPr/>
        </p:nvSpPr>
        <p:spPr>
          <a:xfrm>
            <a:off x="513992" y="151320"/>
            <a:ext cx="10839808" cy="369332"/>
          </a:xfrm>
          <a:prstGeom prst="rect">
            <a:avLst/>
          </a:prstGeom>
          <a:noFill/>
        </p:spPr>
        <p:txBody>
          <a:bodyPr wrap="square" rtlCol="0">
            <a:spAutoFit/>
          </a:bodyPr>
          <a:lstStyle/>
          <a:p>
            <a:pPr>
              <a:defRPr/>
            </a:pPr>
            <a:r>
              <a:rPr lang="en-US" dirty="0">
                <a:solidFill>
                  <a:prstClr val="black"/>
                </a:solidFill>
                <a:latin typeface="Calibri" panose="020F0502020204030204"/>
              </a:rPr>
              <a:t>4b. Proportion of SEER Reportable CTCs with a pathology report among non-histologically confirmed cases</a:t>
            </a:r>
          </a:p>
        </p:txBody>
      </p:sp>
      <p:sp>
        <p:nvSpPr>
          <p:cNvPr id="2" name="Slide Number Placeholder 1">
            <a:extLst>
              <a:ext uri="{FF2B5EF4-FFF2-40B4-BE49-F238E27FC236}">
                <a16:creationId xmlns:a16="http://schemas.microsoft.com/office/drawing/2014/main" id="{4B566CE2-9673-4EC5-BF54-262730E14D5E}"/>
              </a:ext>
            </a:extLst>
          </p:cNvPr>
          <p:cNvSpPr>
            <a:spLocks noGrp="1"/>
          </p:cNvSpPr>
          <p:nvPr>
            <p:ph type="sldNum" sz="quarter" idx="12"/>
          </p:nvPr>
        </p:nvSpPr>
        <p:spPr/>
        <p:txBody>
          <a:bodyPr/>
          <a:lstStyle/>
          <a:p>
            <a:fld id="{6144CAA6-C06D-479E-A8B7-977798066D1E}" type="slidenum">
              <a:rPr lang="en-US" smtClean="0"/>
              <a:t>9</a:t>
            </a:fld>
            <a:endParaRPr lang="en-US"/>
          </a:p>
        </p:txBody>
      </p:sp>
      <p:graphicFrame>
        <p:nvGraphicFramePr>
          <p:cNvPr id="18" name="Chart 17">
            <a:extLst>
              <a:ext uri="{FF2B5EF4-FFF2-40B4-BE49-F238E27FC236}">
                <a16:creationId xmlns:a16="http://schemas.microsoft.com/office/drawing/2014/main" id="{8B1E9C95-3B64-43C6-9F8A-35F254476EB8}"/>
              </a:ext>
            </a:extLst>
          </p:cNvPr>
          <p:cNvGraphicFramePr>
            <a:graphicFrameLocks/>
          </p:cNvGraphicFramePr>
          <p:nvPr>
            <p:extLst>
              <p:ext uri="{D42A27DB-BD31-4B8C-83A1-F6EECF244321}">
                <p14:modId xmlns:p14="http://schemas.microsoft.com/office/powerpoint/2010/main" val="1917354661"/>
              </p:ext>
            </p:extLst>
          </p:nvPr>
        </p:nvGraphicFramePr>
        <p:xfrm>
          <a:off x="2478651" y="1471755"/>
          <a:ext cx="7753919" cy="52349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9430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6172</TotalTime>
  <Words>1449</Words>
  <Application>Microsoft Office PowerPoint</Application>
  <PresentationFormat>Widescreen</PresentationFormat>
  <Paragraphs>174</Paragraphs>
  <Slides>18</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E-path Metrics Summary Georgia (E)</vt:lpstr>
      <vt:lpstr>Program cost/benefit for supporting       e-path tools and processes</vt:lpstr>
      <vt:lpstr>E-path metrics goals</vt:lpstr>
      <vt:lpstr>Metrics for SEER*DMS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Methods</vt:lpstr>
      <vt:lpstr>Methods</vt:lpstr>
      <vt:lpstr>PowerPoint Presentation</vt:lpstr>
      <vt:lpstr>PowerPoint Presentation</vt:lpstr>
      <vt:lpstr>Methods</vt:lpstr>
      <vt:lpstr>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E-path Metrics Summary</dc:title>
  <dc:creator>Bruno, Melissa (NIH/NCI) [F]</dc:creator>
  <cp:lastModifiedBy>Bruno, Melissa (NIH/NCI) [F]</cp:lastModifiedBy>
  <cp:revision>90</cp:revision>
  <dcterms:created xsi:type="dcterms:W3CDTF">2019-08-07T13:54:32Z</dcterms:created>
  <dcterms:modified xsi:type="dcterms:W3CDTF">2019-10-04T15:02:30Z</dcterms:modified>
</cp:coreProperties>
</file>