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74" r:id="rId5"/>
    <p:sldId id="275" r:id="rId6"/>
    <p:sldId id="276" r:id="rId7"/>
    <p:sldId id="277" r:id="rId8"/>
    <p:sldId id="278" r:id="rId9"/>
    <p:sldId id="287" r:id="rId10"/>
    <p:sldId id="279" r:id="rId11"/>
    <p:sldId id="280" r:id="rId12"/>
    <p:sldId id="281" r:id="rId13"/>
    <p:sldId id="261" r:id="rId14"/>
    <p:sldId id="283" r:id="rId15"/>
    <p:sldId id="284" r:id="rId16"/>
    <p:sldId id="285" r:id="rId17"/>
    <p:sldId id="262" r:id="rId18"/>
    <p:sldId id="286"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3817" autoAdjust="0"/>
  </p:normalViewPr>
  <p:slideViewPr>
    <p:cSldViewPr snapToGrid="0">
      <p:cViewPr varScale="1">
        <p:scale>
          <a:sx n="110" d="100"/>
          <a:sy n="110"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unoma\AppData\Roaming\Microsoft\Excel\2019_08Metric%20Graphics_ALL_deID%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xlsx"/></Relationships>
</file>

<file path=ppt/charts/_rels/chart7.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ciis-p401.nci.nih.gov\group02\DCCPS\SRP-ALL\Pathology%20Report%20Metrics%20Project\2019_08Metric%20Graphics_ALL_deI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1'!$A$6:$A$14</c:f>
              <c:strCache>
                <c:ptCount val="9"/>
                <c:pt idx="0">
                  <c:v>A</c:v>
                </c:pt>
                <c:pt idx="1">
                  <c:v>B</c:v>
                </c:pt>
                <c:pt idx="2">
                  <c:v>C</c:v>
                </c:pt>
                <c:pt idx="3">
                  <c:v>D</c:v>
                </c:pt>
                <c:pt idx="4">
                  <c:v>E</c:v>
                </c:pt>
                <c:pt idx="5">
                  <c:v>F</c:v>
                </c:pt>
                <c:pt idx="6">
                  <c:v>G</c:v>
                </c:pt>
                <c:pt idx="7">
                  <c:v>H</c:v>
                </c:pt>
                <c:pt idx="8">
                  <c:v>I</c:v>
                </c:pt>
              </c:strCache>
            </c:strRef>
          </c:cat>
          <c:val>
            <c:numRef>
              <c:f>'Metric 1'!$B$6:$B$14</c:f>
              <c:numCache>
                <c:formatCode>0%</c:formatCode>
                <c:ptCount val="9"/>
                <c:pt idx="0">
                  <c:v>0.19670000000000001</c:v>
                </c:pt>
                <c:pt idx="1">
                  <c:v>0.35200000000000004</c:v>
                </c:pt>
                <c:pt idx="2">
                  <c:v>0.53380000000000005</c:v>
                </c:pt>
                <c:pt idx="3">
                  <c:v>0.57710000000000006</c:v>
                </c:pt>
                <c:pt idx="4">
                  <c:v>0.64139999999999997</c:v>
                </c:pt>
                <c:pt idx="5">
                  <c:v>0.8075</c:v>
                </c:pt>
                <c:pt idx="6">
                  <c:v>0.90290000000000004</c:v>
                </c:pt>
                <c:pt idx="7">
                  <c:v>0.90599999999999992</c:v>
                </c:pt>
                <c:pt idx="8">
                  <c:v>0.92449999999999999</c:v>
                </c:pt>
              </c:numCache>
            </c:numRef>
          </c:val>
          <c:extLst>
            <c:ext xmlns:c16="http://schemas.microsoft.com/office/drawing/2014/chart" uri="{C3380CC4-5D6E-409C-BE32-E72D297353CC}">
              <c16:uniqueId val="{00000000-9273-4CB9-B114-8637E53CFB0F}"/>
            </c:ext>
          </c:extLst>
        </c:ser>
        <c:dLbls>
          <c:dLblPos val="outEnd"/>
          <c:showLegendKey val="0"/>
          <c:showVal val="1"/>
          <c:showCatName val="0"/>
          <c:showSerName val="0"/>
          <c:showPercent val="0"/>
          <c:showBubbleSize val="0"/>
        </c:dLbls>
        <c:gapWidth val="219"/>
        <c:overlap val="-27"/>
        <c:axId val="310052224"/>
        <c:axId val="310214040"/>
      </c:barChart>
      <c:lineChart>
        <c:grouping val="stacked"/>
        <c:varyColors val="0"/>
        <c:ser>
          <c:idx val="1"/>
          <c:order val="1"/>
          <c:tx>
            <c:strRef>
              <c:f>'Metric 1'!$C$5</c:f>
              <c:strCache>
                <c:ptCount val="1"/>
                <c:pt idx="0">
                  <c:v>Average</c:v>
                </c:pt>
              </c:strCache>
            </c:strRef>
          </c:tx>
          <c:spPr>
            <a:ln w="28575" cap="rnd">
              <a:solidFill>
                <a:schemeClr val="accent2"/>
              </a:solidFill>
              <a:round/>
            </a:ln>
            <a:effectLst/>
          </c:spPr>
          <c:marker>
            <c:symbol val="none"/>
          </c:marker>
          <c:cat>
            <c:strRef>
              <c:f>'Metric 1'!$A$6:$A$14</c:f>
              <c:strCache>
                <c:ptCount val="9"/>
                <c:pt idx="0">
                  <c:v>A</c:v>
                </c:pt>
                <c:pt idx="1">
                  <c:v>B</c:v>
                </c:pt>
                <c:pt idx="2">
                  <c:v>C</c:v>
                </c:pt>
                <c:pt idx="3">
                  <c:v>D</c:v>
                </c:pt>
                <c:pt idx="4">
                  <c:v>E</c:v>
                </c:pt>
                <c:pt idx="5">
                  <c:v>F</c:v>
                </c:pt>
                <c:pt idx="6">
                  <c:v>G</c:v>
                </c:pt>
                <c:pt idx="7">
                  <c:v>H</c:v>
                </c:pt>
                <c:pt idx="8">
                  <c:v>I</c:v>
                </c:pt>
              </c:strCache>
            </c:strRef>
          </c:cat>
          <c:val>
            <c:numRef>
              <c:f>'Metric 1'!$C$6:$C$14</c:f>
              <c:numCache>
                <c:formatCode>0.00%</c:formatCode>
                <c:ptCount val="9"/>
                <c:pt idx="0">
                  <c:v>0.64910000000000012</c:v>
                </c:pt>
                <c:pt idx="1">
                  <c:v>0.64910000000000012</c:v>
                </c:pt>
                <c:pt idx="2">
                  <c:v>0.64910000000000012</c:v>
                </c:pt>
                <c:pt idx="3">
                  <c:v>0.64910000000000012</c:v>
                </c:pt>
                <c:pt idx="4">
                  <c:v>0.64910000000000012</c:v>
                </c:pt>
                <c:pt idx="5">
                  <c:v>0.64910000000000012</c:v>
                </c:pt>
                <c:pt idx="6">
                  <c:v>0.64910000000000012</c:v>
                </c:pt>
                <c:pt idx="7">
                  <c:v>0.64910000000000012</c:v>
                </c:pt>
                <c:pt idx="8">
                  <c:v>0.64910000000000012</c:v>
                </c:pt>
              </c:numCache>
            </c:numRef>
          </c:val>
          <c:smooth val="0"/>
          <c:extLst>
            <c:ext xmlns:c16="http://schemas.microsoft.com/office/drawing/2014/chart" uri="{C3380CC4-5D6E-409C-BE32-E72D297353CC}">
              <c16:uniqueId val="{00000001-9273-4CB9-B114-8637E53CFB0F}"/>
            </c:ext>
          </c:extLst>
        </c:ser>
        <c:dLbls>
          <c:showLegendKey val="0"/>
          <c:showVal val="0"/>
          <c:showCatName val="0"/>
          <c:showSerName val="0"/>
          <c:showPercent val="0"/>
          <c:showBubbleSize val="0"/>
        </c:dLbls>
        <c:marker val="1"/>
        <c:smooth val="0"/>
        <c:axId val="310214824"/>
        <c:axId val="310214432"/>
      </c:lineChart>
      <c:catAx>
        <c:axId val="3100522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362180020055527"/>
              <c:y val="0.9257046041152217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10214040"/>
        <c:crosses val="autoZero"/>
        <c:auto val="1"/>
        <c:lblAlgn val="ctr"/>
        <c:lblOffset val="100"/>
        <c:noMultiLvlLbl val="0"/>
      </c:catAx>
      <c:valAx>
        <c:axId val="31021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Percent (%)</a:t>
                </a:r>
              </a:p>
            </c:rich>
          </c:tx>
          <c:layout>
            <c:manualLayout>
              <c:xMode val="edge"/>
              <c:yMode val="edge"/>
              <c:x val="7.0857184819686644E-4"/>
              <c:y val="0.4079659418778461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052224"/>
        <c:crosses val="autoZero"/>
        <c:crossBetween val="between"/>
      </c:valAx>
      <c:valAx>
        <c:axId val="310214432"/>
        <c:scaling>
          <c:orientation val="minMax"/>
          <c:max val="1"/>
        </c:scaling>
        <c:delete val="1"/>
        <c:axPos val="r"/>
        <c:numFmt formatCode="0.00%" sourceLinked="1"/>
        <c:majorTickMark val="out"/>
        <c:minorTickMark val="none"/>
        <c:tickLblPos val="nextTo"/>
        <c:crossAx val="310214824"/>
        <c:crosses val="max"/>
        <c:crossBetween val="between"/>
      </c:valAx>
      <c:catAx>
        <c:axId val="310214824"/>
        <c:scaling>
          <c:orientation val="minMax"/>
        </c:scaling>
        <c:delete val="1"/>
        <c:axPos val="t"/>
        <c:numFmt formatCode="General" sourceLinked="1"/>
        <c:majorTickMark val="out"/>
        <c:minorTickMark val="none"/>
        <c:tickLblPos val="nextTo"/>
        <c:crossAx val="310214432"/>
        <c:crosses val="max"/>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Post First Course Treatment: 2015-2017 total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2'!$A$7:$A$15</c:f>
              <c:strCache>
                <c:ptCount val="9"/>
                <c:pt idx="0">
                  <c:v>I</c:v>
                </c:pt>
                <c:pt idx="1">
                  <c:v>E</c:v>
                </c:pt>
                <c:pt idx="2">
                  <c:v>A</c:v>
                </c:pt>
                <c:pt idx="3">
                  <c:v>B</c:v>
                </c:pt>
                <c:pt idx="4">
                  <c:v>G</c:v>
                </c:pt>
                <c:pt idx="5">
                  <c:v>F</c:v>
                </c:pt>
                <c:pt idx="6">
                  <c:v>H</c:v>
                </c:pt>
                <c:pt idx="7">
                  <c:v>D</c:v>
                </c:pt>
                <c:pt idx="8">
                  <c:v>C</c:v>
                </c:pt>
              </c:strCache>
            </c:strRef>
          </c:cat>
          <c:val>
            <c:numRef>
              <c:f>'Metric 2'!$B$7:$B$15</c:f>
              <c:numCache>
                <c:formatCode>0%</c:formatCode>
                <c:ptCount val="9"/>
                <c:pt idx="0">
                  <c:v>7.3000000000000001E-3</c:v>
                </c:pt>
                <c:pt idx="1">
                  <c:v>1.06E-2</c:v>
                </c:pt>
                <c:pt idx="2">
                  <c:v>1.24E-2</c:v>
                </c:pt>
                <c:pt idx="3">
                  <c:v>2.46E-2</c:v>
                </c:pt>
                <c:pt idx="4">
                  <c:v>2.7099999999999999E-2</c:v>
                </c:pt>
                <c:pt idx="5">
                  <c:v>3.1200000000000002E-2</c:v>
                </c:pt>
                <c:pt idx="6">
                  <c:v>3.1300000000000001E-2</c:v>
                </c:pt>
                <c:pt idx="7">
                  <c:v>3.9E-2</c:v>
                </c:pt>
                <c:pt idx="8">
                  <c:v>3.95E-2</c:v>
                </c:pt>
              </c:numCache>
            </c:numRef>
          </c:val>
          <c:extLst>
            <c:ext xmlns:c16="http://schemas.microsoft.com/office/drawing/2014/chart" uri="{C3380CC4-5D6E-409C-BE32-E72D297353CC}">
              <c16:uniqueId val="{00000000-1900-45C4-A0AC-7C500C13AFAB}"/>
            </c:ext>
          </c:extLst>
        </c:ser>
        <c:dLbls>
          <c:dLblPos val="outEnd"/>
          <c:showLegendKey val="0"/>
          <c:showVal val="1"/>
          <c:showCatName val="0"/>
          <c:showSerName val="0"/>
          <c:showPercent val="0"/>
          <c:showBubbleSize val="0"/>
        </c:dLbls>
        <c:gapWidth val="150"/>
        <c:axId val="845024040"/>
        <c:axId val="845024368"/>
      </c:barChart>
      <c:lineChart>
        <c:grouping val="standard"/>
        <c:varyColors val="0"/>
        <c:ser>
          <c:idx val="1"/>
          <c:order val="1"/>
          <c:spPr>
            <a:ln w="28575" cap="rnd">
              <a:solidFill>
                <a:schemeClr val="accent2"/>
              </a:solidFill>
              <a:round/>
            </a:ln>
            <a:effectLst/>
          </c:spPr>
          <c:marker>
            <c:symbol val="none"/>
          </c:marker>
          <c:cat>
            <c:strRef>
              <c:f>'Metric 2'!$A$7:$A$15</c:f>
              <c:strCache>
                <c:ptCount val="9"/>
                <c:pt idx="0">
                  <c:v>I</c:v>
                </c:pt>
                <c:pt idx="1">
                  <c:v>E</c:v>
                </c:pt>
                <c:pt idx="2">
                  <c:v>A</c:v>
                </c:pt>
                <c:pt idx="3">
                  <c:v>B</c:v>
                </c:pt>
                <c:pt idx="4">
                  <c:v>G</c:v>
                </c:pt>
                <c:pt idx="5">
                  <c:v>F</c:v>
                </c:pt>
                <c:pt idx="6">
                  <c:v>H</c:v>
                </c:pt>
                <c:pt idx="7">
                  <c:v>D</c:v>
                </c:pt>
                <c:pt idx="8">
                  <c:v>C</c:v>
                </c:pt>
              </c:strCache>
            </c:strRef>
          </c:cat>
          <c:val>
            <c:numRef>
              <c:f>'Metric 2'!$C$7:$C$15</c:f>
              <c:numCache>
                <c:formatCode>0.00%</c:formatCode>
                <c:ptCount val="9"/>
                <c:pt idx="0">
                  <c:v>2.4777777777777781E-2</c:v>
                </c:pt>
                <c:pt idx="1">
                  <c:v>2.4777777777777781E-2</c:v>
                </c:pt>
                <c:pt idx="2">
                  <c:v>2.4777777777777781E-2</c:v>
                </c:pt>
                <c:pt idx="3">
                  <c:v>2.4777777777777781E-2</c:v>
                </c:pt>
                <c:pt idx="4">
                  <c:v>2.4777777777777781E-2</c:v>
                </c:pt>
                <c:pt idx="5">
                  <c:v>2.4777777777777781E-2</c:v>
                </c:pt>
                <c:pt idx="6">
                  <c:v>2.4777777777777781E-2</c:v>
                </c:pt>
                <c:pt idx="7">
                  <c:v>2.4777777777777781E-2</c:v>
                </c:pt>
                <c:pt idx="8">
                  <c:v>2.4777777777777781E-2</c:v>
                </c:pt>
              </c:numCache>
            </c:numRef>
          </c:val>
          <c:smooth val="0"/>
          <c:extLst>
            <c:ext xmlns:c16="http://schemas.microsoft.com/office/drawing/2014/chart" uri="{C3380CC4-5D6E-409C-BE32-E72D297353CC}">
              <c16:uniqueId val="{00000001-1900-45C4-A0AC-7C500C13AFAB}"/>
            </c:ext>
          </c:extLst>
        </c:ser>
        <c:dLbls>
          <c:showLegendKey val="0"/>
          <c:showVal val="0"/>
          <c:showCatName val="0"/>
          <c:showSerName val="0"/>
          <c:showPercent val="0"/>
          <c:showBubbleSize val="0"/>
        </c:dLbls>
        <c:marker val="1"/>
        <c:smooth val="0"/>
        <c:axId val="845024040"/>
        <c:axId val="845024368"/>
      </c:lineChart>
      <c:catAx>
        <c:axId val="84502404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Registry</a:t>
                </a:r>
              </a:p>
            </c:rich>
          </c:tx>
          <c:layout>
            <c:manualLayout>
              <c:xMode val="edge"/>
              <c:yMode val="edge"/>
              <c:x val="0.46280513703698872"/>
              <c:y val="0.9400390164261576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45024368"/>
        <c:crosses val="autoZero"/>
        <c:auto val="1"/>
        <c:lblAlgn val="ctr"/>
        <c:lblOffset val="100"/>
        <c:noMultiLvlLbl val="0"/>
      </c:catAx>
      <c:valAx>
        <c:axId val="845024368"/>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t>
                </a:r>
                <a:r>
                  <a:rPr lang="en-US" sz="1800" baseline="0"/>
                  <a:t> (%)</a:t>
                </a:r>
                <a:endParaRPr 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Proportion</a:t>
            </a:r>
            <a:r>
              <a:rPr lang="en-US" sz="1800" baseline="0" dirty="0">
                <a:solidFill>
                  <a:schemeClr val="tx1"/>
                </a:solidFill>
              </a:rPr>
              <a:t> of SEER Reportable CTCs by type of Path: 2015-2017 total</a:t>
            </a:r>
          </a:p>
        </c:rich>
      </c:tx>
      <c:layout>
        <c:manualLayout>
          <c:xMode val="edge"/>
          <c:yMode val="edge"/>
          <c:x val="0.15256656649865422"/>
          <c:y val="3.228230984327844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3'!$B$6</c:f>
              <c:strCache>
                <c:ptCount val="1"/>
                <c:pt idx="0">
                  <c:v>No Path</c:v>
                </c:pt>
              </c:strCache>
            </c:strRef>
          </c:tx>
          <c:spPr>
            <a:solidFill>
              <a:schemeClr val="accent6"/>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1-D18E-4A96-BC4A-4A3F3CF8403F}"/>
              </c:ext>
            </c:extLst>
          </c:dPt>
          <c:dLbls>
            <c:dLbl>
              <c:idx val="2"/>
              <c:delete val="1"/>
              <c:extLst>
                <c:ext xmlns:c15="http://schemas.microsoft.com/office/drawing/2012/chart" uri="{CE6537A1-D6FC-4f65-9D91-7224C49458BB}"/>
                <c:ext xmlns:c16="http://schemas.microsoft.com/office/drawing/2014/chart" uri="{C3380CC4-5D6E-409C-BE32-E72D297353CC}">
                  <c16:uniqueId val="{00000001-D18E-4A96-BC4A-4A3F3CF840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3'!$B$7:$B$15</c:f>
              <c:numCache>
                <c:formatCode>0%</c:formatCode>
                <c:ptCount val="9"/>
                <c:pt idx="0">
                  <c:v>0.1168</c:v>
                </c:pt>
                <c:pt idx="1">
                  <c:v>0.1226</c:v>
                </c:pt>
                <c:pt idx="2">
                  <c:v>0.13269999999999998</c:v>
                </c:pt>
                <c:pt idx="3">
                  <c:v>0.23449999999999999</c:v>
                </c:pt>
                <c:pt idx="4">
                  <c:v>0.373</c:v>
                </c:pt>
                <c:pt idx="5">
                  <c:v>0.41149999999999998</c:v>
                </c:pt>
                <c:pt idx="6">
                  <c:v>0.46039999999999998</c:v>
                </c:pt>
                <c:pt idx="7">
                  <c:v>0.63429999999999997</c:v>
                </c:pt>
                <c:pt idx="8">
                  <c:v>0.7883</c:v>
                </c:pt>
              </c:numCache>
            </c:numRef>
          </c:val>
          <c:extLst>
            <c:ext xmlns:c16="http://schemas.microsoft.com/office/drawing/2014/chart" uri="{C3380CC4-5D6E-409C-BE32-E72D297353CC}">
              <c16:uniqueId val="{00000000-1E49-42E0-B628-70E746214C5A}"/>
            </c:ext>
          </c:extLst>
        </c:ser>
        <c:ser>
          <c:idx val="1"/>
          <c:order val="1"/>
          <c:tx>
            <c:strRef>
              <c:f>'Metric 3'!$C$6</c:f>
              <c:strCache>
                <c:ptCount val="1"/>
                <c:pt idx="0">
                  <c:v>Structured epath</c:v>
                </c:pt>
              </c:strCache>
            </c:strRef>
          </c:tx>
          <c:spPr>
            <a:solidFill>
              <a:schemeClr val="accent5"/>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0-D18E-4A96-BC4A-4A3F3CF8403F}"/>
              </c:ext>
            </c:extLst>
          </c:dPt>
          <c:dLbls>
            <c:delete val="1"/>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3'!$C$7:$C$15</c:f>
              <c:numCache>
                <c:formatCode>0%</c:formatCode>
                <c:ptCount val="9"/>
                <c:pt idx="0">
                  <c:v>8.3999999999999995E-3</c:v>
                </c:pt>
                <c:pt idx="1">
                  <c:v>1E-4</c:v>
                </c:pt>
                <c:pt idx="2">
                  <c:v>0.8669</c:v>
                </c:pt>
                <c:pt idx="3">
                  <c:v>0</c:v>
                </c:pt>
                <c:pt idx="4">
                  <c:v>1.4000000000000002E-3</c:v>
                </c:pt>
                <c:pt idx="5">
                  <c:v>0</c:v>
                </c:pt>
                <c:pt idx="6">
                  <c:v>0</c:v>
                </c:pt>
                <c:pt idx="7">
                  <c:v>0</c:v>
                </c:pt>
                <c:pt idx="8">
                  <c:v>5.4299999999999994E-2</c:v>
                </c:pt>
              </c:numCache>
            </c:numRef>
          </c:val>
          <c:extLst>
            <c:ext xmlns:c16="http://schemas.microsoft.com/office/drawing/2014/chart" uri="{C3380CC4-5D6E-409C-BE32-E72D297353CC}">
              <c16:uniqueId val="{00000007-1E49-42E0-B628-70E746214C5A}"/>
            </c:ext>
          </c:extLst>
        </c:ser>
        <c:ser>
          <c:idx val="2"/>
          <c:order val="2"/>
          <c:tx>
            <c:strRef>
              <c:f>'Metric 3'!$D$6</c:f>
              <c:strCache>
                <c:ptCount val="1"/>
                <c:pt idx="0">
                  <c:v>Non-Structured Epath</c:v>
                </c:pt>
              </c:strCache>
            </c:strRef>
          </c:tx>
          <c:spPr>
            <a:solidFill>
              <a:schemeClr val="accent4"/>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8-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3'!$D$7:$D$15</c:f>
              <c:numCache>
                <c:formatCode>0%</c:formatCode>
                <c:ptCount val="9"/>
                <c:pt idx="0">
                  <c:v>0.83950000000000002</c:v>
                </c:pt>
                <c:pt idx="1">
                  <c:v>0.87719999999999998</c:v>
                </c:pt>
                <c:pt idx="2">
                  <c:v>0</c:v>
                </c:pt>
                <c:pt idx="3">
                  <c:v>0.76540000000000008</c:v>
                </c:pt>
                <c:pt idx="4">
                  <c:v>0.6038</c:v>
                </c:pt>
                <c:pt idx="5">
                  <c:v>0.58850000000000002</c:v>
                </c:pt>
                <c:pt idx="6">
                  <c:v>0.53959999999999997</c:v>
                </c:pt>
                <c:pt idx="7">
                  <c:v>0.36570000000000003</c:v>
                </c:pt>
                <c:pt idx="8">
                  <c:v>0.15740000000000001</c:v>
                </c:pt>
              </c:numCache>
            </c:numRef>
          </c:val>
          <c:extLst>
            <c:ext xmlns:c16="http://schemas.microsoft.com/office/drawing/2014/chart" uri="{C3380CC4-5D6E-409C-BE32-E72D297353CC}">
              <c16:uniqueId val="{00000009-1E49-42E0-B628-70E746214C5A}"/>
            </c:ext>
          </c:extLst>
        </c:ser>
        <c:ser>
          <c:idx val="3"/>
          <c:order val="3"/>
          <c:tx>
            <c:strRef>
              <c:f>'Metric 3'!$E$6</c:f>
              <c:strCache>
                <c:ptCount val="1"/>
                <c:pt idx="0">
                  <c:v>Paper Path</c:v>
                </c:pt>
              </c:strCache>
            </c:strRef>
          </c:tx>
          <c:spPr>
            <a:solidFill>
              <a:schemeClr val="accent6">
                <a:lumMod val="60000"/>
              </a:schemeClr>
            </a:solidFill>
            <a:ln>
              <a:noFill/>
            </a:ln>
            <a:effectLst/>
          </c:spPr>
          <c:invertIfNegative val="0"/>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B-1E49-42E0-B628-70E746214C5A}"/>
              </c:ext>
            </c:extLst>
          </c:dPt>
          <c:dLbls>
            <c:dLbl>
              <c:idx val="1"/>
              <c:delete val="1"/>
              <c:extLst>
                <c:ext xmlns:c15="http://schemas.microsoft.com/office/drawing/2012/chart" uri="{CE6537A1-D6FC-4f65-9D91-7224C49458BB}"/>
                <c:ext xmlns:c16="http://schemas.microsoft.com/office/drawing/2014/chart" uri="{C3380CC4-5D6E-409C-BE32-E72D297353CC}">
                  <c16:uniqueId val="{0000000A-1E49-42E0-B628-70E746214C5A}"/>
                </c:ext>
              </c:extLst>
            </c:dLbl>
            <c:dLbl>
              <c:idx val="2"/>
              <c:delete val="1"/>
              <c:extLst>
                <c:ext xmlns:c15="http://schemas.microsoft.com/office/drawing/2012/chart" uri="{CE6537A1-D6FC-4f65-9D91-7224C49458BB}"/>
                <c:ext xmlns:c16="http://schemas.microsoft.com/office/drawing/2014/chart" uri="{C3380CC4-5D6E-409C-BE32-E72D297353CC}">
                  <c16:uniqueId val="{0000000B-1E49-42E0-B628-70E746214C5A}"/>
                </c:ext>
              </c:extLst>
            </c:dLbl>
            <c:dLbl>
              <c:idx val="3"/>
              <c:delete val="1"/>
              <c:extLst>
                <c:ext xmlns:c15="http://schemas.microsoft.com/office/drawing/2012/chart" uri="{CE6537A1-D6FC-4f65-9D91-7224C49458BB}"/>
                <c:ext xmlns:c16="http://schemas.microsoft.com/office/drawing/2014/chart" uri="{C3380CC4-5D6E-409C-BE32-E72D297353CC}">
                  <c16:uniqueId val="{0000000C-1E49-42E0-B628-70E746214C5A}"/>
                </c:ext>
              </c:extLst>
            </c:dLbl>
            <c:dLbl>
              <c:idx val="5"/>
              <c:delete val="1"/>
              <c:extLst>
                <c:ext xmlns:c15="http://schemas.microsoft.com/office/drawing/2012/chart" uri="{CE6537A1-D6FC-4f65-9D91-7224C49458BB}"/>
                <c:ext xmlns:c16="http://schemas.microsoft.com/office/drawing/2014/chart" uri="{C3380CC4-5D6E-409C-BE32-E72D297353CC}">
                  <c16:uniqueId val="{0000000D-1E49-42E0-B628-70E746214C5A}"/>
                </c:ext>
              </c:extLst>
            </c:dLbl>
            <c:dLbl>
              <c:idx val="6"/>
              <c:delete val="1"/>
              <c:extLst>
                <c:ext xmlns:c15="http://schemas.microsoft.com/office/drawing/2012/chart" uri="{CE6537A1-D6FC-4f65-9D91-7224C49458BB}"/>
                <c:ext xmlns:c16="http://schemas.microsoft.com/office/drawing/2014/chart" uri="{C3380CC4-5D6E-409C-BE32-E72D297353CC}">
                  <c16:uniqueId val="{0000000E-1E49-42E0-B628-70E746214C5A}"/>
                </c:ext>
              </c:extLst>
            </c:dLbl>
            <c:dLbl>
              <c:idx val="7"/>
              <c:delete val="1"/>
              <c:extLst>
                <c:ext xmlns:c15="http://schemas.microsoft.com/office/drawing/2012/chart" uri="{CE6537A1-D6FC-4f65-9D91-7224C49458BB}"/>
                <c:ext xmlns:c16="http://schemas.microsoft.com/office/drawing/2014/chart" uri="{C3380CC4-5D6E-409C-BE32-E72D297353CC}">
                  <c16:uniqueId val="{0000000F-1E49-42E0-B628-70E746214C5A}"/>
                </c:ext>
              </c:extLst>
            </c:dLbl>
            <c:dLbl>
              <c:idx val="8"/>
              <c:delete val="1"/>
              <c:extLst>
                <c:ext xmlns:c15="http://schemas.microsoft.com/office/drawing/2012/chart" uri="{CE6537A1-D6FC-4f65-9D91-7224C49458BB}"/>
                <c:ext xmlns:c16="http://schemas.microsoft.com/office/drawing/2014/chart" uri="{C3380CC4-5D6E-409C-BE32-E72D297353CC}">
                  <c16:uniqueId val="{00000010-1E49-42E0-B628-70E746214C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3'!$A$7:$A$15</c:f>
              <c:strCache>
                <c:ptCount val="9"/>
                <c:pt idx="0">
                  <c:v>H</c:v>
                </c:pt>
                <c:pt idx="1">
                  <c:v>G</c:v>
                </c:pt>
                <c:pt idx="2">
                  <c:v>I</c:v>
                </c:pt>
                <c:pt idx="3">
                  <c:v>F</c:v>
                </c:pt>
                <c:pt idx="4">
                  <c:v>E</c:v>
                </c:pt>
                <c:pt idx="5">
                  <c:v>D</c:v>
                </c:pt>
                <c:pt idx="6">
                  <c:v>C</c:v>
                </c:pt>
                <c:pt idx="7">
                  <c:v>B</c:v>
                </c:pt>
                <c:pt idx="8">
                  <c:v>A</c:v>
                </c:pt>
              </c:strCache>
            </c:strRef>
          </c:cat>
          <c:val>
            <c:numRef>
              <c:f>'Metric 3'!$E$7:$E$15</c:f>
              <c:numCache>
                <c:formatCode>0%</c:formatCode>
                <c:ptCount val="9"/>
                <c:pt idx="0">
                  <c:v>3.5299999999999998E-2</c:v>
                </c:pt>
                <c:pt idx="1">
                  <c:v>0</c:v>
                </c:pt>
                <c:pt idx="2">
                  <c:v>2.9999999999999997E-4</c:v>
                </c:pt>
                <c:pt idx="3">
                  <c:v>1E-4</c:v>
                </c:pt>
                <c:pt idx="4">
                  <c:v>2.18E-2</c:v>
                </c:pt>
                <c:pt idx="5">
                  <c:v>0</c:v>
                </c:pt>
                <c:pt idx="6">
                  <c:v>0</c:v>
                </c:pt>
                <c:pt idx="7">
                  <c:v>0</c:v>
                </c:pt>
                <c:pt idx="8">
                  <c:v>0</c:v>
                </c:pt>
              </c:numCache>
            </c:numRef>
          </c:val>
          <c:extLst>
            <c:ext xmlns:c16="http://schemas.microsoft.com/office/drawing/2014/chart" uri="{C3380CC4-5D6E-409C-BE32-E72D297353CC}">
              <c16:uniqueId val="{00000011-1E49-42E0-B628-70E746214C5A}"/>
            </c:ext>
          </c:extLst>
        </c:ser>
        <c:dLbls>
          <c:dLblPos val="ctr"/>
          <c:showLegendKey val="0"/>
          <c:showVal val="1"/>
          <c:showCatName val="0"/>
          <c:showSerName val="0"/>
          <c:showPercent val="0"/>
          <c:showBubbleSize val="0"/>
        </c:dLbls>
        <c:gapWidth val="150"/>
        <c:overlap val="100"/>
        <c:axId val="311471112"/>
        <c:axId val="311471504"/>
      </c:barChart>
      <c:catAx>
        <c:axId val="3114711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504"/>
        <c:crosses val="autoZero"/>
        <c:auto val="1"/>
        <c:lblAlgn val="ctr"/>
        <c:lblOffset val="100"/>
        <c:noMultiLvlLbl val="0"/>
      </c:catAx>
      <c:valAx>
        <c:axId val="31147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CTC with Path</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A</c:v>
                </c:pt>
                <c:pt idx="1">
                  <c:v>B</c:v>
                </c:pt>
                <c:pt idx="2">
                  <c:v>C</c:v>
                </c:pt>
                <c:pt idx="3">
                  <c:v>D</c:v>
                </c:pt>
                <c:pt idx="4">
                  <c:v>E</c:v>
                </c:pt>
                <c:pt idx="5">
                  <c:v>F</c:v>
                </c:pt>
                <c:pt idx="6">
                  <c:v>G</c:v>
                </c:pt>
                <c:pt idx="7">
                  <c:v>H</c:v>
                </c:pt>
                <c:pt idx="8">
                  <c:v>I</c:v>
                </c:pt>
              </c:strCache>
            </c:strRef>
          </c:cat>
          <c:val>
            <c:numRef>
              <c:f>'Metric 4'!$D$5:$D$13</c:f>
              <c:numCache>
                <c:formatCode>0%</c:formatCode>
                <c:ptCount val="9"/>
                <c:pt idx="0">
                  <c:v>0.22149999999999997</c:v>
                </c:pt>
                <c:pt idx="1">
                  <c:v>0.39140000000000003</c:v>
                </c:pt>
                <c:pt idx="2">
                  <c:v>0.57920000000000005</c:v>
                </c:pt>
                <c:pt idx="3">
                  <c:v>0.62250000000000005</c:v>
                </c:pt>
                <c:pt idx="4">
                  <c:v>0.67620000000000002</c:v>
                </c:pt>
                <c:pt idx="5">
                  <c:v>0.83939999999999992</c:v>
                </c:pt>
                <c:pt idx="6">
                  <c:v>0.93299999999999994</c:v>
                </c:pt>
                <c:pt idx="7">
                  <c:v>0.94129999999999991</c:v>
                </c:pt>
                <c:pt idx="8">
                  <c:v>0.95640000000000003</c:v>
                </c:pt>
              </c:numCache>
            </c:numRef>
          </c:val>
          <c:extLst>
            <c:ext xmlns:c16="http://schemas.microsoft.com/office/drawing/2014/chart" uri="{C3380CC4-5D6E-409C-BE32-E72D297353CC}">
              <c16:uniqueId val="{00000000-62A7-4FD7-8D3E-82404E082145}"/>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2"/>
          <c:order val="1"/>
          <c:tx>
            <c:v>Average</c:v>
          </c:tx>
          <c:spPr>
            <a:ln w="28575" cap="rnd">
              <a:solidFill>
                <a:schemeClr val="accent1">
                  <a:lumMod val="75000"/>
                </a:schemeClr>
              </a:solidFill>
              <a:round/>
            </a:ln>
            <a:effectLst/>
          </c:spPr>
          <c:marker>
            <c:symbol val="none"/>
          </c:marker>
          <c:cat>
            <c:strRef>
              <c:f>'Metric 4'!$A$5:$A$13</c:f>
              <c:strCache>
                <c:ptCount val="9"/>
                <c:pt idx="0">
                  <c:v>A</c:v>
                </c:pt>
                <c:pt idx="1">
                  <c:v>B</c:v>
                </c:pt>
                <c:pt idx="2">
                  <c:v>C</c:v>
                </c:pt>
                <c:pt idx="3">
                  <c:v>D</c:v>
                </c:pt>
                <c:pt idx="4">
                  <c:v>E</c:v>
                </c:pt>
                <c:pt idx="5">
                  <c:v>F</c:v>
                </c:pt>
                <c:pt idx="6">
                  <c:v>G</c:v>
                </c:pt>
                <c:pt idx="7">
                  <c:v>H</c:v>
                </c:pt>
                <c:pt idx="8">
                  <c:v>I</c:v>
                </c:pt>
              </c:strCache>
            </c:strRef>
          </c:cat>
          <c:val>
            <c:numRef>
              <c:f>'Metric 4'!$E$5:$E$13</c:f>
              <c:numCache>
                <c:formatCode>0.00%</c:formatCode>
                <c:ptCount val="9"/>
                <c:pt idx="0">
                  <c:v>0.6845444444444444</c:v>
                </c:pt>
                <c:pt idx="1">
                  <c:v>0.6845444444444444</c:v>
                </c:pt>
                <c:pt idx="2">
                  <c:v>0.6845444444444444</c:v>
                </c:pt>
                <c:pt idx="3">
                  <c:v>0.6845444444444444</c:v>
                </c:pt>
                <c:pt idx="4">
                  <c:v>0.6845444444444444</c:v>
                </c:pt>
                <c:pt idx="5">
                  <c:v>0.6845444444444444</c:v>
                </c:pt>
                <c:pt idx="6">
                  <c:v>0.6845444444444444</c:v>
                </c:pt>
                <c:pt idx="7">
                  <c:v>0.6845444444444444</c:v>
                </c:pt>
                <c:pt idx="8">
                  <c:v>0.6845444444444444</c:v>
                </c:pt>
              </c:numCache>
            </c:numRef>
          </c:val>
          <c:smooth val="0"/>
          <c:extLst>
            <c:ext xmlns:c16="http://schemas.microsoft.com/office/drawing/2014/chart" uri="{C3380CC4-5D6E-409C-BE32-E72D297353CC}">
              <c16:uniqueId val="{00000001-62A7-4FD7-8D3E-82404E082145}"/>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Path</a:t>
            </a:r>
            <a:r>
              <a:rPr lang="en-US" baseline="0"/>
              <a:t> Report CTC Coverage: 2015-2017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CTC with Path</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4'!$A$5:$A$13</c:f>
              <c:strCache>
                <c:ptCount val="9"/>
                <c:pt idx="0">
                  <c:v>B</c:v>
                </c:pt>
                <c:pt idx="1">
                  <c:v>A</c:v>
                </c:pt>
                <c:pt idx="2">
                  <c:v>D</c:v>
                </c:pt>
                <c:pt idx="3">
                  <c:v>F</c:v>
                </c:pt>
                <c:pt idx="4">
                  <c:v>C</c:v>
                </c:pt>
                <c:pt idx="5">
                  <c:v>E</c:v>
                </c:pt>
                <c:pt idx="6">
                  <c:v>I</c:v>
                </c:pt>
                <c:pt idx="7">
                  <c:v>H</c:v>
                </c:pt>
                <c:pt idx="8">
                  <c:v>G</c:v>
                </c:pt>
              </c:strCache>
            </c:strRef>
          </c:cat>
          <c:val>
            <c:numRef>
              <c:f>'Metric 4'!$B$5:$B$13</c:f>
              <c:numCache>
                <c:formatCode>0%</c:formatCode>
                <c:ptCount val="9"/>
                <c:pt idx="0">
                  <c:v>8.0000000000000004E-4</c:v>
                </c:pt>
                <c:pt idx="1">
                  <c:v>1.7600000000000001E-2</c:v>
                </c:pt>
                <c:pt idx="2">
                  <c:v>3.9199999999999999E-2</c:v>
                </c:pt>
                <c:pt idx="3">
                  <c:v>4.5199999999999997E-2</c:v>
                </c:pt>
                <c:pt idx="4">
                  <c:v>4.8099999999999997E-2</c:v>
                </c:pt>
                <c:pt idx="5">
                  <c:v>5.2199999999999996E-2</c:v>
                </c:pt>
                <c:pt idx="6">
                  <c:v>6.2199999999999998E-2</c:v>
                </c:pt>
                <c:pt idx="7">
                  <c:v>9.1400000000000009E-2</c:v>
                </c:pt>
                <c:pt idx="8">
                  <c:v>0.10929999999999999</c:v>
                </c:pt>
              </c:numCache>
            </c:numRef>
          </c:val>
          <c:extLst>
            <c:ext xmlns:c16="http://schemas.microsoft.com/office/drawing/2014/chart" uri="{C3380CC4-5D6E-409C-BE32-E72D297353CC}">
              <c16:uniqueId val="{00000000-26B5-40F4-BBEE-8966DA6BE42E}"/>
            </c:ext>
          </c:extLst>
        </c:ser>
        <c:dLbls>
          <c:dLblPos val="outEnd"/>
          <c:showLegendKey val="0"/>
          <c:showVal val="1"/>
          <c:showCatName val="0"/>
          <c:showSerName val="0"/>
          <c:showPercent val="0"/>
          <c:showBubbleSize val="0"/>
        </c:dLbls>
        <c:gapWidth val="219"/>
        <c:overlap val="-27"/>
        <c:axId val="845028632"/>
        <c:axId val="845023712"/>
      </c:barChart>
      <c:lineChart>
        <c:grouping val="standard"/>
        <c:varyColors val="0"/>
        <c:ser>
          <c:idx val="3"/>
          <c:order val="1"/>
          <c:tx>
            <c:v>Average</c:v>
          </c:tx>
          <c:spPr>
            <a:ln w="28575" cap="rnd">
              <a:solidFill>
                <a:schemeClr val="accent6">
                  <a:lumMod val="60000"/>
                </a:schemeClr>
              </a:solidFill>
              <a:round/>
            </a:ln>
            <a:effectLst/>
          </c:spPr>
          <c:marker>
            <c:symbol val="none"/>
          </c:marker>
          <c:cat>
            <c:strRef>
              <c:f>'Metric 4'!$A$5:$A$13</c:f>
              <c:strCache>
                <c:ptCount val="9"/>
                <c:pt idx="0">
                  <c:v>B</c:v>
                </c:pt>
                <c:pt idx="1">
                  <c:v>A</c:v>
                </c:pt>
                <c:pt idx="2">
                  <c:v>D</c:v>
                </c:pt>
                <c:pt idx="3">
                  <c:v>F</c:v>
                </c:pt>
                <c:pt idx="4">
                  <c:v>C</c:v>
                </c:pt>
                <c:pt idx="5">
                  <c:v>E</c:v>
                </c:pt>
                <c:pt idx="6">
                  <c:v>I</c:v>
                </c:pt>
                <c:pt idx="7">
                  <c:v>H</c:v>
                </c:pt>
                <c:pt idx="8">
                  <c:v>G</c:v>
                </c:pt>
              </c:strCache>
            </c:strRef>
          </c:cat>
          <c:val>
            <c:numRef>
              <c:f>'Metric 4'!$C$5:$C$13</c:f>
              <c:numCache>
                <c:formatCode>0%</c:formatCode>
                <c:ptCount val="9"/>
                <c:pt idx="0">
                  <c:v>5.1777777777777777E-2</c:v>
                </c:pt>
                <c:pt idx="1">
                  <c:v>5.1777777777777777E-2</c:v>
                </c:pt>
                <c:pt idx="2">
                  <c:v>5.1777777777777777E-2</c:v>
                </c:pt>
                <c:pt idx="3">
                  <c:v>5.1777777777777777E-2</c:v>
                </c:pt>
                <c:pt idx="4">
                  <c:v>5.1777777777777777E-2</c:v>
                </c:pt>
                <c:pt idx="5">
                  <c:v>5.1777777777777777E-2</c:v>
                </c:pt>
                <c:pt idx="6">
                  <c:v>5.1777777777777777E-2</c:v>
                </c:pt>
                <c:pt idx="7">
                  <c:v>5.1777777777777777E-2</c:v>
                </c:pt>
                <c:pt idx="8">
                  <c:v>5.1777777777777777E-2</c:v>
                </c:pt>
              </c:numCache>
            </c:numRef>
          </c:val>
          <c:smooth val="0"/>
          <c:extLst>
            <c:ext xmlns:c16="http://schemas.microsoft.com/office/drawing/2014/chart" uri="{C3380CC4-5D6E-409C-BE32-E72D297353CC}">
              <c16:uniqueId val="{00000001-26B5-40F4-BBEE-8966DA6BE42E}"/>
            </c:ext>
          </c:extLst>
        </c:ser>
        <c:dLbls>
          <c:showLegendKey val="0"/>
          <c:showVal val="0"/>
          <c:showCatName val="0"/>
          <c:showSerName val="0"/>
          <c:showPercent val="0"/>
          <c:showBubbleSize val="0"/>
        </c:dLbls>
        <c:marker val="1"/>
        <c:smooth val="0"/>
        <c:axId val="845028632"/>
        <c:axId val="845023712"/>
      </c:lineChart>
      <c:catAx>
        <c:axId val="84502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Registry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3712"/>
        <c:crosses val="autoZero"/>
        <c:auto val="1"/>
        <c:lblAlgn val="ctr"/>
        <c:lblOffset val="100"/>
        <c:noMultiLvlLbl val="0"/>
      </c:catAx>
      <c:valAx>
        <c:axId val="845023712"/>
        <c:scaling>
          <c:orientation val="minMax"/>
          <c:max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5028632"/>
        <c:crosses val="autoZero"/>
        <c:crossBetween val="between"/>
      </c:valAx>
      <c:spPr>
        <a:noFill/>
        <a:ln>
          <a:noFill/>
        </a:ln>
        <a:effectLst/>
      </c:spPr>
    </c:plotArea>
    <c:legend>
      <c:legendPos val="b"/>
      <c:layout>
        <c:manualLayout>
          <c:xMode val="edge"/>
          <c:yMode val="edge"/>
          <c:x val="0.30099883275178768"/>
          <c:y val="0.89373587536261667"/>
          <c:w val="0.47917035588599871"/>
          <c:h val="6.703241738623641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Seattle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'Metric 5'!$A$48</c:f>
              <c:strCache>
                <c:ptCount val="1"/>
                <c:pt idx="0">
                  <c:v>Non-structured Epath and Paper path report</c:v>
                </c:pt>
              </c:strCache>
            </c:strRef>
          </c:tx>
          <c:spPr>
            <a:solidFill>
              <a:schemeClr val="accent6"/>
            </a:solidFill>
            <a:ln>
              <a:noFill/>
            </a:ln>
            <a:effectLst/>
          </c:spPr>
          <c:invertIfNegative val="0"/>
          <c:dLbls>
            <c:delete val="1"/>
          </c:dLbls>
          <c:cat>
            <c:strRef>
              <c:f>'Metric 5'!$B$47:$E$47</c:f>
              <c:strCache>
                <c:ptCount val="4"/>
                <c:pt idx="0">
                  <c:v>2015</c:v>
                </c:pt>
                <c:pt idx="1">
                  <c:v>2016</c:v>
                </c:pt>
                <c:pt idx="2">
                  <c:v>2017</c:v>
                </c:pt>
                <c:pt idx="3">
                  <c:v>Total</c:v>
                </c:pt>
              </c:strCache>
            </c:strRef>
          </c:cat>
          <c:val>
            <c:numRef>
              <c:f>'Metric 5'!$B$48:$E$48</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5593-433D-81E7-8CE14D55C6B6}"/>
            </c:ext>
          </c:extLst>
        </c:ser>
        <c:ser>
          <c:idx val="1"/>
          <c:order val="1"/>
          <c:tx>
            <c:strRef>
              <c:f>'Metric 5'!$A$49</c:f>
              <c:strCache>
                <c:ptCount val="1"/>
                <c:pt idx="0">
                  <c:v>Non-structured Epath only</c:v>
                </c:pt>
              </c:strCache>
            </c:strRef>
          </c:tx>
          <c:spPr>
            <a:solidFill>
              <a:schemeClr val="accent5"/>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1-5593-433D-81E7-8CE14D55C6B6}"/>
                </c:ext>
              </c:extLst>
            </c:dLbl>
            <c:dLbl>
              <c:idx val="2"/>
              <c:delete val="1"/>
              <c:extLst>
                <c:ext xmlns:c15="http://schemas.microsoft.com/office/drawing/2012/chart" uri="{CE6537A1-D6FC-4f65-9D91-7224C49458BB}"/>
                <c:ext xmlns:c16="http://schemas.microsoft.com/office/drawing/2014/chart" uri="{C3380CC4-5D6E-409C-BE32-E72D297353CC}">
                  <c16:uniqueId val="{00000002-5593-433D-81E7-8CE14D55C6B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5'!$B$47:$E$47</c:f>
              <c:strCache>
                <c:ptCount val="4"/>
                <c:pt idx="0">
                  <c:v>2015</c:v>
                </c:pt>
                <c:pt idx="1">
                  <c:v>2016</c:v>
                </c:pt>
                <c:pt idx="2">
                  <c:v>2017</c:v>
                </c:pt>
                <c:pt idx="3">
                  <c:v>Total</c:v>
                </c:pt>
              </c:strCache>
            </c:strRef>
          </c:cat>
          <c:val>
            <c:numRef>
              <c:f>'Metric 5'!$B$49:$E$49</c:f>
              <c:numCache>
                <c:formatCode>#######0</c:formatCode>
                <c:ptCount val="4"/>
                <c:pt idx="0">
                  <c:v>0</c:v>
                </c:pt>
                <c:pt idx="1">
                  <c:v>1</c:v>
                </c:pt>
                <c:pt idx="2">
                  <c:v>0</c:v>
                </c:pt>
                <c:pt idx="3">
                  <c:v>1</c:v>
                </c:pt>
              </c:numCache>
            </c:numRef>
          </c:val>
          <c:extLst>
            <c:ext xmlns:c16="http://schemas.microsoft.com/office/drawing/2014/chart" uri="{C3380CC4-5D6E-409C-BE32-E72D297353CC}">
              <c16:uniqueId val="{00000003-5593-433D-81E7-8CE14D55C6B6}"/>
            </c:ext>
          </c:extLst>
        </c:ser>
        <c:ser>
          <c:idx val="2"/>
          <c:order val="2"/>
          <c:tx>
            <c:strRef>
              <c:f>'Metric 5'!$A$50</c:f>
              <c:strCache>
                <c:ptCount val="1"/>
                <c:pt idx="0">
                  <c:v>Structured Epath only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5'!$B$47:$E$47</c:f>
              <c:strCache>
                <c:ptCount val="4"/>
                <c:pt idx="0">
                  <c:v>2015</c:v>
                </c:pt>
                <c:pt idx="1">
                  <c:v>2016</c:v>
                </c:pt>
                <c:pt idx="2">
                  <c:v>2017</c:v>
                </c:pt>
                <c:pt idx="3">
                  <c:v>Total</c:v>
                </c:pt>
              </c:strCache>
            </c:strRef>
          </c:cat>
          <c:val>
            <c:numRef>
              <c:f>'Metric 5'!$B$50:$E$50</c:f>
              <c:numCache>
                <c:formatCode>#######0</c:formatCode>
                <c:ptCount val="4"/>
                <c:pt idx="0">
                  <c:v>111115</c:v>
                </c:pt>
                <c:pt idx="1">
                  <c:v>122002</c:v>
                </c:pt>
                <c:pt idx="2">
                  <c:v>127545</c:v>
                </c:pt>
                <c:pt idx="3">
                  <c:v>360662</c:v>
                </c:pt>
              </c:numCache>
            </c:numRef>
          </c:val>
          <c:extLst>
            <c:ext xmlns:c16="http://schemas.microsoft.com/office/drawing/2014/chart" uri="{C3380CC4-5D6E-409C-BE32-E72D297353CC}">
              <c16:uniqueId val="{00000004-5593-433D-81E7-8CE14D55C6B6}"/>
            </c:ext>
          </c:extLst>
        </c:ser>
        <c:ser>
          <c:idx val="3"/>
          <c:order val="3"/>
          <c:tx>
            <c:strRef>
              <c:f>'Metric 5'!$A$51</c:f>
              <c:strCache>
                <c:ptCount val="1"/>
                <c:pt idx="0">
                  <c:v>Paper Path only</c:v>
                </c:pt>
              </c:strCache>
            </c:strRef>
          </c:tx>
          <c:spPr>
            <a:solidFill>
              <a:schemeClr val="accent6">
                <a:lumMod val="60000"/>
              </a:schemeClr>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5-5593-433D-81E7-8CE14D55C6B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5'!$B$47:$E$47</c:f>
              <c:strCache>
                <c:ptCount val="4"/>
                <c:pt idx="0">
                  <c:v>2015</c:v>
                </c:pt>
                <c:pt idx="1">
                  <c:v>2016</c:v>
                </c:pt>
                <c:pt idx="2">
                  <c:v>2017</c:v>
                </c:pt>
                <c:pt idx="3">
                  <c:v>Total</c:v>
                </c:pt>
              </c:strCache>
            </c:strRef>
          </c:cat>
          <c:val>
            <c:numRef>
              <c:f>'Metric 5'!$B$51:$E$51</c:f>
              <c:numCache>
                <c:formatCode>#######0</c:formatCode>
                <c:ptCount val="4"/>
                <c:pt idx="0">
                  <c:v>1</c:v>
                </c:pt>
                <c:pt idx="1">
                  <c:v>0</c:v>
                </c:pt>
                <c:pt idx="2">
                  <c:v>81</c:v>
                </c:pt>
                <c:pt idx="3">
                  <c:v>82</c:v>
                </c:pt>
              </c:numCache>
            </c:numRef>
          </c:val>
          <c:extLst>
            <c:ext xmlns:c16="http://schemas.microsoft.com/office/drawing/2014/chart" uri="{C3380CC4-5D6E-409C-BE32-E72D297353CC}">
              <c16:uniqueId val="{00000006-5593-433D-81E7-8CE14D55C6B6}"/>
            </c:ext>
          </c:extLst>
        </c:ser>
        <c:dLbls>
          <c:dLblPos val="outEnd"/>
          <c:showLegendKey val="0"/>
          <c:showVal val="1"/>
          <c:showCatName val="0"/>
          <c:showSerName val="0"/>
          <c:showPercent val="0"/>
          <c:showBubbleSize val="0"/>
        </c:dLbls>
        <c:gapWidth val="219"/>
        <c:overlap val="-27"/>
        <c:axId val="1088173944"/>
        <c:axId val="1088174272"/>
      </c:barChart>
      <c:catAx>
        <c:axId val="1088173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174272"/>
        <c:crosses val="autoZero"/>
        <c:auto val="1"/>
        <c:lblAlgn val="ctr"/>
        <c:lblOffset val="100"/>
        <c:noMultiLvlLbl val="0"/>
      </c:catAx>
      <c:valAx>
        <c:axId val="1088174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 of Reports</a:t>
                </a:r>
              </a:p>
            </c:rich>
          </c:tx>
          <c:layout>
            <c:manualLayout>
              <c:xMode val="edge"/>
              <c:yMode val="edge"/>
              <c:x val="9.470099465871476E-3"/>
              <c:y val="0.3879923727720067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173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a:solidFill>
                  <a:schemeClr val="tx1"/>
                </a:solidFill>
              </a:rPr>
              <a:t>Path Processing for reports linked to abstract:</a:t>
            </a:r>
            <a:r>
              <a:rPr lang="en-US" sz="1800" baseline="0">
                <a:solidFill>
                  <a:schemeClr val="tx1"/>
                </a:solidFill>
              </a:rPr>
              <a:t> 2015-2017 total</a:t>
            </a:r>
            <a:endParaRPr lang="en-US" sz="1800">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'Metric 6a'!$B$5</c:f>
              <c:strCache>
                <c:ptCount val="1"/>
                <c:pt idx="0">
                  <c:v>After abstract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6a'!$B$6:$B$14</c:f>
              <c:numCache>
                <c:formatCode>0%</c:formatCode>
                <c:ptCount val="9"/>
                <c:pt idx="0">
                  <c:v>0.12759999999999999</c:v>
                </c:pt>
                <c:pt idx="1">
                  <c:v>0.129</c:v>
                </c:pt>
                <c:pt idx="2">
                  <c:v>0.12990000000000002</c:v>
                </c:pt>
                <c:pt idx="3">
                  <c:v>0.14800000000000002</c:v>
                </c:pt>
                <c:pt idx="4">
                  <c:v>0.15920000000000001</c:v>
                </c:pt>
                <c:pt idx="5">
                  <c:v>0.16739999999999999</c:v>
                </c:pt>
                <c:pt idx="6">
                  <c:v>0.25290000000000001</c:v>
                </c:pt>
                <c:pt idx="7">
                  <c:v>0.77650000000000008</c:v>
                </c:pt>
                <c:pt idx="8">
                  <c:v>0.84889999999999999</c:v>
                </c:pt>
              </c:numCache>
            </c:numRef>
          </c:val>
          <c:extLst>
            <c:ext xmlns:c16="http://schemas.microsoft.com/office/drawing/2014/chart" uri="{C3380CC4-5D6E-409C-BE32-E72D297353CC}">
              <c16:uniqueId val="{00000000-9C5D-4CBD-9AF6-4964A4F999B2}"/>
            </c:ext>
          </c:extLst>
        </c:ser>
        <c:ser>
          <c:idx val="1"/>
          <c:order val="1"/>
          <c:tx>
            <c:strRef>
              <c:f>'Metric 6a'!$C$5</c:f>
              <c:strCache>
                <c:ptCount val="1"/>
                <c:pt idx="0">
                  <c:v>Abstract within 12 mos. of Path</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6a'!$C$6:$C$14</c:f>
              <c:numCache>
                <c:formatCode>0%</c:formatCode>
                <c:ptCount val="9"/>
                <c:pt idx="0">
                  <c:v>0.68799999999999994</c:v>
                </c:pt>
                <c:pt idx="1">
                  <c:v>0.64569999999999994</c:v>
                </c:pt>
                <c:pt idx="2">
                  <c:v>0.4496</c:v>
                </c:pt>
                <c:pt idx="3">
                  <c:v>0.73439999999999994</c:v>
                </c:pt>
                <c:pt idx="4">
                  <c:v>0.60640000000000005</c:v>
                </c:pt>
                <c:pt idx="5">
                  <c:v>0.77780000000000005</c:v>
                </c:pt>
                <c:pt idx="6">
                  <c:v>0.73540000000000005</c:v>
                </c:pt>
                <c:pt idx="7">
                  <c:v>0.21739999999999998</c:v>
                </c:pt>
                <c:pt idx="8">
                  <c:v>0.14449999999999999</c:v>
                </c:pt>
              </c:numCache>
            </c:numRef>
          </c:val>
          <c:extLst>
            <c:ext xmlns:c16="http://schemas.microsoft.com/office/drawing/2014/chart" uri="{C3380CC4-5D6E-409C-BE32-E72D297353CC}">
              <c16:uniqueId val="{00000001-9C5D-4CBD-9AF6-4964A4F999B2}"/>
            </c:ext>
          </c:extLst>
        </c:ser>
        <c:ser>
          <c:idx val="2"/>
          <c:order val="2"/>
          <c:tx>
            <c:strRef>
              <c:f>'Metric 6a'!$D$5</c:f>
              <c:strCache>
                <c:ptCount val="1"/>
                <c:pt idx="0">
                  <c:v>Abstract 12+ mos. after Path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6a'!$A$6:$A$14</c:f>
              <c:strCache>
                <c:ptCount val="9"/>
                <c:pt idx="0">
                  <c:v>F</c:v>
                </c:pt>
                <c:pt idx="1">
                  <c:v>G</c:v>
                </c:pt>
                <c:pt idx="2">
                  <c:v>A</c:v>
                </c:pt>
                <c:pt idx="3">
                  <c:v>H</c:v>
                </c:pt>
                <c:pt idx="4">
                  <c:v>C</c:v>
                </c:pt>
                <c:pt idx="5">
                  <c:v>D</c:v>
                </c:pt>
                <c:pt idx="6">
                  <c:v>I</c:v>
                </c:pt>
                <c:pt idx="7">
                  <c:v>E</c:v>
                </c:pt>
                <c:pt idx="8">
                  <c:v>B</c:v>
                </c:pt>
              </c:strCache>
            </c:strRef>
          </c:cat>
          <c:val>
            <c:numRef>
              <c:f>'Metric 6a'!$D$6:$D$14</c:f>
              <c:numCache>
                <c:formatCode>0%</c:formatCode>
                <c:ptCount val="9"/>
                <c:pt idx="0">
                  <c:v>0.18429999999999999</c:v>
                </c:pt>
                <c:pt idx="1">
                  <c:v>0.22539999999999999</c:v>
                </c:pt>
                <c:pt idx="2">
                  <c:v>0.4204</c:v>
                </c:pt>
                <c:pt idx="3">
                  <c:v>0.1176</c:v>
                </c:pt>
                <c:pt idx="4">
                  <c:v>0.23449999999999999</c:v>
                </c:pt>
                <c:pt idx="5">
                  <c:v>5.4600000000000003E-2</c:v>
                </c:pt>
                <c:pt idx="6">
                  <c:v>1.1599999999999999E-2</c:v>
                </c:pt>
                <c:pt idx="7">
                  <c:v>6.0000000000000001E-3</c:v>
                </c:pt>
                <c:pt idx="8">
                  <c:v>6.5000000000000006E-3</c:v>
                </c:pt>
              </c:numCache>
            </c:numRef>
          </c:val>
          <c:extLst>
            <c:ext xmlns:c16="http://schemas.microsoft.com/office/drawing/2014/chart" uri="{C3380CC4-5D6E-409C-BE32-E72D297353CC}">
              <c16:uniqueId val="{00000002-9C5D-4CBD-9AF6-4964A4F999B2}"/>
            </c:ext>
          </c:extLst>
        </c:ser>
        <c:dLbls>
          <c:dLblPos val="ctr"/>
          <c:showLegendKey val="0"/>
          <c:showVal val="1"/>
          <c:showCatName val="0"/>
          <c:showSerName val="0"/>
          <c:showPercent val="0"/>
          <c:showBubbleSize val="0"/>
        </c:dLbls>
        <c:gapWidth val="150"/>
        <c:overlap val="100"/>
        <c:axId val="311813712"/>
        <c:axId val="312275792"/>
      </c:barChart>
      <c:catAx>
        <c:axId val="31181371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5792"/>
        <c:crosses val="autoZero"/>
        <c:auto val="1"/>
        <c:lblAlgn val="ctr"/>
        <c:lblOffset val="100"/>
        <c:noMultiLvlLbl val="0"/>
      </c:catAx>
      <c:valAx>
        <c:axId val="312275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Percent of 2015-2017 linked to CTCs (as of May 2019)</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'Metric 6b'!$A$5:$A$13</c:f>
              <c:strCache>
                <c:ptCount val="9"/>
                <c:pt idx="0">
                  <c:v>I</c:v>
                </c:pt>
                <c:pt idx="1">
                  <c:v>C</c:v>
                </c:pt>
                <c:pt idx="2">
                  <c:v>E</c:v>
                </c:pt>
                <c:pt idx="3">
                  <c:v>D</c:v>
                </c:pt>
                <c:pt idx="4">
                  <c:v>A</c:v>
                </c:pt>
                <c:pt idx="5">
                  <c:v>G</c:v>
                </c:pt>
                <c:pt idx="6">
                  <c:v>H</c:v>
                </c:pt>
                <c:pt idx="7">
                  <c:v>F</c:v>
                </c:pt>
                <c:pt idx="8">
                  <c:v>B</c:v>
                </c:pt>
              </c:strCache>
            </c:strRef>
          </c:cat>
          <c:val>
            <c:numRef>
              <c:f>'Metric 6b'!$B$5:$B$13</c:f>
              <c:numCache>
                <c:formatCode>0%</c:formatCode>
                <c:ptCount val="9"/>
                <c:pt idx="0">
                  <c:v>0.50729999999999997</c:v>
                </c:pt>
                <c:pt idx="1">
                  <c:v>0.64890000000000003</c:v>
                </c:pt>
                <c:pt idx="2">
                  <c:v>0.72939999999999994</c:v>
                </c:pt>
                <c:pt idx="3">
                  <c:v>0.78159999999999996</c:v>
                </c:pt>
                <c:pt idx="4">
                  <c:v>0.82430000000000003</c:v>
                </c:pt>
                <c:pt idx="5">
                  <c:v>0.92189999999999994</c:v>
                </c:pt>
                <c:pt idx="6">
                  <c:v>0.92549999999999999</c:v>
                </c:pt>
                <c:pt idx="7">
                  <c:v>0.92559999999999998</c:v>
                </c:pt>
                <c:pt idx="8">
                  <c:v>0.96810000000000007</c:v>
                </c:pt>
              </c:numCache>
            </c:numRef>
          </c:val>
          <c:extLst>
            <c:ext xmlns:c16="http://schemas.microsoft.com/office/drawing/2014/chart" uri="{C3380CC4-5D6E-409C-BE32-E72D297353CC}">
              <c16:uniqueId val="{00000000-3690-499D-9974-C0C005C6B60E}"/>
            </c:ext>
          </c:extLst>
        </c:ser>
        <c:dLbls>
          <c:dLblPos val="outEnd"/>
          <c:showLegendKey val="0"/>
          <c:showVal val="1"/>
          <c:showCatName val="0"/>
          <c:showSerName val="0"/>
          <c:showPercent val="0"/>
          <c:showBubbleSize val="0"/>
        </c:dLbls>
        <c:gapWidth val="219"/>
        <c:overlap val="-27"/>
        <c:axId val="312276576"/>
        <c:axId val="312276968"/>
      </c:barChart>
      <c:lineChart>
        <c:grouping val="standard"/>
        <c:varyColors val="0"/>
        <c:ser>
          <c:idx val="1"/>
          <c:order val="1"/>
          <c:spPr>
            <a:ln w="28575" cap="rnd">
              <a:solidFill>
                <a:schemeClr val="accent2"/>
              </a:solidFill>
              <a:round/>
            </a:ln>
            <a:effectLst/>
          </c:spPr>
          <c:marker>
            <c:symbol val="none"/>
          </c:marker>
          <c:cat>
            <c:strRef>
              <c:f>'Metric 6b'!$A$5:$A$13</c:f>
              <c:strCache>
                <c:ptCount val="9"/>
                <c:pt idx="0">
                  <c:v>I</c:v>
                </c:pt>
                <c:pt idx="1">
                  <c:v>C</c:v>
                </c:pt>
                <c:pt idx="2">
                  <c:v>E</c:v>
                </c:pt>
                <c:pt idx="3">
                  <c:v>D</c:v>
                </c:pt>
                <c:pt idx="4">
                  <c:v>A</c:v>
                </c:pt>
                <c:pt idx="5">
                  <c:v>G</c:v>
                </c:pt>
                <c:pt idx="6">
                  <c:v>H</c:v>
                </c:pt>
                <c:pt idx="7">
                  <c:v>F</c:v>
                </c:pt>
                <c:pt idx="8">
                  <c:v>B</c:v>
                </c:pt>
              </c:strCache>
            </c:strRef>
          </c:cat>
          <c:val>
            <c:numRef>
              <c:f>'Metric 6b'!$C$5:$C$13</c:f>
              <c:numCache>
                <c:formatCode>0.00%</c:formatCode>
                <c:ptCount val="9"/>
                <c:pt idx="0">
                  <c:v>0.80362222222222224</c:v>
                </c:pt>
                <c:pt idx="1">
                  <c:v>0.80362222222222224</c:v>
                </c:pt>
                <c:pt idx="2">
                  <c:v>0.80362222222222224</c:v>
                </c:pt>
                <c:pt idx="3">
                  <c:v>0.80362222222222224</c:v>
                </c:pt>
                <c:pt idx="4">
                  <c:v>0.80362222222222224</c:v>
                </c:pt>
                <c:pt idx="5">
                  <c:v>0.80362222222222224</c:v>
                </c:pt>
                <c:pt idx="6">
                  <c:v>0.80362222222222224</c:v>
                </c:pt>
                <c:pt idx="7">
                  <c:v>0.80362222222222224</c:v>
                </c:pt>
                <c:pt idx="8">
                  <c:v>0.80362222222222224</c:v>
                </c:pt>
              </c:numCache>
            </c:numRef>
          </c:val>
          <c:smooth val="0"/>
          <c:extLst>
            <c:ext xmlns:c16="http://schemas.microsoft.com/office/drawing/2014/chart" uri="{C3380CC4-5D6E-409C-BE32-E72D297353CC}">
              <c16:uniqueId val="{00000001-3690-499D-9974-C0C005C6B60E}"/>
            </c:ext>
          </c:extLst>
        </c:ser>
        <c:dLbls>
          <c:showLegendKey val="0"/>
          <c:showVal val="0"/>
          <c:showCatName val="0"/>
          <c:showSerName val="0"/>
          <c:showPercent val="0"/>
          <c:showBubbleSize val="0"/>
        </c:dLbls>
        <c:marker val="1"/>
        <c:smooth val="0"/>
        <c:axId val="312276576"/>
        <c:axId val="312276968"/>
      </c:lineChart>
      <c:catAx>
        <c:axId val="3122765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Registry</a:t>
                </a:r>
              </a:p>
            </c:rich>
          </c:tx>
          <c:layout>
            <c:manualLayout>
              <c:xMode val="edge"/>
              <c:yMode val="edge"/>
              <c:x val="0.4597923885305627"/>
              <c:y val="0.9440473180208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968"/>
        <c:crosses val="autoZero"/>
        <c:auto val="1"/>
        <c:lblAlgn val="ctr"/>
        <c:lblOffset val="100"/>
        <c:noMultiLvlLbl val="0"/>
      </c:catAx>
      <c:valAx>
        <c:axId val="312276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Percent (%)</a:t>
                </a:r>
              </a:p>
            </c:rich>
          </c:tx>
          <c:layout>
            <c:manualLayout>
              <c:xMode val="edge"/>
              <c:yMode val="edge"/>
              <c:x val="6.2478008171582321E-3"/>
              <c:y val="0.43116787609490431"/>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76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hyperlink" Target="https://commons.wikimedia.org/wiki/File:Gnome-applications-utilities.svg" TargetMode="External"/><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hyperlink" Target="http://azharreflections.wordpress.com/category/coursera/" TargetMode="External"/><Relationship Id="rId1" Type="http://schemas.openxmlformats.org/officeDocument/2006/relationships/image" Target="../media/image2.jpeg"/><Relationship Id="rId6" Type="http://schemas.openxmlformats.org/officeDocument/2006/relationships/hyperlink" Target="http://decorationdelamaison.blogspot.com/2000/04/prasinospiti.html" TargetMode="External"/><Relationship Id="rId5" Type="http://schemas.openxmlformats.org/officeDocument/2006/relationships/image" Target="../media/image4.jpg"/><Relationship Id="rId10" Type="http://schemas.openxmlformats.org/officeDocument/2006/relationships/hyperlink" Target="http://stackoverflow.com/questions/18488385/legend-in-multi-line-chart-d3" TargetMode="External"/><Relationship Id="rId4" Type="http://schemas.openxmlformats.org/officeDocument/2006/relationships/hyperlink" Target="http://aliem.com/making-your-match-rank-list" TargetMode="External"/><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BC723-626A-4343-B84A-FC3B8E669BB6}" type="doc">
      <dgm:prSet loTypeId="urn:microsoft.com/office/officeart/2005/8/layout/vList3" loCatId="list" qsTypeId="urn:microsoft.com/office/officeart/2005/8/quickstyle/simple1" qsCatId="simple" csTypeId="urn:microsoft.com/office/officeart/2005/8/colors/accent4_2" csCatId="accent4" phldr="1"/>
      <dgm:spPr/>
      <dgm:t>
        <a:bodyPr/>
        <a:lstStyle/>
        <a:p>
          <a:endParaRPr lang="en-US"/>
        </a:p>
      </dgm:t>
    </dgm:pt>
    <dgm:pt modelId="{0BCEAE90-AD1A-4C3D-A25F-606353CB6159}">
      <dgm:prSet phldrT="[Text]"/>
      <dgm:spPr/>
      <dgm:t>
        <a:bodyPr/>
        <a:lstStyle/>
        <a:p>
          <a:r>
            <a:rPr lang="en-US" b="1" dirty="0"/>
            <a:t>Develop metrics to quantify and describe the number of pathology reports at various points in the reporting pathway from generation to consolidation.</a:t>
          </a:r>
        </a:p>
      </dgm:t>
    </dgm:pt>
    <dgm:pt modelId="{8515C6ED-0CFC-44E3-A790-4F4C4D502314}" type="parTrans" cxnId="{5B5D56C6-D504-4C27-B480-C59FCB0A32D6}">
      <dgm:prSet/>
      <dgm:spPr/>
      <dgm:t>
        <a:bodyPr/>
        <a:lstStyle/>
        <a:p>
          <a:endParaRPr lang="en-US"/>
        </a:p>
      </dgm:t>
    </dgm:pt>
    <dgm:pt modelId="{523618D3-5DBC-4A25-A262-B1B8B8DD117E}" type="sibTrans" cxnId="{5B5D56C6-D504-4C27-B480-C59FCB0A32D6}">
      <dgm:prSet/>
      <dgm:spPr/>
      <dgm:t>
        <a:bodyPr/>
        <a:lstStyle/>
        <a:p>
          <a:endParaRPr lang="en-US"/>
        </a:p>
      </dgm:t>
    </dgm:pt>
    <dgm:pt modelId="{014C81FE-6C37-421A-A752-14CD5F5B1029}">
      <dgm:prSet phldrT="[Text]"/>
      <dgm:spPr/>
      <dgm:t>
        <a:bodyPr/>
        <a:lstStyle/>
        <a:p>
          <a:r>
            <a:rPr lang="en-US" b="1" dirty="0"/>
            <a:t>Inform future pathology report classification efforts.</a:t>
          </a:r>
        </a:p>
      </dgm:t>
    </dgm:pt>
    <dgm:pt modelId="{C41AF2DC-5D9E-47C8-918E-59B93DD7DDCD}" type="parTrans" cxnId="{4B223D20-C28E-44D7-9315-87A85D17E62F}">
      <dgm:prSet/>
      <dgm:spPr/>
      <dgm:t>
        <a:bodyPr/>
        <a:lstStyle/>
        <a:p>
          <a:endParaRPr lang="en-US"/>
        </a:p>
      </dgm:t>
    </dgm:pt>
    <dgm:pt modelId="{728A943F-4F88-45A9-BD53-EF1367523EA2}" type="sibTrans" cxnId="{4B223D20-C28E-44D7-9315-87A85D17E62F}">
      <dgm:prSet/>
      <dgm:spPr/>
      <dgm:t>
        <a:bodyPr/>
        <a:lstStyle/>
        <a:p>
          <a:endParaRPr lang="en-US"/>
        </a:p>
      </dgm:t>
    </dgm:pt>
    <dgm:pt modelId="{FE9B8CB8-A5D3-467B-A9FB-CF5B634C20AC}">
      <dgm:prSet/>
      <dgm:spPr/>
      <dgm:t>
        <a:bodyPr/>
        <a:lstStyle/>
        <a:p>
          <a:r>
            <a:rPr lang="en-US" b="1"/>
            <a:t>Inform the planning of longitudinal data collection of prognostic risk factors and cancer outcomes.</a:t>
          </a:r>
          <a:endParaRPr lang="en-US" b="1" dirty="0"/>
        </a:p>
      </dgm:t>
    </dgm:pt>
    <dgm:pt modelId="{002E897F-CA23-47C1-BF7D-18227A9F14C2}" type="parTrans" cxnId="{E659E95F-3FA5-4493-99EB-4723395BC96B}">
      <dgm:prSet/>
      <dgm:spPr/>
      <dgm:t>
        <a:bodyPr/>
        <a:lstStyle/>
        <a:p>
          <a:endParaRPr lang="en-US"/>
        </a:p>
      </dgm:t>
    </dgm:pt>
    <dgm:pt modelId="{F3FA5980-5105-4745-B7C8-61BCB972F31F}" type="sibTrans" cxnId="{E659E95F-3FA5-4493-99EB-4723395BC96B}">
      <dgm:prSet/>
      <dgm:spPr/>
      <dgm:t>
        <a:bodyPr/>
        <a:lstStyle/>
        <a:p>
          <a:endParaRPr lang="en-US"/>
        </a:p>
      </dgm:t>
    </dgm:pt>
    <dgm:pt modelId="{FC718C89-499A-4A68-8B96-F061F1AE9B3D}">
      <dgm:prSet/>
      <dgm:spPr/>
      <dgm:t>
        <a:bodyPr/>
        <a:lstStyle/>
        <a:p>
          <a:r>
            <a:rPr lang="en-US" b="1" dirty="0"/>
            <a:t>Increase the utility from </a:t>
          </a:r>
          <a:r>
            <a:rPr lang="en-US" b="1" dirty="0" err="1"/>
            <a:t>casefinding</a:t>
          </a:r>
          <a:r>
            <a:rPr lang="en-US" b="1" dirty="0"/>
            <a:t> to a source for data with clinical relevance beyond NAACCR data elements.</a:t>
          </a:r>
        </a:p>
      </dgm:t>
    </dgm:pt>
    <dgm:pt modelId="{21257D08-6AB0-4C11-9E2D-28C384AD48D4}" type="parTrans" cxnId="{9B71EBAE-BA0A-4B8F-AF04-4D34574E0534}">
      <dgm:prSet/>
      <dgm:spPr/>
      <dgm:t>
        <a:bodyPr/>
        <a:lstStyle/>
        <a:p>
          <a:endParaRPr lang="en-US"/>
        </a:p>
      </dgm:t>
    </dgm:pt>
    <dgm:pt modelId="{BB8F3B30-9FAA-4FD2-8F7E-8F5BC00D7D6C}" type="sibTrans" cxnId="{9B71EBAE-BA0A-4B8F-AF04-4D34574E0534}">
      <dgm:prSet/>
      <dgm:spPr/>
      <dgm:t>
        <a:bodyPr/>
        <a:lstStyle/>
        <a:p>
          <a:endParaRPr lang="en-US"/>
        </a:p>
      </dgm:t>
    </dgm:pt>
    <dgm:pt modelId="{03CB732C-85C4-49A1-BE14-F6314CFA84B1}">
      <dgm:prSet/>
      <dgm:spPr/>
      <dgm:t>
        <a:bodyPr/>
        <a:lstStyle/>
        <a:p>
          <a:r>
            <a:rPr lang="en-US" b="1" dirty="0"/>
            <a:t>Use metrics to inform decisions regrading cost, efficiency, and resource management.</a:t>
          </a:r>
        </a:p>
      </dgm:t>
    </dgm:pt>
    <dgm:pt modelId="{E745AE9C-4EC3-46F4-AD21-B7ACE9979B28}" type="parTrans" cxnId="{0FBD9EAD-5D88-4D94-83A5-72BDC26A3B75}">
      <dgm:prSet/>
      <dgm:spPr/>
      <dgm:t>
        <a:bodyPr/>
        <a:lstStyle/>
        <a:p>
          <a:endParaRPr lang="en-US"/>
        </a:p>
      </dgm:t>
    </dgm:pt>
    <dgm:pt modelId="{FCB52B9F-9464-4141-91E9-5853113D249E}" type="sibTrans" cxnId="{0FBD9EAD-5D88-4D94-83A5-72BDC26A3B75}">
      <dgm:prSet/>
      <dgm:spPr/>
      <dgm:t>
        <a:bodyPr/>
        <a:lstStyle/>
        <a:p>
          <a:endParaRPr lang="en-US"/>
        </a:p>
      </dgm:t>
    </dgm:pt>
    <dgm:pt modelId="{032D5E94-BFEB-4A44-827C-976FC0B5F5DA}" type="pres">
      <dgm:prSet presAssocID="{BE6BC723-626A-4343-B84A-FC3B8E669BB6}" presName="linearFlow" presStyleCnt="0">
        <dgm:presLayoutVars>
          <dgm:dir/>
          <dgm:resizeHandles val="exact"/>
        </dgm:presLayoutVars>
      </dgm:prSet>
      <dgm:spPr/>
    </dgm:pt>
    <dgm:pt modelId="{90E5D595-4BED-4425-89C2-E11080A041CB}" type="pres">
      <dgm:prSet presAssocID="{0BCEAE90-AD1A-4C3D-A25F-606353CB6159}" presName="composite" presStyleCnt="0"/>
      <dgm:spPr/>
    </dgm:pt>
    <dgm:pt modelId="{7FD5851B-9493-4DCD-8559-9D2BA8AC41BC}" type="pres">
      <dgm:prSet presAssocID="{0BCEAE90-AD1A-4C3D-A25F-606353CB6159}"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dgm:spPr>
    </dgm:pt>
    <dgm:pt modelId="{CB295F82-E4B7-47CE-9F22-5EB6CDE6063E}" type="pres">
      <dgm:prSet presAssocID="{0BCEAE90-AD1A-4C3D-A25F-606353CB6159}" presName="txShp" presStyleLbl="node1" presStyleIdx="0" presStyleCnt="5">
        <dgm:presLayoutVars>
          <dgm:bulletEnabled val="1"/>
        </dgm:presLayoutVars>
      </dgm:prSet>
      <dgm:spPr/>
    </dgm:pt>
    <dgm:pt modelId="{90CE71FD-E247-46A9-94A3-415619763059}" type="pres">
      <dgm:prSet presAssocID="{523618D3-5DBC-4A25-A262-B1B8B8DD117E}" presName="spacing" presStyleCnt="0"/>
      <dgm:spPr/>
    </dgm:pt>
    <dgm:pt modelId="{6F4BFA49-021D-408A-B124-E4B0539FB216}" type="pres">
      <dgm:prSet presAssocID="{014C81FE-6C37-421A-A752-14CD5F5B1029}" presName="composite" presStyleCnt="0"/>
      <dgm:spPr/>
    </dgm:pt>
    <dgm:pt modelId="{6F79EF05-CEB4-4AF5-98B6-F0D656D3751B}" type="pres">
      <dgm:prSet presAssocID="{014C81FE-6C37-421A-A752-14CD5F5B1029}" presName="imgShp" presStyleLbl="fgImgPlace1" presStyleIdx="1" presStyleCnt="5"/>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dgm:spPr>
    </dgm:pt>
    <dgm:pt modelId="{7FFF947B-3517-41D8-82D6-BA3BF3598BA2}" type="pres">
      <dgm:prSet presAssocID="{014C81FE-6C37-421A-A752-14CD5F5B1029}" presName="txShp" presStyleLbl="node1" presStyleIdx="1" presStyleCnt="5">
        <dgm:presLayoutVars>
          <dgm:bulletEnabled val="1"/>
        </dgm:presLayoutVars>
      </dgm:prSet>
      <dgm:spPr/>
    </dgm:pt>
    <dgm:pt modelId="{4E005F43-6FB2-4F5F-9A68-E4EA35B48CC5}" type="pres">
      <dgm:prSet presAssocID="{728A943F-4F88-45A9-BD53-EF1367523EA2}" presName="spacing" presStyleCnt="0"/>
      <dgm:spPr/>
    </dgm:pt>
    <dgm:pt modelId="{997CE57B-176E-49E2-9199-3773501C5438}" type="pres">
      <dgm:prSet presAssocID="{03CB732C-85C4-49A1-BE14-F6314CFA84B1}" presName="composite" presStyleCnt="0"/>
      <dgm:spPr/>
    </dgm:pt>
    <dgm:pt modelId="{68E7B1D2-406A-44E2-810A-E283D28C9F86}" type="pres">
      <dgm:prSet presAssocID="{03CB732C-85C4-49A1-BE14-F6314CFA84B1}" presName="imgShp" presStyleLbl="fgImgPlace1" presStyleIdx="2" presStyleCnt="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dgm:spPr>
    </dgm:pt>
    <dgm:pt modelId="{CFB87A91-CD38-4FB8-9B21-E40942B5628B}" type="pres">
      <dgm:prSet presAssocID="{03CB732C-85C4-49A1-BE14-F6314CFA84B1}" presName="txShp" presStyleLbl="node1" presStyleIdx="2" presStyleCnt="5">
        <dgm:presLayoutVars>
          <dgm:bulletEnabled val="1"/>
        </dgm:presLayoutVars>
      </dgm:prSet>
      <dgm:spPr/>
    </dgm:pt>
    <dgm:pt modelId="{00EF3959-99C2-455D-B7E7-4FD8DCE394CF}" type="pres">
      <dgm:prSet presAssocID="{FCB52B9F-9464-4141-91E9-5853113D249E}" presName="spacing" presStyleCnt="0"/>
      <dgm:spPr/>
    </dgm:pt>
    <dgm:pt modelId="{3CF2A500-F3B2-4B85-9DD6-9D8BAAB92DA6}" type="pres">
      <dgm:prSet presAssocID="{FC718C89-499A-4A68-8B96-F061F1AE9B3D}" presName="composite" presStyleCnt="0"/>
      <dgm:spPr/>
    </dgm:pt>
    <dgm:pt modelId="{F501BAF6-EFDD-4A49-9FEC-DFF2DB183800}" type="pres">
      <dgm:prSet presAssocID="{FC718C89-499A-4A68-8B96-F061F1AE9B3D}" presName="imgShp" presStyleLbl="fgImgPlace1" presStyleIdx="3" presStyleCnt="5"/>
      <dgm:spPr>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dgm:spPr>
    </dgm:pt>
    <dgm:pt modelId="{BCCE2D08-22F4-4EFE-A13E-32E633FE708E}" type="pres">
      <dgm:prSet presAssocID="{FC718C89-499A-4A68-8B96-F061F1AE9B3D}" presName="txShp" presStyleLbl="node1" presStyleIdx="3" presStyleCnt="5">
        <dgm:presLayoutVars>
          <dgm:bulletEnabled val="1"/>
        </dgm:presLayoutVars>
      </dgm:prSet>
      <dgm:spPr/>
    </dgm:pt>
    <dgm:pt modelId="{53E114E5-DD06-4DBD-B691-81D9F834FE57}" type="pres">
      <dgm:prSet presAssocID="{BB8F3B30-9FAA-4FD2-8F7E-8F5BC00D7D6C}" presName="spacing" presStyleCnt="0"/>
      <dgm:spPr/>
    </dgm:pt>
    <dgm:pt modelId="{408D2614-E140-4AC1-9575-5401DF6F8CF8}" type="pres">
      <dgm:prSet presAssocID="{FE9B8CB8-A5D3-467B-A9FB-CF5B634C20AC}" presName="composite" presStyleCnt="0"/>
      <dgm:spPr/>
    </dgm:pt>
    <dgm:pt modelId="{CC6396C1-CD1E-4CB8-B609-C08CAF16E51B}" type="pres">
      <dgm:prSet presAssocID="{FE9B8CB8-A5D3-467B-A9FB-CF5B634C20AC}" presName="imgShp" presStyleLbl="fgImgPlace1" presStyleIdx="4" presStyleCnt="5"/>
      <dgm:spPr>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dgm:spPr>
    </dgm:pt>
    <dgm:pt modelId="{94FDAB20-922F-4EAE-9123-15CF253FEB45}" type="pres">
      <dgm:prSet presAssocID="{FE9B8CB8-A5D3-467B-A9FB-CF5B634C20AC}" presName="txShp" presStyleLbl="node1" presStyleIdx="4" presStyleCnt="5">
        <dgm:presLayoutVars>
          <dgm:bulletEnabled val="1"/>
        </dgm:presLayoutVars>
      </dgm:prSet>
      <dgm:spPr/>
    </dgm:pt>
  </dgm:ptLst>
  <dgm:cxnLst>
    <dgm:cxn modelId="{4B223D20-C28E-44D7-9315-87A85D17E62F}" srcId="{BE6BC723-626A-4343-B84A-FC3B8E669BB6}" destId="{014C81FE-6C37-421A-A752-14CD5F5B1029}" srcOrd="1" destOrd="0" parTransId="{C41AF2DC-5D9E-47C8-918E-59B93DD7DDCD}" sibTransId="{728A943F-4F88-45A9-BD53-EF1367523EA2}"/>
    <dgm:cxn modelId="{E659E95F-3FA5-4493-99EB-4723395BC96B}" srcId="{BE6BC723-626A-4343-B84A-FC3B8E669BB6}" destId="{FE9B8CB8-A5D3-467B-A9FB-CF5B634C20AC}" srcOrd="4" destOrd="0" parTransId="{002E897F-CA23-47C1-BF7D-18227A9F14C2}" sibTransId="{F3FA5980-5105-4745-B7C8-61BCB972F31F}"/>
    <dgm:cxn modelId="{AB9BC27D-9496-4BCD-AF63-06B0929135AE}" type="presOf" srcId="{014C81FE-6C37-421A-A752-14CD5F5B1029}" destId="{7FFF947B-3517-41D8-82D6-BA3BF3598BA2}" srcOrd="0" destOrd="0" presId="urn:microsoft.com/office/officeart/2005/8/layout/vList3"/>
    <dgm:cxn modelId="{73E5CE96-7C59-47D7-A86E-4BCE998387A1}" type="presOf" srcId="{03CB732C-85C4-49A1-BE14-F6314CFA84B1}" destId="{CFB87A91-CD38-4FB8-9B21-E40942B5628B}" srcOrd="0" destOrd="0" presId="urn:microsoft.com/office/officeart/2005/8/layout/vList3"/>
    <dgm:cxn modelId="{1B48B6A6-9AED-4F23-9607-BDD486852327}" type="presOf" srcId="{BE6BC723-626A-4343-B84A-FC3B8E669BB6}" destId="{032D5E94-BFEB-4A44-827C-976FC0B5F5DA}" srcOrd="0" destOrd="0" presId="urn:microsoft.com/office/officeart/2005/8/layout/vList3"/>
    <dgm:cxn modelId="{0FBD9EAD-5D88-4D94-83A5-72BDC26A3B75}" srcId="{BE6BC723-626A-4343-B84A-FC3B8E669BB6}" destId="{03CB732C-85C4-49A1-BE14-F6314CFA84B1}" srcOrd="2" destOrd="0" parTransId="{E745AE9C-4EC3-46F4-AD21-B7ACE9979B28}" sibTransId="{FCB52B9F-9464-4141-91E9-5853113D249E}"/>
    <dgm:cxn modelId="{9B71EBAE-BA0A-4B8F-AF04-4D34574E0534}" srcId="{BE6BC723-626A-4343-B84A-FC3B8E669BB6}" destId="{FC718C89-499A-4A68-8B96-F061F1AE9B3D}" srcOrd="3" destOrd="0" parTransId="{21257D08-6AB0-4C11-9E2D-28C384AD48D4}" sibTransId="{BB8F3B30-9FAA-4FD2-8F7E-8F5BC00D7D6C}"/>
    <dgm:cxn modelId="{1E915BB5-E4C2-4BA9-B188-6D886DFF0211}" type="presOf" srcId="{0BCEAE90-AD1A-4C3D-A25F-606353CB6159}" destId="{CB295F82-E4B7-47CE-9F22-5EB6CDE6063E}" srcOrd="0" destOrd="0" presId="urn:microsoft.com/office/officeart/2005/8/layout/vList3"/>
    <dgm:cxn modelId="{5B5D56C6-D504-4C27-B480-C59FCB0A32D6}" srcId="{BE6BC723-626A-4343-B84A-FC3B8E669BB6}" destId="{0BCEAE90-AD1A-4C3D-A25F-606353CB6159}" srcOrd="0" destOrd="0" parTransId="{8515C6ED-0CFC-44E3-A790-4F4C4D502314}" sibTransId="{523618D3-5DBC-4A25-A262-B1B8B8DD117E}"/>
    <dgm:cxn modelId="{72DBD5E4-6DCB-4A04-BDC2-59BD9D5B87A7}" type="presOf" srcId="{FC718C89-499A-4A68-8B96-F061F1AE9B3D}" destId="{BCCE2D08-22F4-4EFE-A13E-32E633FE708E}" srcOrd="0" destOrd="0" presId="urn:microsoft.com/office/officeart/2005/8/layout/vList3"/>
    <dgm:cxn modelId="{603470F2-DFB0-480E-B8D0-D2ABD3D5CE7E}" type="presOf" srcId="{FE9B8CB8-A5D3-467B-A9FB-CF5B634C20AC}" destId="{94FDAB20-922F-4EAE-9123-15CF253FEB45}" srcOrd="0" destOrd="0" presId="urn:microsoft.com/office/officeart/2005/8/layout/vList3"/>
    <dgm:cxn modelId="{2B2F230A-E6A3-4FD3-AA9C-87DCAE1527CD}" type="presParOf" srcId="{032D5E94-BFEB-4A44-827C-976FC0B5F5DA}" destId="{90E5D595-4BED-4425-89C2-E11080A041CB}" srcOrd="0" destOrd="0" presId="urn:microsoft.com/office/officeart/2005/8/layout/vList3"/>
    <dgm:cxn modelId="{D670888E-C6C4-416E-9176-167FC5C27426}" type="presParOf" srcId="{90E5D595-4BED-4425-89C2-E11080A041CB}" destId="{7FD5851B-9493-4DCD-8559-9D2BA8AC41BC}" srcOrd="0" destOrd="0" presId="urn:microsoft.com/office/officeart/2005/8/layout/vList3"/>
    <dgm:cxn modelId="{F9ABC35A-AA95-44B0-9BC7-0D3D156287D3}" type="presParOf" srcId="{90E5D595-4BED-4425-89C2-E11080A041CB}" destId="{CB295F82-E4B7-47CE-9F22-5EB6CDE6063E}" srcOrd="1" destOrd="0" presId="urn:microsoft.com/office/officeart/2005/8/layout/vList3"/>
    <dgm:cxn modelId="{CE01EA4A-4828-4D47-834A-EDFA5789899E}" type="presParOf" srcId="{032D5E94-BFEB-4A44-827C-976FC0B5F5DA}" destId="{90CE71FD-E247-46A9-94A3-415619763059}" srcOrd="1" destOrd="0" presId="urn:microsoft.com/office/officeart/2005/8/layout/vList3"/>
    <dgm:cxn modelId="{BFAE7EC0-7D68-4D41-9D0B-DDB6B678CDDA}" type="presParOf" srcId="{032D5E94-BFEB-4A44-827C-976FC0B5F5DA}" destId="{6F4BFA49-021D-408A-B124-E4B0539FB216}" srcOrd="2" destOrd="0" presId="urn:microsoft.com/office/officeart/2005/8/layout/vList3"/>
    <dgm:cxn modelId="{C31DDE60-8476-48AC-8C59-7B3817D19536}" type="presParOf" srcId="{6F4BFA49-021D-408A-B124-E4B0539FB216}" destId="{6F79EF05-CEB4-4AF5-98B6-F0D656D3751B}" srcOrd="0" destOrd="0" presId="urn:microsoft.com/office/officeart/2005/8/layout/vList3"/>
    <dgm:cxn modelId="{65B7A86F-C492-4A14-B3B7-39C2E47642E7}" type="presParOf" srcId="{6F4BFA49-021D-408A-B124-E4B0539FB216}" destId="{7FFF947B-3517-41D8-82D6-BA3BF3598BA2}" srcOrd="1" destOrd="0" presId="urn:microsoft.com/office/officeart/2005/8/layout/vList3"/>
    <dgm:cxn modelId="{052F1152-F84B-4C36-8725-288757F7D50D}" type="presParOf" srcId="{032D5E94-BFEB-4A44-827C-976FC0B5F5DA}" destId="{4E005F43-6FB2-4F5F-9A68-E4EA35B48CC5}" srcOrd="3" destOrd="0" presId="urn:microsoft.com/office/officeart/2005/8/layout/vList3"/>
    <dgm:cxn modelId="{893033A1-AC6E-4C5E-AC50-6BA368181FC4}" type="presParOf" srcId="{032D5E94-BFEB-4A44-827C-976FC0B5F5DA}" destId="{997CE57B-176E-49E2-9199-3773501C5438}" srcOrd="4" destOrd="0" presId="urn:microsoft.com/office/officeart/2005/8/layout/vList3"/>
    <dgm:cxn modelId="{CC393044-7F6F-422E-AFDB-1B19C5D8EB5B}" type="presParOf" srcId="{997CE57B-176E-49E2-9199-3773501C5438}" destId="{68E7B1D2-406A-44E2-810A-E283D28C9F86}" srcOrd="0" destOrd="0" presId="urn:microsoft.com/office/officeart/2005/8/layout/vList3"/>
    <dgm:cxn modelId="{B49816EA-76D1-4F17-B9FD-201C7DFF4628}" type="presParOf" srcId="{997CE57B-176E-49E2-9199-3773501C5438}" destId="{CFB87A91-CD38-4FB8-9B21-E40942B5628B}" srcOrd="1" destOrd="0" presId="urn:microsoft.com/office/officeart/2005/8/layout/vList3"/>
    <dgm:cxn modelId="{018C1D54-7D0C-4881-980D-491A06E0CAA6}" type="presParOf" srcId="{032D5E94-BFEB-4A44-827C-976FC0B5F5DA}" destId="{00EF3959-99C2-455D-B7E7-4FD8DCE394CF}" srcOrd="5" destOrd="0" presId="urn:microsoft.com/office/officeart/2005/8/layout/vList3"/>
    <dgm:cxn modelId="{7ADAD611-E901-47BB-830B-667C6D272D97}" type="presParOf" srcId="{032D5E94-BFEB-4A44-827C-976FC0B5F5DA}" destId="{3CF2A500-F3B2-4B85-9DD6-9D8BAAB92DA6}" srcOrd="6" destOrd="0" presId="urn:microsoft.com/office/officeart/2005/8/layout/vList3"/>
    <dgm:cxn modelId="{29DD8C02-F0AD-4A27-95E1-6BCC8175EF81}" type="presParOf" srcId="{3CF2A500-F3B2-4B85-9DD6-9D8BAAB92DA6}" destId="{F501BAF6-EFDD-4A49-9FEC-DFF2DB183800}" srcOrd="0" destOrd="0" presId="urn:microsoft.com/office/officeart/2005/8/layout/vList3"/>
    <dgm:cxn modelId="{C5E289B9-0932-434B-BAE9-A44B82848E1B}" type="presParOf" srcId="{3CF2A500-F3B2-4B85-9DD6-9D8BAAB92DA6}" destId="{BCCE2D08-22F4-4EFE-A13E-32E633FE708E}" srcOrd="1" destOrd="0" presId="urn:microsoft.com/office/officeart/2005/8/layout/vList3"/>
    <dgm:cxn modelId="{6EEDDD3F-B2A9-49D5-AC3B-7E194D0CF4F0}" type="presParOf" srcId="{032D5E94-BFEB-4A44-827C-976FC0B5F5DA}" destId="{53E114E5-DD06-4DBD-B691-81D9F834FE57}" srcOrd="7" destOrd="0" presId="urn:microsoft.com/office/officeart/2005/8/layout/vList3"/>
    <dgm:cxn modelId="{8F10B68A-2BCD-4CA2-A236-BB5C636C41D0}" type="presParOf" srcId="{032D5E94-BFEB-4A44-827C-976FC0B5F5DA}" destId="{408D2614-E140-4AC1-9575-5401DF6F8CF8}" srcOrd="8" destOrd="0" presId="urn:microsoft.com/office/officeart/2005/8/layout/vList3"/>
    <dgm:cxn modelId="{9641BA4B-31BF-46F7-B4D8-EC91A7379983}" type="presParOf" srcId="{408D2614-E140-4AC1-9575-5401DF6F8CF8}" destId="{CC6396C1-CD1E-4CB8-B609-C08CAF16E51B}" srcOrd="0" destOrd="0" presId="urn:microsoft.com/office/officeart/2005/8/layout/vList3"/>
    <dgm:cxn modelId="{435E3D33-B25B-41DD-B086-7A7FC71F0903}" type="presParOf" srcId="{408D2614-E140-4AC1-9575-5401DF6F8CF8}" destId="{94FDAB20-922F-4EAE-9123-15CF253FEB4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5F82-E4B7-47CE-9F22-5EB6CDE6063E}">
      <dsp:nvSpPr>
        <dsp:cNvPr id="0" name=""/>
        <dsp:cNvSpPr/>
      </dsp:nvSpPr>
      <dsp:spPr>
        <a:xfrm rot="10800000">
          <a:off x="1888681" y="57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Develop metrics to quantify and describe the number of pathology reports at various points in the reporting pathway from generation to consolidation.</a:t>
          </a:r>
        </a:p>
      </dsp:txBody>
      <dsp:txXfrm rot="10800000">
        <a:off x="2104705" y="570"/>
        <a:ext cx="6424673" cy="864097"/>
      </dsp:txXfrm>
    </dsp:sp>
    <dsp:sp modelId="{7FD5851B-9493-4DCD-8559-9D2BA8AC41BC}">
      <dsp:nvSpPr>
        <dsp:cNvPr id="0" name=""/>
        <dsp:cNvSpPr/>
      </dsp:nvSpPr>
      <dsp:spPr>
        <a:xfrm>
          <a:off x="1456632" y="570"/>
          <a:ext cx="864097" cy="86409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FF947B-3517-41D8-82D6-BA3BF3598BA2}">
      <dsp:nvSpPr>
        <dsp:cNvPr id="0" name=""/>
        <dsp:cNvSpPr/>
      </dsp:nvSpPr>
      <dsp:spPr>
        <a:xfrm rot="10800000">
          <a:off x="1888681" y="112260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Inform future pathology report classification efforts.</a:t>
          </a:r>
        </a:p>
      </dsp:txBody>
      <dsp:txXfrm rot="10800000">
        <a:off x="2104705" y="1122606"/>
        <a:ext cx="6424673" cy="864097"/>
      </dsp:txXfrm>
    </dsp:sp>
    <dsp:sp modelId="{6F79EF05-CEB4-4AF5-98B6-F0D656D3751B}">
      <dsp:nvSpPr>
        <dsp:cNvPr id="0" name=""/>
        <dsp:cNvSpPr/>
      </dsp:nvSpPr>
      <dsp:spPr>
        <a:xfrm>
          <a:off x="1456632" y="1122606"/>
          <a:ext cx="864097" cy="864097"/>
        </a:xfrm>
        <a:prstGeom prst="ellipse">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B87A91-CD38-4FB8-9B21-E40942B5628B}">
      <dsp:nvSpPr>
        <dsp:cNvPr id="0" name=""/>
        <dsp:cNvSpPr/>
      </dsp:nvSpPr>
      <dsp:spPr>
        <a:xfrm rot="10800000">
          <a:off x="1888681" y="2244643"/>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 metrics to inform decisions regrading cost, efficiency, and resource management.</a:t>
          </a:r>
        </a:p>
      </dsp:txBody>
      <dsp:txXfrm rot="10800000">
        <a:off x="2104705" y="2244643"/>
        <a:ext cx="6424673" cy="864097"/>
      </dsp:txXfrm>
    </dsp:sp>
    <dsp:sp modelId="{68E7B1D2-406A-44E2-810A-E283D28C9F86}">
      <dsp:nvSpPr>
        <dsp:cNvPr id="0" name=""/>
        <dsp:cNvSpPr/>
      </dsp:nvSpPr>
      <dsp:spPr>
        <a:xfrm>
          <a:off x="1456632" y="2244643"/>
          <a:ext cx="864097" cy="864097"/>
        </a:xfrm>
        <a:prstGeom prst="ellipse">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CE2D08-22F4-4EFE-A13E-32E633FE708E}">
      <dsp:nvSpPr>
        <dsp:cNvPr id="0" name=""/>
        <dsp:cNvSpPr/>
      </dsp:nvSpPr>
      <dsp:spPr>
        <a:xfrm rot="10800000">
          <a:off x="1888681" y="3366680"/>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Increase the utility from </a:t>
          </a:r>
          <a:r>
            <a:rPr lang="en-US" sz="1700" b="1" kern="1200" dirty="0" err="1"/>
            <a:t>casefinding</a:t>
          </a:r>
          <a:r>
            <a:rPr lang="en-US" sz="1700" b="1" kern="1200" dirty="0"/>
            <a:t> to a source for data with clinical relevance beyond NAACCR data elements.</a:t>
          </a:r>
        </a:p>
      </dsp:txBody>
      <dsp:txXfrm rot="10800000">
        <a:off x="2104705" y="3366680"/>
        <a:ext cx="6424673" cy="864097"/>
      </dsp:txXfrm>
    </dsp:sp>
    <dsp:sp modelId="{F501BAF6-EFDD-4A49-9FEC-DFF2DB183800}">
      <dsp:nvSpPr>
        <dsp:cNvPr id="0" name=""/>
        <dsp:cNvSpPr/>
      </dsp:nvSpPr>
      <dsp:spPr>
        <a:xfrm>
          <a:off x="1456632" y="3366680"/>
          <a:ext cx="864097" cy="864097"/>
        </a:xfrm>
        <a:prstGeom prst="ellipse">
          <a:avLst/>
        </a:prstGeom>
        <a:blipFill>
          <a:blip xmlns:r="http://schemas.openxmlformats.org/officeDocument/2006/relationships" r:embed="rId7">
            <a:extLst>
              <a:ext uri="{837473B0-CC2E-450A-ABE3-18F120FF3D39}">
                <a1611:picAttrSrcUrl xmlns:a1611="http://schemas.microsoft.com/office/drawing/2016/11/main" r:i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FDAB20-922F-4EAE-9123-15CF253FEB45}">
      <dsp:nvSpPr>
        <dsp:cNvPr id="0" name=""/>
        <dsp:cNvSpPr/>
      </dsp:nvSpPr>
      <dsp:spPr>
        <a:xfrm rot="10800000">
          <a:off x="1888681" y="4488716"/>
          <a:ext cx="6640697" cy="86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43"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a:t>Inform the planning of longitudinal data collection of prognostic risk factors and cancer outcomes.</a:t>
          </a:r>
          <a:endParaRPr lang="en-US" sz="1700" b="1" kern="1200" dirty="0"/>
        </a:p>
      </dsp:txBody>
      <dsp:txXfrm rot="10800000">
        <a:off x="2104705" y="4488716"/>
        <a:ext cx="6424673" cy="864097"/>
      </dsp:txXfrm>
    </dsp:sp>
    <dsp:sp modelId="{CC6396C1-CD1E-4CB8-B609-C08CAF16E51B}">
      <dsp:nvSpPr>
        <dsp:cNvPr id="0" name=""/>
        <dsp:cNvSpPr/>
      </dsp:nvSpPr>
      <dsp:spPr>
        <a:xfrm>
          <a:off x="1456632" y="4488716"/>
          <a:ext cx="864097" cy="864097"/>
        </a:xfrm>
        <a:prstGeom prst="ellipse">
          <a:avLst/>
        </a:prstGeom>
        <a:blipFill>
          <a:blip xmlns:r="http://schemas.openxmlformats.org/officeDocument/2006/relationships" r:embed="rId9">
            <a:extLst>
              <a:ext uri="{837473B0-CC2E-450A-ABE3-18F120FF3D39}">
                <a1611:picAttrSrcUrl xmlns:a1611="http://schemas.microsoft.com/office/drawing/2016/11/main" r:id="rId10"/>
              </a:ext>
            </a:extLst>
          </a:blip>
          <a:srcRect/>
          <a:stretch>
            <a:fillRect l="-62000" r="-6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B0154AB8-AC6A-430B-9416-A59053B34E7C}" type="datetimeFigureOut">
              <a:rPr lang="en-US" smtClean="0"/>
              <a:t>10/4/2019</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75E3100-66B1-4100-9D83-9BEE7B0AB875}" type="slidenum">
              <a:rPr lang="en-US" smtClean="0"/>
              <a:t>‹#›</a:t>
            </a:fld>
            <a:endParaRPr lang="en-US"/>
          </a:p>
        </p:txBody>
      </p:sp>
    </p:spTree>
    <p:extLst>
      <p:ext uri="{BB962C8B-B14F-4D97-AF65-F5344CB8AC3E}">
        <p14:creationId xmlns:p14="http://schemas.microsoft.com/office/powerpoint/2010/main" val="68296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a:t>
            </a:fld>
            <a:endParaRPr lang="en-US"/>
          </a:p>
        </p:txBody>
      </p:sp>
    </p:spTree>
    <p:extLst>
      <p:ext uri="{BB962C8B-B14F-4D97-AF65-F5344CB8AC3E}">
        <p14:creationId xmlns:p14="http://schemas.microsoft.com/office/powerpoint/2010/main" val="89678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10</a:t>
            </a:fld>
            <a:endParaRPr lang="en-US"/>
          </a:p>
        </p:txBody>
      </p:sp>
    </p:spTree>
    <p:extLst>
      <p:ext uri="{BB962C8B-B14F-4D97-AF65-F5344CB8AC3E}">
        <p14:creationId xmlns:p14="http://schemas.microsoft.com/office/powerpoint/2010/main" val="16412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11</a:t>
            </a:fld>
            <a:endParaRPr lang="en-US"/>
          </a:p>
        </p:txBody>
      </p:sp>
    </p:spTree>
    <p:extLst>
      <p:ext uri="{BB962C8B-B14F-4D97-AF65-F5344CB8AC3E}">
        <p14:creationId xmlns:p14="http://schemas.microsoft.com/office/powerpoint/2010/main" val="32613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12</a:t>
            </a:fld>
            <a:endParaRPr lang="en-US"/>
          </a:p>
        </p:txBody>
      </p:sp>
    </p:spTree>
    <p:extLst>
      <p:ext uri="{BB962C8B-B14F-4D97-AF65-F5344CB8AC3E}">
        <p14:creationId xmlns:p14="http://schemas.microsoft.com/office/powerpoint/2010/main" val="387460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13</a:t>
            </a:fld>
            <a:endParaRPr lang="en-US"/>
          </a:p>
        </p:txBody>
      </p:sp>
    </p:spTree>
    <p:extLst>
      <p:ext uri="{BB962C8B-B14F-4D97-AF65-F5344CB8AC3E}">
        <p14:creationId xmlns:p14="http://schemas.microsoft.com/office/powerpoint/2010/main" val="363820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5E3100-66B1-4100-9D83-9BEE7B0AB875}" type="slidenum">
              <a:rPr lang="en-US" smtClean="0"/>
              <a:t>14</a:t>
            </a:fld>
            <a:endParaRPr lang="en-US"/>
          </a:p>
        </p:txBody>
      </p:sp>
    </p:spTree>
    <p:extLst>
      <p:ext uri="{BB962C8B-B14F-4D97-AF65-F5344CB8AC3E}">
        <p14:creationId xmlns:p14="http://schemas.microsoft.com/office/powerpoint/2010/main" val="358370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17</a:t>
            </a:fld>
            <a:endParaRPr lang="en-US"/>
          </a:p>
        </p:txBody>
      </p:sp>
    </p:spTree>
    <p:extLst>
      <p:ext uri="{BB962C8B-B14F-4D97-AF65-F5344CB8AC3E}">
        <p14:creationId xmlns:p14="http://schemas.microsoft.com/office/powerpoint/2010/main" val="405418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2</a:t>
            </a:fld>
            <a:endParaRPr lang="en-US"/>
          </a:p>
        </p:txBody>
      </p:sp>
    </p:spTree>
    <p:extLst>
      <p:ext uri="{BB962C8B-B14F-4D97-AF65-F5344CB8AC3E}">
        <p14:creationId xmlns:p14="http://schemas.microsoft.com/office/powerpoint/2010/main" val="74674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3</a:t>
            </a:fld>
            <a:endParaRPr lang="en-US"/>
          </a:p>
        </p:txBody>
      </p:sp>
    </p:spTree>
    <p:extLst>
      <p:ext uri="{BB962C8B-B14F-4D97-AF65-F5344CB8AC3E}">
        <p14:creationId xmlns:p14="http://schemas.microsoft.com/office/powerpoint/2010/main" val="162290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4</a:t>
            </a:fld>
            <a:endParaRPr lang="en-US"/>
          </a:p>
        </p:txBody>
      </p:sp>
    </p:spTree>
    <p:extLst>
      <p:ext uri="{BB962C8B-B14F-4D97-AF65-F5344CB8AC3E}">
        <p14:creationId xmlns:p14="http://schemas.microsoft.com/office/powerpoint/2010/main" val="416860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675E3100-66B1-4100-9D83-9BEE7B0AB875}" type="slidenum">
              <a:rPr lang="en-US" smtClean="0"/>
              <a:t>5</a:t>
            </a:fld>
            <a:endParaRPr lang="en-US"/>
          </a:p>
        </p:txBody>
      </p:sp>
    </p:spTree>
    <p:extLst>
      <p:ext uri="{BB962C8B-B14F-4D97-AF65-F5344CB8AC3E}">
        <p14:creationId xmlns:p14="http://schemas.microsoft.com/office/powerpoint/2010/main" val="103441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6</a:t>
            </a:fld>
            <a:endParaRPr lang="en-US"/>
          </a:p>
        </p:txBody>
      </p:sp>
    </p:spTree>
    <p:extLst>
      <p:ext uri="{BB962C8B-B14F-4D97-AF65-F5344CB8AC3E}">
        <p14:creationId xmlns:p14="http://schemas.microsoft.com/office/powerpoint/2010/main" val="78771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5E3100-66B1-4100-9D83-9BEE7B0AB875}" type="slidenum">
              <a:rPr lang="en-US" smtClean="0"/>
              <a:t>7</a:t>
            </a:fld>
            <a:endParaRPr lang="en-US"/>
          </a:p>
        </p:txBody>
      </p:sp>
    </p:spTree>
    <p:extLst>
      <p:ext uri="{BB962C8B-B14F-4D97-AF65-F5344CB8AC3E}">
        <p14:creationId xmlns:p14="http://schemas.microsoft.com/office/powerpoint/2010/main" val="283121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8</a:t>
            </a:fld>
            <a:endParaRPr lang="en-US"/>
          </a:p>
        </p:txBody>
      </p:sp>
    </p:spTree>
    <p:extLst>
      <p:ext uri="{BB962C8B-B14F-4D97-AF65-F5344CB8AC3E}">
        <p14:creationId xmlns:p14="http://schemas.microsoft.com/office/powerpoint/2010/main" val="20151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E3100-66B1-4100-9D83-9BEE7B0AB875}" type="slidenum">
              <a:rPr lang="en-US" smtClean="0"/>
              <a:t>9</a:t>
            </a:fld>
            <a:endParaRPr lang="en-US"/>
          </a:p>
        </p:txBody>
      </p:sp>
    </p:spTree>
    <p:extLst>
      <p:ext uri="{BB962C8B-B14F-4D97-AF65-F5344CB8AC3E}">
        <p14:creationId xmlns:p14="http://schemas.microsoft.com/office/powerpoint/2010/main" val="258167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E33C-7147-4820-92A1-5DBC79BE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61052-A357-45E1-8EE2-B2FCD1015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A9FCB-768D-434F-B648-09226186A45A}"/>
              </a:ext>
            </a:extLst>
          </p:cNvPr>
          <p:cNvSpPr>
            <a:spLocks noGrp="1"/>
          </p:cNvSpPr>
          <p:nvPr>
            <p:ph type="dt" sz="half" idx="10"/>
          </p:nvPr>
        </p:nvSpPr>
        <p:spPr/>
        <p:txBody>
          <a:bodyPr/>
          <a:lstStyle/>
          <a:p>
            <a:fld id="{DD9A510E-02BC-4B51-B453-C99D91D2C9CC}" type="datetime1">
              <a:rPr lang="en-US" smtClean="0"/>
              <a:t>10/4/2019</a:t>
            </a:fld>
            <a:endParaRPr lang="en-US"/>
          </a:p>
        </p:txBody>
      </p:sp>
      <p:sp>
        <p:nvSpPr>
          <p:cNvPr id="5" name="Footer Placeholder 4">
            <a:extLst>
              <a:ext uri="{FF2B5EF4-FFF2-40B4-BE49-F238E27FC236}">
                <a16:creationId xmlns:a16="http://schemas.microsoft.com/office/drawing/2014/main" id="{E8C8DF21-D6DD-410B-BFDE-BBDC82FE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F4ABA-B1CC-4769-BFD3-EEE31CBDBFC9}"/>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6712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2D09-5354-45E0-BCBA-4C869F838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34562-A1CE-45EE-B9BE-897E02199C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C9A50-F266-48D2-9CC2-7CEC430BE411}"/>
              </a:ext>
            </a:extLst>
          </p:cNvPr>
          <p:cNvSpPr>
            <a:spLocks noGrp="1"/>
          </p:cNvSpPr>
          <p:nvPr>
            <p:ph type="dt" sz="half" idx="10"/>
          </p:nvPr>
        </p:nvSpPr>
        <p:spPr/>
        <p:txBody>
          <a:bodyPr/>
          <a:lstStyle/>
          <a:p>
            <a:fld id="{5CC6CA6B-357B-4DC2-9E88-97B3C45143E7}" type="datetime1">
              <a:rPr lang="en-US" smtClean="0"/>
              <a:t>10/4/2019</a:t>
            </a:fld>
            <a:endParaRPr lang="en-US"/>
          </a:p>
        </p:txBody>
      </p:sp>
      <p:sp>
        <p:nvSpPr>
          <p:cNvPr id="5" name="Footer Placeholder 4">
            <a:extLst>
              <a:ext uri="{FF2B5EF4-FFF2-40B4-BE49-F238E27FC236}">
                <a16:creationId xmlns:a16="http://schemas.microsoft.com/office/drawing/2014/main" id="{F3D78076-AD36-4E99-B90C-BE2ADE988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44A09-4F58-43AF-BFC4-DAC8B894D3C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89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A3A59-4013-426B-840D-3411C9CA1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AD714-4E35-46BA-AA36-8FA0BBDCC7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B3537-AC4F-402D-BDFC-23BCB8D78107}"/>
              </a:ext>
            </a:extLst>
          </p:cNvPr>
          <p:cNvSpPr>
            <a:spLocks noGrp="1"/>
          </p:cNvSpPr>
          <p:nvPr>
            <p:ph type="dt" sz="half" idx="10"/>
          </p:nvPr>
        </p:nvSpPr>
        <p:spPr/>
        <p:txBody>
          <a:bodyPr/>
          <a:lstStyle/>
          <a:p>
            <a:fld id="{8E6AAFB4-CD81-4A84-83CC-EBDAF4694750}" type="datetime1">
              <a:rPr lang="en-US" smtClean="0"/>
              <a:t>10/4/2019</a:t>
            </a:fld>
            <a:endParaRPr lang="en-US"/>
          </a:p>
        </p:txBody>
      </p:sp>
      <p:sp>
        <p:nvSpPr>
          <p:cNvPr id="5" name="Footer Placeholder 4">
            <a:extLst>
              <a:ext uri="{FF2B5EF4-FFF2-40B4-BE49-F238E27FC236}">
                <a16:creationId xmlns:a16="http://schemas.microsoft.com/office/drawing/2014/main" id="{97DDA6D3-7874-4C6A-A1FA-B3BB82189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267B-AB86-48B7-905B-B54ADDC902A3}"/>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258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90-BE87-4700-9BFD-9BBBA1885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9691-B3AB-4EEC-9A65-249997C12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205AC-382C-447A-8B0F-9F66B02DD4D1}"/>
              </a:ext>
            </a:extLst>
          </p:cNvPr>
          <p:cNvSpPr>
            <a:spLocks noGrp="1"/>
          </p:cNvSpPr>
          <p:nvPr>
            <p:ph type="dt" sz="half" idx="10"/>
          </p:nvPr>
        </p:nvSpPr>
        <p:spPr/>
        <p:txBody>
          <a:bodyPr/>
          <a:lstStyle/>
          <a:p>
            <a:fld id="{1B1F4A4C-38F7-4CBF-B4BE-3F9D72232686}" type="datetime1">
              <a:rPr lang="en-US" smtClean="0"/>
              <a:t>10/4/2019</a:t>
            </a:fld>
            <a:endParaRPr lang="en-US"/>
          </a:p>
        </p:txBody>
      </p:sp>
      <p:sp>
        <p:nvSpPr>
          <p:cNvPr id="5" name="Footer Placeholder 4">
            <a:extLst>
              <a:ext uri="{FF2B5EF4-FFF2-40B4-BE49-F238E27FC236}">
                <a16:creationId xmlns:a16="http://schemas.microsoft.com/office/drawing/2014/main" id="{41EE17B1-2E23-4E02-ADC8-1A6A40031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D4C8-8921-456D-B5F8-1E630269038E}"/>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28398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ECB0-C80A-4093-A698-783F25284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7AEDF-8536-4D7F-AD27-396389EB5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4C3FC2-347D-4D9F-9719-0718E4804214}"/>
              </a:ext>
            </a:extLst>
          </p:cNvPr>
          <p:cNvSpPr>
            <a:spLocks noGrp="1"/>
          </p:cNvSpPr>
          <p:nvPr>
            <p:ph type="dt" sz="half" idx="10"/>
          </p:nvPr>
        </p:nvSpPr>
        <p:spPr/>
        <p:txBody>
          <a:bodyPr/>
          <a:lstStyle/>
          <a:p>
            <a:fld id="{94DA9FCB-5793-416E-A57C-14C0149777EB}" type="datetime1">
              <a:rPr lang="en-US" smtClean="0"/>
              <a:t>10/4/2019</a:t>
            </a:fld>
            <a:endParaRPr lang="en-US"/>
          </a:p>
        </p:txBody>
      </p:sp>
      <p:sp>
        <p:nvSpPr>
          <p:cNvPr id="5" name="Footer Placeholder 4">
            <a:extLst>
              <a:ext uri="{FF2B5EF4-FFF2-40B4-BE49-F238E27FC236}">
                <a16:creationId xmlns:a16="http://schemas.microsoft.com/office/drawing/2014/main" id="{FE068397-536B-4A22-B135-58CF00CC1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8BB3-C90E-4422-901A-FE0F25FE3AC1}"/>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40356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CFCB-0E25-4D4E-AE01-69EB955D2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6FF8E-FF69-4FAE-A92C-DD96AFB65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30DDF-7813-47FA-AD25-62BD0B378B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B04CC-E7AC-4BC8-9C4A-84474081F807}"/>
              </a:ext>
            </a:extLst>
          </p:cNvPr>
          <p:cNvSpPr>
            <a:spLocks noGrp="1"/>
          </p:cNvSpPr>
          <p:nvPr>
            <p:ph type="dt" sz="half" idx="10"/>
          </p:nvPr>
        </p:nvSpPr>
        <p:spPr/>
        <p:txBody>
          <a:bodyPr/>
          <a:lstStyle/>
          <a:p>
            <a:fld id="{DCFC98C4-E4E9-4CE4-A96D-5221DCB1DC3E}" type="datetime1">
              <a:rPr lang="en-US" smtClean="0"/>
              <a:t>10/4/2019</a:t>
            </a:fld>
            <a:endParaRPr lang="en-US"/>
          </a:p>
        </p:txBody>
      </p:sp>
      <p:sp>
        <p:nvSpPr>
          <p:cNvPr id="6" name="Footer Placeholder 5">
            <a:extLst>
              <a:ext uri="{FF2B5EF4-FFF2-40B4-BE49-F238E27FC236}">
                <a16:creationId xmlns:a16="http://schemas.microsoft.com/office/drawing/2014/main" id="{25053C7E-845E-4267-9997-C6E076D56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3A7BC-C14B-4377-80FD-CFC3C7555B12}"/>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5404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F1B-30FC-4518-AE85-F8DCEFB5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65335-89ED-406F-BDDC-7912C7A22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85BBF9-EAED-406D-97BB-A02AEF360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5A86A-BEF5-40D8-A13E-6E15235B3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BF2CCA-3B58-484F-9112-16D9EB5617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7167A-B083-49F1-98F3-520CD34DF5A1}"/>
              </a:ext>
            </a:extLst>
          </p:cNvPr>
          <p:cNvSpPr>
            <a:spLocks noGrp="1"/>
          </p:cNvSpPr>
          <p:nvPr>
            <p:ph type="dt" sz="half" idx="10"/>
          </p:nvPr>
        </p:nvSpPr>
        <p:spPr/>
        <p:txBody>
          <a:bodyPr/>
          <a:lstStyle/>
          <a:p>
            <a:fld id="{18A2944F-4AA2-4CDB-ADED-694DAE2C7D17}" type="datetime1">
              <a:rPr lang="en-US" smtClean="0"/>
              <a:t>10/4/2019</a:t>
            </a:fld>
            <a:endParaRPr lang="en-US"/>
          </a:p>
        </p:txBody>
      </p:sp>
      <p:sp>
        <p:nvSpPr>
          <p:cNvPr id="8" name="Footer Placeholder 7">
            <a:extLst>
              <a:ext uri="{FF2B5EF4-FFF2-40B4-BE49-F238E27FC236}">
                <a16:creationId xmlns:a16="http://schemas.microsoft.com/office/drawing/2014/main" id="{B7BCCA19-9508-4491-980A-7CA03D6F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9B1A9-4286-4730-853C-4B85723A74FA}"/>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1045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1F4A-2DCC-4718-8B43-3A4170F5C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132A6-DF33-4876-A8DA-59D4DC138433}"/>
              </a:ext>
            </a:extLst>
          </p:cNvPr>
          <p:cNvSpPr>
            <a:spLocks noGrp="1"/>
          </p:cNvSpPr>
          <p:nvPr>
            <p:ph type="dt" sz="half" idx="10"/>
          </p:nvPr>
        </p:nvSpPr>
        <p:spPr/>
        <p:txBody>
          <a:bodyPr/>
          <a:lstStyle/>
          <a:p>
            <a:fld id="{1C70A5F9-B1BD-45FF-9564-6F85E550D4F2}" type="datetime1">
              <a:rPr lang="en-US" smtClean="0"/>
              <a:t>10/4/2019</a:t>
            </a:fld>
            <a:endParaRPr lang="en-US"/>
          </a:p>
        </p:txBody>
      </p:sp>
      <p:sp>
        <p:nvSpPr>
          <p:cNvPr id="4" name="Footer Placeholder 3">
            <a:extLst>
              <a:ext uri="{FF2B5EF4-FFF2-40B4-BE49-F238E27FC236}">
                <a16:creationId xmlns:a16="http://schemas.microsoft.com/office/drawing/2014/main" id="{2944AE1D-5C70-4273-9A3E-7AAC54A7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49DB0-11EF-4218-882C-CA9A2A33398D}"/>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5050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14FC6-B846-498E-83D5-9EE521C863AD}"/>
              </a:ext>
            </a:extLst>
          </p:cNvPr>
          <p:cNvSpPr>
            <a:spLocks noGrp="1"/>
          </p:cNvSpPr>
          <p:nvPr>
            <p:ph type="dt" sz="half" idx="10"/>
          </p:nvPr>
        </p:nvSpPr>
        <p:spPr/>
        <p:txBody>
          <a:bodyPr/>
          <a:lstStyle/>
          <a:p>
            <a:fld id="{A0C5B929-40C7-445B-9341-6C26E6D4DC1E}" type="datetime1">
              <a:rPr lang="en-US" smtClean="0"/>
              <a:t>10/4/2019</a:t>
            </a:fld>
            <a:endParaRPr lang="en-US"/>
          </a:p>
        </p:txBody>
      </p:sp>
      <p:sp>
        <p:nvSpPr>
          <p:cNvPr id="3" name="Footer Placeholder 2">
            <a:extLst>
              <a:ext uri="{FF2B5EF4-FFF2-40B4-BE49-F238E27FC236}">
                <a16:creationId xmlns:a16="http://schemas.microsoft.com/office/drawing/2014/main" id="{6319F1A4-E6C8-4603-83BC-72219786F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154E9-2EE4-47BD-89EF-AE1C304E4AA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240970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66FB-E075-4A1C-87D8-74BD8B9AD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869B-3FFF-4617-A097-95AA39402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96436-38D9-44A2-98BF-E24C75C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5A67CB-7F86-4A2C-A4D6-826D395FAA29}"/>
              </a:ext>
            </a:extLst>
          </p:cNvPr>
          <p:cNvSpPr>
            <a:spLocks noGrp="1"/>
          </p:cNvSpPr>
          <p:nvPr>
            <p:ph type="dt" sz="half" idx="10"/>
          </p:nvPr>
        </p:nvSpPr>
        <p:spPr/>
        <p:txBody>
          <a:bodyPr/>
          <a:lstStyle/>
          <a:p>
            <a:fld id="{59A97229-15C1-4E52-9CAD-97F6EA188C97}" type="datetime1">
              <a:rPr lang="en-US" smtClean="0"/>
              <a:t>10/4/2019</a:t>
            </a:fld>
            <a:endParaRPr lang="en-US"/>
          </a:p>
        </p:txBody>
      </p:sp>
      <p:sp>
        <p:nvSpPr>
          <p:cNvPr id="6" name="Footer Placeholder 5">
            <a:extLst>
              <a:ext uri="{FF2B5EF4-FFF2-40B4-BE49-F238E27FC236}">
                <a16:creationId xmlns:a16="http://schemas.microsoft.com/office/drawing/2014/main" id="{E48B8D4B-EB8B-4095-8C3F-AEBD43A97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17794-260B-41C7-BA29-E688CBEBE144}"/>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143201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1B24-D3DB-4991-BE4F-2066AED2A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3C2907-EE8F-44C8-8765-CC323E359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F0D36-33BD-4468-B136-16FD384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725DE7-C571-41EB-A822-B48405C1B3FF}"/>
              </a:ext>
            </a:extLst>
          </p:cNvPr>
          <p:cNvSpPr>
            <a:spLocks noGrp="1"/>
          </p:cNvSpPr>
          <p:nvPr>
            <p:ph type="dt" sz="half" idx="10"/>
          </p:nvPr>
        </p:nvSpPr>
        <p:spPr/>
        <p:txBody>
          <a:bodyPr/>
          <a:lstStyle/>
          <a:p>
            <a:fld id="{34EB97A0-0045-4681-81C5-F739F9527881}" type="datetime1">
              <a:rPr lang="en-US" smtClean="0"/>
              <a:t>10/4/2019</a:t>
            </a:fld>
            <a:endParaRPr lang="en-US"/>
          </a:p>
        </p:txBody>
      </p:sp>
      <p:sp>
        <p:nvSpPr>
          <p:cNvPr id="6" name="Footer Placeholder 5">
            <a:extLst>
              <a:ext uri="{FF2B5EF4-FFF2-40B4-BE49-F238E27FC236}">
                <a16:creationId xmlns:a16="http://schemas.microsoft.com/office/drawing/2014/main" id="{28FD2873-E1D7-49EF-8DA3-09090A1FB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DEFE5-4605-47FD-87C2-146B72279B38}"/>
              </a:ext>
            </a:extLst>
          </p:cNvPr>
          <p:cNvSpPr>
            <a:spLocks noGrp="1"/>
          </p:cNvSpPr>
          <p:nvPr>
            <p:ph type="sldNum" sz="quarter" idx="12"/>
          </p:nvPr>
        </p:nvSpPr>
        <p:spPr/>
        <p:txBody>
          <a:bodyPr/>
          <a:lstStyle/>
          <a:p>
            <a:fld id="{6144CAA6-C06D-479E-A8B7-977798066D1E}" type="slidenum">
              <a:rPr lang="en-US" smtClean="0"/>
              <a:t>‹#›</a:t>
            </a:fld>
            <a:endParaRPr lang="en-US"/>
          </a:p>
        </p:txBody>
      </p:sp>
    </p:spTree>
    <p:extLst>
      <p:ext uri="{BB962C8B-B14F-4D97-AF65-F5344CB8AC3E}">
        <p14:creationId xmlns:p14="http://schemas.microsoft.com/office/powerpoint/2010/main" val="33488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D800-895E-42BB-96E4-5CDB6B9B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C8598-02B5-4976-AEA2-4AE314787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FC24-1FF3-4C47-9C20-F49DC202E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BC6D-A884-44DC-9880-5C98254D808C}" type="datetime1">
              <a:rPr lang="en-US" smtClean="0"/>
              <a:t>10/4/2019</a:t>
            </a:fld>
            <a:endParaRPr lang="en-US"/>
          </a:p>
        </p:txBody>
      </p:sp>
      <p:sp>
        <p:nvSpPr>
          <p:cNvPr id="5" name="Footer Placeholder 4">
            <a:extLst>
              <a:ext uri="{FF2B5EF4-FFF2-40B4-BE49-F238E27FC236}">
                <a16:creationId xmlns:a16="http://schemas.microsoft.com/office/drawing/2014/main" id="{3126F4D9-12A8-445D-B936-5FD75E5B0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D9673-6531-4B57-88DA-6E682E94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4CAA6-C06D-479E-A8B7-977798066D1E}" type="slidenum">
              <a:rPr lang="en-US" smtClean="0"/>
              <a:t>‹#›</a:t>
            </a:fld>
            <a:endParaRPr lang="en-US"/>
          </a:p>
        </p:txBody>
      </p:sp>
    </p:spTree>
    <p:extLst>
      <p:ext uri="{BB962C8B-B14F-4D97-AF65-F5344CB8AC3E}">
        <p14:creationId xmlns:p14="http://schemas.microsoft.com/office/powerpoint/2010/main" val="162086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223F-07DD-4022-ACF3-A64E5F32ED87}"/>
              </a:ext>
            </a:extLst>
          </p:cNvPr>
          <p:cNvSpPr>
            <a:spLocks noGrp="1"/>
          </p:cNvSpPr>
          <p:nvPr>
            <p:ph type="ctrTitle"/>
          </p:nvPr>
        </p:nvSpPr>
        <p:spPr>
          <a:xfrm>
            <a:off x="1524000" y="2245809"/>
            <a:ext cx="9144000" cy="1564716"/>
          </a:xfrm>
        </p:spPr>
        <p:txBody>
          <a:bodyPr>
            <a:normAutofit/>
          </a:bodyPr>
          <a:lstStyle/>
          <a:p>
            <a:pPr algn="l"/>
            <a:r>
              <a:rPr lang="en-US" sz="4800" dirty="0"/>
              <a:t>E-path Metrics Summary</a:t>
            </a:r>
            <a:br>
              <a:rPr lang="en-US" sz="4800" dirty="0"/>
            </a:br>
            <a:r>
              <a:rPr lang="en-US" sz="3600" dirty="0">
                <a:solidFill>
                  <a:schemeClr val="bg1">
                    <a:lumMod val="50000"/>
                  </a:schemeClr>
                </a:solidFill>
              </a:rPr>
              <a:t>Seattle (I)</a:t>
            </a:r>
            <a:endParaRPr lang="en-US" sz="4800" dirty="0">
              <a:solidFill>
                <a:schemeClr val="bg1">
                  <a:lumMod val="50000"/>
                </a:schemeClr>
              </a:solidFill>
            </a:endParaRPr>
          </a:p>
        </p:txBody>
      </p:sp>
      <p:sp>
        <p:nvSpPr>
          <p:cNvPr id="3" name="Subtitle 2">
            <a:extLst>
              <a:ext uri="{FF2B5EF4-FFF2-40B4-BE49-F238E27FC236}">
                <a16:creationId xmlns:a16="http://schemas.microsoft.com/office/drawing/2014/main" id="{A4346468-1BA6-4C39-AB22-0857D250D156}"/>
              </a:ext>
            </a:extLst>
          </p:cNvPr>
          <p:cNvSpPr>
            <a:spLocks noGrp="1"/>
          </p:cNvSpPr>
          <p:nvPr>
            <p:ph type="subTitle" idx="1"/>
          </p:nvPr>
        </p:nvSpPr>
        <p:spPr>
          <a:xfrm>
            <a:off x="1524000" y="3947050"/>
            <a:ext cx="9144000" cy="572583"/>
          </a:xfrm>
        </p:spPr>
        <p:txBody>
          <a:bodyPr>
            <a:normAutofit/>
          </a:bodyPr>
          <a:lstStyle/>
          <a:p>
            <a:pPr algn="l"/>
            <a:r>
              <a:rPr lang="en-US" sz="2000"/>
              <a:t>October </a:t>
            </a:r>
            <a:r>
              <a:rPr lang="en-US" sz="2000" dirty="0"/>
              <a:t>2019</a:t>
            </a:r>
          </a:p>
        </p:txBody>
      </p:sp>
      <p:sp>
        <p:nvSpPr>
          <p:cNvPr id="2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high confidence">
            <a:extLst>
              <a:ext uri="{FF2B5EF4-FFF2-40B4-BE49-F238E27FC236}">
                <a16:creationId xmlns:a16="http://schemas.microsoft.com/office/drawing/2014/main" id="{75111BBF-5B02-41DB-BCAC-759AC7E61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516205"/>
            <a:ext cx="3616503" cy="341795"/>
          </a:xfrm>
          <a:prstGeom prst="rect">
            <a:avLst/>
          </a:prstGeom>
        </p:spPr>
      </p:pic>
    </p:spTree>
    <p:extLst>
      <p:ext uri="{BB962C8B-B14F-4D97-AF65-F5344CB8AC3E}">
        <p14:creationId xmlns:p14="http://schemas.microsoft.com/office/powerpoint/2010/main" val="410432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079A53-F3A3-44B6-A863-29D16A8A4A55}"/>
              </a:ext>
            </a:extLst>
          </p:cNvPr>
          <p:cNvSpPr txBox="1"/>
          <p:nvPr/>
        </p:nvSpPr>
        <p:spPr>
          <a:xfrm>
            <a:off x="229018" y="2452349"/>
            <a:ext cx="2922545" cy="646331"/>
          </a:xfrm>
          <a:prstGeom prst="rect">
            <a:avLst/>
          </a:prstGeom>
          <a:noFill/>
        </p:spPr>
        <p:txBody>
          <a:bodyPr wrap="square" rtlCol="0">
            <a:spAutoFit/>
          </a:bodyPr>
          <a:lstStyle/>
          <a:p>
            <a:pPr>
              <a:defRPr/>
            </a:pPr>
            <a:r>
              <a:rPr lang="en-US"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3C90690-4ADC-4D41-9BDB-1BD7E6B6CDCE}"/>
              </a:ext>
            </a:extLst>
          </p:cNvPr>
          <p:cNvSpPr txBox="1"/>
          <p:nvPr/>
        </p:nvSpPr>
        <p:spPr>
          <a:xfrm>
            <a:off x="352696" y="2808565"/>
            <a:ext cx="3291447" cy="523220"/>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structured, unstructured, and paper pathology reports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00260" y="342900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a:off x="400260" y="3380393"/>
            <a:ext cx="32395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2D9A39-D43C-4882-9FB7-68BE72EC452A}"/>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10</a:t>
            </a:fld>
            <a:endParaRPr lang="en-US"/>
          </a:p>
        </p:txBody>
      </p:sp>
      <p:graphicFrame>
        <p:nvGraphicFramePr>
          <p:cNvPr id="10" name="Chart 9">
            <a:extLst>
              <a:ext uri="{FF2B5EF4-FFF2-40B4-BE49-F238E27FC236}">
                <a16:creationId xmlns:a16="http://schemas.microsoft.com/office/drawing/2014/main" id="{706C08CE-8265-4C4E-8F9F-4B9C95B77A99}"/>
              </a:ext>
            </a:extLst>
          </p:cNvPr>
          <p:cNvGraphicFramePr>
            <a:graphicFrameLocks/>
          </p:cNvGraphicFramePr>
          <p:nvPr>
            <p:extLst>
              <p:ext uri="{D42A27DB-BD31-4B8C-83A1-F6EECF244321}">
                <p14:modId xmlns:p14="http://schemas.microsoft.com/office/powerpoint/2010/main" val="2998721673"/>
              </p:ext>
            </p:extLst>
          </p:nvPr>
        </p:nvGraphicFramePr>
        <p:xfrm>
          <a:off x="3810000" y="349321"/>
          <a:ext cx="8046378" cy="62775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81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F67B7A-52CC-40FD-8252-134DE5381013}"/>
              </a:ext>
            </a:extLst>
          </p:cNvPr>
          <p:cNvSpPr txBox="1"/>
          <p:nvPr/>
        </p:nvSpPr>
        <p:spPr>
          <a:xfrm>
            <a:off x="221061" y="2583063"/>
            <a:ext cx="4693504" cy="738664"/>
          </a:xfrm>
          <a:prstGeom prst="rect">
            <a:avLst/>
          </a:prstGeom>
          <a:noFill/>
        </p:spPr>
        <p:txBody>
          <a:bodyPr wrap="square" rtlCol="0">
            <a:spAutoFit/>
          </a:bodyPr>
          <a:lstStyle/>
          <a:p>
            <a:pPr>
              <a:defRPr/>
            </a:pPr>
            <a:r>
              <a:rPr lang="en-US"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0A4087A-07CE-43B4-82C6-3DA0B2633BAA}"/>
              </a:ext>
            </a:extLst>
          </p:cNvPr>
          <p:cNvSpPr txBox="1"/>
          <p:nvPr/>
        </p:nvSpPr>
        <p:spPr>
          <a:xfrm>
            <a:off x="344538" y="2998561"/>
            <a:ext cx="2686340" cy="73866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reportable pathology reports uploaded for X amount of months with no abstract</a:t>
            </a:r>
          </a:p>
        </p:txBody>
      </p:sp>
      <p:graphicFrame>
        <p:nvGraphicFramePr>
          <p:cNvPr id="6" name="Chart 5">
            <a:extLst>
              <a:ext uri="{FF2B5EF4-FFF2-40B4-BE49-F238E27FC236}">
                <a16:creationId xmlns:a16="http://schemas.microsoft.com/office/drawing/2014/main" id="{40F56860-05D2-4C09-84A8-5CE09EF21B0F}"/>
              </a:ext>
            </a:extLst>
          </p:cNvPr>
          <p:cNvGraphicFramePr>
            <a:graphicFrameLocks/>
          </p:cNvGraphicFramePr>
          <p:nvPr>
            <p:extLst>
              <p:ext uri="{D42A27DB-BD31-4B8C-83A1-F6EECF244321}">
                <p14:modId xmlns:p14="http://schemas.microsoft.com/office/powerpoint/2010/main" val="37876491"/>
              </p:ext>
            </p:extLst>
          </p:nvPr>
        </p:nvGraphicFramePr>
        <p:xfrm>
          <a:off x="3626778" y="647273"/>
          <a:ext cx="8541010" cy="57429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97F2DEB-F203-4B52-A7F3-4AA7A2BE0CE1}"/>
              </a:ext>
            </a:extLst>
          </p:cNvPr>
          <p:cNvSpPr txBox="1"/>
          <p:nvPr/>
        </p:nvSpPr>
        <p:spPr>
          <a:xfrm>
            <a:off x="344538" y="3790923"/>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8" name="Straight Connector 7">
            <a:extLst>
              <a:ext uri="{FF2B5EF4-FFF2-40B4-BE49-F238E27FC236}">
                <a16:creationId xmlns:a16="http://schemas.microsoft.com/office/drawing/2014/main" id="{10B45300-2F2C-462B-9169-96048F775DC7}"/>
              </a:ext>
            </a:extLst>
          </p:cNvPr>
          <p:cNvCxnSpPr>
            <a:cxnSpLocks/>
          </p:cNvCxnSpPr>
          <p:nvPr/>
        </p:nvCxnSpPr>
        <p:spPr>
          <a:xfrm flipV="1">
            <a:off x="403052" y="3790390"/>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99DE446-8616-4DAF-8DA5-B8C78C734E91}"/>
              </a:ext>
            </a:extLst>
          </p:cNvPr>
          <p:cNvSpPr>
            <a:spLocks noGrp="1"/>
          </p:cNvSpPr>
          <p:nvPr>
            <p:ph type="sldNum" sz="quarter" idx="12"/>
          </p:nvPr>
        </p:nvSpPr>
        <p:spPr/>
        <p:txBody>
          <a:bodyPr/>
          <a:lstStyle/>
          <a:p>
            <a:fld id="{6144CAA6-C06D-479E-A8B7-977798066D1E}" type="slidenum">
              <a:rPr lang="en-US" smtClean="0"/>
              <a:t>11</a:t>
            </a:fld>
            <a:endParaRPr lang="en-US"/>
          </a:p>
        </p:txBody>
      </p:sp>
    </p:spTree>
    <p:extLst>
      <p:ext uri="{BB962C8B-B14F-4D97-AF65-F5344CB8AC3E}">
        <p14:creationId xmlns:p14="http://schemas.microsoft.com/office/powerpoint/2010/main" val="143329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760CC8-B11D-48DB-803B-46814EA7A4BE}"/>
              </a:ext>
            </a:extLst>
          </p:cNvPr>
          <p:cNvGraphicFramePr>
            <a:graphicFrameLocks/>
          </p:cNvGraphicFramePr>
          <p:nvPr>
            <p:extLst>
              <p:ext uri="{D42A27DB-BD31-4B8C-83A1-F6EECF244321}">
                <p14:modId xmlns:p14="http://schemas.microsoft.com/office/powerpoint/2010/main" val="3454330020"/>
              </p:ext>
            </p:extLst>
          </p:nvPr>
        </p:nvGraphicFramePr>
        <p:xfrm>
          <a:off x="3544584" y="297951"/>
          <a:ext cx="8130861" cy="604120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363DE1B-599A-41A7-9EE7-47564B356212}"/>
              </a:ext>
            </a:extLst>
          </p:cNvPr>
          <p:cNvSpPr txBox="1"/>
          <p:nvPr/>
        </p:nvSpPr>
        <p:spPr>
          <a:xfrm>
            <a:off x="260180" y="2551542"/>
            <a:ext cx="4693504" cy="646331"/>
          </a:xfrm>
          <a:prstGeom prst="rect">
            <a:avLst/>
          </a:prstGeom>
          <a:noFill/>
        </p:spPr>
        <p:txBody>
          <a:bodyPr wrap="square" rtlCol="0">
            <a:spAutoFit/>
          </a:bodyPr>
          <a:lstStyle/>
          <a:p>
            <a:pPr>
              <a:defRPr/>
            </a:pPr>
            <a:r>
              <a:rPr lang="en-US"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ED4856-97C9-4B21-86BC-F8491616DD18}"/>
              </a:ext>
            </a:extLst>
          </p:cNvPr>
          <p:cNvSpPr txBox="1"/>
          <p:nvPr/>
        </p:nvSpPr>
        <p:spPr>
          <a:xfrm>
            <a:off x="385633" y="3030526"/>
            <a:ext cx="2789081" cy="738664"/>
          </a:xfrm>
          <a:prstGeom prst="rect">
            <a:avLst/>
          </a:prstGeom>
          <a:noFill/>
        </p:spPr>
        <p:txBody>
          <a:bodyPr wrap="square" rtlCol="0">
            <a:spAutoFit/>
          </a:bodyPr>
          <a:lstStyle/>
          <a:p>
            <a:pPr>
              <a:defRPr/>
            </a:pPr>
            <a:r>
              <a:rPr lang="en-US" sz="1400" dirty="0">
                <a:solidFill>
                  <a:prstClr val="black"/>
                </a:solidFill>
                <a:latin typeface="Calibri" panose="020F0502020204030204"/>
              </a:rPr>
              <a:t>Number of reportable pathology reports linked to a CTC by year of specimen date collected</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97F2DEB-F203-4B52-A7F3-4AA7A2BE0CE1}"/>
              </a:ext>
            </a:extLst>
          </p:cNvPr>
          <p:cNvSpPr txBox="1"/>
          <p:nvPr/>
        </p:nvSpPr>
        <p:spPr>
          <a:xfrm>
            <a:off x="423411" y="3769190"/>
            <a:ext cx="275130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reportable path reports</a:t>
            </a:r>
          </a:p>
        </p:txBody>
      </p:sp>
      <p:cxnSp>
        <p:nvCxnSpPr>
          <p:cNvPr id="6" name="Straight Connector 5">
            <a:extLst>
              <a:ext uri="{FF2B5EF4-FFF2-40B4-BE49-F238E27FC236}">
                <a16:creationId xmlns:a16="http://schemas.microsoft.com/office/drawing/2014/main" id="{10B45300-2F2C-462B-9169-96048F775DC7}"/>
              </a:ext>
            </a:extLst>
          </p:cNvPr>
          <p:cNvCxnSpPr>
            <a:cxnSpLocks/>
          </p:cNvCxnSpPr>
          <p:nvPr/>
        </p:nvCxnSpPr>
        <p:spPr>
          <a:xfrm flipV="1">
            <a:off x="385633" y="3780338"/>
            <a:ext cx="2490748"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9271AAC-A4D9-49AD-BCF7-CFC2644B3C45}"/>
              </a:ext>
            </a:extLst>
          </p:cNvPr>
          <p:cNvSpPr>
            <a:spLocks noGrp="1"/>
          </p:cNvSpPr>
          <p:nvPr>
            <p:ph type="sldNum" sz="quarter" idx="12"/>
          </p:nvPr>
        </p:nvSpPr>
        <p:spPr/>
        <p:txBody>
          <a:bodyPr/>
          <a:lstStyle/>
          <a:p>
            <a:fld id="{6144CAA6-C06D-479E-A8B7-977798066D1E}" type="slidenum">
              <a:rPr lang="en-US" smtClean="0"/>
              <a:t>12</a:t>
            </a:fld>
            <a:endParaRPr lang="en-US"/>
          </a:p>
        </p:txBody>
      </p:sp>
    </p:spTree>
    <p:extLst>
      <p:ext uri="{BB962C8B-B14F-4D97-AF65-F5344CB8AC3E}">
        <p14:creationId xmlns:p14="http://schemas.microsoft.com/office/powerpoint/2010/main" val="58079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AF55F77-716A-43C6-BAB7-9294DEA236D2}"/>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4" name="Group 3">
            <a:extLst>
              <a:ext uri="{FF2B5EF4-FFF2-40B4-BE49-F238E27FC236}">
                <a16:creationId xmlns:a16="http://schemas.microsoft.com/office/drawing/2014/main" id="{2DC58A7B-BA13-4B6C-A592-9421E08E03B8}"/>
              </a:ext>
            </a:extLst>
          </p:cNvPr>
          <p:cNvGrpSpPr/>
          <p:nvPr/>
        </p:nvGrpSpPr>
        <p:grpSpPr>
          <a:xfrm>
            <a:off x="731106" y="1925990"/>
            <a:ext cx="5103637" cy="1027919"/>
            <a:chOff x="3837963" y="1331409"/>
            <a:chExt cx="4497413" cy="1027919"/>
          </a:xfrm>
        </p:grpSpPr>
        <p:sp>
          <p:nvSpPr>
            <p:cNvPr id="5" name="TextBox 4">
              <a:extLst>
                <a:ext uri="{FF2B5EF4-FFF2-40B4-BE49-F238E27FC236}">
                  <a16:creationId xmlns:a16="http://schemas.microsoft.com/office/drawing/2014/main" id="{6A9AFF4D-C693-479D-B6E2-1CCF62E8496C}"/>
                </a:ext>
              </a:extLst>
            </p:cNvPr>
            <p:cNvSpPr txBox="1"/>
            <p:nvPr/>
          </p:nvSpPr>
          <p:spPr>
            <a:xfrm>
              <a:off x="3854544" y="1331409"/>
              <a:ext cx="448083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a:t>
              </a:r>
              <a:r>
                <a:rPr kumimoji="0" lang="en-US" sz="1600" b="0" i="0" u="none" strike="noStrike" kern="1200" cap="none" spc="0" normalizeH="0" noProof="0" dirty="0">
                  <a:ln>
                    <a:noFill/>
                  </a:ln>
                  <a:solidFill>
                    <a:prstClr val="black"/>
                  </a:solidFill>
                  <a:effectLst/>
                  <a:uLnTx/>
                  <a:uFillTx/>
                  <a:latin typeface="Calibri" panose="020F0502020204030204"/>
                  <a:ea typeface="+mn-ea"/>
                  <a:cs typeface="+mn-cs"/>
                </a:rPr>
                <a:t> confirmed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CTCs with pathology reports </a:t>
              </a:r>
              <a:r>
                <a:rPr lang="en-US" sz="1600" dirty="0">
                  <a:solidFill>
                    <a:prstClr val="black"/>
                  </a:solidFill>
                  <a:latin typeface="Calibri" panose="020F0502020204030204"/>
                </a:rPr>
                <a:t>with a specimen date</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date of diagnosis</a:t>
              </a:r>
            </a:p>
          </p:txBody>
        </p:sp>
        <p:cxnSp>
          <p:nvCxnSpPr>
            <p:cNvPr id="6" name="Straight Connector 5">
              <a:extLst>
                <a:ext uri="{FF2B5EF4-FFF2-40B4-BE49-F238E27FC236}">
                  <a16:creationId xmlns:a16="http://schemas.microsoft.com/office/drawing/2014/main" id="{6A6FBB4C-38A4-4E75-95E0-4BF909E9EE6B}"/>
                </a:ext>
              </a:extLst>
            </p:cNvPr>
            <p:cNvCxnSpPr>
              <a:cxnSpLocks/>
            </p:cNvCxnSpPr>
            <p:nvPr/>
          </p:nvCxnSpPr>
          <p:spPr>
            <a:xfrm>
              <a:off x="3837963" y="2013853"/>
              <a:ext cx="428444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51304A6-1353-406D-A5B2-0A47D815D132}"/>
                </a:ext>
              </a:extLst>
            </p:cNvPr>
            <p:cNvSpPr txBox="1"/>
            <p:nvPr/>
          </p:nvSpPr>
          <p:spPr>
            <a:xfrm>
              <a:off x="3889211" y="2020774"/>
              <a:ext cx="44461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4939AF80-FF99-4DB7-905F-0BD5540CD261}"/>
              </a:ext>
            </a:extLst>
          </p:cNvPr>
          <p:cNvGrpSpPr/>
          <p:nvPr/>
        </p:nvGrpSpPr>
        <p:grpSpPr>
          <a:xfrm>
            <a:off x="6931821" y="1362003"/>
            <a:ext cx="4965569" cy="1910347"/>
            <a:chOff x="831466" y="4839930"/>
            <a:chExt cx="4369376" cy="1813206"/>
          </a:xfrm>
        </p:grpSpPr>
        <p:grpSp>
          <p:nvGrpSpPr>
            <p:cNvPr id="9" name="Group 8">
              <a:extLst>
                <a:ext uri="{FF2B5EF4-FFF2-40B4-BE49-F238E27FC236}">
                  <a16:creationId xmlns:a16="http://schemas.microsoft.com/office/drawing/2014/main" id="{EE0B2F06-574D-4DCD-BDBD-4DAB3FBE68C0}"/>
                </a:ext>
              </a:extLst>
            </p:cNvPr>
            <p:cNvGrpSpPr/>
            <p:nvPr/>
          </p:nvGrpSpPr>
          <p:grpSpPr>
            <a:xfrm>
              <a:off x="960161" y="5611000"/>
              <a:ext cx="4063082" cy="1042136"/>
              <a:chOff x="3964752" y="1974815"/>
              <a:chExt cx="4063082" cy="1042136"/>
            </a:xfrm>
          </p:grpSpPr>
          <p:sp>
            <p:nvSpPr>
              <p:cNvPr id="11" name="TextBox 10">
                <a:extLst>
                  <a:ext uri="{FF2B5EF4-FFF2-40B4-BE49-F238E27FC236}">
                    <a16:creationId xmlns:a16="http://schemas.microsoft.com/office/drawing/2014/main" id="{2B10E09E-93CF-4DB7-8B73-419CC2AEC6B7}"/>
                  </a:ext>
                </a:extLst>
              </p:cNvPr>
              <p:cNvSpPr txBox="1"/>
              <p:nvPr/>
            </p:nvSpPr>
            <p:spPr>
              <a:xfrm>
                <a:off x="3981393" y="1974815"/>
                <a:ext cx="403824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 with a specimen date 365 days after date of diagnosis</a:t>
                </a:r>
              </a:p>
            </p:txBody>
          </p:sp>
          <p:cxnSp>
            <p:nvCxnSpPr>
              <p:cNvPr id="12" name="Straight Connector 11">
                <a:extLst>
                  <a:ext uri="{FF2B5EF4-FFF2-40B4-BE49-F238E27FC236}">
                    <a16:creationId xmlns:a16="http://schemas.microsoft.com/office/drawing/2014/main" id="{3DD5B137-20AB-4F4F-ADFD-F89C12BCDFA9}"/>
                  </a:ext>
                </a:extLst>
              </p:cNvPr>
              <p:cNvCxnSpPr>
                <a:cxnSpLocks/>
              </p:cNvCxnSpPr>
              <p:nvPr/>
            </p:nvCxnSpPr>
            <p:spPr>
              <a:xfrm>
                <a:off x="3964752" y="2610523"/>
                <a:ext cx="379497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CCE0A0-0A75-405F-B122-51E2BD56F670}"/>
                  </a:ext>
                </a:extLst>
              </p:cNvPr>
              <p:cNvSpPr txBox="1"/>
              <p:nvPr/>
            </p:nvSpPr>
            <p:spPr>
              <a:xfrm>
                <a:off x="3996721" y="2678397"/>
                <a:ext cx="403111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10" name="TextBox 9">
              <a:extLst>
                <a:ext uri="{FF2B5EF4-FFF2-40B4-BE49-F238E27FC236}">
                  <a16:creationId xmlns:a16="http://schemas.microsoft.com/office/drawing/2014/main" id="{309BF1E9-BEE6-40BC-9BE5-976B4EBEB012}"/>
                </a:ext>
              </a:extLst>
            </p:cNvPr>
            <p:cNvSpPr txBox="1"/>
            <p:nvPr/>
          </p:nvSpPr>
          <p:spPr>
            <a:xfrm>
              <a:off x="831466" y="4839930"/>
              <a:ext cx="4369376" cy="830997"/>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2</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TextBox 14">
            <a:extLst>
              <a:ext uri="{FF2B5EF4-FFF2-40B4-BE49-F238E27FC236}">
                <a16:creationId xmlns:a16="http://schemas.microsoft.com/office/drawing/2014/main" id="{AEB0B64F-620F-416A-A4EB-90627439F3DD}"/>
              </a:ext>
            </a:extLst>
          </p:cNvPr>
          <p:cNvSpPr txBox="1"/>
          <p:nvPr/>
        </p:nvSpPr>
        <p:spPr>
          <a:xfrm>
            <a:off x="602903" y="3085733"/>
            <a:ext cx="2911729" cy="430887"/>
          </a:xfrm>
          <a:prstGeom prst="rect">
            <a:avLst/>
          </a:prstGeom>
          <a:noFill/>
        </p:spPr>
        <p:txBody>
          <a:bodyPr wrap="square" rtlCol="0">
            <a:spAutoFit/>
          </a:bodyPr>
          <a:lstStyle/>
          <a:p>
            <a:pPr>
              <a:spcAft>
                <a:spcPts val="150"/>
              </a:spcAft>
            </a:pPr>
            <a:r>
              <a:rPr lang="en-US" sz="1100" dirty="0"/>
              <a:t>** Timeframe chosen based on M15 Solid Tumor Manual and DOE Pilot analyses.</a:t>
            </a:r>
          </a:p>
        </p:txBody>
      </p:sp>
      <p:sp>
        <p:nvSpPr>
          <p:cNvPr id="16" name="TextBox 15">
            <a:extLst>
              <a:ext uri="{FF2B5EF4-FFF2-40B4-BE49-F238E27FC236}">
                <a16:creationId xmlns:a16="http://schemas.microsoft.com/office/drawing/2014/main" id="{B2AF2E75-6947-454F-AADB-877942FEB381}"/>
              </a:ext>
            </a:extLst>
          </p:cNvPr>
          <p:cNvSpPr txBox="1"/>
          <p:nvPr/>
        </p:nvSpPr>
        <p:spPr>
          <a:xfrm>
            <a:off x="602904" y="1362003"/>
            <a:ext cx="4945187" cy="461665"/>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1. </a:t>
            </a:r>
            <a:r>
              <a:rPr lang="en-US" sz="2400" b="1" dirty="0">
                <a:solidFill>
                  <a:prstClr val="black"/>
                </a:solidFill>
                <a:latin typeface="Calibri" panose="020F0502020204030204"/>
              </a:rPr>
              <a:t>Pathology report coverage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FFA1CA3-D6CE-461A-A7E2-187776934B59}"/>
              </a:ext>
            </a:extLst>
          </p:cNvPr>
          <p:cNvSpPr txBox="1"/>
          <p:nvPr/>
        </p:nvSpPr>
        <p:spPr>
          <a:xfrm>
            <a:off x="731106" y="4027714"/>
            <a:ext cx="5103637" cy="2324473"/>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F7B648D9-E4D3-47F6-86BB-B947E462787D}"/>
              </a:ext>
            </a:extLst>
          </p:cNvPr>
          <p:cNvSpPr txBox="1"/>
          <p:nvPr/>
        </p:nvSpPr>
        <p:spPr>
          <a:xfrm>
            <a:off x="602903" y="3743686"/>
            <a:ext cx="5406011" cy="258532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The denominator is the number of SEER reportable, histologically confirmed CTCs diagnosed from 2015-2017.   The numerator meets the same CTC criteria and, in addition, there must be at least one pathology report linked to the CTC that has a specimen date within 60 days of the date of diagnosis.    </a:t>
            </a:r>
          </a:p>
          <a:p>
            <a:endParaRPr lang="en-US" dirty="0"/>
          </a:p>
          <a:p>
            <a:r>
              <a:rPr lang="en-US" dirty="0"/>
              <a:t>Definition of histologically confirmed:  a value of 1-4 for the Diagnostic Confirmation field (NAACCR item #490).</a:t>
            </a:r>
          </a:p>
        </p:txBody>
      </p:sp>
      <p:sp>
        <p:nvSpPr>
          <p:cNvPr id="34" name="TextBox 33">
            <a:extLst>
              <a:ext uri="{FF2B5EF4-FFF2-40B4-BE49-F238E27FC236}">
                <a16:creationId xmlns:a16="http://schemas.microsoft.com/office/drawing/2014/main" id="{FC9CDD50-A8CC-42DA-AD08-F8DA76E5B2CF}"/>
              </a:ext>
            </a:extLst>
          </p:cNvPr>
          <p:cNvSpPr txBox="1"/>
          <p:nvPr/>
        </p:nvSpPr>
        <p:spPr>
          <a:xfrm>
            <a:off x="6814493" y="3739464"/>
            <a:ext cx="4839954" cy="17543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metric includes all SEER reportable CTCs, regardless of diagnostic confirmation.    This is based on SEER reportable CTCs with at least one linked path report where the specimen date that is 365 days (or more) after the CTC date of diagnosis.</a:t>
            </a:r>
          </a:p>
        </p:txBody>
      </p:sp>
      <p:sp>
        <p:nvSpPr>
          <p:cNvPr id="35" name="Slide Number Placeholder 34">
            <a:extLst>
              <a:ext uri="{FF2B5EF4-FFF2-40B4-BE49-F238E27FC236}">
                <a16:creationId xmlns:a16="http://schemas.microsoft.com/office/drawing/2014/main" id="{DDB33EA6-DF6D-4268-A73C-CDA88C8CB476}"/>
              </a:ext>
            </a:extLst>
          </p:cNvPr>
          <p:cNvSpPr>
            <a:spLocks noGrp="1"/>
          </p:cNvSpPr>
          <p:nvPr>
            <p:ph type="sldNum" sz="quarter" idx="12"/>
          </p:nvPr>
        </p:nvSpPr>
        <p:spPr>
          <a:xfrm>
            <a:off x="8647664" y="6566130"/>
            <a:ext cx="2743200" cy="365125"/>
          </a:xfrm>
        </p:spPr>
        <p:txBody>
          <a:bodyPr/>
          <a:lstStyle/>
          <a:p>
            <a:fld id="{6144CAA6-C06D-479E-A8B7-977798066D1E}" type="slidenum">
              <a:rPr lang="en-US" smtClean="0"/>
              <a:t>13</a:t>
            </a:fld>
            <a:endParaRPr lang="en-US" dirty="0"/>
          </a:p>
        </p:txBody>
      </p:sp>
    </p:spTree>
    <p:extLst>
      <p:ext uri="{BB962C8B-B14F-4D97-AF65-F5344CB8AC3E}">
        <p14:creationId xmlns:p14="http://schemas.microsoft.com/office/powerpoint/2010/main" val="39752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A267190-68E7-4971-81C1-9DB780EC6262}"/>
              </a:ext>
            </a:extLst>
          </p:cNvPr>
          <p:cNvSpPr/>
          <p:nvPr/>
        </p:nvSpPr>
        <p:spPr>
          <a:xfrm>
            <a:off x="276045" y="255182"/>
            <a:ext cx="11602529" cy="628384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838200" y="79324"/>
            <a:ext cx="10515600" cy="1325563"/>
          </a:xfrm>
        </p:spPr>
        <p:txBody>
          <a:bodyPr/>
          <a:lstStyle/>
          <a:p>
            <a:r>
              <a:rPr lang="en-US" dirty="0"/>
              <a:t>Methods</a:t>
            </a:r>
          </a:p>
        </p:txBody>
      </p:sp>
      <p:grpSp>
        <p:nvGrpSpPr>
          <p:cNvPr id="17" name="Group 16">
            <a:extLst>
              <a:ext uri="{FF2B5EF4-FFF2-40B4-BE49-F238E27FC236}">
                <a16:creationId xmlns:a16="http://schemas.microsoft.com/office/drawing/2014/main" id="{878D6CF6-E3C0-4EDA-A9D3-D52ED1EB1B69}"/>
              </a:ext>
            </a:extLst>
          </p:cNvPr>
          <p:cNvGrpSpPr/>
          <p:nvPr/>
        </p:nvGrpSpPr>
        <p:grpSpPr>
          <a:xfrm>
            <a:off x="1090202" y="1459945"/>
            <a:ext cx="4402859" cy="4710078"/>
            <a:chOff x="7020507" y="2434113"/>
            <a:chExt cx="4402859" cy="4710078"/>
          </a:xfrm>
        </p:grpSpPr>
        <p:sp>
          <p:nvSpPr>
            <p:cNvPr id="18" name="TextBox 17">
              <a:extLst>
                <a:ext uri="{FF2B5EF4-FFF2-40B4-BE49-F238E27FC236}">
                  <a16:creationId xmlns:a16="http://schemas.microsoft.com/office/drawing/2014/main" id="{1FA0BE2C-D328-4CD5-853B-F7383B120364}"/>
                </a:ext>
              </a:extLst>
            </p:cNvPr>
            <p:cNvSpPr txBox="1"/>
            <p:nvPr/>
          </p:nvSpPr>
          <p:spPr>
            <a:xfrm>
              <a:off x="7020507" y="2434113"/>
              <a:ext cx="4402859" cy="830997"/>
            </a:xfrm>
            <a:prstGeom prst="rect">
              <a:avLst/>
            </a:prstGeom>
            <a:noFill/>
          </p:spPr>
          <p:txBody>
            <a:bodyPr wrap="square" rtlCol="0">
              <a:spAutoFit/>
            </a:bodyPr>
            <a:lstStyle/>
            <a:p>
              <a:pPr marL="288925" lvl="0" indent="-288925">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sz="2400" b="1" dirty="0">
                  <a:solidFill>
                    <a:prstClr val="black"/>
                  </a:solidFill>
                  <a:latin typeface="Calibri" panose="020F0502020204030204"/>
                </a:rPr>
                <a:t>. Proportions of CTCs by type of pathology report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56010F8E-53B7-44FF-B72C-E3F273271F82}"/>
                </a:ext>
              </a:extLst>
            </p:cNvPr>
            <p:cNvGrpSpPr/>
            <p:nvPr/>
          </p:nvGrpSpPr>
          <p:grpSpPr>
            <a:xfrm>
              <a:off x="7621177" y="3412276"/>
              <a:ext cx="3275693" cy="777378"/>
              <a:chOff x="4944888" y="1589619"/>
              <a:chExt cx="3275693" cy="777378"/>
            </a:xfrm>
          </p:grpSpPr>
          <p:sp>
            <p:nvSpPr>
              <p:cNvPr id="29" name="TextBox 28">
                <a:extLst>
                  <a:ext uri="{FF2B5EF4-FFF2-40B4-BE49-F238E27FC236}">
                    <a16:creationId xmlns:a16="http://schemas.microsoft.com/office/drawing/2014/main" id="{155D8EF5-A022-4C26-A150-5380F586C52A}"/>
                  </a:ext>
                </a:extLst>
              </p:cNvPr>
              <p:cNvSpPr txBox="1"/>
              <p:nvPr/>
            </p:nvSpPr>
            <p:spPr>
              <a:xfrm>
                <a:off x="4944888" y="1589619"/>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30" name="Straight Connector 29">
                <a:extLst>
                  <a:ext uri="{FF2B5EF4-FFF2-40B4-BE49-F238E27FC236}">
                    <a16:creationId xmlns:a16="http://schemas.microsoft.com/office/drawing/2014/main" id="{638F0810-2692-4EB6-9C5F-4DB6FF2D9FC8}"/>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949D91-ED0A-4748-A1B9-CDE093C0566F}"/>
                  </a:ext>
                </a:extLst>
              </p:cNvPr>
              <p:cNvSpPr txBox="1"/>
              <p:nvPr/>
            </p:nvSpPr>
            <p:spPr>
              <a:xfrm>
                <a:off x="5041906" y="2028443"/>
                <a:ext cx="3081655"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0" name="Group 19">
              <a:extLst>
                <a:ext uri="{FF2B5EF4-FFF2-40B4-BE49-F238E27FC236}">
                  <a16:creationId xmlns:a16="http://schemas.microsoft.com/office/drawing/2014/main" id="{A31F323B-CCC1-4782-A55D-CE3F873460BC}"/>
                </a:ext>
              </a:extLst>
            </p:cNvPr>
            <p:cNvGrpSpPr/>
            <p:nvPr/>
          </p:nvGrpSpPr>
          <p:grpSpPr>
            <a:xfrm>
              <a:off x="7615343" y="4453694"/>
              <a:ext cx="3586245" cy="784311"/>
              <a:chOff x="4939055" y="1614553"/>
              <a:chExt cx="3586245" cy="784311"/>
            </a:xfrm>
          </p:grpSpPr>
          <p:sp>
            <p:nvSpPr>
              <p:cNvPr id="26" name="TextBox 25">
                <a:extLst>
                  <a:ext uri="{FF2B5EF4-FFF2-40B4-BE49-F238E27FC236}">
                    <a16:creationId xmlns:a16="http://schemas.microsoft.com/office/drawing/2014/main" id="{F8F9081C-47AD-4795-8B1C-63AFE4DD05E1}"/>
                  </a:ext>
                </a:extLst>
              </p:cNvPr>
              <p:cNvSpPr txBox="1"/>
              <p:nvPr/>
            </p:nvSpPr>
            <p:spPr>
              <a:xfrm>
                <a:off x="4939055" y="1614553"/>
                <a:ext cx="358624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unstructured reports</a:t>
                </a:r>
              </a:p>
            </p:txBody>
          </p:sp>
          <p:cxnSp>
            <p:nvCxnSpPr>
              <p:cNvPr id="27" name="Straight Connector 26">
                <a:extLst>
                  <a:ext uri="{FF2B5EF4-FFF2-40B4-BE49-F238E27FC236}">
                    <a16:creationId xmlns:a16="http://schemas.microsoft.com/office/drawing/2014/main" id="{EC9C880F-EC28-4082-A2F5-9476379F589C}"/>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0A2792-109B-4915-AFD5-AD2EFC86904A}"/>
                  </a:ext>
                </a:extLst>
              </p:cNvPr>
              <p:cNvSpPr txBox="1"/>
              <p:nvPr/>
            </p:nvSpPr>
            <p:spPr>
              <a:xfrm>
                <a:off x="5041907" y="2060310"/>
                <a:ext cx="2966243"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grpSp>
          <p:nvGrpSpPr>
            <p:cNvPr id="21" name="Group 20">
              <a:extLst>
                <a:ext uri="{FF2B5EF4-FFF2-40B4-BE49-F238E27FC236}">
                  <a16:creationId xmlns:a16="http://schemas.microsoft.com/office/drawing/2014/main" id="{A934F781-5959-47AD-8106-1FB52DBE1D84}"/>
                </a:ext>
              </a:extLst>
            </p:cNvPr>
            <p:cNvGrpSpPr/>
            <p:nvPr/>
          </p:nvGrpSpPr>
          <p:grpSpPr>
            <a:xfrm>
              <a:off x="7621177" y="5509172"/>
              <a:ext cx="3275693" cy="719510"/>
              <a:chOff x="4944888" y="1662574"/>
              <a:chExt cx="3275693" cy="719510"/>
            </a:xfrm>
          </p:grpSpPr>
          <p:sp>
            <p:nvSpPr>
              <p:cNvPr id="23" name="TextBox 22">
                <a:extLst>
                  <a:ext uri="{FF2B5EF4-FFF2-40B4-BE49-F238E27FC236}">
                    <a16:creationId xmlns:a16="http://schemas.microsoft.com/office/drawing/2014/main" id="{5C033783-196A-48CE-9C26-1075AC4A5B7B}"/>
                  </a:ext>
                </a:extLst>
              </p:cNvPr>
              <p:cNvSpPr txBox="1"/>
              <p:nvPr/>
            </p:nvSpPr>
            <p:spPr>
              <a:xfrm>
                <a:off x="4944888" y="1662574"/>
                <a:ext cx="3275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CTCs with image reports</a:t>
                </a:r>
              </a:p>
            </p:txBody>
          </p:sp>
          <p:cxnSp>
            <p:nvCxnSpPr>
              <p:cNvPr id="24" name="Straight Connector 23">
                <a:extLst>
                  <a:ext uri="{FF2B5EF4-FFF2-40B4-BE49-F238E27FC236}">
                    <a16:creationId xmlns:a16="http://schemas.microsoft.com/office/drawing/2014/main" id="{A6955496-D6A2-4382-92A4-C5180A1B166F}"/>
                  </a:ext>
                </a:extLst>
              </p:cNvPr>
              <p:cNvCxnSpPr>
                <a:cxnSpLocks/>
              </p:cNvCxnSpPr>
              <p:nvPr/>
            </p:nvCxnSpPr>
            <p:spPr>
              <a:xfrm flipV="1">
                <a:off x="5022975" y="2001128"/>
                <a:ext cx="2291087" cy="127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63DCDB-0E89-4D84-BBC8-68338A4A6911}"/>
                  </a:ext>
                </a:extLst>
              </p:cNvPr>
              <p:cNvSpPr txBox="1"/>
              <p:nvPr/>
            </p:nvSpPr>
            <p:spPr>
              <a:xfrm>
                <a:off x="5033317" y="2043530"/>
                <a:ext cx="2917941" cy="338554"/>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SEER Reportable CTCs</a:t>
                </a:r>
              </a:p>
            </p:txBody>
          </p:sp>
        </p:grpSp>
        <p:sp>
          <p:nvSpPr>
            <p:cNvPr id="22" name="TextBox 21">
              <a:extLst>
                <a:ext uri="{FF2B5EF4-FFF2-40B4-BE49-F238E27FC236}">
                  <a16:creationId xmlns:a16="http://schemas.microsoft.com/office/drawing/2014/main" id="{8C78C1CD-B60C-442B-B072-1C35F6363A3F}"/>
                </a:ext>
              </a:extLst>
            </p:cNvPr>
            <p:cNvSpPr txBox="1"/>
            <p:nvPr/>
          </p:nvSpPr>
          <p:spPr>
            <a:xfrm>
              <a:off x="7465899" y="6359361"/>
              <a:ext cx="3586245" cy="784830"/>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3" name="TextBox 2">
            <a:extLst>
              <a:ext uri="{FF2B5EF4-FFF2-40B4-BE49-F238E27FC236}">
                <a16:creationId xmlns:a16="http://schemas.microsoft.com/office/drawing/2014/main" id="{068A280D-822C-4FFD-B8AC-E67058EF7094}"/>
              </a:ext>
            </a:extLst>
          </p:cNvPr>
          <p:cNvSpPr txBox="1"/>
          <p:nvPr/>
        </p:nvSpPr>
        <p:spPr>
          <a:xfrm>
            <a:off x="6781243" y="1828800"/>
            <a:ext cx="4267200" cy="397031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For the purpose of this metric, </a:t>
            </a: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For the purpose of this metric, a </a:t>
            </a:r>
            <a:r>
              <a:rPr lang="en-US" b="1" dirty="0"/>
              <a:t>scanned paper path report </a:t>
            </a:r>
            <a:r>
              <a:rPr lang="en-US" dirty="0"/>
              <a:t>is a paper pathology report stored in an image file (PDF, TIF, </a:t>
            </a:r>
            <a:r>
              <a:rPr lang="en-US" dirty="0" err="1"/>
              <a:t>etc</a:t>
            </a:r>
            <a:r>
              <a:rPr lang="en-US" dirty="0"/>
              <a:t>) and linked to the CTC.   </a:t>
            </a:r>
          </a:p>
        </p:txBody>
      </p:sp>
      <p:sp>
        <p:nvSpPr>
          <p:cNvPr id="34" name="Slide Number Placeholder 33">
            <a:extLst>
              <a:ext uri="{FF2B5EF4-FFF2-40B4-BE49-F238E27FC236}">
                <a16:creationId xmlns:a16="http://schemas.microsoft.com/office/drawing/2014/main" id="{A2AFB8F8-0E4C-4188-A16D-81167E962598}"/>
              </a:ext>
            </a:extLst>
          </p:cNvPr>
          <p:cNvSpPr>
            <a:spLocks noGrp="1"/>
          </p:cNvSpPr>
          <p:nvPr>
            <p:ph type="sldNum" sz="quarter" idx="12"/>
          </p:nvPr>
        </p:nvSpPr>
        <p:spPr>
          <a:xfrm>
            <a:off x="8610600" y="6523495"/>
            <a:ext cx="2743200" cy="365125"/>
          </a:xfrm>
        </p:spPr>
        <p:txBody>
          <a:bodyPr/>
          <a:lstStyle/>
          <a:p>
            <a:fld id="{6144CAA6-C06D-479E-A8B7-977798066D1E}" type="slidenum">
              <a:rPr lang="en-US" smtClean="0"/>
              <a:t>14</a:t>
            </a:fld>
            <a:endParaRPr lang="en-US"/>
          </a:p>
        </p:txBody>
      </p:sp>
    </p:spTree>
    <p:extLst>
      <p:ext uri="{BB962C8B-B14F-4D97-AF65-F5344CB8AC3E}">
        <p14:creationId xmlns:p14="http://schemas.microsoft.com/office/powerpoint/2010/main" val="89657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F47F551-7125-4FA9-8C4D-80184DB36694}"/>
              </a:ext>
            </a:extLst>
          </p:cNvPr>
          <p:cNvSpPr/>
          <p:nvPr/>
        </p:nvSpPr>
        <p:spPr>
          <a:xfrm>
            <a:off x="276045" y="250166"/>
            <a:ext cx="11602529" cy="63059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4B59F9-914D-4F3D-B1EB-0CBE19DB7507}"/>
              </a:ext>
            </a:extLst>
          </p:cNvPr>
          <p:cNvSpPr txBox="1"/>
          <p:nvPr/>
        </p:nvSpPr>
        <p:spPr>
          <a:xfrm>
            <a:off x="838199" y="1589625"/>
            <a:ext cx="5498805" cy="1938992"/>
          </a:xfrm>
          <a:prstGeom prst="rect">
            <a:avLst/>
          </a:prstGeom>
          <a:noFill/>
        </p:spPr>
        <p:txBody>
          <a:bodyPr wrap="square" rtlCol="0">
            <a:spAutoFit/>
          </a:bodyPr>
          <a:lstStyle/>
          <a:p>
            <a:pPr>
              <a:defRPr/>
            </a:pPr>
            <a:r>
              <a:rPr lang="en-US" sz="2400" b="1" dirty="0">
                <a:solidFill>
                  <a:prstClr val="black"/>
                </a:solidFill>
                <a:latin typeface="Calibri" panose="020F0502020204030204"/>
              </a:rPr>
              <a:t>4. </a:t>
            </a:r>
            <a:r>
              <a:rPr lang="en-US" sz="2400" b="1" dirty="0">
                <a:solidFill>
                  <a:prstClr val="black"/>
                </a:solidFill>
              </a:rPr>
              <a:t>Proportion of SEER Reportable CTCs with a pathology report among histologically confirmed cases and non-histologically confirmed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DB65A44-D7B2-44C3-8168-8B8FDC1F5DE8}"/>
              </a:ext>
            </a:extLst>
          </p:cNvPr>
          <p:cNvSpPr txBox="1"/>
          <p:nvPr/>
        </p:nvSpPr>
        <p:spPr>
          <a:xfrm>
            <a:off x="6943798" y="1833459"/>
            <a:ext cx="3920480"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dirty="0"/>
              <a:t>A CTC is considered to be microscopically confirmed (MC) if there is a value of 1-4 for the Diagnostic Confirmation field (NAACCR item #490).    The denominator for both metrics is the number of SEER reportable CTCs diagnosed from 2015-2017.   A CTC is considered to have path if there is an path report of any type linked to the CTC (structured, unstructured, or paper path in a scanned image file).</a:t>
            </a:r>
          </a:p>
        </p:txBody>
      </p:sp>
      <p:sp>
        <p:nvSpPr>
          <p:cNvPr id="25" name="Title 1">
            <a:extLst>
              <a:ext uri="{FF2B5EF4-FFF2-40B4-BE49-F238E27FC236}">
                <a16:creationId xmlns:a16="http://schemas.microsoft.com/office/drawing/2014/main" id="{AF2533E5-583C-4DC1-9A1F-33E640064A47}"/>
              </a:ext>
            </a:extLst>
          </p:cNvPr>
          <p:cNvSpPr txBox="1">
            <a:spLocks/>
          </p:cNvSpPr>
          <p:nvPr/>
        </p:nvSpPr>
        <p:spPr>
          <a:xfrm>
            <a:off x="838200" y="793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Methods</a:t>
            </a:r>
            <a:endParaRPr lang="en-US" dirty="0"/>
          </a:p>
        </p:txBody>
      </p:sp>
      <p:sp>
        <p:nvSpPr>
          <p:cNvPr id="27" name="TextBox 26">
            <a:extLst>
              <a:ext uri="{FF2B5EF4-FFF2-40B4-BE49-F238E27FC236}">
                <a16:creationId xmlns:a16="http://schemas.microsoft.com/office/drawing/2014/main" id="{D14872A0-0346-4F46-89C6-970583B3DAF6}"/>
              </a:ext>
            </a:extLst>
          </p:cNvPr>
          <p:cNvSpPr txBox="1"/>
          <p:nvPr/>
        </p:nvSpPr>
        <p:spPr>
          <a:xfrm>
            <a:off x="1073032" y="3339007"/>
            <a:ext cx="3185817" cy="338554"/>
          </a:xfrm>
          <a:prstGeom prst="rect">
            <a:avLst/>
          </a:prstGeom>
          <a:noFill/>
        </p:spPr>
        <p:txBody>
          <a:bodyPr wrap="square" rtlCol="0">
            <a:spAutoFit/>
          </a:bodyPr>
          <a:lstStyle/>
          <a:p>
            <a:pPr lvl="0">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600" dirty="0">
                <a:solidFill>
                  <a:prstClr val="black"/>
                </a:solidFill>
              </a:rPr>
              <a:t>with a pathology report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E0D66CE5-80E5-46BC-8A75-83FAD68A4345}"/>
              </a:ext>
            </a:extLst>
          </p:cNvPr>
          <p:cNvCxnSpPr>
            <a:cxnSpLocks/>
          </p:cNvCxnSpPr>
          <p:nvPr/>
        </p:nvCxnSpPr>
        <p:spPr>
          <a:xfrm flipV="1">
            <a:off x="1061313" y="3744352"/>
            <a:ext cx="3037404"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1BDF5E-6815-46D2-A134-FC69E3B8DF60}"/>
              </a:ext>
            </a:extLst>
          </p:cNvPr>
          <p:cNvSpPr txBox="1"/>
          <p:nvPr/>
        </p:nvSpPr>
        <p:spPr>
          <a:xfrm>
            <a:off x="1099089" y="3771549"/>
            <a:ext cx="2561783"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histologically confirmed cases</a:t>
            </a:r>
          </a:p>
        </p:txBody>
      </p:sp>
      <p:sp>
        <p:nvSpPr>
          <p:cNvPr id="31" name="TextBox 30">
            <a:extLst>
              <a:ext uri="{FF2B5EF4-FFF2-40B4-BE49-F238E27FC236}">
                <a16:creationId xmlns:a16="http://schemas.microsoft.com/office/drawing/2014/main" id="{5879B06D-6CC5-4A64-8390-569373014A15}"/>
              </a:ext>
            </a:extLst>
          </p:cNvPr>
          <p:cNvSpPr txBox="1"/>
          <p:nvPr/>
        </p:nvSpPr>
        <p:spPr>
          <a:xfrm>
            <a:off x="1099089" y="4586405"/>
            <a:ext cx="36191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32" name="TextBox 31">
            <a:extLst>
              <a:ext uri="{FF2B5EF4-FFF2-40B4-BE49-F238E27FC236}">
                <a16:creationId xmlns:a16="http://schemas.microsoft.com/office/drawing/2014/main" id="{88BCA93C-0E92-4129-ADD7-E2B94C869454}"/>
              </a:ext>
            </a:extLst>
          </p:cNvPr>
          <p:cNvSpPr txBox="1"/>
          <p:nvPr/>
        </p:nvSpPr>
        <p:spPr>
          <a:xfrm>
            <a:off x="1099089" y="4972780"/>
            <a:ext cx="3121982" cy="584775"/>
          </a:xfrm>
          <a:prstGeom prst="rect">
            <a:avLst/>
          </a:prstGeom>
          <a:noFill/>
        </p:spPr>
        <p:txBody>
          <a:bodyPr wrap="square" rtlCol="0">
            <a:spAutoFit/>
          </a:bodyPr>
          <a:lstStyle/>
          <a:p>
            <a:pPr lvl="0">
              <a:defRPr/>
            </a:pPr>
            <a:r>
              <a:rPr lang="en-US" sz="1600" dirty="0">
                <a:solidFill>
                  <a:prstClr val="black"/>
                </a:solidFill>
                <a:latin typeface="Calibri" panose="020F0502020204030204"/>
              </a:rPr>
              <a:t>Total # of cases </a:t>
            </a:r>
            <a:r>
              <a:rPr lang="en-US" sz="1600" u="sng" dirty="0">
                <a:solidFill>
                  <a:prstClr val="black"/>
                </a:solidFill>
                <a:latin typeface="Calibri" panose="020F0502020204030204"/>
              </a:rPr>
              <a:t>NOT</a:t>
            </a:r>
            <a:r>
              <a:rPr lang="en-US" sz="1600" dirty="0">
                <a:solidFill>
                  <a:prstClr val="black"/>
                </a:solidFill>
                <a:latin typeface="Calibri" panose="020F0502020204030204"/>
              </a:rPr>
              <a:t> histologically confirmed </a:t>
            </a:r>
          </a:p>
        </p:txBody>
      </p:sp>
      <p:cxnSp>
        <p:nvCxnSpPr>
          <p:cNvPr id="33" name="Straight Connector 32">
            <a:extLst>
              <a:ext uri="{FF2B5EF4-FFF2-40B4-BE49-F238E27FC236}">
                <a16:creationId xmlns:a16="http://schemas.microsoft.com/office/drawing/2014/main" id="{5376A99D-6A18-429D-8F70-303995268D06}"/>
              </a:ext>
            </a:extLst>
          </p:cNvPr>
          <p:cNvCxnSpPr>
            <a:cxnSpLocks/>
          </p:cNvCxnSpPr>
          <p:nvPr/>
        </p:nvCxnSpPr>
        <p:spPr>
          <a:xfrm flipV="1">
            <a:off x="1099090" y="4940309"/>
            <a:ext cx="3036410" cy="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C5D7D3D5-A5BE-4A8A-9FAF-FF9627429379}"/>
              </a:ext>
            </a:extLst>
          </p:cNvPr>
          <p:cNvSpPr>
            <a:spLocks noGrp="1"/>
          </p:cNvSpPr>
          <p:nvPr>
            <p:ph type="sldNum" sz="quarter" idx="12"/>
          </p:nvPr>
        </p:nvSpPr>
        <p:spPr>
          <a:xfrm>
            <a:off x="8610600" y="6492875"/>
            <a:ext cx="2743200" cy="365125"/>
          </a:xfrm>
        </p:spPr>
        <p:txBody>
          <a:bodyPr/>
          <a:lstStyle/>
          <a:p>
            <a:fld id="{6144CAA6-C06D-479E-A8B7-977798066D1E}" type="slidenum">
              <a:rPr lang="en-US" smtClean="0"/>
              <a:t>15</a:t>
            </a:fld>
            <a:endParaRPr lang="en-US" dirty="0"/>
          </a:p>
        </p:txBody>
      </p:sp>
    </p:spTree>
    <p:extLst>
      <p:ext uri="{BB962C8B-B14F-4D97-AF65-F5344CB8AC3E}">
        <p14:creationId xmlns:p14="http://schemas.microsoft.com/office/powerpoint/2010/main" val="3205300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635607-9B2F-436F-BCDD-1DA99D23FA78}"/>
              </a:ext>
            </a:extLst>
          </p:cNvPr>
          <p:cNvSpPr/>
          <p:nvPr/>
        </p:nvSpPr>
        <p:spPr>
          <a:xfrm>
            <a:off x="276045" y="250167"/>
            <a:ext cx="11602529" cy="63420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04C7B-E2BA-4F38-B8AE-BF1DACCB9353}"/>
              </a:ext>
            </a:extLst>
          </p:cNvPr>
          <p:cNvSpPr txBox="1"/>
          <p:nvPr/>
        </p:nvSpPr>
        <p:spPr>
          <a:xfrm>
            <a:off x="838200" y="1072201"/>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5. Pathology report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64AD781-EB51-4DDF-8B58-54584F0C369E}"/>
              </a:ext>
            </a:extLst>
          </p:cNvPr>
          <p:cNvSpPr txBox="1"/>
          <p:nvPr/>
        </p:nvSpPr>
        <p:spPr>
          <a:xfrm>
            <a:off x="1117710" y="1487700"/>
            <a:ext cx="3205655"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structured, unstructured, and paper pathology reports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657970E-15AD-47B4-B6A6-5D0B58D758BF}"/>
              </a:ext>
            </a:extLst>
          </p:cNvPr>
          <p:cNvSpPr txBox="1"/>
          <p:nvPr/>
        </p:nvSpPr>
        <p:spPr>
          <a:xfrm>
            <a:off x="1117710" y="2476580"/>
            <a:ext cx="9764486" cy="313932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lvl="0">
              <a:defRPr/>
            </a:pPr>
            <a:r>
              <a:rPr lang="en-US" b="1" dirty="0"/>
              <a:t>Structured</a:t>
            </a:r>
            <a:r>
              <a:rPr lang="en-US" dirty="0"/>
              <a:t> is defined as having a coded value for primary site in the original HL7 message.   This was used as a proxy for identifying reports where the HL7 message included a specific segment with a single value for site.   This method was used because, at the time, it was not possible to query the original HL7 message of the path reports in SEER*DMS.    A new method will be used for this metric in the future. </a:t>
            </a:r>
          </a:p>
          <a:p>
            <a:pPr lvl="0">
              <a:defRPr/>
            </a:pPr>
            <a:r>
              <a:rPr lang="en-US" dirty="0"/>
              <a:t>  </a:t>
            </a:r>
          </a:p>
          <a:p>
            <a:pPr lvl="0">
              <a:defRPr/>
            </a:pPr>
            <a:r>
              <a:rPr lang="en-US" b="1" dirty="0"/>
              <a:t>Non-structured </a:t>
            </a:r>
            <a:r>
              <a:rPr lang="en-US" b="1" dirty="0" err="1"/>
              <a:t>epath</a:t>
            </a:r>
            <a:r>
              <a:rPr lang="en-US" b="1" dirty="0"/>
              <a:t> </a:t>
            </a:r>
            <a:r>
              <a:rPr lang="en-US" dirty="0"/>
              <a:t>is a pathology report submitted to the registry as an HL7 message, but the site was coded within SEER*DMS.   The majority of these are coded in manual processes.</a:t>
            </a:r>
          </a:p>
          <a:p>
            <a:pPr lvl="0">
              <a:defRPr/>
            </a:pPr>
            <a:endParaRPr lang="en-US" dirty="0"/>
          </a:p>
          <a:p>
            <a:pPr lvl="0">
              <a:defRPr/>
            </a:pPr>
            <a:r>
              <a:rPr lang="en-US" dirty="0"/>
              <a:t>A</a:t>
            </a:r>
            <a:r>
              <a:rPr lang="en-US" b="1" dirty="0"/>
              <a:t> scanned paper path report </a:t>
            </a:r>
            <a:r>
              <a:rPr lang="en-US" dirty="0"/>
              <a:t>is a paper pathology report stored in an image file (PDF, TIF, </a:t>
            </a:r>
            <a:r>
              <a:rPr lang="en-US" dirty="0" err="1"/>
              <a:t>etc</a:t>
            </a:r>
            <a:r>
              <a:rPr lang="en-US" dirty="0"/>
              <a:t>) and linked to the CTC.   </a:t>
            </a:r>
          </a:p>
        </p:txBody>
      </p:sp>
      <p:sp>
        <p:nvSpPr>
          <p:cNvPr id="16" name="Title 1">
            <a:extLst>
              <a:ext uri="{FF2B5EF4-FFF2-40B4-BE49-F238E27FC236}">
                <a16:creationId xmlns:a16="http://schemas.microsoft.com/office/drawing/2014/main" id="{4354D52B-112C-4C8A-BF21-9C376CA5318A}"/>
              </a:ext>
            </a:extLst>
          </p:cNvPr>
          <p:cNvSpPr txBox="1">
            <a:spLocks/>
          </p:cNvSpPr>
          <p:nvPr/>
        </p:nvSpPr>
        <p:spPr>
          <a:xfrm>
            <a:off x="742153" y="378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Methods</a:t>
            </a:r>
          </a:p>
        </p:txBody>
      </p:sp>
      <p:sp>
        <p:nvSpPr>
          <p:cNvPr id="19" name="Slide Number Placeholder 18">
            <a:extLst>
              <a:ext uri="{FF2B5EF4-FFF2-40B4-BE49-F238E27FC236}">
                <a16:creationId xmlns:a16="http://schemas.microsoft.com/office/drawing/2014/main" id="{6D669AE5-1E75-4210-A81E-DE745FE439F8}"/>
              </a:ext>
            </a:extLst>
          </p:cNvPr>
          <p:cNvSpPr>
            <a:spLocks noGrp="1"/>
          </p:cNvSpPr>
          <p:nvPr>
            <p:ph type="sldNum" sz="quarter" idx="12"/>
          </p:nvPr>
        </p:nvSpPr>
        <p:spPr>
          <a:xfrm>
            <a:off x="8610600" y="6552606"/>
            <a:ext cx="2743200" cy="365125"/>
          </a:xfrm>
        </p:spPr>
        <p:txBody>
          <a:bodyPr/>
          <a:lstStyle/>
          <a:p>
            <a:fld id="{6144CAA6-C06D-479E-A8B7-977798066D1E}" type="slidenum">
              <a:rPr lang="en-US" smtClean="0"/>
              <a:t>16</a:t>
            </a:fld>
            <a:endParaRPr lang="en-US" dirty="0"/>
          </a:p>
        </p:txBody>
      </p:sp>
    </p:spTree>
    <p:extLst>
      <p:ext uri="{BB962C8B-B14F-4D97-AF65-F5344CB8AC3E}">
        <p14:creationId xmlns:p14="http://schemas.microsoft.com/office/powerpoint/2010/main" val="13734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407735-9573-4A26-8FD7-A560DB98BEF9}"/>
              </a:ext>
            </a:extLst>
          </p:cNvPr>
          <p:cNvSpPr/>
          <p:nvPr/>
        </p:nvSpPr>
        <p:spPr>
          <a:xfrm>
            <a:off x="276045" y="250166"/>
            <a:ext cx="11602529" cy="63134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294355"/>
            <a:ext cx="10515600" cy="1325563"/>
          </a:xfrm>
        </p:spPr>
        <p:txBody>
          <a:bodyPr/>
          <a:lstStyle/>
          <a:p>
            <a:r>
              <a:rPr lang="en-US" dirty="0"/>
              <a:t>Methods</a:t>
            </a:r>
          </a:p>
        </p:txBody>
      </p:sp>
      <p:sp>
        <p:nvSpPr>
          <p:cNvPr id="16" name="TextBox 15">
            <a:extLst>
              <a:ext uri="{FF2B5EF4-FFF2-40B4-BE49-F238E27FC236}">
                <a16:creationId xmlns:a16="http://schemas.microsoft.com/office/drawing/2014/main" id="{BD23B13D-AA0D-4FEE-92A4-B3255B3F4605}"/>
              </a:ext>
            </a:extLst>
          </p:cNvPr>
          <p:cNvSpPr txBox="1"/>
          <p:nvPr/>
        </p:nvSpPr>
        <p:spPr>
          <a:xfrm>
            <a:off x="912640" y="2598003"/>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6a.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EDAE577-53D7-4944-81A8-C2482E0CD9B6}"/>
              </a:ext>
            </a:extLst>
          </p:cNvPr>
          <p:cNvSpPr txBox="1"/>
          <p:nvPr/>
        </p:nvSpPr>
        <p:spPr>
          <a:xfrm>
            <a:off x="1036117" y="3013501"/>
            <a:ext cx="444259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pathology reports uploaded </a:t>
            </a:r>
            <a:r>
              <a:rPr lang="en-US" sz="1600" dirty="0">
                <a:solidFill>
                  <a:prstClr val="black"/>
                </a:solidFill>
                <a:latin typeface="Calibri" panose="020F0502020204030204"/>
              </a:rPr>
              <a:t>at X months with no abstract.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0A6A183-1305-406E-A996-F16CE714D4CA}"/>
              </a:ext>
            </a:extLst>
          </p:cNvPr>
          <p:cNvSpPr txBox="1"/>
          <p:nvPr/>
        </p:nvSpPr>
        <p:spPr>
          <a:xfrm>
            <a:off x="6585858" y="1582340"/>
            <a:ext cx="5031061" cy="36933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chart shows the percentage of path reports that were loaded into SEER*DMS by 3 categories:    </a:t>
            </a:r>
          </a:p>
          <a:p>
            <a:endParaRPr lang="en-US" dirty="0"/>
          </a:p>
          <a:p>
            <a:r>
              <a:rPr lang="en-US" b="1" dirty="0"/>
              <a:t>After abstract:   </a:t>
            </a:r>
            <a:r>
              <a:rPr lang="en-US" dirty="0"/>
              <a:t>The abstract was already in SEER*DMS when the path report was imported.</a:t>
            </a:r>
          </a:p>
          <a:p>
            <a:endParaRPr lang="en-US" dirty="0"/>
          </a:p>
          <a:p>
            <a:r>
              <a:rPr lang="en-US" b="1" dirty="0"/>
              <a:t>Abstract within 12 mos. of Path:  </a:t>
            </a:r>
            <a:r>
              <a:rPr lang="en-US" dirty="0"/>
              <a:t>The abstract was imported into SEER*DMS after the path report, but within 12 </a:t>
            </a:r>
            <a:r>
              <a:rPr lang="en-US" dirty="0" err="1"/>
              <a:t>mos</a:t>
            </a:r>
            <a:r>
              <a:rPr lang="en-US" dirty="0"/>
              <a:t> of the path report.</a:t>
            </a:r>
          </a:p>
          <a:p>
            <a:endParaRPr lang="en-US" dirty="0"/>
          </a:p>
          <a:p>
            <a:pPr lvl="0">
              <a:defRPr/>
            </a:pPr>
            <a:r>
              <a:rPr lang="en-US" b="1" dirty="0"/>
              <a:t>Abstract 12+ mos. of Path:  </a:t>
            </a:r>
            <a:r>
              <a:rPr lang="en-US" dirty="0"/>
              <a:t>The abstract was imported into SEER*DMS after the path report and it was at least 12 months later.</a:t>
            </a:r>
          </a:p>
        </p:txBody>
      </p:sp>
      <p:sp>
        <p:nvSpPr>
          <p:cNvPr id="24" name="Slide Number Placeholder 23">
            <a:extLst>
              <a:ext uri="{FF2B5EF4-FFF2-40B4-BE49-F238E27FC236}">
                <a16:creationId xmlns:a16="http://schemas.microsoft.com/office/drawing/2014/main" id="{25159620-2F84-49D0-9127-0353CE0DD3AB}"/>
              </a:ext>
            </a:extLst>
          </p:cNvPr>
          <p:cNvSpPr>
            <a:spLocks noGrp="1"/>
          </p:cNvSpPr>
          <p:nvPr>
            <p:ph type="sldNum" sz="quarter" idx="12"/>
          </p:nvPr>
        </p:nvSpPr>
        <p:spPr>
          <a:xfrm>
            <a:off x="8591909" y="6505000"/>
            <a:ext cx="2743200" cy="365125"/>
          </a:xfrm>
        </p:spPr>
        <p:txBody>
          <a:bodyPr/>
          <a:lstStyle/>
          <a:p>
            <a:fld id="{6144CAA6-C06D-479E-A8B7-977798066D1E}" type="slidenum">
              <a:rPr lang="en-US" smtClean="0"/>
              <a:t>17</a:t>
            </a:fld>
            <a:endParaRPr lang="en-US"/>
          </a:p>
        </p:txBody>
      </p:sp>
    </p:spTree>
    <p:extLst>
      <p:ext uri="{BB962C8B-B14F-4D97-AF65-F5344CB8AC3E}">
        <p14:creationId xmlns:p14="http://schemas.microsoft.com/office/powerpoint/2010/main" val="250652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A77FB4-412B-4950-873D-BFA6E3DDE155}"/>
              </a:ext>
            </a:extLst>
          </p:cNvPr>
          <p:cNvSpPr/>
          <p:nvPr/>
        </p:nvSpPr>
        <p:spPr>
          <a:xfrm>
            <a:off x="276045" y="250167"/>
            <a:ext cx="11602529" cy="621347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EB4D0F1-269F-4912-987B-69D25FA841F8}"/>
              </a:ext>
            </a:extLst>
          </p:cNvPr>
          <p:cNvSpPr>
            <a:spLocks noGrp="1"/>
          </p:cNvSpPr>
          <p:nvPr>
            <p:ph type="title"/>
          </p:nvPr>
        </p:nvSpPr>
        <p:spPr>
          <a:xfrm>
            <a:off x="819509" y="394358"/>
            <a:ext cx="10515600" cy="1325563"/>
          </a:xfrm>
        </p:spPr>
        <p:txBody>
          <a:bodyPr/>
          <a:lstStyle/>
          <a:p>
            <a:r>
              <a:rPr lang="en-US" dirty="0"/>
              <a:t>Methods</a:t>
            </a:r>
          </a:p>
        </p:txBody>
      </p:sp>
      <p:sp>
        <p:nvSpPr>
          <p:cNvPr id="20" name="TextBox 19">
            <a:extLst>
              <a:ext uri="{FF2B5EF4-FFF2-40B4-BE49-F238E27FC236}">
                <a16:creationId xmlns:a16="http://schemas.microsoft.com/office/drawing/2014/main" id="{42F06B35-8ED3-401D-BB1A-A031371BCF36}"/>
              </a:ext>
            </a:extLst>
          </p:cNvPr>
          <p:cNvSpPr txBox="1"/>
          <p:nvPr/>
        </p:nvSpPr>
        <p:spPr>
          <a:xfrm>
            <a:off x="1184684" y="2786120"/>
            <a:ext cx="4693504" cy="830997"/>
          </a:xfrm>
          <a:prstGeom prst="rect">
            <a:avLst/>
          </a:prstGeom>
          <a:noFill/>
        </p:spPr>
        <p:txBody>
          <a:bodyPr wrap="square" rtlCol="0">
            <a:spAutoFit/>
          </a:bodyPr>
          <a:lstStyle/>
          <a:p>
            <a:pPr>
              <a:defRPr/>
            </a:pPr>
            <a:r>
              <a:rPr lang="en-US" sz="2400" b="1" dirty="0">
                <a:solidFill>
                  <a:prstClr val="black"/>
                </a:solidFill>
                <a:latin typeface="Calibri" panose="020F0502020204030204"/>
              </a:rPr>
              <a:t>6b. Pathology report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AD142DB-9056-41A8-A2DC-8427C6312242}"/>
              </a:ext>
            </a:extLst>
          </p:cNvPr>
          <p:cNvSpPr txBox="1"/>
          <p:nvPr/>
        </p:nvSpPr>
        <p:spPr>
          <a:xfrm>
            <a:off x="1669366" y="3201618"/>
            <a:ext cx="4130564" cy="584775"/>
          </a:xfrm>
          <a:prstGeom prst="rect">
            <a:avLst/>
          </a:prstGeom>
          <a:noFill/>
        </p:spPr>
        <p:txBody>
          <a:bodyPr wrap="square" rtlCol="0">
            <a:spAutoFit/>
          </a:bodyPr>
          <a:lstStyle/>
          <a:p>
            <a:pPr>
              <a:defRPr/>
            </a:pPr>
            <a:r>
              <a:rPr lang="en-US" sz="1600" dirty="0">
                <a:solidFill>
                  <a:prstClr val="black"/>
                </a:solidFill>
                <a:latin typeface="Calibri" panose="020F0502020204030204"/>
              </a:rPr>
              <a:t>Number of pathology reports not linked to a CTC by year of specimen date collected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17B09AE-594B-427B-B15A-900552BFDE7B}"/>
              </a:ext>
            </a:extLst>
          </p:cNvPr>
          <p:cNvSpPr txBox="1"/>
          <p:nvPr/>
        </p:nvSpPr>
        <p:spPr>
          <a:xfrm>
            <a:off x="6955252" y="2176624"/>
            <a:ext cx="425631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Percent of pathology reports that are linked to CTCs in SEER*DMS.    This only includes reports coded as reportable.   Non-reportable and auditable reports in SEER*DMS were ignored;  including reports for patients who do not live in the registry’s catchment area and reports for non-reportable diseases.   </a:t>
            </a:r>
          </a:p>
        </p:txBody>
      </p:sp>
      <p:sp>
        <p:nvSpPr>
          <p:cNvPr id="5" name="Slide Number Placeholder 4">
            <a:extLst>
              <a:ext uri="{FF2B5EF4-FFF2-40B4-BE49-F238E27FC236}">
                <a16:creationId xmlns:a16="http://schemas.microsoft.com/office/drawing/2014/main" id="{0E4837D8-22BE-4CAD-AD72-2F4D9FEB95CA}"/>
              </a:ext>
            </a:extLst>
          </p:cNvPr>
          <p:cNvSpPr>
            <a:spLocks noGrp="1"/>
          </p:cNvSpPr>
          <p:nvPr>
            <p:ph type="sldNum" sz="quarter" idx="12"/>
          </p:nvPr>
        </p:nvSpPr>
        <p:spPr>
          <a:xfrm>
            <a:off x="8591909" y="6463642"/>
            <a:ext cx="2743200" cy="365125"/>
          </a:xfrm>
        </p:spPr>
        <p:txBody>
          <a:bodyPr/>
          <a:lstStyle/>
          <a:p>
            <a:fld id="{6144CAA6-C06D-479E-A8B7-977798066D1E}" type="slidenum">
              <a:rPr lang="en-US" smtClean="0"/>
              <a:t>18</a:t>
            </a:fld>
            <a:endParaRPr lang="en-US" dirty="0"/>
          </a:p>
        </p:txBody>
      </p:sp>
    </p:spTree>
    <p:extLst>
      <p:ext uri="{BB962C8B-B14F-4D97-AF65-F5344CB8AC3E}">
        <p14:creationId xmlns:p14="http://schemas.microsoft.com/office/powerpoint/2010/main" val="256299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BB0A9F-BA36-4B19-9017-99A604271A88}"/>
              </a:ext>
            </a:extLst>
          </p:cNvPr>
          <p:cNvSpPr>
            <a:spLocks noGrp="1"/>
          </p:cNvSpPr>
          <p:nvPr>
            <p:ph type="title"/>
          </p:nvPr>
        </p:nvSpPr>
        <p:spPr>
          <a:xfrm>
            <a:off x="403088" y="1985023"/>
            <a:ext cx="3252873" cy="2512530"/>
          </a:xfrm>
        </p:spPr>
        <p:txBody>
          <a:bodyPr vert="horz" lIns="91440" tIns="45720" rIns="91440" bIns="45720" rtlCol="0" anchor="t">
            <a:normAutofit fontScale="90000"/>
          </a:bodyPr>
          <a:lstStyle/>
          <a:p>
            <a:r>
              <a:rPr lang="en-US" sz="4000" kern="1200" dirty="0">
                <a:solidFill>
                  <a:schemeClr val="bg1"/>
                </a:solidFill>
                <a:latin typeface="+mj-lt"/>
                <a:ea typeface="+mj-ea"/>
                <a:cs typeface="+mj-cs"/>
              </a:rPr>
              <a:t>Program cost/benefit for supporting       e-path tools and processes</a:t>
            </a:r>
          </a:p>
        </p:txBody>
      </p:sp>
      <p:sp>
        <p:nvSpPr>
          <p:cNvPr id="3" name="Content Placeholder 2">
            <a:extLst>
              <a:ext uri="{FF2B5EF4-FFF2-40B4-BE49-F238E27FC236}">
                <a16:creationId xmlns:a16="http://schemas.microsoft.com/office/drawing/2014/main" id="{16A6E871-6D8F-4EAC-B69A-DAAF9BAFA62B}"/>
              </a:ext>
            </a:extLst>
          </p:cNvPr>
          <p:cNvSpPr>
            <a:spLocks noGrp="1"/>
          </p:cNvSpPr>
          <p:nvPr>
            <p:ph idx="1"/>
          </p:nvPr>
        </p:nvSpPr>
        <p:spPr>
          <a:xfrm>
            <a:off x="4382358" y="1250983"/>
            <a:ext cx="3427283" cy="4363844"/>
          </a:xfrm>
        </p:spPr>
        <p:txBody>
          <a:bodyPr vert="horz" lIns="91440" tIns="45720" rIns="91440" bIns="45720" rtlCol="0">
            <a:normAutofit/>
          </a:bodyPr>
          <a:lstStyle/>
          <a:p>
            <a:pPr marL="0"/>
            <a:endParaRPr lang="en-US" sz="2000" dirty="0"/>
          </a:p>
          <a:p>
            <a:pPr marL="0" indent="0">
              <a:buNone/>
            </a:pPr>
            <a:r>
              <a:rPr lang="en-US" sz="2000" b="1" dirty="0"/>
              <a:t>Benefits</a:t>
            </a:r>
            <a:endParaRPr lang="en-US" sz="2000" dirty="0"/>
          </a:p>
          <a:p>
            <a:r>
              <a:rPr lang="en-US" sz="2000" dirty="0"/>
              <a:t>Rapid case ascertainment</a:t>
            </a:r>
          </a:p>
          <a:p>
            <a:r>
              <a:rPr lang="en-US" sz="2000" dirty="0"/>
              <a:t>Digitally facilitated automation (matching, text mining, NLP)</a:t>
            </a:r>
          </a:p>
          <a:p>
            <a:r>
              <a:rPr lang="en-US" sz="2000" dirty="0"/>
              <a:t>Data abstractions and processing</a:t>
            </a:r>
          </a:p>
          <a:p>
            <a:r>
              <a:rPr lang="en-US" sz="2000" dirty="0"/>
              <a:t>Research support</a:t>
            </a:r>
          </a:p>
          <a:p>
            <a:r>
              <a:rPr lang="en-US" sz="2000" dirty="0"/>
              <a:t>Quality improvement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4CB2A994-845F-4823-A67E-4B277A417E1F}"/>
              </a:ext>
            </a:extLst>
          </p:cNvPr>
          <p:cNvSpPr txBox="1">
            <a:spLocks/>
          </p:cNvSpPr>
          <p:nvPr/>
        </p:nvSpPr>
        <p:spPr>
          <a:xfrm>
            <a:off x="8450102" y="1247078"/>
            <a:ext cx="3504603"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endParaRPr lang="en-US" sz="1900" dirty="0"/>
          </a:p>
          <a:p>
            <a:pPr marL="0" indent="0">
              <a:buNone/>
            </a:pPr>
            <a:r>
              <a:rPr lang="en-US" sz="2000" b="1" dirty="0"/>
              <a:t>Costs</a:t>
            </a:r>
          </a:p>
          <a:p>
            <a:r>
              <a:rPr lang="en-US" sz="2000" dirty="0"/>
              <a:t>Licensing and installation</a:t>
            </a:r>
          </a:p>
          <a:p>
            <a:r>
              <a:rPr lang="en-US" sz="2000" dirty="0"/>
              <a:t>Server maintenance and update</a:t>
            </a:r>
          </a:p>
          <a:p>
            <a:r>
              <a:rPr lang="en-US" sz="2000" dirty="0"/>
              <a:t>Network installation and update</a:t>
            </a:r>
          </a:p>
          <a:p>
            <a:r>
              <a:rPr lang="en-US" sz="2000" dirty="0"/>
              <a:t>Pre-SEER*DMS upload databases</a:t>
            </a:r>
          </a:p>
          <a:p>
            <a:r>
              <a:rPr lang="en-US" sz="2000" dirty="0"/>
              <a:t>Matching algorithms</a:t>
            </a:r>
          </a:p>
          <a:p>
            <a:r>
              <a:rPr lang="en-US" sz="2000" dirty="0"/>
              <a:t>Labor</a:t>
            </a:r>
          </a:p>
        </p:txBody>
      </p:sp>
      <p:sp>
        <p:nvSpPr>
          <p:cNvPr id="5" name="Slide Number Placeholder 4">
            <a:extLst>
              <a:ext uri="{FF2B5EF4-FFF2-40B4-BE49-F238E27FC236}">
                <a16:creationId xmlns:a16="http://schemas.microsoft.com/office/drawing/2014/main" id="{831039C5-E67F-4D94-97AD-F3168FD67648}"/>
              </a:ext>
            </a:extLst>
          </p:cNvPr>
          <p:cNvSpPr>
            <a:spLocks noGrp="1"/>
          </p:cNvSpPr>
          <p:nvPr>
            <p:ph type="sldNum" sz="quarter" idx="12"/>
          </p:nvPr>
        </p:nvSpPr>
        <p:spPr/>
        <p:txBody>
          <a:bodyPr/>
          <a:lstStyle/>
          <a:p>
            <a:fld id="{6144CAA6-C06D-479E-A8B7-977798066D1E}" type="slidenum">
              <a:rPr lang="en-US" smtClean="0"/>
              <a:t>2</a:t>
            </a:fld>
            <a:endParaRPr lang="en-US"/>
          </a:p>
        </p:txBody>
      </p:sp>
    </p:spTree>
    <p:extLst>
      <p:ext uri="{BB962C8B-B14F-4D97-AF65-F5344CB8AC3E}">
        <p14:creationId xmlns:p14="http://schemas.microsoft.com/office/powerpoint/2010/main" val="3255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0A3530-B188-4D9D-AD48-16D1AC032B17}"/>
              </a:ext>
            </a:extLst>
          </p:cNvPr>
          <p:cNvSpPr/>
          <p:nvPr/>
        </p:nvSpPr>
        <p:spPr>
          <a:xfrm>
            <a:off x="276045" y="250166"/>
            <a:ext cx="11602529" cy="6471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1027B-32E8-4143-902B-FAFDFB54D948}"/>
              </a:ext>
            </a:extLst>
          </p:cNvPr>
          <p:cNvSpPr>
            <a:spLocks noGrp="1"/>
          </p:cNvSpPr>
          <p:nvPr>
            <p:ph type="title"/>
          </p:nvPr>
        </p:nvSpPr>
        <p:spPr>
          <a:xfrm>
            <a:off x="838198" y="-7473"/>
            <a:ext cx="10515600" cy="1325563"/>
          </a:xfrm>
        </p:spPr>
        <p:txBody>
          <a:bodyPr/>
          <a:lstStyle/>
          <a:p>
            <a:r>
              <a:rPr lang="en-US" dirty="0"/>
              <a:t>E-path metrics goals</a:t>
            </a:r>
          </a:p>
        </p:txBody>
      </p:sp>
      <p:graphicFrame>
        <p:nvGraphicFramePr>
          <p:cNvPr id="4" name="Content Placeholder 3">
            <a:extLst>
              <a:ext uri="{FF2B5EF4-FFF2-40B4-BE49-F238E27FC236}">
                <a16:creationId xmlns:a16="http://schemas.microsoft.com/office/drawing/2014/main" id="{DB20A0FB-99BF-446A-9B01-9C91C7E35445}"/>
              </a:ext>
            </a:extLst>
          </p:cNvPr>
          <p:cNvGraphicFramePr>
            <a:graphicFrameLocks noGrp="1"/>
          </p:cNvGraphicFramePr>
          <p:nvPr>
            <p:ph idx="1"/>
            <p:extLst>
              <p:ext uri="{D42A27DB-BD31-4B8C-83A1-F6EECF244321}">
                <p14:modId xmlns:p14="http://schemas.microsoft.com/office/powerpoint/2010/main" val="904145726"/>
              </p:ext>
            </p:extLst>
          </p:nvPr>
        </p:nvGraphicFramePr>
        <p:xfrm>
          <a:off x="-206831" y="1066256"/>
          <a:ext cx="9986011" cy="535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12628E1-6A2E-4C45-A358-7137F40A1662}"/>
              </a:ext>
            </a:extLst>
          </p:cNvPr>
          <p:cNvSpPr txBox="1"/>
          <p:nvPr/>
        </p:nvSpPr>
        <p:spPr>
          <a:xfrm>
            <a:off x="8490858" y="477911"/>
            <a:ext cx="2188026" cy="461665"/>
          </a:xfrm>
          <a:prstGeom prst="rect">
            <a:avLst/>
          </a:prstGeom>
          <a:noFill/>
        </p:spPr>
        <p:txBody>
          <a:bodyPr wrap="square" rtlCol="0">
            <a:spAutoFit/>
          </a:bodyPr>
          <a:lstStyle/>
          <a:p>
            <a:r>
              <a:rPr lang="en-US" sz="2400" dirty="0"/>
              <a:t>Related Metric</a:t>
            </a:r>
          </a:p>
        </p:txBody>
      </p:sp>
      <p:sp>
        <p:nvSpPr>
          <p:cNvPr id="11" name="Oval 10">
            <a:extLst>
              <a:ext uri="{FF2B5EF4-FFF2-40B4-BE49-F238E27FC236}">
                <a16:creationId xmlns:a16="http://schemas.microsoft.com/office/drawing/2014/main" id="{1A7900FC-5A8C-493E-9EF6-954D5FCE3150}"/>
              </a:ext>
            </a:extLst>
          </p:cNvPr>
          <p:cNvSpPr/>
          <p:nvPr/>
        </p:nvSpPr>
        <p:spPr>
          <a:xfrm>
            <a:off x="8660725"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09FCA488-BB20-4133-913B-55F993F86740}"/>
              </a:ext>
            </a:extLst>
          </p:cNvPr>
          <p:cNvSpPr/>
          <p:nvPr/>
        </p:nvSpPr>
        <p:spPr>
          <a:xfrm>
            <a:off x="9173522"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6a</a:t>
            </a:r>
          </a:p>
        </p:txBody>
      </p:sp>
      <p:sp>
        <p:nvSpPr>
          <p:cNvPr id="13" name="Oval 12">
            <a:extLst>
              <a:ext uri="{FF2B5EF4-FFF2-40B4-BE49-F238E27FC236}">
                <a16:creationId xmlns:a16="http://schemas.microsoft.com/office/drawing/2014/main" id="{DE0582D7-F6FC-46CB-A1F8-40B2C2E2EA1F}"/>
              </a:ext>
            </a:extLst>
          </p:cNvPr>
          <p:cNvSpPr/>
          <p:nvPr/>
        </p:nvSpPr>
        <p:spPr>
          <a:xfrm>
            <a:off x="9689541" y="1285528"/>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14" name="Oval 13">
            <a:extLst>
              <a:ext uri="{FF2B5EF4-FFF2-40B4-BE49-F238E27FC236}">
                <a16:creationId xmlns:a16="http://schemas.microsoft.com/office/drawing/2014/main" id="{9305343D-C091-44A8-88DC-F24A17D52446}"/>
              </a:ext>
            </a:extLst>
          </p:cNvPr>
          <p:cNvSpPr/>
          <p:nvPr/>
        </p:nvSpPr>
        <p:spPr>
          <a:xfrm>
            <a:off x="9170586"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B3D56FD0-B303-412A-A032-E4C1E723FB6F}"/>
              </a:ext>
            </a:extLst>
          </p:cNvPr>
          <p:cNvSpPr/>
          <p:nvPr/>
        </p:nvSpPr>
        <p:spPr>
          <a:xfrm>
            <a:off x="8660725" y="2373642"/>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6" name="Oval 15">
            <a:extLst>
              <a:ext uri="{FF2B5EF4-FFF2-40B4-BE49-F238E27FC236}">
                <a16:creationId xmlns:a16="http://schemas.microsoft.com/office/drawing/2014/main" id="{A89E10B7-68BB-42C1-AAC6-74BCBB8F7635}"/>
              </a:ext>
            </a:extLst>
          </p:cNvPr>
          <p:cNvSpPr/>
          <p:nvPr/>
        </p:nvSpPr>
        <p:spPr>
          <a:xfrm>
            <a:off x="8660725"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7FB63C39-1A28-42B0-BEA0-146E838C3286}"/>
              </a:ext>
            </a:extLst>
          </p:cNvPr>
          <p:cNvSpPr/>
          <p:nvPr/>
        </p:nvSpPr>
        <p:spPr>
          <a:xfrm>
            <a:off x="9176378"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1AC11D8E-92CC-481C-A9CD-F4BAD7F1C667}"/>
              </a:ext>
            </a:extLst>
          </p:cNvPr>
          <p:cNvSpPr/>
          <p:nvPr/>
        </p:nvSpPr>
        <p:spPr>
          <a:xfrm>
            <a:off x="9689541" y="3529525"/>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A9F291C3-B5C2-4AD3-AD0E-DC411D81C301}"/>
              </a:ext>
            </a:extLst>
          </p:cNvPr>
          <p:cNvSpPr/>
          <p:nvPr/>
        </p:nvSpPr>
        <p:spPr>
          <a:xfrm>
            <a:off x="10202704" y="352073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0" name="Oval 19">
            <a:extLst>
              <a:ext uri="{FF2B5EF4-FFF2-40B4-BE49-F238E27FC236}">
                <a16:creationId xmlns:a16="http://schemas.microsoft.com/office/drawing/2014/main" id="{3D51D724-135B-40DE-8A93-5555228D3EDC}"/>
              </a:ext>
            </a:extLst>
          </p:cNvPr>
          <p:cNvSpPr/>
          <p:nvPr/>
        </p:nvSpPr>
        <p:spPr>
          <a:xfrm>
            <a:off x="8660725" y="5738440"/>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5CF5B6E2-8CAE-4B4A-935E-F943F2117A1B}"/>
              </a:ext>
            </a:extLst>
          </p:cNvPr>
          <p:cNvSpPr/>
          <p:nvPr/>
        </p:nvSpPr>
        <p:spPr>
          <a:xfrm>
            <a:off x="9170586" y="5735841"/>
            <a:ext cx="482876" cy="443638"/>
          </a:xfrm>
          <a:prstGeom prst="ellipse">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r>
              <a:rPr lang="en-US" dirty="0"/>
              <a:t>6b</a:t>
            </a:r>
          </a:p>
        </p:txBody>
      </p:sp>
      <p:sp>
        <p:nvSpPr>
          <p:cNvPr id="22" name="Slide Number Placeholder 21">
            <a:extLst>
              <a:ext uri="{FF2B5EF4-FFF2-40B4-BE49-F238E27FC236}">
                <a16:creationId xmlns:a16="http://schemas.microsoft.com/office/drawing/2014/main" id="{70944428-51CF-4BF4-B3FA-D4ECDC1B36DB}"/>
              </a:ext>
            </a:extLst>
          </p:cNvPr>
          <p:cNvSpPr>
            <a:spLocks noGrp="1"/>
          </p:cNvSpPr>
          <p:nvPr>
            <p:ph type="sldNum" sz="quarter" idx="12"/>
          </p:nvPr>
        </p:nvSpPr>
        <p:spPr/>
        <p:txBody>
          <a:bodyPr/>
          <a:lstStyle/>
          <a:p>
            <a:fld id="{6144CAA6-C06D-479E-A8B7-977798066D1E}" type="slidenum">
              <a:rPr lang="en-US" smtClean="0"/>
              <a:t>3</a:t>
            </a:fld>
            <a:endParaRPr lang="en-US"/>
          </a:p>
        </p:txBody>
      </p:sp>
    </p:spTree>
    <p:extLst>
      <p:ext uri="{BB962C8B-B14F-4D97-AF65-F5344CB8AC3E}">
        <p14:creationId xmlns:p14="http://schemas.microsoft.com/office/powerpoint/2010/main" val="129361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A442A-7A43-4362-9FCC-29FDF19458E6}"/>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Metrics for SEER*DMS</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9378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7983C6CE-89C0-4994-B83F-0A60A7792F7D}"/>
              </a:ext>
            </a:extLst>
          </p:cNvPr>
          <p:cNvGraphicFramePr>
            <a:graphicFrameLocks/>
          </p:cNvGraphicFramePr>
          <p:nvPr>
            <p:extLst>
              <p:ext uri="{D42A27DB-BD31-4B8C-83A1-F6EECF244321}">
                <p14:modId xmlns:p14="http://schemas.microsoft.com/office/powerpoint/2010/main" val="1988492092"/>
              </p:ext>
            </p:extLst>
          </p:nvPr>
        </p:nvGraphicFramePr>
        <p:xfrm>
          <a:off x="3474335" y="1079575"/>
          <a:ext cx="8380910" cy="550760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A1178CBA-01FA-4683-B2BD-5E1FDC731258}"/>
              </a:ext>
            </a:extLst>
          </p:cNvPr>
          <p:cNvSpPr txBox="1"/>
          <p:nvPr/>
        </p:nvSpPr>
        <p:spPr>
          <a:xfrm>
            <a:off x="5739831" y="648384"/>
            <a:ext cx="5089131" cy="369332"/>
          </a:xfrm>
          <a:prstGeom prst="rect">
            <a:avLst/>
          </a:prstGeom>
          <a:noFill/>
        </p:spPr>
        <p:txBody>
          <a:bodyPr wrap="square" rtlCol="0">
            <a:spAutoFit/>
          </a:bodyPr>
          <a:lstStyle/>
          <a:p>
            <a:r>
              <a:rPr lang="en-US" dirty="0"/>
              <a:t>Path Report Coverage: 2015-2017 total</a:t>
            </a:r>
          </a:p>
        </p:txBody>
      </p:sp>
      <p:grpSp>
        <p:nvGrpSpPr>
          <p:cNvPr id="27" name="Group 26">
            <a:extLst>
              <a:ext uri="{FF2B5EF4-FFF2-40B4-BE49-F238E27FC236}">
                <a16:creationId xmlns:a16="http://schemas.microsoft.com/office/drawing/2014/main" id="{E50D00CE-9C89-4BC9-B7E1-DE6E69772073}"/>
              </a:ext>
            </a:extLst>
          </p:cNvPr>
          <p:cNvGrpSpPr/>
          <p:nvPr/>
        </p:nvGrpSpPr>
        <p:grpSpPr>
          <a:xfrm>
            <a:off x="336755" y="2082521"/>
            <a:ext cx="3137580" cy="2524847"/>
            <a:chOff x="141546" y="1301686"/>
            <a:chExt cx="3137580" cy="2158830"/>
          </a:xfrm>
        </p:grpSpPr>
        <p:grpSp>
          <p:nvGrpSpPr>
            <p:cNvPr id="33" name="Group 32">
              <a:extLst>
                <a:ext uri="{FF2B5EF4-FFF2-40B4-BE49-F238E27FC236}">
                  <a16:creationId xmlns:a16="http://schemas.microsoft.com/office/drawing/2014/main" id="{7205FF87-2197-45FB-B304-918B98F656DF}"/>
                </a:ext>
              </a:extLst>
            </p:cNvPr>
            <p:cNvGrpSpPr/>
            <p:nvPr/>
          </p:nvGrpSpPr>
          <p:grpSpPr>
            <a:xfrm>
              <a:off x="394721" y="1651637"/>
              <a:ext cx="2884405" cy="1147092"/>
              <a:chOff x="3854544" y="1312028"/>
              <a:chExt cx="4455209" cy="1147092"/>
            </a:xfrm>
          </p:grpSpPr>
          <p:sp>
            <p:nvSpPr>
              <p:cNvPr id="36" name="TextBox 35">
                <a:extLst>
                  <a:ext uri="{FF2B5EF4-FFF2-40B4-BE49-F238E27FC236}">
                    <a16:creationId xmlns:a16="http://schemas.microsoft.com/office/drawing/2014/main" id="{AD815F25-B83C-4AFE-851F-0103A73472D6}"/>
                  </a:ext>
                </a:extLst>
              </p:cNvPr>
              <p:cNvSpPr txBox="1"/>
              <p:nvPr/>
            </p:nvSpPr>
            <p:spPr>
              <a:xfrm>
                <a:off x="3854544" y="1312028"/>
                <a:ext cx="4396983" cy="8157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histologically confirmed CTCs with pathology reports </a:t>
                </a:r>
                <a:r>
                  <a:rPr lang="en-US" sz="1400" dirty="0">
                    <a:solidFill>
                      <a:prstClr val="black"/>
                    </a:solidFill>
                    <a:latin typeface="Calibri" panose="020F0502020204030204"/>
                  </a:rPr>
                  <a:t>with a specimen date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within 60 days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the date of diagnosis</a:t>
                </a:r>
              </a:p>
            </p:txBody>
          </p:sp>
          <p:cxnSp>
            <p:nvCxnSpPr>
              <p:cNvPr id="37" name="Straight Connector 36">
                <a:extLst>
                  <a:ext uri="{FF2B5EF4-FFF2-40B4-BE49-F238E27FC236}">
                    <a16:creationId xmlns:a16="http://schemas.microsoft.com/office/drawing/2014/main" id="{251747A1-4EE3-4D34-AE34-23763C95B4B3}"/>
                  </a:ext>
                </a:extLst>
              </p:cNvPr>
              <p:cNvCxnSpPr>
                <a:cxnSpLocks/>
              </p:cNvCxnSpPr>
              <p:nvPr/>
            </p:nvCxnSpPr>
            <p:spPr>
              <a:xfrm>
                <a:off x="3854544" y="2151343"/>
                <a:ext cx="4131720" cy="1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20C2D6E-6746-432D-9D85-5EF007AADE29}"/>
                  </a:ext>
                </a:extLst>
              </p:cNvPr>
              <p:cNvSpPr txBox="1"/>
              <p:nvPr/>
            </p:nvSpPr>
            <p:spPr>
              <a:xfrm>
                <a:off x="3863588" y="2151343"/>
                <a:ext cx="444616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histologically confirmed CTCs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D55D5137-3912-4E70-B9C6-A5DA5813F3D8}"/>
                </a:ext>
              </a:extLst>
            </p:cNvPr>
            <p:cNvSpPr txBox="1"/>
            <p:nvPr/>
          </p:nvSpPr>
          <p:spPr>
            <a:xfrm>
              <a:off x="291429" y="3092093"/>
              <a:ext cx="2911729" cy="368423"/>
            </a:xfrm>
            <a:prstGeom prst="rect">
              <a:avLst/>
            </a:prstGeom>
            <a:noFill/>
          </p:spPr>
          <p:txBody>
            <a:bodyPr wrap="square" rtlCol="0">
              <a:spAutoFit/>
            </a:bodyPr>
            <a:lstStyle/>
            <a:p>
              <a:r>
                <a:rPr lang="en-US" sz="1100" dirty="0"/>
                <a:t>* Timeframe chosen based on M15 Solid Tumor Manual and DOE Pilot analyses.</a:t>
              </a:r>
            </a:p>
          </p:txBody>
        </p:sp>
        <p:sp>
          <p:nvSpPr>
            <p:cNvPr id="40" name="TextBox 39">
              <a:extLst>
                <a:ext uri="{FF2B5EF4-FFF2-40B4-BE49-F238E27FC236}">
                  <a16:creationId xmlns:a16="http://schemas.microsoft.com/office/drawing/2014/main" id="{F378CD96-1115-45BD-B318-9D79BA5122C0}"/>
                </a:ext>
              </a:extLst>
            </p:cNvPr>
            <p:cNvSpPr txBox="1"/>
            <p:nvPr/>
          </p:nvSpPr>
          <p:spPr>
            <a:xfrm>
              <a:off x="141546" y="1301686"/>
              <a:ext cx="2985645" cy="369332"/>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kumimoji="0" lang="en-US" i="0" strike="noStrike" kern="1200" cap="none" spc="0" normalizeH="0" baseline="0" noProof="0" dirty="0">
                  <a:ln>
                    <a:noFill/>
                  </a:ln>
                  <a:solidFill>
                    <a:prstClr val="black"/>
                  </a:solidFill>
                  <a:effectLst/>
                  <a:uLnTx/>
                  <a:uFillTx/>
                  <a:latin typeface="Calibri" panose="020F0502020204030204"/>
                  <a:ea typeface="+mn-ea"/>
                  <a:cs typeface="+mn-cs"/>
                </a:rPr>
                <a:t>1. </a:t>
              </a:r>
              <a:r>
                <a:rPr lang="en-US" dirty="0">
                  <a:solidFill>
                    <a:prstClr val="black"/>
                  </a:solidFill>
                  <a:latin typeface="Calibri" panose="020F0502020204030204"/>
                </a:rPr>
                <a:t>Pathology report coverage</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B9F91E7F-EF33-4F14-9789-F6F8F8D4BFEE}"/>
              </a:ext>
            </a:extLst>
          </p:cNvPr>
          <p:cNvCxnSpPr>
            <a:cxnSpLocks/>
          </p:cNvCxnSpPr>
          <p:nvPr/>
        </p:nvCxnSpPr>
        <p:spPr>
          <a:xfrm>
            <a:off x="4452256" y="6587183"/>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1C39BA-2765-4584-ABDC-C71859578CAA}"/>
              </a:ext>
            </a:extLst>
          </p:cNvPr>
          <p:cNvSpPr txBox="1"/>
          <p:nvPr/>
        </p:nvSpPr>
        <p:spPr>
          <a:xfrm>
            <a:off x="4843909" y="6433295"/>
            <a:ext cx="3048000" cy="307777"/>
          </a:xfrm>
          <a:prstGeom prst="rect">
            <a:avLst/>
          </a:prstGeom>
          <a:noFill/>
        </p:spPr>
        <p:txBody>
          <a:bodyPr wrap="square" rtlCol="0">
            <a:spAutoFit/>
          </a:bodyPr>
          <a:lstStyle/>
          <a:p>
            <a:r>
              <a:rPr lang="en-US" sz="1400" dirty="0"/>
              <a:t>Average</a:t>
            </a:r>
          </a:p>
        </p:txBody>
      </p:sp>
      <p:sp>
        <p:nvSpPr>
          <p:cNvPr id="2" name="Slide Number Placeholder 1">
            <a:extLst>
              <a:ext uri="{FF2B5EF4-FFF2-40B4-BE49-F238E27FC236}">
                <a16:creationId xmlns:a16="http://schemas.microsoft.com/office/drawing/2014/main" id="{9ED705B2-CD6F-43B7-BF44-BF7F93CAA626}"/>
              </a:ext>
            </a:extLst>
          </p:cNvPr>
          <p:cNvSpPr>
            <a:spLocks noGrp="1"/>
          </p:cNvSpPr>
          <p:nvPr>
            <p:ph type="sldNum" sz="quarter" idx="12"/>
          </p:nvPr>
        </p:nvSpPr>
        <p:spPr/>
        <p:txBody>
          <a:bodyPr/>
          <a:lstStyle/>
          <a:p>
            <a:fld id="{6144CAA6-C06D-479E-A8B7-977798066D1E}" type="slidenum">
              <a:rPr lang="en-US" smtClean="0"/>
              <a:t>5</a:t>
            </a:fld>
            <a:endParaRPr lang="en-US"/>
          </a:p>
        </p:txBody>
      </p:sp>
    </p:spTree>
    <p:extLst>
      <p:ext uri="{BB962C8B-B14F-4D97-AF65-F5344CB8AC3E}">
        <p14:creationId xmlns:p14="http://schemas.microsoft.com/office/powerpoint/2010/main" val="25931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44DA30-A893-4D1F-892B-70535E27BC62}"/>
              </a:ext>
            </a:extLst>
          </p:cNvPr>
          <p:cNvGrpSpPr/>
          <p:nvPr/>
        </p:nvGrpSpPr>
        <p:grpSpPr>
          <a:xfrm>
            <a:off x="192917" y="1795441"/>
            <a:ext cx="3690716" cy="1973925"/>
            <a:chOff x="831466" y="4839930"/>
            <a:chExt cx="4369376" cy="1414691"/>
          </a:xfrm>
        </p:grpSpPr>
        <p:grpSp>
          <p:nvGrpSpPr>
            <p:cNvPr id="7" name="Group 6">
              <a:extLst>
                <a:ext uri="{FF2B5EF4-FFF2-40B4-BE49-F238E27FC236}">
                  <a16:creationId xmlns:a16="http://schemas.microsoft.com/office/drawing/2014/main" id="{0217BC31-9F5F-4661-B79F-769301098EEA}"/>
                </a:ext>
              </a:extLst>
            </p:cNvPr>
            <p:cNvGrpSpPr/>
            <p:nvPr/>
          </p:nvGrpSpPr>
          <p:grpSpPr>
            <a:xfrm>
              <a:off x="1073099" y="5387710"/>
              <a:ext cx="4038247" cy="866911"/>
              <a:chOff x="4077690" y="1751525"/>
              <a:chExt cx="4038247" cy="866911"/>
            </a:xfrm>
          </p:grpSpPr>
          <p:sp>
            <p:nvSpPr>
              <p:cNvPr id="9" name="TextBox 8">
                <a:extLst>
                  <a:ext uri="{FF2B5EF4-FFF2-40B4-BE49-F238E27FC236}">
                    <a16:creationId xmlns:a16="http://schemas.microsoft.com/office/drawing/2014/main" id="{01628B69-71A3-44FA-955A-374016C5E66F}"/>
                  </a:ext>
                </a:extLst>
              </p:cNvPr>
              <p:cNvSpPr txBox="1"/>
              <p:nvPr/>
            </p:nvSpPr>
            <p:spPr>
              <a:xfrm>
                <a:off x="4077690" y="1751525"/>
                <a:ext cx="4038247" cy="5293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SEER Reportable CTCs with a pathology report with a specimen date 365 days after date of diagnosis</a:t>
                </a:r>
              </a:p>
            </p:txBody>
          </p:sp>
          <p:cxnSp>
            <p:nvCxnSpPr>
              <p:cNvPr id="10" name="Straight Connector 9">
                <a:extLst>
                  <a:ext uri="{FF2B5EF4-FFF2-40B4-BE49-F238E27FC236}">
                    <a16:creationId xmlns:a16="http://schemas.microsoft.com/office/drawing/2014/main" id="{D9A9BF84-7313-4EE9-993A-B9F72E6C82C5}"/>
                  </a:ext>
                </a:extLst>
              </p:cNvPr>
              <p:cNvCxnSpPr>
                <a:cxnSpLocks/>
              </p:cNvCxnSpPr>
              <p:nvPr/>
            </p:nvCxnSpPr>
            <p:spPr>
              <a:xfrm>
                <a:off x="4077690" y="2369826"/>
                <a:ext cx="37949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64A80-C1A2-46B8-B4BD-C8E468906C77}"/>
                  </a:ext>
                </a:extLst>
              </p:cNvPr>
              <p:cNvSpPr txBox="1"/>
              <p:nvPr/>
            </p:nvSpPr>
            <p:spPr>
              <a:xfrm>
                <a:off x="4077690" y="2397856"/>
                <a:ext cx="4031112" cy="220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Total # of SEER Reportable CTCs</a:t>
                </a:r>
              </a:p>
            </p:txBody>
          </p:sp>
        </p:grpSp>
        <p:sp>
          <p:nvSpPr>
            <p:cNvPr id="8" name="TextBox 7">
              <a:extLst>
                <a:ext uri="{FF2B5EF4-FFF2-40B4-BE49-F238E27FC236}">
                  <a16:creationId xmlns:a16="http://schemas.microsoft.com/office/drawing/2014/main" id="{CB3CF542-BDEA-49D1-BC46-554814268679}"/>
                </a:ext>
              </a:extLst>
            </p:cNvPr>
            <p:cNvSpPr txBox="1"/>
            <p:nvPr/>
          </p:nvSpPr>
          <p:spPr>
            <a:xfrm>
              <a:off x="831466" y="4839930"/>
              <a:ext cx="4369376" cy="646331"/>
            </a:xfrm>
            <a:prstGeom prst="rect">
              <a:avLst/>
            </a:prstGeom>
            <a:noFill/>
          </p:spPr>
          <p:txBody>
            <a:bodyPr wrap="square" rtlCol="0">
              <a:spAutoFit/>
            </a:bodyPr>
            <a:lstStyle/>
            <a:p>
              <a:pPr marL="288925" marR="0" lvl="0" indent="-288925"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2</a:t>
              </a: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 Post first-course treatment pathology reports</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2" name="Chart 11">
            <a:extLst>
              <a:ext uri="{FF2B5EF4-FFF2-40B4-BE49-F238E27FC236}">
                <a16:creationId xmlns:a16="http://schemas.microsoft.com/office/drawing/2014/main" id="{910387FD-B77D-414C-A559-5760964C5E86}"/>
              </a:ext>
            </a:extLst>
          </p:cNvPr>
          <p:cNvGraphicFramePr>
            <a:graphicFrameLocks/>
          </p:cNvGraphicFramePr>
          <p:nvPr>
            <p:extLst>
              <p:ext uri="{D42A27DB-BD31-4B8C-83A1-F6EECF244321}">
                <p14:modId xmlns:p14="http://schemas.microsoft.com/office/powerpoint/2010/main" val="216691620"/>
              </p:ext>
            </p:extLst>
          </p:nvPr>
        </p:nvGraphicFramePr>
        <p:xfrm>
          <a:off x="3883633" y="513598"/>
          <a:ext cx="7911348" cy="5517069"/>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8C566EB0-8280-43CE-BFDB-FA585B3E9386}"/>
              </a:ext>
            </a:extLst>
          </p:cNvPr>
          <p:cNvCxnSpPr>
            <a:cxnSpLocks/>
          </p:cNvCxnSpPr>
          <p:nvPr/>
        </p:nvCxnSpPr>
        <p:spPr>
          <a:xfrm>
            <a:off x="4659085" y="6255429"/>
            <a:ext cx="315685"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32C6C18-E6D8-4DD8-BF97-9A53928454AC}"/>
              </a:ext>
            </a:extLst>
          </p:cNvPr>
          <p:cNvSpPr txBox="1"/>
          <p:nvPr/>
        </p:nvSpPr>
        <p:spPr>
          <a:xfrm>
            <a:off x="4974770" y="6101540"/>
            <a:ext cx="3048000" cy="307777"/>
          </a:xfrm>
          <a:prstGeom prst="rect">
            <a:avLst/>
          </a:prstGeom>
          <a:noFill/>
        </p:spPr>
        <p:txBody>
          <a:bodyPr wrap="square" rtlCol="0">
            <a:spAutoFit/>
          </a:bodyPr>
          <a:lstStyle/>
          <a:p>
            <a:r>
              <a:rPr lang="en-US" sz="1400" dirty="0"/>
              <a:t>Average</a:t>
            </a:r>
          </a:p>
        </p:txBody>
      </p:sp>
      <p:sp>
        <p:nvSpPr>
          <p:cNvPr id="15" name="Slide Number Placeholder 14">
            <a:extLst>
              <a:ext uri="{FF2B5EF4-FFF2-40B4-BE49-F238E27FC236}">
                <a16:creationId xmlns:a16="http://schemas.microsoft.com/office/drawing/2014/main" id="{6E267EE3-FA68-42BA-A4D9-8436C309B862}"/>
              </a:ext>
            </a:extLst>
          </p:cNvPr>
          <p:cNvSpPr>
            <a:spLocks noGrp="1"/>
          </p:cNvSpPr>
          <p:nvPr>
            <p:ph type="sldNum" sz="quarter" idx="12"/>
          </p:nvPr>
        </p:nvSpPr>
        <p:spPr/>
        <p:txBody>
          <a:bodyPr/>
          <a:lstStyle/>
          <a:p>
            <a:fld id="{6144CAA6-C06D-479E-A8B7-977798066D1E}" type="slidenum">
              <a:rPr lang="en-US" smtClean="0"/>
              <a:t>6</a:t>
            </a:fld>
            <a:endParaRPr lang="en-US"/>
          </a:p>
        </p:txBody>
      </p:sp>
    </p:spTree>
    <p:extLst>
      <p:ext uri="{BB962C8B-B14F-4D97-AF65-F5344CB8AC3E}">
        <p14:creationId xmlns:p14="http://schemas.microsoft.com/office/powerpoint/2010/main" val="250446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176665E-2C58-44F0-85E0-75AEFAB806C1}"/>
              </a:ext>
            </a:extLst>
          </p:cNvPr>
          <p:cNvGraphicFramePr>
            <a:graphicFrameLocks/>
          </p:cNvGraphicFramePr>
          <p:nvPr>
            <p:extLst>
              <p:ext uri="{D42A27DB-BD31-4B8C-83A1-F6EECF244321}">
                <p14:modId xmlns:p14="http://schemas.microsoft.com/office/powerpoint/2010/main" val="1773725481"/>
              </p:ext>
            </p:extLst>
          </p:nvPr>
        </p:nvGraphicFramePr>
        <p:xfrm>
          <a:off x="3420534" y="534256"/>
          <a:ext cx="8548970" cy="5638599"/>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2803082E-02D5-49D5-A77F-CFC7588F3969}"/>
              </a:ext>
            </a:extLst>
          </p:cNvPr>
          <p:cNvGrpSpPr/>
          <p:nvPr/>
        </p:nvGrpSpPr>
        <p:grpSpPr>
          <a:xfrm>
            <a:off x="88932" y="1038861"/>
            <a:ext cx="3743330" cy="4822857"/>
            <a:chOff x="7020507" y="2434113"/>
            <a:chExt cx="4402860" cy="4822857"/>
          </a:xfrm>
        </p:grpSpPr>
        <p:sp>
          <p:nvSpPr>
            <p:cNvPr id="6" name="TextBox 5">
              <a:extLst>
                <a:ext uri="{FF2B5EF4-FFF2-40B4-BE49-F238E27FC236}">
                  <a16:creationId xmlns:a16="http://schemas.microsoft.com/office/drawing/2014/main" id="{DB52E7C0-74D9-49B6-8319-EFD577770713}"/>
                </a:ext>
              </a:extLst>
            </p:cNvPr>
            <p:cNvSpPr txBox="1"/>
            <p:nvPr/>
          </p:nvSpPr>
          <p:spPr>
            <a:xfrm>
              <a:off x="7020507" y="2434113"/>
              <a:ext cx="4402859" cy="646331"/>
            </a:xfrm>
            <a:prstGeom prst="rect">
              <a:avLst/>
            </a:prstGeom>
            <a:noFill/>
          </p:spPr>
          <p:txBody>
            <a:bodyPr wrap="square" rtlCol="0">
              <a:spAutoFit/>
            </a:bodyPr>
            <a:lstStyle/>
            <a:p>
              <a:pPr marL="288925" lvl="0" indent="-288925">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3</a:t>
              </a:r>
              <a:r>
                <a:rPr lang="en-US" dirty="0">
                  <a:solidFill>
                    <a:prstClr val="black"/>
                  </a:solidFill>
                  <a:latin typeface="Calibri" panose="020F0502020204030204"/>
                </a:rPr>
                <a:t>. Proportions of SEER Reportable CTCs by type of pathology report</a:t>
              </a:r>
              <a:endPar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1E4B225-FB43-438C-9366-F40DE3F6E632}"/>
                </a:ext>
              </a:extLst>
            </p:cNvPr>
            <p:cNvGrpSpPr/>
            <p:nvPr/>
          </p:nvGrpSpPr>
          <p:grpSpPr>
            <a:xfrm>
              <a:off x="7621177" y="3412276"/>
              <a:ext cx="3275693" cy="746601"/>
              <a:chOff x="4944888" y="1589619"/>
              <a:chExt cx="3275693" cy="746601"/>
            </a:xfrm>
          </p:grpSpPr>
          <p:sp>
            <p:nvSpPr>
              <p:cNvPr id="17" name="TextBox 16">
                <a:extLst>
                  <a:ext uri="{FF2B5EF4-FFF2-40B4-BE49-F238E27FC236}">
                    <a16:creationId xmlns:a16="http://schemas.microsoft.com/office/drawing/2014/main" id="{869B3F3D-18FA-42CB-8ECE-6823B1BA1D5A}"/>
                  </a:ext>
                </a:extLst>
              </p:cNvPr>
              <p:cNvSpPr txBox="1"/>
              <p:nvPr/>
            </p:nvSpPr>
            <p:spPr>
              <a:xfrm>
                <a:off x="4944888" y="1589619"/>
                <a:ext cx="32756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 structured report</a:t>
                </a:r>
              </a:p>
            </p:txBody>
          </p:sp>
          <p:cxnSp>
            <p:nvCxnSpPr>
              <p:cNvPr id="18" name="Straight Connector 17">
                <a:extLst>
                  <a:ext uri="{FF2B5EF4-FFF2-40B4-BE49-F238E27FC236}">
                    <a16:creationId xmlns:a16="http://schemas.microsoft.com/office/drawing/2014/main" id="{70F8D5A2-0361-4305-8EBD-1456F2685CB7}"/>
                  </a:ext>
                </a:extLst>
              </p:cNvPr>
              <p:cNvCxnSpPr>
                <a:cxnSpLocks/>
              </p:cNvCxnSpPr>
              <p:nvPr/>
            </p:nvCxnSpPr>
            <p:spPr>
              <a:xfrm>
                <a:off x="5022975" y="2013853"/>
                <a:ext cx="262741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BE2B52-59B2-4DC5-966D-208CE55E17B0}"/>
                  </a:ext>
                </a:extLst>
              </p:cNvPr>
              <p:cNvSpPr txBox="1"/>
              <p:nvPr/>
            </p:nvSpPr>
            <p:spPr>
              <a:xfrm>
                <a:off x="5041906" y="2028443"/>
                <a:ext cx="3081655"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8" name="Group 7">
              <a:extLst>
                <a:ext uri="{FF2B5EF4-FFF2-40B4-BE49-F238E27FC236}">
                  <a16:creationId xmlns:a16="http://schemas.microsoft.com/office/drawing/2014/main" id="{45106C15-83F3-488B-B909-BACE99E3FCC8}"/>
                </a:ext>
              </a:extLst>
            </p:cNvPr>
            <p:cNvGrpSpPr/>
            <p:nvPr/>
          </p:nvGrpSpPr>
          <p:grpSpPr>
            <a:xfrm>
              <a:off x="7615343" y="4453694"/>
              <a:ext cx="3586245" cy="753534"/>
              <a:chOff x="4939055" y="1614553"/>
              <a:chExt cx="3586245" cy="753534"/>
            </a:xfrm>
          </p:grpSpPr>
          <p:sp>
            <p:nvSpPr>
              <p:cNvPr id="14" name="TextBox 13">
                <a:extLst>
                  <a:ext uri="{FF2B5EF4-FFF2-40B4-BE49-F238E27FC236}">
                    <a16:creationId xmlns:a16="http://schemas.microsoft.com/office/drawing/2014/main" id="{CDB7B3C0-9B62-44C6-A4A0-CD4487F4E48E}"/>
                  </a:ext>
                </a:extLst>
              </p:cNvPr>
              <p:cNvSpPr txBox="1"/>
              <p:nvPr/>
            </p:nvSpPr>
            <p:spPr>
              <a:xfrm>
                <a:off x="4939055" y="1614553"/>
                <a:ext cx="35862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a:t>
                </a:r>
                <a:r>
                  <a:rPr lang="en-US" sz="1400" dirty="0">
                    <a:solidFill>
                      <a:prstClr val="black"/>
                    </a:solidFill>
                    <a:latin typeface="Calibri" panose="020F0502020204030204"/>
                  </a:rPr>
                  <a:t>non-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structured reports</a:t>
                </a:r>
              </a:p>
            </p:txBody>
          </p:sp>
          <p:cxnSp>
            <p:nvCxnSpPr>
              <p:cNvPr id="15" name="Straight Connector 14">
                <a:extLst>
                  <a:ext uri="{FF2B5EF4-FFF2-40B4-BE49-F238E27FC236}">
                    <a16:creationId xmlns:a16="http://schemas.microsoft.com/office/drawing/2014/main" id="{60A27485-0D93-44B3-81C8-8693F851FB4A}"/>
                  </a:ext>
                </a:extLst>
              </p:cNvPr>
              <p:cNvCxnSpPr>
                <a:cxnSpLocks/>
              </p:cNvCxnSpPr>
              <p:nvPr/>
            </p:nvCxnSpPr>
            <p:spPr>
              <a:xfrm>
                <a:off x="5002195" y="2013853"/>
                <a:ext cx="274279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0C79AA-DCBD-47BC-A945-9B1739FBF40D}"/>
                  </a:ext>
                </a:extLst>
              </p:cNvPr>
              <p:cNvSpPr txBox="1"/>
              <p:nvPr/>
            </p:nvSpPr>
            <p:spPr>
              <a:xfrm>
                <a:off x="5041907" y="2060310"/>
                <a:ext cx="2966243"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grpSp>
          <p:nvGrpSpPr>
            <p:cNvPr id="9" name="Group 8">
              <a:extLst>
                <a:ext uri="{FF2B5EF4-FFF2-40B4-BE49-F238E27FC236}">
                  <a16:creationId xmlns:a16="http://schemas.microsoft.com/office/drawing/2014/main" id="{1D68FD99-FFF4-4819-BE2F-71C211B1CC09}"/>
                </a:ext>
              </a:extLst>
            </p:cNvPr>
            <p:cNvGrpSpPr/>
            <p:nvPr/>
          </p:nvGrpSpPr>
          <p:grpSpPr>
            <a:xfrm>
              <a:off x="7621176" y="5509172"/>
              <a:ext cx="3802191" cy="688733"/>
              <a:chOff x="4944887" y="1662574"/>
              <a:chExt cx="3802191" cy="688733"/>
            </a:xfrm>
          </p:grpSpPr>
          <p:sp>
            <p:nvSpPr>
              <p:cNvPr id="11" name="TextBox 10">
                <a:extLst>
                  <a:ext uri="{FF2B5EF4-FFF2-40B4-BE49-F238E27FC236}">
                    <a16:creationId xmlns:a16="http://schemas.microsoft.com/office/drawing/2014/main" id="{E5EE7605-FC6B-4104-B2FC-17DA506106B4}"/>
                  </a:ext>
                </a:extLst>
              </p:cNvPr>
              <p:cNvSpPr txBox="1"/>
              <p:nvPr/>
            </p:nvSpPr>
            <p:spPr>
              <a:xfrm>
                <a:off x="4944887" y="1662574"/>
                <a:ext cx="380219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CTCs with scanned paper path reports</a:t>
                </a:r>
              </a:p>
            </p:txBody>
          </p:sp>
          <p:cxnSp>
            <p:nvCxnSpPr>
              <p:cNvPr id="12" name="Straight Connector 11">
                <a:extLst>
                  <a:ext uri="{FF2B5EF4-FFF2-40B4-BE49-F238E27FC236}">
                    <a16:creationId xmlns:a16="http://schemas.microsoft.com/office/drawing/2014/main" id="{8BDBE931-CD5F-46C0-B539-8B7BC332D488}"/>
                  </a:ext>
                </a:extLst>
              </p:cNvPr>
              <p:cNvCxnSpPr>
                <a:cxnSpLocks/>
              </p:cNvCxnSpPr>
              <p:nvPr/>
            </p:nvCxnSpPr>
            <p:spPr>
              <a:xfrm flipV="1">
                <a:off x="5022975" y="1995190"/>
                <a:ext cx="3360122" cy="1866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2D00F1-E1C4-4E23-A2CF-82113B88445C}"/>
                  </a:ext>
                </a:extLst>
              </p:cNvPr>
              <p:cNvSpPr txBox="1"/>
              <p:nvPr/>
            </p:nvSpPr>
            <p:spPr>
              <a:xfrm>
                <a:off x="5033317" y="2043530"/>
                <a:ext cx="2917941" cy="307777"/>
              </a:xfrm>
              <a:prstGeom prst="rect">
                <a:avLst/>
              </a:prstGeom>
              <a:noFill/>
            </p:spPr>
            <p:txBody>
              <a:bodyPr wrap="square" rtlCol="0">
                <a:spAutoFit/>
              </a:bodyPr>
              <a:lstStyle/>
              <a:p>
                <a:pPr lvl="0">
                  <a:defRPr/>
                </a:pPr>
                <a:r>
                  <a:rPr lang="en-US" sz="1400" dirty="0">
                    <a:solidFill>
                      <a:prstClr val="black"/>
                    </a:solidFill>
                    <a:latin typeface="Calibri" panose="020F0502020204030204"/>
                  </a:rPr>
                  <a:t>Total # of CTCs</a:t>
                </a:r>
              </a:p>
            </p:txBody>
          </p:sp>
        </p:grpSp>
        <p:sp>
          <p:nvSpPr>
            <p:cNvPr id="10" name="TextBox 9">
              <a:extLst>
                <a:ext uri="{FF2B5EF4-FFF2-40B4-BE49-F238E27FC236}">
                  <a16:creationId xmlns:a16="http://schemas.microsoft.com/office/drawing/2014/main" id="{0781B972-AC5A-4276-A44F-932190FF301E}"/>
                </a:ext>
              </a:extLst>
            </p:cNvPr>
            <p:cNvSpPr txBox="1"/>
            <p:nvPr/>
          </p:nvSpPr>
          <p:spPr>
            <a:xfrm>
              <a:off x="7484098" y="6302863"/>
              <a:ext cx="3586246" cy="954107"/>
            </a:xfrm>
            <a:prstGeom prst="rect">
              <a:avLst/>
            </a:prstGeom>
            <a:noFill/>
          </p:spPr>
          <p:txBody>
            <a:bodyPr wrap="square" rtlCol="0">
              <a:spAutoFit/>
            </a:bodyPr>
            <a:lstStyle/>
            <a:p>
              <a:pPr>
                <a:defRPr/>
              </a:pPr>
              <a:r>
                <a:rPr lang="en-US" sz="1100" dirty="0"/>
                <a:t>*This will be a hierarchical measure, meaning, if there are multiple types of reports for a CTC, then the preferred type (structured &gt; unstructured &gt; image) will be counted.</a:t>
              </a:r>
            </a:p>
            <a:p>
              <a:pPr>
                <a:defRPr/>
              </a:pPr>
              <a:endParaRPr lang="en-US" sz="1200" dirty="0"/>
            </a:p>
          </p:txBody>
        </p:sp>
      </p:grpSp>
      <p:sp>
        <p:nvSpPr>
          <p:cNvPr id="20" name="TextBox 19">
            <a:extLst>
              <a:ext uri="{FF2B5EF4-FFF2-40B4-BE49-F238E27FC236}">
                <a16:creationId xmlns:a16="http://schemas.microsoft.com/office/drawing/2014/main" id="{5CCB64C1-23AC-4079-938B-84D860F2EDC8}"/>
              </a:ext>
            </a:extLst>
          </p:cNvPr>
          <p:cNvSpPr txBox="1"/>
          <p:nvPr/>
        </p:nvSpPr>
        <p:spPr>
          <a:xfrm>
            <a:off x="3832261" y="6474799"/>
            <a:ext cx="3923074" cy="446276"/>
          </a:xfrm>
          <a:prstGeom prst="rect">
            <a:avLst/>
          </a:prstGeom>
          <a:noFill/>
        </p:spPr>
        <p:txBody>
          <a:bodyPr wrap="square" rtlCol="0">
            <a:spAutoFit/>
          </a:bodyPr>
          <a:lstStyle/>
          <a:p>
            <a:pPr>
              <a:defRPr/>
            </a:pPr>
            <a:r>
              <a:rPr lang="en-US" sz="1100" dirty="0"/>
              <a:t>* Registry I’s numbers for this metric were not applicable.</a:t>
            </a:r>
          </a:p>
          <a:p>
            <a:pPr>
              <a:defRPr/>
            </a:pPr>
            <a:endParaRPr lang="en-US" sz="1200" dirty="0"/>
          </a:p>
        </p:txBody>
      </p:sp>
      <p:sp>
        <p:nvSpPr>
          <p:cNvPr id="2" name="Slide Number Placeholder 1">
            <a:extLst>
              <a:ext uri="{FF2B5EF4-FFF2-40B4-BE49-F238E27FC236}">
                <a16:creationId xmlns:a16="http://schemas.microsoft.com/office/drawing/2014/main" id="{E67DA17A-F3A3-46CB-A86F-FCC07A8A0B80}"/>
              </a:ext>
            </a:extLst>
          </p:cNvPr>
          <p:cNvSpPr>
            <a:spLocks noGrp="1"/>
          </p:cNvSpPr>
          <p:nvPr>
            <p:ph type="sldNum" sz="quarter" idx="12"/>
          </p:nvPr>
        </p:nvSpPr>
        <p:spPr/>
        <p:txBody>
          <a:bodyPr/>
          <a:lstStyle/>
          <a:p>
            <a:fld id="{6144CAA6-C06D-479E-A8B7-977798066D1E}" type="slidenum">
              <a:rPr lang="en-US" smtClean="0"/>
              <a:t>7</a:t>
            </a:fld>
            <a:endParaRPr lang="en-US"/>
          </a:p>
        </p:txBody>
      </p:sp>
    </p:spTree>
    <p:extLst>
      <p:ext uri="{BB962C8B-B14F-4D97-AF65-F5344CB8AC3E}">
        <p14:creationId xmlns:p14="http://schemas.microsoft.com/office/powerpoint/2010/main" val="300411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7B2186-AE7E-46CE-9F12-FA162C1EBB52}"/>
              </a:ext>
            </a:extLst>
          </p:cNvPr>
          <p:cNvSpPr txBox="1"/>
          <p:nvPr/>
        </p:nvSpPr>
        <p:spPr>
          <a:xfrm>
            <a:off x="1271950" y="795926"/>
            <a:ext cx="2612449" cy="307777"/>
          </a:xfrm>
          <a:prstGeom prst="rect">
            <a:avLst/>
          </a:prstGeom>
          <a:noFill/>
        </p:spPr>
        <p:txBody>
          <a:bodyPr wrap="square" rtlCol="0">
            <a:spAutoFit/>
          </a:bodyPr>
          <a:lstStyle/>
          <a:p>
            <a:pPr lvl="0">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a:t>
            </a:r>
            <a:r>
              <a:rPr lang="en-US" sz="1400" dirty="0">
                <a:solidFill>
                  <a:prstClr val="black"/>
                </a:solidFill>
              </a:rPr>
              <a:t>with a pathology report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6D26707-E36B-478F-9F23-B0003ACE1341}"/>
              </a:ext>
            </a:extLst>
          </p:cNvPr>
          <p:cNvCxnSpPr>
            <a:cxnSpLocks/>
          </p:cNvCxnSpPr>
          <p:nvPr/>
        </p:nvCxnSpPr>
        <p:spPr>
          <a:xfrm flipV="1">
            <a:off x="1332800" y="1132204"/>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8157E9-451D-4DAA-B741-7AF9B6003C2C}"/>
              </a:ext>
            </a:extLst>
          </p:cNvPr>
          <p:cNvSpPr txBox="1"/>
          <p:nvPr/>
        </p:nvSpPr>
        <p:spPr>
          <a:xfrm>
            <a:off x="1276812" y="1165259"/>
            <a:ext cx="2100726" cy="523220"/>
          </a:xfrm>
          <a:prstGeom prst="rect">
            <a:avLst/>
          </a:prstGeom>
          <a:noFill/>
        </p:spPr>
        <p:txBody>
          <a:bodyPr wrap="square" rtlCol="0">
            <a:spAutoFit/>
          </a:bodyPr>
          <a:lstStyle/>
          <a:p>
            <a:pPr lvl="0">
              <a:defRPr/>
            </a:pPr>
            <a:r>
              <a:rPr lang="en-US" sz="1400" b="1" dirty="0">
                <a:solidFill>
                  <a:prstClr val="black"/>
                </a:solidFill>
                <a:latin typeface="Calibri" panose="020F0502020204030204"/>
              </a:rPr>
              <a:t>Total # of histologically confirmed cases</a:t>
            </a:r>
          </a:p>
        </p:txBody>
      </p: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4a. Proportion of SEER Reportable CTCs with a pathology report among histologically confirmed cases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4" name="Chart 13">
            <a:extLst>
              <a:ext uri="{FF2B5EF4-FFF2-40B4-BE49-F238E27FC236}">
                <a16:creationId xmlns:a16="http://schemas.microsoft.com/office/drawing/2014/main" id="{D57EDC06-AD7B-4E8E-B824-66A99BB6C893}"/>
              </a:ext>
            </a:extLst>
          </p:cNvPr>
          <p:cNvGraphicFramePr>
            <a:graphicFrameLocks/>
          </p:cNvGraphicFramePr>
          <p:nvPr>
            <p:extLst>
              <p:ext uri="{D42A27DB-BD31-4B8C-83A1-F6EECF244321}">
                <p14:modId xmlns:p14="http://schemas.microsoft.com/office/powerpoint/2010/main" val="1552014645"/>
              </p:ext>
            </p:extLst>
          </p:nvPr>
        </p:nvGraphicFramePr>
        <p:xfrm>
          <a:off x="1970123" y="1963753"/>
          <a:ext cx="7939252" cy="4894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1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B7E3C1-9EB5-4920-A8AD-02F2B5D013F5}"/>
              </a:ext>
            </a:extLst>
          </p:cNvPr>
          <p:cNvSpPr txBox="1"/>
          <p:nvPr/>
        </p:nvSpPr>
        <p:spPr>
          <a:xfrm>
            <a:off x="994277" y="808345"/>
            <a:ext cx="296875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CTCs with a pathology report</a:t>
            </a:r>
          </a:p>
        </p:txBody>
      </p:sp>
      <p:sp>
        <p:nvSpPr>
          <p:cNvPr id="11" name="TextBox 10">
            <a:extLst>
              <a:ext uri="{FF2B5EF4-FFF2-40B4-BE49-F238E27FC236}">
                <a16:creationId xmlns:a16="http://schemas.microsoft.com/office/drawing/2014/main" id="{797F2DEB-F203-4B52-A7F3-4AA7A2BE0CE1}"/>
              </a:ext>
            </a:extLst>
          </p:cNvPr>
          <p:cNvSpPr txBox="1"/>
          <p:nvPr/>
        </p:nvSpPr>
        <p:spPr>
          <a:xfrm>
            <a:off x="994277" y="1139712"/>
            <a:ext cx="2273241" cy="523220"/>
          </a:xfrm>
          <a:prstGeom prst="rect">
            <a:avLst/>
          </a:prstGeom>
          <a:noFill/>
        </p:spPr>
        <p:txBody>
          <a:bodyPr wrap="square" rtlCol="0">
            <a:spAutoFit/>
          </a:bodyPr>
          <a:lstStyle/>
          <a:p>
            <a:pPr lvl="0">
              <a:defRPr/>
            </a:pPr>
            <a:r>
              <a:rPr lang="en-US" sz="1400" b="1" dirty="0">
                <a:latin typeface="Calibri" panose="020F0502020204030204"/>
              </a:rPr>
              <a:t>Total # of cases </a:t>
            </a:r>
            <a:r>
              <a:rPr lang="en-US" sz="1400" b="1" u="sng" dirty="0">
                <a:latin typeface="Calibri" panose="020F0502020204030204"/>
              </a:rPr>
              <a:t>NOT</a:t>
            </a:r>
            <a:r>
              <a:rPr lang="en-US" sz="1400" b="1" dirty="0">
                <a:latin typeface="Calibri" panose="020F0502020204030204"/>
              </a:rPr>
              <a:t> histologically confirmed </a:t>
            </a:r>
          </a:p>
        </p:txBody>
      </p:sp>
      <p:cxnSp>
        <p:nvCxnSpPr>
          <p:cNvPr id="12" name="Straight Connector 11">
            <a:extLst>
              <a:ext uri="{FF2B5EF4-FFF2-40B4-BE49-F238E27FC236}">
                <a16:creationId xmlns:a16="http://schemas.microsoft.com/office/drawing/2014/main" id="{10B45300-2F2C-462B-9169-96048F775DC7}"/>
              </a:ext>
            </a:extLst>
          </p:cNvPr>
          <p:cNvCxnSpPr>
            <a:cxnSpLocks/>
          </p:cNvCxnSpPr>
          <p:nvPr/>
        </p:nvCxnSpPr>
        <p:spPr>
          <a:xfrm flipV="1">
            <a:off x="1036807" y="1144623"/>
            <a:ext cx="2490747"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70051D-342D-409F-A7F1-936810708841}"/>
              </a:ext>
            </a:extLst>
          </p:cNvPr>
          <p:cNvSpPr txBox="1"/>
          <p:nvPr/>
        </p:nvSpPr>
        <p:spPr>
          <a:xfrm>
            <a:off x="513992" y="151320"/>
            <a:ext cx="10839808" cy="369332"/>
          </a:xfrm>
          <a:prstGeom prst="rect">
            <a:avLst/>
          </a:prstGeom>
          <a:noFill/>
        </p:spPr>
        <p:txBody>
          <a:bodyPr wrap="square" rtlCol="0">
            <a:spAutoFit/>
          </a:bodyPr>
          <a:lstStyle/>
          <a:p>
            <a:pPr>
              <a:defRPr/>
            </a:pPr>
            <a:r>
              <a:rPr lang="en-US" dirty="0">
                <a:solidFill>
                  <a:prstClr val="black"/>
                </a:solidFill>
                <a:latin typeface="Calibri" panose="020F0502020204030204"/>
              </a:rPr>
              <a:t>4b. Proportion of SEER Reportable CTCs with a pathology report among non-histologically confirmed cases</a:t>
            </a:r>
          </a:p>
        </p:txBody>
      </p:sp>
      <p:sp>
        <p:nvSpPr>
          <p:cNvPr id="2" name="Slide Number Placeholder 1">
            <a:extLst>
              <a:ext uri="{FF2B5EF4-FFF2-40B4-BE49-F238E27FC236}">
                <a16:creationId xmlns:a16="http://schemas.microsoft.com/office/drawing/2014/main" id="{4B566CE2-9673-4EC5-BF54-262730E14D5E}"/>
              </a:ext>
            </a:extLst>
          </p:cNvPr>
          <p:cNvSpPr>
            <a:spLocks noGrp="1"/>
          </p:cNvSpPr>
          <p:nvPr>
            <p:ph type="sldNum" sz="quarter" idx="12"/>
          </p:nvPr>
        </p:nvSpPr>
        <p:spPr/>
        <p:txBody>
          <a:bodyPr/>
          <a:lstStyle/>
          <a:p>
            <a:fld id="{6144CAA6-C06D-479E-A8B7-977798066D1E}" type="slidenum">
              <a:rPr lang="en-US" smtClean="0"/>
              <a:t>9</a:t>
            </a:fld>
            <a:endParaRPr lang="en-US"/>
          </a:p>
        </p:txBody>
      </p:sp>
      <p:graphicFrame>
        <p:nvGraphicFramePr>
          <p:cNvPr id="18" name="Chart 17">
            <a:extLst>
              <a:ext uri="{FF2B5EF4-FFF2-40B4-BE49-F238E27FC236}">
                <a16:creationId xmlns:a16="http://schemas.microsoft.com/office/drawing/2014/main" id="{8B1E9C95-3B64-43C6-9F8A-35F254476EB8}"/>
              </a:ext>
            </a:extLst>
          </p:cNvPr>
          <p:cNvGraphicFramePr>
            <a:graphicFrameLocks/>
          </p:cNvGraphicFramePr>
          <p:nvPr>
            <p:extLst>
              <p:ext uri="{D42A27DB-BD31-4B8C-83A1-F6EECF244321}">
                <p14:modId xmlns:p14="http://schemas.microsoft.com/office/powerpoint/2010/main" val="1917354661"/>
              </p:ext>
            </p:extLst>
          </p:nvPr>
        </p:nvGraphicFramePr>
        <p:xfrm>
          <a:off x="2478651" y="1471755"/>
          <a:ext cx="7753919" cy="5234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943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6166</TotalTime>
  <Words>1449</Words>
  <Application>Microsoft Office PowerPoint</Application>
  <PresentationFormat>Widescreen</PresentationFormat>
  <Paragraphs>174</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E-path Metrics Summary Seattle (I)</vt:lpstr>
      <vt:lpstr>Program cost/benefit for supporting       e-path tools and processes</vt:lpstr>
      <vt:lpstr>E-path metrics goals</vt:lpstr>
      <vt:lpstr>Metrics for SEER*DMS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Methods</vt:lpstr>
      <vt:lpstr>PowerPoint Presentation</vt:lpstr>
      <vt:lpstr>PowerPoint Presentation</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E-path Metrics Summary</dc:title>
  <dc:creator>Bruno, Melissa (NIH/NCI) [F]</dc:creator>
  <cp:lastModifiedBy>Bruno, Melissa (NIH/NCI) [F]</cp:lastModifiedBy>
  <cp:revision>81</cp:revision>
  <dcterms:created xsi:type="dcterms:W3CDTF">2019-08-07T13:54:32Z</dcterms:created>
  <dcterms:modified xsi:type="dcterms:W3CDTF">2019-10-04T16:28:35Z</dcterms:modified>
</cp:coreProperties>
</file>