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Connecticut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5'!$A$6</c:f>
              <c:strCache>
                <c:ptCount val="1"/>
                <c:pt idx="0">
                  <c:v>Non-structured Epath and Paper path report</c:v>
                </c:pt>
              </c:strCache>
            </c:strRef>
          </c:tx>
          <c:spPr>
            <a:solidFill>
              <a:schemeClr val="accent6"/>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B296-45C7-8C94-6480386E9A1B}"/>
                </c:ext>
              </c:extLst>
            </c:dLbl>
            <c:dLbl>
              <c:idx val="1"/>
              <c:delete val="1"/>
              <c:extLst>
                <c:ext xmlns:c15="http://schemas.microsoft.com/office/drawing/2012/chart" uri="{CE6537A1-D6FC-4f65-9D91-7224C49458BB}"/>
                <c:ext xmlns:c16="http://schemas.microsoft.com/office/drawing/2014/chart" uri="{C3380CC4-5D6E-409C-BE32-E72D297353CC}">
                  <c16:uniqueId val="{00000001-B296-45C7-8C94-6480386E9A1B}"/>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5'!$B$5:$E$5</c:f>
              <c:strCache>
                <c:ptCount val="4"/>
                <c:pt idx="0">
                  <c:v>2015</c:v>
                </c:pt>
                <c:pt idx="1">
                  <c:v>2016</c:v>
                </c:pt>
                <c:pt idx="2">
                  <c:v>2017</c:v>
                </c:pt>
                <c:pt idx="3">
                  <c:v>Total</c:v>
                </c:pt>
              </c:strCache>
            </c:strRef>
          </c:cat>
          <c:val>
            <c:numRef>
              <c:f>'Metric 5'!$B$6:$E$6</c:f>
              <c:numCache>
                <c:formatCode>#######0</c:formatCode>
                <c:ptCount val="4"/>
                <c:pt idx="0">
                  <c:v>0</c:v>
                </c:pt>
                <c:pt idx="1">
                  <c:v>0</c:v>
                </c:pt>
                <c:pt idx="2">
                  <c:v>4</c:v>
                </c:pt>
                <c:pt idx="3">
                  <c:v>4</c:v>
                </c:pt>
              </c:numCache>
            </c:numRef>
          </c:val>
          <c:extLst>
            <c:ext xmlns:c16="http://schemas.microsoft.com/office/drawing/2014/chart" uri="{C3380CC4-5D6E-409C-BE32-E72D297353CC}">
              <c16:uniqueId val="{00000002-B296-45C7-8C94-6480386E9A1B}"/>
            </c:ext>
          </c:extLst>
        </c:ser>
        <c:ser>
          <c:idx val="1"/>
          <c:order val="1"/>
          <c:tx>
            <c:strRef>
              <c:f>'Metric 5'!$A$7</c:f>
              <c:strCache>
                <c:ptCount val="1"/>
                <c:pt idx="0">
                  <c:v>Non-structured Epath only</c:v>
                </c:pt>
              </c:strCache>
            </c:strRef>
          </c:tx>
          <c:spPr>
            <a:solidFill>
              <a:schemeClr val="accent5"/>
            </a:solidFill>
            <a:ln>
              <a:noFill/>
            </a:ln>
            <a:effectLst/>
          </c:spPr>
          <c:invertIfNegative val="0"/>
          <c:dLbls>
            <c:dLbl>
              <c:idx val="0"/>
              <c:layout>
                <c:manualLayout>
                  <c:x val="-2.8917622655052158E-17"/>
                  <c:y val="1.38438302891559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296-45C7-8C94-6480386E9A1B}"/>
                </c:ext>
              </c:extLst>
            </c:dLbl>
            <c:dLbl>
              <c:idx val="1"/>
              <c:layout>
                <c:manualLayout>
                  <c:x val="3.8404859747971543E-3"/>
                  <c:y val="1.5926759816233173E-3"/>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5.3108328841726754E-2"/>
                      <c:h val="3.3950664254671623E-2"/>
                    </c:manualLayout>
                  </c15:layout>
                </c:ext>
                <c:ext xmlns:c16="http://schemas.microsoft.com/office/drawing/2014/chart" uri="{C3380CC4-5D6E-409C-BE32-E72D297353CC}">
                  <c16:uniqueId val="{00000004-B296-45C7-8C94-6480386E9A1B}"/>
                </c:ext>
              </c:extLst>
            </c:dLbl>
            <c:dLbl>
              <c:idx val="2"/>
              <c:layout>
                <c:manualLayout>
                  <c:x val="0"/>
                  <c:y val="-7.9203165317040937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96-45C7-8C94-6480386E9A1B}"/>
                </c:ext>
              </c:extLst>
            </c:dLbl>
            <c:dLbl>
              <c:idx val="3"/>
              <c:layout>
                <c:manualLayout>
                  <c:x val="0"/>
                  <c:y val="2.21688589409350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96-45C7-8C94-6480386E9A1B}"/>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5'!$B$5:$E$5</c:f>
              <c:strCache>
                <c:ptCount val="4"/>
                <c:pt idx="0">
                  <c:v>2015</c:v>
                </c:pt>
                <c:pt idx="1">
                  <c:v>2016</c:v>
                </c:pt>
                <c:pt idx="2">
                  <c:v>2017</c:v>
                </c:pt>
                <c:pt idx="3">
                  <c:v>Total</c:v>
                </c:pt>
              </c:strCache>
            </c:strRef>
          </c:cat>
          <c:val>
            <c:numRef>
              <c:f>'Metric 5'!$B$7:$E$7</c:f>
              <c:numCache>
                <c:formatCode>#######0</c:formatCode>
                <c:ptCount val="4"/>
                <c:pt idx="0">
                  <c:v>10371</c:v>
                </c:pt>
                <c:pt idx="1">
                  <c:v>11018</c:v>
                </c:pt>
                <c:pt idx="2">
                  <c:v>14125</c:v>
                </c:pt>
                <c:pt idx="3">
                  <c:v>35514</c:v>
                </c:pt>
              </c:numCache>
            </c:numRef>
          </c:val>
          <c:extLst>
            <c:ext xmlns:c16="http://schemas.microsoft.com/office/drawing/2014/chart" uri="{C3380CC4-5D6E-409C-BE32-E72D297353CC}">
              <c16:uniqueId val="{00000007-B296-45C7-8C94-6480386E9A1B}"/>
            </c:ext>
          </c:extLst>
        </c:ser>
        <c:ser>
          <c:idx val="2"/>
          <c:order val="2"/>
          <c:tx>
            <c:strRef>
              <c:f>'Metric 5'!$A$8</c:f>
              <c:strCache>
                <c:ptCount val="1"/>
                <c:pt idx="0">
                  <c:v>Structured Epath only</c:v>
                </c:pt>
              </c:strCache>
            </c:strRef>
          </c:tx>
          <c:spPr>
            <a:solidFill>
              <a:schemeClr val="accent4"/>
            </a:solidFill>
            <a:ln>
              <a:noFill/>
            </a:ln>
            <a:effectLst/>
          </c:spPr>
          <c:invertIfNegative val="0"/>
          <c:dLbls>
            <c:dLbl>
              <c:idx val="0"/>
              <c:layout>
                <c:manualLayout>
                  <c:x val="-1.5773430934853038E-3"/>
                  <c:y val="-5.88170465413921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296-45C7-8C94-6480386E9A1B}"/>
                </c:ext>
              </c:extLst>
            </c:dLbl>
            <c:dLbl>
              <c:idx val="1"/>
              <c:layout>
                <c:manualLayout>
                  <c:x val="-5.7835245310104315E-17"/>
                  <c:y val="2.5436658455916232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296-45C7-8C94-6480386E9A1B}"/>
                </c:ext>
              </c:extLst>
            </c:dLbl>
            <c:dLbl>
              <c:idx val="2"/>
              <c:layout>
                <c:manualLayout>
                  <c:x val="5.5207008271983471E-3"/>
                  <c:y val="1.9416983760842548E-3"/>
                </c:manualLayout>
              </c:layout>
              <c:spPr>
                <a:no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4.927619824047999E-2"/>
                      <c:h val="3.6074566702995983E-2"/>
                    </c:manualLayout>
                  </c15:layout>
                </c:ext>
                <c:ext xmlns:c16="http://schemas.microsoft.com/office/drawing/2014/chart" uri="{C3380CC4-5D6E-409C-BE32-E72D297353CC}">
                  <c16:uniqueId val="{0000000A-B296-45C7-8C94-6480386E9A1B}"/>
                </c:ext>
              </c:extLst>
            </c:dLbl>
            <c:dLbl>
              <c:idx val="3"/>
              <c:layout>
                <c:manualLayout>
                  <c:x val="-1.1567049062020863E-16"/>
                  <c:y val="4.369720241910816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296-45C7-8C94-6480386E9A1B}"/>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5'!$B$5:$E$5</c:f>
              <c:strCache>
                <c:ptCount val="4"/>
                <c:pt idx="0">
                  <c:v>2015</c:v>
                </c:pt>
                <c:pt idx="1">
                  <c:v>2016</c:v>
                </c:pt>
                <c:pt idx="2">
                  <c:v>2017</c:v>
                </c:pt>
                <c:pt idx="3">
                  <c:v>Total</c:v>
                </c:pt>
              </c:strCache>
            </c:strRef>
          </c:cat>
          <c:val>
            <c:numRef>
              <c:f>'Metric 5'!$B$8:$E$8</c:f>
              <c:numCache>
                <c:formatCode>#######0</c:formatCode>
                <c:ptCount val="4"/>
                <c:pt idx="0">
                  <c:v>2241</c:v>
                </c:pt>
                <c:pt idx="1">
                  <c:v>2115</c:v>
                </c:pt>
                <c:pt idx="2">
                  <c:v>1714</c:v>
                </c:pt>
                <c:pt idx="3">
                  <c:v>6070</c:v>
                </c:pt>
              </c:numCache>
            </c:numRef>
          </c:val>
          <c:extLst>
            <c:ext xmlns:c16="http://schemas.microsoft.com/office/drawing/2014/chart" uri="{C3380CC4-5D6E-409C-BE32-E72D297353CC}">
              <c16:uniqueId val="{0000000C-B296-45C7-8C94-6480386E9A1B}"/>
            </c:ext>
          </c:extLst>
        </c:ser>
        <c:ser>
          <c:idx val="3"/>
          <c:order val="3"/>
          <c:tx>
            <c:strRef>
              <c:f>'Metric 5'!$A$9</c:f>
              <c:strCache>
                <c:ptCount val="1"/>
                <c:pt idx="0">
                  <c:v>Paper Path only</c:v>
                </c:pt>
              </c:strCache>
            </c:strRef>
          </c:tx>
          <c:spPr>
            <a:solidFill>
              <a:schemeClr val="accent6">
                <a:lumMod val="60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D-B296-45C7-8C94-6480386E9A1B}"/>
                </c:ext>
              </c:extLst>
            </c:dLbl>
            <c:dLbl>
              <c:idx val="1"/>
              <c:delete val="1"/>
              <c:extLst>
                <c:ext xmlns:c15="http://schemas.microsoft.com/office/drawing/2012/chart" uri="{CE6537A1-D6FC-4f65-9D91-7224C49458BB}"/>
                <c:ext xmlns:c16="http://schemas.microsoft.com/office/drawing/2014/chart" uri="{C3380CC4-5D6E-409C-BE32-E72D297353CC}">
                  <c16:uniqueId val="{0000000E-B296-45C7-8C94-6480386E9A1B}"/>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5'!$B$5:$E$5</c:f>
              <c:strCache>
                <c:ptCount val="4"/>
                <c:pt idx="0">
                  <c:v>2015</c:v>
                </c:pt>
                <c:pt idx="1">
                  <c:v>2016</c:v>
                </c:pt>
                <c:pt idx="2">
                  <c:v>2017</c:v>
                </c:pt>
                <c:pt idx="3">
                  <c:v>Total</c:v>
                </c:pt>
              </c:strCache>
            </c:strRef>
          </c:cat>
          <c:val>
            <c:numRef>
              <c:f>'Metric 5'!$B$9:$E$9</c:f>
              <c:numCache>
                <c:formatCode>#######0</c:formatCode>
                <c:ptCount val="4"/>
                <c:pt idx="0">
                  <c:v>0</c:v>
                </c:pt>
                <c:pt idx="1">
                  <c:v>0</c:v>
                </c:pt>
                <c:pt idx="2">
                  <c:v>1</c:v>
                </c:pt>
                <c:pt idx="3">
                  <c:v>1</c:v>
                </c:pt>
              </c:numCache>
            </c:numRef>
          </c:val>
          <c:extLst>
            <c:ext xmlns:c16="http://schemas.microsoft.com/office/drawing/2014/chart" uri="{C3380CC4-5D6E-409C-BE32-E72D297353CC}">
              <c16:uniqueId val="{0000000F-B296-45C7-8C94-6480386E9A1B}"/>
            </c:ext>
          </c:extLst>
        </c:ser>
        <c:dLbls>
          <c:dLblPos val="ctr"/>
          <c:showLegendKey val="0"/>
          <c:showVal val="1"/>
          <c:showCatName val="0"/>
          <c:showSerName val="0"/>
          <c:showPercent val="0"/>
          <c:showBubbleSize val="0"/>
        </c:dLbls>
        <c:gapWidth val="219"/>
        <c:overlap val="-27"/>
        <c:axId val="915391512"/>
        <c:axId val="915386920"/>
      </c:barChart>
      <c:catAx>
        <c:axId val="915391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15386920"/>
        <c:crosses val="autoZero"/>
        <c:auto val="1"/>
        <c:lblAlgn val="ctr"/>
        <c:lblOffset val="100"/>
        <c:noMultiLvlLbl val="0"/>
      </c:catAx>
      <c:valAx>
        <c:axId val="915386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Number</a:t>
                </a:r>
                <a:r>
                  <a:rPr lang="en-US" sz="1100" baseline="0"/>
                  <a:t> of Reports</a:t>
                </a:r>
              </a:p>
            </c:rich>
          </c:tx>
          <c:layout>
            <c:manualLayout>
              <c:xMode val="edge"/>
              <c:yMode val="edge"/>
              <c:x val="0"/>
              <c:y val="0.3881570530535780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391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Connecticut (A)</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dirty="0"/>
              <a:t>October 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13" name="Chart 12">
            <a:extLst>
              <a:ext uri="{FF2B5EF4-FFF2-40B4-BE49-F238E27FC236}">
                <a16:creationId xmlns:a16="http://schemas.microsoft.com/office/drawing/2014/main" id="{9115F358-2B67-4C91-9140-55DFBFA81C1A}"/>
              </a:ext>
            </a:extLst>
          </p:cNvPr>
          <p:cNvGraphicFramePr>
            <a:graphicFrameLocks/>
          </p:cNvGraphicFramePr>
          <p:nvPr>
            <p:extLst>
              <p:ext uri="{D42A27DB-BD31-4B8C-83A1-F6EECF244321}">
                <p14:modId xmlns:p14="http://schemas.microsoft.com/office/powerpoint/2010/main" val="2025986849"/>
              </p:ext>
            </p:extLst>
          </p:nvPr>
        </p:nvGraphicFramePr>
        <p:xfrm>
          <a:off x="3924728" y="421241"/>
          <a:ext cx="8267272" cy="59795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6169</TotalTime>
  <Words>1457</Words>
  <Application>Microsoft Office PowerPoint</Application>
  <PresentationFormat>Widescreen</PresentationFormat>
  <Paragraphs>182</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Connecticut (A)</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84</cp:revision>
  <dcterms:created xsi:type="dcterms:W3CDTF">2019-08-07T13:54:32Z</dcterms:created>
  <dcterms:modified xsi:type="dcterms:W3CDTF">2019-10-04T15:58:46Z</dcterms:modified>
</cp:coreProperties>
</file>