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Detroit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5'!$A$12</c:f>
              <c:strCache>
                <c:ptCount val="1"/>
                <c:pt idx="0">
                  <c:v>Non-structured Epath and Paper path report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5'!$B$11:$E$11</c:f>
              <c:strCache>
                <c:ptCount val="4"/>
                <c:pt idx="0">
                  <c:v>2015</c:v>
                </c:pt>
                <c:pt idx="1">
                  <c:v>2016</c:v>
                </c:pt>
                <c:pt idx="2">
                  <c:v>2017</c:v>
                </c:pt>
                <c:pt idx="3">
                  <c:v>Total</c:v>
                </c:pt>
              </c:strCache>
            </c:strRef>
          </c:cat>
          <c:val>
            <c:numRef>
              <c:f>'Metric 5'!$B$12:$E$12</c:f>
              <c:numCache>
                <c:formatCode>#######0</c:formatCode>
                <c:ptCount val="4"/>
                <c:pt idx="0">
                  <c:v>2</c:v>
                </c:pt>
                <c:pt idx="1">
                  <c:v>5</c:v>
                </c:pt>
                <c:pt idx="2">
                  <c:v>27</c:v>
                </c:pt>
                <c:pt idx="3">
                  <c:v>34</c:v>
                </c:pt>
              </c:numCache>
            </c:numRef>
          </c:val>
          <c:extLst>
            <c:ext xmlns:c16="http://schemas.microsoft.com/office/drawing/2014/chart" uri="{C3380CC4-5D6E-409C-BE32-E72D297353CC}">
              <c16:uniqueId val="{00000000-514E-4250-BE77-9310FBF37D6D}"/>
            </c:ext>
          </c:extLst>
        </c:ser>
        <c:ser>
          <c:idx val="1"/>
          <c:order val="1"/>
          <c:tx>
            <c:strRef>
              <c:f>'Metric 5'!$A$13</c:f>
              <c:strCache>
                <c:ptCount val="1"/>
                <c:pt idx="0">
                  <c:v>Non-structured Epath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5'!$B$11:$E$11</c:f>
              <c:strCache>
                <c:ptCount val="4"/>
                <c:pt idx="0">
                  <c:v>2015</c:v>
                </c:pt>
                <c:pt idx="1">
                  <c:v>2016</c:v>
                </c:pt>
                <c:pt idx="2">
                  <c:v>2017</c:v>
                </c:pt>
                <c:pt idx="3">
                  <c:v>Total</c:v>
                </c:pt>
              </c:strCache>
            </c:strRef>
          </c:cat>
          <c:val>
            <c:numRef>
              <c:f>'Metric 5'!$B$13:$E$13</c:f>
              <c:numCache>
                <c:formatCode>#######0</c:formatCode>
                <c:ptCount val="4"/>
                <c:pt idx="0">
                  <c:v>54303</c:v>
                </c:pt>
                <c:pt idx="1">
                  <c:v>55813</c:v>
                </c:pt>
                <c:pt idx="2">
                  <c:v>56959</c:v>
                </c:pt>
                <c:pt idx="3">
                  <c:v>167075</c:v>
                </c:pt>
              </c:numCache>
            </c:numRef>
          </c:val>
          <c:extLst>
            <c:ext xmlns:c16="http://schemas.microsoft.com/office/drawing/2014/chart" uri="{C3380CC4-5D6E-409C-BE32-E72D297353CC}">
              <c16:uniqueId val="{00000001-514E-4250-BE77-9310FBF37D6D}"/>
            </c:ext>
          </c:extLst>
        </c:ser>
        <c:ser>
          <c:idx val="2"/>
          <c:order val="2"/>
          <c:tx>
            <c:strRef>
              <c:f>'Metric 5'!$A$14</c:f>
              <c:strCache>
                <c:ptCount val="1"/>
                <c:pt idx="0">
                  <c:v>Structured Epath only</c:v>
                </c:pt>
              </c:strCache>
            </c:strRef>
          </c:tx>
          <c:spPr>
            <a:solidFill>
              <a:schemeClr val="accent4"/>
            </a:solidFill>
            <a:ln>
              <a:noFill/>
            </a:ln>
            <a:effectLst/>
          </c:spPr>
          <c:invertIfNegative val="0"/>
          <c:dLbls>
            <c:delete val="1"/>
          </c:dLbls>
          <c:cat>
            <c:strRef>
              <c:f>'Metric 5'!$B$11:$E$11</c:f>
              <c:strCache>
                <c:ptCount val="4"/>
                <c:pt idx="0">
                  <c:v>2015</c:v>
                </c:pt>
                <c:pt idx="1">
                  <c:v>2016</c:v>
                </c:pt>
                <c:pt idx="2">
                  <c:v>2017</c:v>
                </c:pt>
                <c:pt idx="3">
                  <c:v>Total</c:v>
                </c:pt>
              </c:strCache>
            </c:strRef>
          </c:cat>
          <c:val>
            <c:numRef>
              <c:f>'Metric 5'!$B$14:$E$14</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514E-4250-BE77-9310FBF37D6D}"/>
            </c:ext>
          </c:extLst>
        </c:ser>
        <c:ser>
          <c:idx val="3"/>
          <c:order val="3"/>
          <c:tx>
            <c:strRef>
              <c:f>'Metric 5'!$A$15</c:f>
              <c:strCache>
                <c:ptCount val="1"/>
                <c:pt idx="0">
                  <c:v>Paper Path only</c:v>
                </c:pt>
              </c:strCache>
            </c:strRef>
          </c:tx>
          <c:spPr>
            <a:solidFill>
              <a:schemeClr val="accent6">
                <a:lumMod val="60000"/>
              </a:schemeClr>
            </a:solidFill>
            <a:ln>
              <a:noFill/>
            </a:ln>
            <a:effectLst/>
          </c:spPr>
          <c:invertIfNegative val="0"/>
          <c:dLbls>
            <c:delete val="1"/>
          </c:dLbls>
          <c:cat>
            <c:strRef>
              <c:f>'Metric 5'!$B$11:$E$11</c:f>
              <c:strCache>
                <c:ptCount val="4"/>
                <c:pt idx="0">
                  <c:v>2015</c:v>
                </c:pt>
                <c:pt idx="1">
                  <c:v>2016</c:v>
                </c:pt>
                <c:pt idx="2">
                  <c:v>2017</c:v>
                </c:pt>
                <c:pt idx="3">
                  <c:v>Total</c:v>
                </c:pt>
              </c:strCache>
            </c:strRef>
          </c:cat>
          <c:val>
            <c:numRef>
              <c:f>'Metric 5'!$B$15:$E$15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514E-4250-BE77-9310FBF37D6D}"/>
            </c:ext>
          </c:extLst>
        </c:ser>
        <c:dLbls>
          <c:dLblPos val="ctr"/>
          <c:showLegendKey val="0"/>
          <c:showVal val="1"/>
          <c:showCatName val="0"/>
          <c:showSerName val="0"/>
          <c:showPercent val="0"/>
          <c:showBubbleSize val="0"/>
        </c:dLbls>
        <c:gapWidth val="219"/>
        <c:overlap val="-27"/>
        <c:axId val="1088165088"/>
        <c:axId val="1088159184"/>
      </c:barChart>
      <c:catAx>
        <c:axId val="108816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59184"/>
        <c:crosses val="autoZero"/>
        <c:auto val="1"/>
        <c:lblAlgn val="ctr"/>
        <c:lblOffset val="100"/>
        <c:noMultiLvlLbl val="0"/>
      </c:catAx>
      <c:valAx>
        <c:axId val="1088159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Number of Reports</a:t>
                </a:r>
              </a:p>
              <a:p>
                <a:pPr>
                  <a:defRPr sz="1400"/>
                </a:pP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65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Detroit (D)</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dirty="0"/>
              <a:t>October 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0" name="Chart 9">
            <a:extLst>
              <a:ext uri="{FF2B5EF4-FFF2-40B4-BE49-F238E27FC236}">
                <a16:creationId xmlns:a16="http://schemas.microsoft.com/office/drawing/2014/main" id="{DE1FEF75-AAF5-4E8A-BC55-7AAA0078380B}"/>
              </a:ext>
            </a:extLst>
          </p:cNvPr>
          <p:cNvGraphicFramePr>
            <a:graphicFrameLocks/>
          </p:cNvGraphicFramePr>
          <p:nvPr>
            <p:extLst>
              <p:ext uri="{D42A27DB-BD31-4B8C-83A1-F6EECF244321}">
                <p14:modId xmlns:p14="http://schemas.microsoft.com/office/powerpoint/2010/main" val="3741447844"/>
              </p:ext>
            </p:extLst>
          </p:nvPr>
        </p:nvGraphicFramePr>
        <p:xfrm>
          <a:off x="3499713" y="256855"/>
          <a:ext cx="8510776" cy="59384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6173</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Detroit (D)</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89</cp:revision>
  <dcterms:created xsi:type="dcterms:W3CDTF">2019-08-07T13:54:32Z</dcterms:created>
  <dcterms:modified xsi:type="dcterms:W3CDTF">2019-10-04T15:02:00Z</dcterms:modified>
</cp:coreProperties>
</file>