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xlsx"/></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New</a:t>
            </a:r>
            <a:r>
              <a:rPr lang="en-US" baseline="0" dirty="0"/>
              <a:t> York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5'!$A$42</c:f>
              <c:strCache>
                <c:ptCount val="1"/>
                <c:pt idx="0">
                  <c:v>Non-structured Epath and Paper path report</c:v>
                </c:pt>
              </c:strCache>
            </c:strRef>
          </c:tx>
          <c:spPr>
            <a:solidFill>
              <a:schemeClr val="accent6"/>
            </a:solidFill>
            <a:ln>
              <a:noFill/>
            </a:ln>
            <a:effectLst/>
          </c:spPr>
          <c:invertIfNegative val="0"/>
          <c:dLbls>
            <c:delete val="1"/>
          </c:dLbls>
          <c:cat>
            <c:strRef>
              <c:f>'Metric 5'!$B$41:$E$41</c:f>
              <c:strCache>
                <c:ptCount val="4"/>
                <c:pt idx="0">
                  <c:v>2015</c:v>
                </c:pt>
                <c:pt idx="1">
                  <c:v>2016</c:v>
                </c:pt>
                <c:pt idx="2">
                  <c:v>2017</c:v>
                </c:pt>
                <c:pt idx="3">
                  <c:v>Total</c:v>
                </c:pt>
              </c:strCache>
            </c:strRef>
          </c:cat>
          <c:val>
            <c:numRef>
              <c:f>'Metric 5'!$B$42:$E$42</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8AF8-47A2-8015-6CE0F4E689F1}"/>
            </c:ext>
          </c:extLst>
        </c:ser>
        <c:ser>
          <c:idx val="1"/>
          <c:order val="1"/>
          <c:tx>
            <c:strRef>
              <c:f>'Metric 5'!$A$43</c:f>
              <c:strCache>
                <c:ptCount val="1"/>
                <c:pt idx="0">
                  <c:v>Non-structured Epath only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5'!$B$41:$E$41</c:f>
              <c:strCache>
                <c:ptCount val="4"/>
                <c:pt idx="0">
                  <c:v>2015</c:v>
                </c:pt>
                <c:pt idx="1">
                  <c:v>2016</c:v>
                </c:pt>
                <c:pt idx="2">
                  <c:v>2017</c:v>
                </c:pt>
                <c:pt idx="3">
                  <c:v>Total</c:v>
                </c:pt>
              </c:strCache>
            </c:strRef>
          </c:cat>
          <c:val>
            <c:numRef>
              <c:f>'Metric 5'!$B$43:$E$43</c:f>
              <c:numCache>
                <c:formatCode>#######0</c:formatCode>
                <c:ptCount val="4"/>
                <c:pt idx="0">
                  <c:v>88167</c:v>
                </c:pt>
                <c:pt idx="1">
                  <c:v>103034</c:v>
                </c:pt>
                <c:pt idx="2">
                  <c:v>110915</c:v>
                </c:pt>
                <c:pt idx="3">
                  <c:v>302116</c:v>
                </c:pt>
              </c:numCache>
            </c:numRef>
          </c:val>
          <c:extLst>
            <c:ext xmlns:c16="http://schemas.microsoft.com/office/drawing/2014/chart" uri="{C3380CC4-5D6E-409C-BE32-E72D297353CC}">
              <c16:uniqueId val="{00000001-8AF8-47A2-8015-6CE0F4E689F1}"/>
            </c:ext>
          </c:extLst>
        </c:ser>
        <c:ser>
          <c:idx val="2"/>
          <c:order val="2"/>
          <c:tx>
            <c:strRef>
              <c:f>'Metric 5'!$A$44</c:f>
              <c:strCache>
                <c:ptCount val="1"/>
                <c:pt idx="0">
                  <c:v>Structured Epath only</c:v>
                </c:pt>
              </c:strCache>
            </c:strRef>
          </c:tx>
          <c:spPr>
            <a:solidFill>
              <a:schemeClr val="accent4"/>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2-8AF8-47A2-8015-6CE0F4E689F1}"/>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5'!$B$41:$E$41</c:f>
              <c:strCache>
                <c:ptCount val="4"/>
                <c:pt idx="0">
                  <c:v>2015</c:v>
                </c:pt>
                <c:pt idx="1">
                  <c:v>2016</c:v>
                </c:pt>
                <c:pt idx="2">
                  <c:v>2017</c:v>
                </c:pt>
                <c:pt idx="3">
                  <c:v>Total</c:v>
                </c:pt>
              </c:strCache>
            </c:strRef>
          </c:cat>
          <c:val>
            <c:numRef>
              <c:f>'Metric 5'!$B$44:$E$44</c:f>
              <c:numCache>
                <c:formatCode>#######0</c:formatCode>
                <c:ptCount val="4"/>
                <c:pt idx="0">
                  <c:v>1</c:v>
                </c:pt>
                <c:pt idx="1">
                  <c:v>0</c:v>
                </c:pt>
                <c:pt idx="2">
                  <c:v>4</c:v>
                </c:pt>
                <c:pt idx="3">
                  <c:v>5</c:v>
                </c:pt>
              </c:numCache>
            </c:numRef>
          </c:val>
          <c:extLst>
            <c:ext xmlns:c16="http://schemas.microsoft.com/office/drawing/2014/chart" uri="{C3380CC4-5D6E-409C-BE32-E72D297353CC}">
              <c16:uniqueId val="{00000003-8AF8-47A2-8015-6CE0F4E689F1}"/>
            </c:ext>
          </c:extLst>
        </c:ser>
        <c:ser>
          <c:idx val="3"/>
          <c:order val="3"/>
          <c:tx>
            <c:strRef>
              <c:f>'Metric 5'!$A$45</c:f>
              <c:strCache>
                <c:ptCount val="1"/>
                <c:pt idx="0">
                  <c:v>Paper Path only</c:v>
                </c:pt>
              </c:strCache>
            </c:strRef>
          </c:tx>
          <c:spPr>
            <a:solidFill>
              <a:schemeClr val="accent6">
                <a:lumMod val="60000"/>
              </a:schemeClr>
            </a:solidFill>
            <a:ln>
              <a:noFill/>
            </a:ln>
            <a:effectLst/>
          </c:spPr>
          <c:invertIfNegative val="0"/>
          <c:dLbls>
            <c:delete val="1"/>
          </c:dLbls>
          <c:cat>
            <c:strRef>
              <c:f>'Metric 5'!$B$41:$E$41</c:f>
              <c:strCache>
                <c:ptCount val="4"/>
                <c:pt idx="0">
                  <c:v>2015</c:v>
                </c:pt>
                <c:pt idx="1">
                  <c:v>2016</c:v>
                </c:pt>
                <c:pt idx="2">
                  <c:v>2017</c:v>
                </c:pt>
                <c:pt idx="3">
                  <c:v>Total</c:v>
                </c:pt>
              </c:strCache>
            </c:strRef>
          </c:cat>
          <c:val>
            <c:numRef>
              <c:f>'Metric 5'!$B$45:$E$45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4-8AF8-47A2-8015-6CE0F4E689F1}"/>
            </c:ext>
          </c:extLst>
        </c:ser>
        <c:dLbls>
          <c:dLblPos val="outEnd"/>
          <c:showLegendKey val="0"/>
          <c:showVal val="1"/>
          <c:showCatName val="0"/>
          <c:showSerName val="0"/>
          <c:showPercent val="0"/>
          <c:showBubbleSize val="0"/>
        </c:dLbls>
        <c:gapWidth val="219"/>
        <c:overlap val="-27"/>
        <c:axId val="914629216"/>
        <c:axId val="914629872"/>
      </c:barChart>
      <c:catAx>
        <c:axId val="91462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629872"/>
        <c:crosses val="autoZero"/>
        <c:auto val="1"/>
        <c:lblAlgn val="ctr"/>
        <c:lblOffset val="100"/>
        <c:noMultiLvlLbl val="0"/>
      </c:catAx>
      <c:valAx>
        <c:axId val="914629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Number of Reports</a:t>
                </a:r>
              </a:p>
            </c:rich>
          </c:tx>
          <c:layout>
            <c:manualLayout>
              <c:xMode val="edge"/>
              <c:yMode val="edge"/>
              <c:x val="5.0648756061233684E-3"/>
              <c:y val="0.3838429919985094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62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New York (B)</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dirty="0"/>
              <a:t>October 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graphicFrame>
        <p:nvGraphicFramePr>
          <p:cNvPr id="11" name="Chart 10">
            <a:extLst>
              <a:ext uri="{FF2B5EF4-FFF2-40B4-BE49-F238E27FC236}">
                <a16:creationId xmlns:a16="http://schemas.microsoft.com/office/drawing/2014/main" id="{F66763EF-B097-4F90-B1A5-982059B97D45}"/>
              </a:ext>
            </a:extLst>
          </p:cNvPr>
          <p:cNvGraphicFramePr>
            <a:graphicFrameLocks/>
          </p:cNvGraphicFramePr>
          <p:nvPr>
            <p:extLst>
              <p:ext uri="{D42A27DB-BD31-4B8C-83A1-F6EECF244321}">
                <p14:modId xmlns:p14="http://schemas.microsoft.com/office/powerpoint/2010/main" val="1440175536"/>
              </p:ext>
            </p:extLst>
          </p:nvPr>
        </p:nvGraphicFramePr>
        <p:xfrm>
          <a:off x="3810000" y="698643"/>
          <a:ext cx="7944896" cy="55172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6167</TotalTime>
  <Words>1450</Words>
  <Application>Microsoft Office PowerPoint</Application>
  <PresentationFormat>Widescreen</PresentationFormat>
  <Paragraphs>174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New York (B)</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82</cp:revision>
  <dcterms:created xsi:type="dcterms:W3CDTF">2019-08-07T13:54:32Z</dcterms:created>
  <dcterms:modified xsi:type="dcterms:W3CDTF">2019-10-04T16:26:49Z</dcterms:modified>
</cp:coreProperties>
</file>