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744" r:id="rId3"/>
    <p:sldId id="530" r:id="rId5"/>
    <p:sldId id="767" r:id="rId6"/>
    <p:sldId id="531" r:id="rId7"/>
    <p:sldId id="757" r:id="rId8"/>
    <p:sldId id="758" r:id="rId9"/>
    <p:sldId id="755" r:id="rId10"/>
    <p:sldId id="747" r:id="rId11"/>
    <p:sldId id="748" r:id="rId12"/>
    <p:sldId id="749" r:id="rId13"/>
    <p:sldId id="756" r:id="rId14"/>
    <p:sldId id="771" r:id="rId15"/>
    <p:sldId id="772" r:id="rId16"/>
    <p:sldId id="770" r:id="rId17"/>
    <p:sldId id="751" r:id="rId18"/>
    <p:sldId id="752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BFBFBF"/>
    <a:srgbClr val="D1D3D9"/>
    <a:srgbClr val="D0D3DA"/>
    <a:srgbClr val="CFD2D9"/>
    <a:srgbClr val="B1B4BA"/>
    <a:srgbClr val="E1E2E3"/>
    <a:srgbClr val="1C1E2B"/>
    <a:srgbClr val="1E2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7AE9A-01D7-45F1-A266-4CF0781F88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 descr="山上的风景&#10;&#10;描述已自动生成"/>
          <p:cNvPicPr>
            <a:picLocks noGrp="1" noChangeAspect="1"/>
          </p:cNvPicPr>
          <p:nvPr>
            <p:ph type="pic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>
            <a:fillRect/>
          </a:stretch>
        </p:blipFill>
        <p:spPr/>
      </p:pic>
      <p:sp>
        <p:nvSpPr>
          <p:cNvPr id="19" name="矩形 18"/>
          <p:cNvSpPr/>
          <p:nvPr/>
        </p:nvSpPr>
        <p:spPr>
          <a:xfrm>
            <a:off x="911225" y="1268413"/>
            <a:ext cx="10369550" cy="432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32580" y="3891280"/>
            <a:ext cx="4447540" cy="948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Rockefeller, </a:t>
            </a:r>
            <a:endParaRPr lang="en-US" altLang="zh-CN" sz="1400" b="1">
              <a:solidFill>
                <a:schemeClr val="bg1"/>
              </a:solidFill>
            </a:endParaRP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Data Scientist,</a:t>
            </a:r>
            <a:endParaRPr lang="en-US" altLang="zh-CN" sz="1400" b="1">
              <a:solidFill>
                <a:schemeClr val="bg1"/>
              </a:solidFill>
            </a:endParaRP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PhD Candidate, Stellenbosch University, </a:t>
            </a:r>
            <a:endParaRPr lang="en-US" altLang="zh-CN" sz="1400" b="1">
              <a:solidFill>
                <a:schemeClr val="bg1"/>
              </a:solidFill>
            </a:endParaRP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South Africa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34565" y="1910715"/>
            <a:ext cx="80975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</a:rPr>
              <a:t> 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 to Deep Learning for Time Series Forecasting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3458210" y="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Training a Recurrent Neural Network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rnn_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5325"/>
            <a:ext cx="7934325" cy="50387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8690" y="6194425"/>
            <a:ext cx="9755505" cy="50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703195" y="5826125"/>
            <a:ext cx="597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forward through the entire sequence to compute loss</a:t>
            </a:r>
            <a:endParaRPr lang="en-US" b="1"/>
          </a:p>
        </p:txBody>
      </p:sp>
      <p:sp>
        <p:nvSpPr>
          <p:cNvPr id="6" name="Rectangles 5"/>
          <p:cNvSpPr/>
          <p:nvPr/>
        </p:nvSpPr>
        <p:spPr>
          <a:xfrm>
            <a:off x="8326120" y="3296285"/>
            <a:ext cx="1390650" cy="65341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09645" y="49530"/>
            <a:ext cx="5404485" cy="74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3200" b="1" i="0" dirty="0">
                <a:latin typeface="Avdira" panose="02080502030202060803" charset="0"/>
                <a:cs typeface="Avdira" panose="02080502030202060803" charset="0"/>
              </a:rPr>
              <a:t>An RNN Cell</a:t>
            </a:r>
            <a:endParaRPr lang="en-US" sz="32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2" name="Picture 1" descr="vRNN"/>
          <p:cNvPicPr>
            <a:picLocks noChangeAspect="1"/>
          </p:cNvPicPr>
          <p:nvPr/>
        </p:nvPicPr>
        <p:blipFill>
          <a:blip r:embed="rId1"/>
          <a:srcRect t="33155" r="-948"/>
          <a:stretch>
            <a:fillRect/>
          </a:stretch>
        </p:blipFill>
        <p:spPr>
          <a:xfrm>
            <a:off x="668020" y="3279775"/>
            <a:ext cx="3208655" cy="2574925"/>
          </a:xfrm>
          <a:prstGeom prst="rect">
            <a:avLst/>
          </a:prstGeom>
        </p:spPr>
      </p:pic>
      <p:pic>
        <p:nvPicPr>
          <p:cNvPr id="4" name="Picture 3" descr="tr_eqRN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4354830"/>
            <a:ext cx="6062345" cy="52578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94020" y="5178425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b="1" i="0" dirty="0"/>
              <a:t>Transition Equation</a:t>
            </a:r>
            <a:endParaRPr lang="en-US" b="1" i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09645" y="49530"/>
            <a:ext cx="5404485" cy="74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3200" b="1" i="0" dirty="0">
                <a:latin typeface="Avdira" panose="02080502030202060803" charset="0"/>
                <a:cs typeface="Avdira" panose="02080502030202060803" charset="0"/>
              </a:rPr>
              <a:t>An RNN Cell</a:t>
            </a:r>
            <a:endParaRPr lang="en-US" sz="32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2" name="Picture 1" descr="vRNN"/>
          <p:cNvPicPr>
            <a:picLocks noChangeAspect="1"/>
          </p:cNvPicPr>
          <p:nvPr/>
        </p:nvPicPr>
        <p:blipFill>
          <a:blip r:embed="rId1"/>
          <a:srcRect t="33155" r="-948"/>
          <a:stretch>
            <a:fillRect/>
          </a:stretch>
        </p:blipFill>
        <p:spPr>
          <a:xfrm>
            <a:off x="668020" y="3279775"/>
            <a:ext cx="3208655" cy="2574925"/>
          </a:xfrm>
          <a:prstGeom prst="rect">
            <a:avLst/>
          </a:prstGeom>
        </p:spPr>
      </p:pic>
      <p:pic>
        <p:nvPicPr>
          <p:cNvPr id="4" name="Picture 3" descr="tr_eqRN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4354830"/>
            <a:ext cx="6062345" cy="52578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078355" y="1864995"/>
            <a:ext cx="153670" cy="15335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out_eqR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05" y="1737995"/>
            <a:ext cx="2464435" cy="55943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94020" y="5178425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b="1" i="0" dirty="0"/>
              <a:t>Transition Equation</a:t>
            </a:r>
            <a:endParaRPr lang="en-US" b="1" i="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22745" y="2403475"/>
            <a:ext cx="212979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Output Equation</a:t>
            </a:r>
            <a:endParaRPr lang="en-US" b="1" i="0" dirty="0"/>
          </a:p>
        </p:txBody>
      </p:sp>
      <p:sp>
        <p:nvSpPr>
          <p:cNvPr id="10" name="Oval 9"/>
          <p:cNvSpPr/>
          <p:nvPr/>
        </p:nvSpPr>
        <p:spPr>
          <a:xfrm>
            <a:off x="1838325" y="1123950"/>
            <a:ext cx="766445" cy="741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out_eqRNN"/>
          <p:cNvPicPr>
            <a:picLocks noChangeAspect="1"/>
          </p:cNvPicPr>
          <p:nvPr/>
        </p:nvPicPr>
        <p:blipFill>
          <a:blip r:embed="rId3"/>
          <a:srcRect r="80211"/>
          <a:stretch>
            <a:fillRect/>
          </a:stretch>
        </p:blipFill>
        <p:spPr>
          <a:xfrm>
            <a:off x="2078355" y="1365250"/>
            <a:ext cx="324485" cy="372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3458210" y="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Training a Recurrent Neural Network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rnn_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5325"/>
            <a:ext cx="7934325" cy="50387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8690" y="6194425"/>
            <a:ext cx="9755505" cy="50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703195" y="5826125"/>
            <a:ext cx="597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forward through the entire sequence to compute loss</a:t>
            </a:r>
            <a:endParaRPr lang="en-US" b="1"/>
          </a:p>
        </p:txBody>
      </p:sp>
      <p:sp>
        <p:nvSpPr>
          <p:cNvPr id="6" name="Rectangles 5"/>
          <p:cNvSpPr/>
          <p:nvPr/>
        </p:nvSpPr>
        <p:spPr>
          <a:xfrm>
            <a:off x="8326120" y="3296285"/>
            <a:ext cx="1390650" cy="65341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3458210" y="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Training a Recurrent Neural Network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7" name="Picture 6" descr="rnn_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695325"/>
            <a:ext cx="7934325" cy="50387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8690" y="6194425"/>
            <a:ext cx="9755505" cy="50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703195" y="5826125"/>
            <a:ext cx="597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forward through the entire sequence to compute loss</a:t>
            </a:r>
            <a:endParaRPr lang="en-US" b="1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74700" y="6380480"/>
            <a:ext cx="9831070" cy="596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341880" y="6380480"/>
            <a:ext cx="724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then, backward through the entire sequence to compute gradient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5400000">
            <a:off x="7730490" y="2880995"/>
            <a:ext cx="976630" cy="12446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0800000">
            <a:off x="3396615" y="3819525"/>
            <a:ext cx="976630" cy="12446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5201285" y="3819525"/>
            <a:ext cx="976630" cy="12446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6754495" y="3816985"/>
            <a:ext cx="976630" cy="12446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8350885" y="3288030"/>
            <a:ext cx="1390650" cy="65341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 descr="par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604770"/>
            <a:ext cx="371475" cy="542925"/>
          </a:xfrm>
          <a:prstGeom prst="rect">
            <a:avLst/>
          </a:prstGeom>
        </p:spPr>
      </p:pic>
      <p:pic>
        <p:nvPicPr>
          <p:cNvPr id="14" name="Picture 13" descr="par_H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85" y="3943985"/>
            <a:ext cx="428625" cy="542925"/>
          </a:xfrm>
          <a:prstGeom prst="rect">
            <a:avLst/>
          </a:prstGeom>
        </p:spPr>
      </p:pic>
      <p:pic>
        <p:nvPicPr>
          <p:cNvPr id="15" name="Picture 14" descr="par_H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130" y="3943985"/>
            <a:ext cx="428625" cy="542925"/>
          </a:xfrm>
          <a:prstGeom prst="rect">
            <a:avLst/>
          </a:prstGeom>
        </p:spPr>
      </p:pic>
      <p:pic>
        <p:nvPicPr>
          <p:cNvPr id="16" name="Picture 15" descr="par_H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120" y="3943985"/>
            <a:ext cx="428625" cy="542925"/>
          </a:xfrm>
          <a:prstGeom prst="rect">
            <a:avLst/>
          </a:prstGeom>
        </p:spPr>
      </p:pic>
      <p:pic>
        <p:nvPicPr>
          <p:cNvPr id="18" name="Picture 17" descr="par_H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890" y="4010025"/>
            <a:ext cx="428625" cy="54292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1950720" y="3816985"/>
            <a:ext cx="679450" cy="12446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3260725" y="90170"/>
            <a:ext cx="5927725" cy="46545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To improve on Vanilla Recurrent Neural Network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4" name="Textfeld 1"/>
          <p:cNvSpPr txBox="1"/>
          <p:nvPr/>
        </p:nvSpPr>
        <p:spPr>
          <a:xfrm>
            <a:off x="135255" y="840740"/>
            <a:ext cx="11921490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During Backpropagation, the computation of the gradient of H</a:t>
            </a:r>
            <a:r>
              <a:rPr lang="en-US" sz="12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0</a:t>
            </a:r>
            <a:r>
              <a:rPr lang="en-US" sz="20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 involves repeated tanh and many factors of W. This could lead to:</a:t>
            </a:r>
            <a:endParaRPr lang="en-US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de-DE" sz="2000" b="1" dirty="0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Exploding Gradient </a:t>
            </a:r>
            <a:r>
              <a:rPr lang="en-US" altLang="de-DE" sz="20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(e.g. 5*5*5*5*5*....) The gradient will grow exponentially and the program will crash. Usually, this is solved through gradient clipping which consists of clipping the gradient when it goes higher than a treshold value.</a:t>
            </a:r>
            <a:endParaRPr lang="en-US" altLang="de-DE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de-DE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de-DE" sz="2000" b="1" dirty="0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en-US" altLang="de-DE" sz="2000" b="1" dirty="0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Vanishing Gradient</a:t>
            </a:r>
            <a:r>
              <a:rPr lang="en-US" altLang="de-DE" sz="20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 (e.g. 0.7*0.7*0.7*0.7....). Here, this is more problematic because it is not obvious whren they occur or how to deal with them.</a:t>
            </a:r>
            <a:endParaRPr lang="en-US" altLang="de-DE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de-DE" sz="20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1" i="0">
                <a:latin typeface="Arial Bold" panose="020B0604020202090204" charset="0"/>
                <a:cs typeface="Arial Bold" panose="020B0604020202090204" charset="0"/>
              </a:rPr>
              <a:t>Solution: Change in activation function, proper initialization, regularization, or </a:t>
            </a:r>
            <a:r>
              <a:rPr lang="en-US" sz="2000" b="1" i="0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change of architecture to LSTM or GRU.</a:t>
            </a:r>
            <a:endParaRPr lang="en-US" sz="2000" b="1" i="0">
              <a:solidFill>
                <a:srgbClr val="FF0000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25395" y="0"/>
            <a:ext cx="5759450" cy="74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3200" b="1" i="0" dirty="0">
                <a:latin typeface="Avdira" panose="02080502030202060803" charset="0"/>
                <a:cs typeface="Avdira" panose="02080502030202060803" charset="0"/>
              </a:rPr>
              <a:t>An RNN Cell vs  an LSTM Cell</a:t>
            </a:r>
            <a:endParaRPr lang="en-US" sz="32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4" name="Picture 3" descr="VanillaRNN_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552575"/>
            <a:ext cx="3609975" cy="3752850"/>
          </a:xfrm>
          <a:prstGeom prst="rect">
            <a:avLst/>
          </a:prstGeom>
        </p:spPr>
      </p:pic>
      <p:pic>
        <p:nvPicPr>
          <p:cNvPr id="5" name="Picture 4" descr="LSTM_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65" y="1106170"/>
            <a:ext cx="4864100" cy="4874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feld 1"/>
          <p:cNvSpPr txBox="1"/>
          <p:nvPr/>
        </p:nvSpPr>
        <p:spPr>
          <a:xfrm>
            <a:off x="135255" y="798195"/>
            <a:ext cx="1198943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Time Series forecasting as a Supervised Learning Task</a:t>
            </a:r>
            <a:endParaRPr lang="en-US" sz="26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How do Feed Forward Neural Networks Learn?</a:t>
            </a:r>
            <a:endParaRPr lang="en-US" sz="2600" b="1" dirty="0" err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From Feedforward Neural Networks to Recurrent Neural Networks</a:t>
            </a:r>
            <a:endParaRPr lang="en-US" sz="2600" b="1" dirty="0" err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sz="26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Recurrent Neural Network (RNN) Architecture </a:t>
            </a:r>
            <a:endParaRPr lang="en-US" altLang="de-DE" sz="26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i="0">
                <a:latin typeface="Arial Bold" panose="020B0604020202090204" charset="0"/>
                <a:cs typeface="Arial Bold" panose="020B0604020202090204" charset="0"/>
              </a:rPr>
              <a:t>An LSTM Architecture</a:t>
            </a:r>
            <a:endParaRPr lang="en-US" sz="2600" b="1" i="0">
              <a:latin typeface="Arial Bold" panose="020B0604020202090204" charset="0"/>
              <a:cs typeface="Arial Bold" panose="020B060402020209020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i="0">
                <a:latin typeface="Arial Bold" panose="020B0604020202090204" charset="0"/>
                <a:cs typeface="Arial Bold" panose="020B0604020202090204" charset="0"/>
              </a:rPr>
              <a:t>Hands on!!!!</a:t>
            </a:r>
            <a:endParaRPr lang="en-US" sz="2600" b="1" i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296545" y="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Outline || Goals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feld 1"/>
          <p:cNvSpPr txBox="1"/>
          <p:nvPr/>
        </p:nvSpPr>
        <p:spPr>
          <a:xfrm>
            <a:off x="135255" y="798195"/>
            <a:ext cx="1198943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Beginner to intermediate Level</a:t>
            </a:r>
            <a:endParaRPr lang="en-US" sz="2600" b="1" dirty="0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Know the basics of Python || </a:t>
            </a:r>
            <a:r>
              <a:rPr lang="en-US" sz="2600" b="1" dirty="0" err="1">
                <a:solidFill>
                  <a:schemeClr val="accent6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Pytorch</a:t>
            </a:r>
            <a:endParaRPr lang="en-US" sz="2600" b="1" dirty="0" err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Know the basics concepts of Machine Learning </a:t>
            </a:r>
            <a:endParaRPr lang="en-US" sz="2600" b="1" dirty="0" err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Have some little experience  of building machine learning models</a:t>
            </a:r>
            <a:endParaRPr lang="en-US" sz="2600" b="1" dirty="0" err="1"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sz="2600" b="1" i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296545" y="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Target Audience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47200" y="6381750"/>
            <a:ext cx="2844800" cy="476250"/>
          </a:xfr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25095" y="735965"/>
            <a:ext cx="49276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Raw observations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828675" y="2037080"/>
          <a:ext cx="2937510" cy="191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20"/>
                <a:gridCol w="1047115"/>
                <a:gridCol w="118427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2" name="Picture 11" descr="l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3110" y="1776095"/>
            <a:ext cx="3305175" cy="2209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51320" y="709930"/>
            <a:ext cx="4311650" cy="490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Shallow Neural Network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17" name="Picture 16" descr="lr_e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35" y="4188460"/>
            <a:ext cx="5372100" cy="304800"/>
          </a:xfrm>
          <a:prstGeom prst="rect">
            <a:avLst/>
          </a:prstGeom>
        </p:spPr>
      </p:pic>
      <p:pic>
        <p:nvPicPr>
          <p:cNvPr id="18" name="Picture 17" descr="lr_eq"/>
          <p:cNvPicPr>
            <a:picLocks noChangeAspect="1"/>
          </p:cNvPicPr>
          <p:nvPr/>
        </p:nvPicPr>
        <p:blipFill>
          <a:blip r:embed="rId2"/>
          <a:srcRect l="57671" r="33132" b="-12708"/>
          <a:stretch>
            <a:fillRect/>
          </a:stretch>
        </p:blipFill>
        <p:spPr>
          <a:xfrm>
            <a:off x="8660130" y="3378200"/>
            <a:ext cx="494030" cy="343535"/>
          </a:xfrm>
          <a:prstGeom prst="rect">
            <a:avLst/>
          </a:prstGeom>
        </p:spPr>
      </p:pic>
      <p:pic>
        <p:nvPicPr>
          <p:cNvPr id="19" name="Picture 18" descr="lr_eq"/>
          <p:cNvPicPr>
            <a:picLocks noChangeAspect="1"/>
          </p:cNvPicPr>
          <p:nvPr/>
        </p:nvPicPr>
        <p:blipFill>
          <a:blip r:embed="rId2"/>
          <a:srcRect l="30426" r="61005" b="3750"/>
          <a:stretch>
            <a:fillRect/>
          </a:stretch>
        </p:blipFill>
        <p:spPr>
          <a:xfrm>
            <a:off x="8357235" y="1861185"/>
            <a:ext cx="460375" cy="293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47200" y="6381750"/>
            <a:ext cx="2844800" cy="476250"/>
          </a:xfr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71855" y="912495"/>
          <a:ext cx="2937510" cy="191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20"/>
                <a:gridCol w="1047115"/>
                <a:gridCol w="118427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Feed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912495"/>
            <a:ext cx="5429250" cy="3590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57545" y="4362450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layer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41005" y="4660265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hidden layer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612755" y="4362450"/>
            <a:ext cx="1448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layer</a:t>
            </a:r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61760" y="130810"/>
            <a:ext cx="5521325" cy="465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Deep Neural Network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6205" y="130810"/>
            <a:ext cx="49276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Raw observations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12" name="Picture 11" descr="lr_e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0" y="5363210"/>
            <a:ext cx="733425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47200" y="6381750"/>
            <a:ext cx="2844800" cy="476250"/>
          </a:xfr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6" name="Picture 5" descr="Feed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611505"/>
            <a:ext cx="5429250" cy="3590925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7000" y="153035"/>
            <a:ext cx="5521325" cy="404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Feed forward Neural Network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257415" y="0"/>
            <a:ext cx="4541520" cy="518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ctr" eaLnBrk="1" hangingPunct="1">
              <a:lnSpc>
                <a:spcPts val="2400"/>
              </a:lnSpc>
            </a:pPr>
            <a:r>
              <a:rPr lang="en-US" sz="2400" b="1" i="0" dirty="0">
                <a:latin typeface="Avdira" panose="02080502030202060803" charset="0"/>
                <a:cs typeface="Avdira" panose="02080502030202060803" charset="0"/>
              </a:rPr>
              <a:t>Training Overview</a:t>
            </a:r>
            <a:endParaRPr lang="en-US" sz="24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78525" y="697230"/>
            <a:ext cx="614172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The loss function L(weight, biases) measures the discrepancy between predicted and true values.</a:t>
            </a:r>
            <a:endParaRPr lang="en-US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Activation functions could be </a:t>
            </a:r>
            <a:r>
              <a:rPr lang="en-US" b="1"/>
              <a:t>tanh, sigmoid, ReLu </a:t>
            </a:r>
            <a:r>
              <a:rPr lang="en-US"/>
              <a:t>depending on the use case.</a:t>
            </a:r>
            <a:endParaRPr lang="en-US"/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/>
              <a:t>Optimization algorithm (gradient-based) tries to find weights and biases that minimize the loss function</a:t>
            </a:r>
            <a:endParaRPr lang="en-US"/>
          </a:p>
        </p:txBody>
      </p:sp>
      <p:pic>
        <p:nvPicPr>
          <p:cNvPr id="12" name="Picture 11" descr="lossFi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006975"/>
            <a:ext cx="3223260" cy="1623060"/>
          </a:xfrm>
          <a:prstGeom prst="rect">
            <a:avLst/>
          </a:prstGeom>
        </p:spPr>
      </p:pic>
      <p:pic>
        <p:nvPicPr>
          <p:cNvPr id="13" name="Picture 12" descr="updateRule"/>
          <p:cNvPicPr>
            <a:picLocks noChangeAspect="1"/>
          </p:cNvPicPr>
          <p:nvPr/>
        </p:nvPicPr>
        <p:blipFill>
          <a:blip r:embed="rId3"/>
          <a:srcRect b="29977"/>
          <a:stretch>
            <a:fillRect/>
          </a:stretch>
        </p:blipFill>
        <p:spPr>
          <a:xfrm>
            <a:off x="8328660" y="4966970"/>
            <a:ext cx="3536950" cy="1663065"/>
          </a:xfrm>
          <a:prstGeom prst="rect">
            <a:avLst/>
          </a:prstGeom>
        </p:spPr>
      </p:pic>
      <p:pic>
        <p:nvPicPr>
          <p:cNvPr id="14" name="Picture 13" descr="draft_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357370"/>
            <a:ext cx="522351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6698615" y="1433830"/>
            <a:ext cx="488378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marL="285750" indent="-285750" algn="l" eaLnBrk="1" hangingPunct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Time Series requires are observations taken sequentially in time</a:t>
            </a:r>
            <a:endParaRPr lang="en-US" b="1" i="0" dirty="0"/>
          </a:p>
          <a:p>
            <a:pPr indent="0" algn="l"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endParaRPr lang="en-US" b="1" i="0" dirty="0"/>
          </a:p>
          <a:p>
            <a:pPr marL="285750" indent="-285750" algn="l" eaLnBrk="1" hangingPunct="1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Time Series forecasting predicts future based on the past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07035" y="2869565"/>
          <a:ext cx="2937510" cy="193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120"/>
                <a:gridCol w="1047115"/>
                <a:gridCol w="1184275"/>
              </a:tblGrid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Height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24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7693025" y="2359025"/>
          <a:ext cx="3813175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/>
                <a:gridCol w="2019300"/>
              </a:tblGrid>
              <a:tr h="4197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2022-11-01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2022-11-02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17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2022-11-03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2022-11-04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22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2022-11-05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25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2022-11-06</a:t>
                      </a:r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</a:t>
                      </a:r>
                      <a:endParaRPr lang="en-US"/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2022-11-07</a:t>
                      </a:r>
                      <a:endParaRPr 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2022-11-08</a:t>
                      </a:r>
                      <a:endParaRPr 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2022-11-09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6231890" y="354457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History</a:t>
            </a:r>
            <a:endParaRPr 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6165215" y="4958715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Future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78815" y="93980"/>
            <a:ext cx="10088880" cy="746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</a:ln>
        </p:spPr>
        <p:txBody>
          <a:bodyPr lIns="0" tIns="0" rIns="0" bIns="0" anchor="b"/>
          <a:p>
            <a:pPr algn="r" eaLnBrk="1" hangingPunct="1">
              <a:lnSpc>
                <a:spcPts val="2400"/>
              </a:lnSpc>
            </a:pPr>
            <a:r>
              <a:rPr lang="en-US" sz="3200" b="1" i="0" dirty="0">
                <a:latin typeface="Avdira" panose="02080502030202060803" charset="0"/>
                <a:cs typeface="Avdira" panose="02080502030202060803" charset="0"/>
              </a:rPr>
              <a:t>Feed forward Neural Net vs Recurrent Neural Net</a:t>
            </a:r>
            <a:endParaRPr lang="en-US" sz="3200" b="1" i="0" dirty="0">
              <a:latin typeface="Avdira" panose="02080502030202060803" charset="0"/>
              <a:cs typeface="Avdira" panose="02080502030202060803" charset="0"/>
            </a:endParaRPr>
          </a:p>
        </p:txBody>
      </p:sp>
      <p:pic>
        <p:nvPicPr>
          <p:cNvPr id="2" name="Picture 1" descr="RNN_ANN_simp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1082675"/>
            <a:ext cx="6605270" cy="5441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720" name="Rectangle 5"/>
          <p:cNvSpPr>
            <a:spLocks noChangeArrowheads="1"/>
          </p:cNvSpPr>
          <p:nvPr/>
        </p:nvSpPr>
        <p:spPr bwMode="auto">
          <a:xfrm>
            <a:off x="6261735" y="135890"/>
            <a:ext cx="446341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0" tIns="0" rIns="0" bIns="0" anchor="b"/>
          <a:p>
            <a:pPr algn="l" eaLnBrk="1" hangingPunct="1">
              <a:lnSpc>
                <a:spcPts val="2400"/>
              </a:lnSpc>
            </a:pPr>
            <a:r>
              <a:rPr lang="en-US" b="1" i="0" dirty="0"/>
              <a:t>Unfolded Recurrent Neural Network</a:t>
            </a:r>
            <a:endParaRPr lang="en-US" b="1" i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pic>
        <p:nvPicPr>
          <p:cNvPr id="4" name="Picture 3" descr="simpl_det_r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997585"/>
            <a:ext cx="7934325" cy="5638800"/>
          </a:xfrm>
          <a:prstGeom prst="rect">
            <a:avLst/>
          </a:prstGeom>
        </p:spPr>
      </p:pic>
      <p:pic>
        <p:nvPicPr>
          <p:cNvPr id="5" name="Picture 4" descr="RNN_ANN_simpl"/>
          <p:cNvPicPr>
            <a:picLocks noChangeAspect="1"/>
          </p:cNvPicPr>
          <p:nvPr/>
        </p:nvPicPr>
        <p:blipFill>
          <a:blip r:embed="rId2"/>
          <a:srcRect l="44501" t="-350" r="14093" b="-794"/>
          <a:stretch>
            <a:fillRect/>
          </a:stretch>
        </p:blipFill>
        <p:spPr>
          <a:xfrm>
            <a:off x="-128270" y="380365"/>
            <a:ext cx="2734945" cy="5503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WPS Presentation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 Bold</vt:lpstr>
      <vt:lpstr>Avdira</vt:lpstr>
      <vt:lpstr>Microsoft YaHei</vt:lpstr>
      <vt:lpstr>Droid Sans Fallback</vt:lpstr>
      <vt:lpstr>Arial Unicode MS</vt:lpstr>
      <vt:lpstr>Calibri</vt:lpstr>
      <vt:lpstr>Trebuchet MS</vt:lpstr>
      <vt:lpstr>OpenSymbol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rockefeller</dc:creator>
  <cp:lastModifiedBy>rockefeller</cp:lastModifiedBy>
  <cp:revision>65</cp:revision>
  <dcterms:created xsi:type="dcterms:W3CDTF">2022-11-04T07:47:50Z</dcterms:created>
  <dcterms:modified xsi:type="dcterms:W3CDTF">2022-11-04T07:47:50Z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