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98" r:id="rId8"/>
    <p:sldId id="279" r:id="rId9"/>
    <p:sldId id="280" r:id="rId10"/>
    <p:sldId id="301" r:id="rId11"/>
    <p:sldId id="281" r:id="rId12"/>
    <p:sldId id="282" r:id="rId13"/>
    <p:sldId id="283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4" r:id="rId26"/>
    <p:sldId id="296" r:id="rId27"/>
    <p:sldId id="297" r:id="rId28"/>
    <p:sldId id="299" r:id="rId29"/>
    <p:sldId id="30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oogle.ca/url?sa=i&amp;rct=j&amp;q=&amp;esrc=s&amp;source=images&amp;cd=&amp;cad=rja&amp;uact=8&amp;ved=0CAcQjRw&amp;url=http://codetheory.in/canvas-rotating-and-scaling-images-around-a-particular-point/&amp;ei=dMzDVOvlHqfGsQSlz4KYDA&amp;bvm=bv.84349003,d.cWc&amp;psig=AFQjCNFggr9PEyTFtAhhUmlVJWAjXjIkyA&amp;ust=142220439327336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2- Les dessins 2D – Partie 2</a:t>
            </a:r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composites (5)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Il faut faire très attention lorsqu’on travaille avec les composites. Ce sont des outils puissants mais parfois cela donne des effets étranges et imprévus.</a:t>
            </a:r>
          </a:p>
          <a:p>
            <a:r>
              <a:rPr lang="fr-CA" dirty="0"/>
              <a:t>Par exemple :</a:t>
            </a:r>
            <a:br>
              <a:rPr lang="fr-CA" dirty="0"/>
            </a:br>
            <a:r>
              <a:rPr lang="fr-CA" dirty="0">
                <a:solidFill>
                  <a:srgbClr val="FFFF00"/>
                </a:solidFill>
              </a:rPr>
              <a:t>Dessin D1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Règle de composition R1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Dessin D2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Dessin D3</a:t>
            </a:r>
          </a:p>
          <a:p>
            <a:r>
              <a:rPr lang="fr-CA" dirty="0"/>
              <a:t>Ici la règle de composition </a:t>
            </a:r>
            <a:r>
              <a:rPr lang="fr-CA" dirty="0">
                <a:solidFill>
                  <a:srgbClr val="FFFF00"/>
                </a:solidFill>
              </a:rPr>
              <a:t>R1</a:t>
            </a:r>
            <a:r>
              <a:rPr lang="fr-CA" dirty="0"/>
              <a:t> va s’appliquer aux dessins </a:t>
            </a:r>
            <a:r>
              <a:rPr lang="fr-CA" dirty="0">
                <a:solidFill>
                  <a:srgbClr val="FFFF00"/>
                </a:solidFill>
              </a:rPr>
              <a:t>D2</a:t>
            </a:r>
            <a:r>
              <a:rPr lang="fr-CA" dirty="0"/>
              <a:t> et </a:t>
            </a:r>
            <a:r>
              <a:rPr lang="fr-CA" dirty="0">
                <a:solidFill>
                  <a:srgbClr val="FFFF00"/>
                </a:solidFill>
              </a:rPr>
              <a:t>D1</a:t>
            </a:r>
            <a:r>
              <a:rPr lang="fr-CA" dirty="0"/>
              <a:t>. Cela donne le composite suivant: </a:t>
            </a:r>
            <a:r>
              <a:rPr lang="fr-CA" dirty="0">
                <a:solidFill>
                  <a:srgbClr val="FFFF00"/>
                </a:solidFill>
              </a:rPr>
              <a:t>R1(D2,D1)</a:t>
            </a:r>
            <a:r>
              <a:rPr lang="fr-CA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fr-CA" dirty="0"/>
              <a:t>Puis la règle de composition </a:t>
            </a:r>
            <a:r>
              <a:rPr lang="fr-CA" dirty="0">
                <a:solidFill>
                  <a:srgbClr val="FFFF00"/>
                </a:solidFill>
              </a:rPr>
              <a:t>R1</a:t>
            </a:r>
            <a:r>
              <a:rPr lang="fr-CA" dirty="0"/>
              <a:t> va s’appliquer au dessin </a:t>
            </a:r>
            <a:r>
              <a:rPr lang="fr-CA" dirty="0">
                <a:solidFill>
                  <a:srgbClr val="FFFF00"/>
                </a:solidFill>
              </a:rPr>
              <a:t>D3</a:t>
            </a:r>
            <a:r>
              <a:rPr lang="fr-CA" dirty="0"/>
              <a:t> et au composite </a:t>
            </a:r>
            <a:r>
              <a:rPr lang="fr-CA" dirty="0">
                <a:solidFill>
                  <a:srgbClr val="FFFF00"/>
                </a:solidFill>
              </a:rPr>
              <a:t>R1(D2,D1). </a:t>
            </a:r>
            <a:r>
              <a:rPr lang="fr-CA" dirty="0"/>
              <a:t>Le composite final est </a:t>
            </a:r>
            <a:r>
              <a:rPr lang="fr-CA" dirty="0">
                <a:solidFill>
                  <a:srgbClr val="FFFF00"/>
                </a:solidFill>
              </a:rPr>
              <a:t>R1(D3, R1(D2,D1))</a:t>
            </a:r>
            <a:r>
              <a:rPr lang="fr-CA" dirty="0"/>
              <a:t>.</a:t>
            </a:r>
          </a:p>
          <a:p>
            <a:r>
              <a:rPr lang="fr-CA" dirty="0"/>
              <a:t>Parfois, pour obtenir l’effet que l’on désire, on doit mettre une règle de composition entre chaque dessin.</a:t>
            </a:r>
          </a:p>
          <a:p>
            <a:r>
              <a:rPr lang="fr-CA" dirty="0">
                <a:solidFill>
                  <a:srgbClr val="FFFF00"/>
                </a:solidFill>
              </a:rPr>
              <a:t>Dessin D1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Règle de composition R1 – Elle s’applique au dessin D2 sur le dessin D1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Dessin D2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Règle de composition R2 – Elle s’applique au dessin D3 sur le composite R1(D2, D1)</a:t>
            </a:r>
            <a:br>
              <a:rPr lang="fr-CA" dirty="0">
                <a:solidFill>
                  <a:srgbClr val="FFFF00"/>
                </a:solidFill>
              </a:rPr>
            </a:br>
            <a:r>
              <a:rPr lang="fr-CA" dirty="0">
                <a:solidFill>
                  <a:srgbClr val="FFFF00"/>
                </a:solidFill>
              </a:rPr>
              <a:t>Dessin D3 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ZONE DE DÉCOUPAGE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En 2D, la zone de découpage est la partie visible du dessin. Par défaut, la zone de découpage, c’est le canevas au complet; c’est-à-dire que tout ce qui est dessiné à l’intérieur du canevas est visible et tout ce qui est dessiné à l’extérieur du canevas est masqué.</a:t>
            </a:r>
          </a:p>
          <a:p>
            <a:r>
              <a:rPr lang="fr-CA" dirty="0"/>
              <a:t>Pour définir une zone de découpage, on définit un tracé puis on applique la méthode </a:t>
            </a:r>
            <a:r>
              <a:rPr lang="fr-CA" dirty="0">
                <a:solidFill>
                  <a:schemeClr val="tx2"/>
                </a:solidFill>
              </a:rPr>
              <a:t>.clip()</a:t>
            </a:r>
            <a:r>
              <a:rPr lang="fr-CA" dirty="0"/>
              <a:t> à ce tracé. Par la suite, tout ce qui va être situé à l’intérieur du tracé va être visible et tout ce qui va être dessiné à l’extérieur du tracé va être masqué.</a:t>
            </a:r>
          </a:p>
          <a:p>
            <a:r>
              <a:rPr lang="fr-CA" b="1" u="sng" dirty="0"/>
              <a:t>Attention</a:t>
            </a:r>
            <a:r>
              <a:rPr lang="fr-CA" dirty="0"/>
              <a:t>: On ne doit pas dessiner le tracé. On doit seulement le définir.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SANS ZONE DE DÉCOUPAGE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340768"/>
            <a:ext cx="33123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 moitié transparent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objC2D.globalAlpha = 0.5;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rouge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objC2D.arc(100,100,100,0,2*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vert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'green';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objC2D.arc(200,100,100,0,2*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bleu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objC2D.arc(150,200,100,0,2*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813" y="1412776"/>
            <a:ext cx="391384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AVEC ZONE DE DÉCOUPAGE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379241"/>
            <a:ext cx="3312368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Zone de découpage circulaire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objC2D.arc(150,150,100,0, 2*</a:t>
            </a: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objC2D.clip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CA" sz="11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Pour découper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1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 moitié transparent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objC2D.globalAlpha = 0.5;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rouge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objC2D.arc(100,100,100,0,2*</a:t>
            </a: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vert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'green';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objC2D.arc(200,100,100,0,2*</a:t>
            </a: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bleu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objC2D.arc(150,200,100,0,2*</a:t>
            </a:r>
            <a:r>
              <a:rPr lang="fr-CA" sz="11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1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188" y="1484785"/>
            <a:ext cx="3957227" cy="295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transformations du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Les transformations du contexte sont des outils très puissants lorsqu’on veut ajouter des effets particuliers sur notre dessin.</a:t>
            </a:r>
          </a:p>
          <a:p>
            <a:r>
              <a:rPr lang="fr-CA" dirty="0"/>
              <a:t>Il existe plusieurs types de transformation du contexte.</a:t>
            </a:r>
          </a:p>
          <a:p>
            <a:r>
              <a:rPr lang="fr-CA" dirty="0"/>
              <a:t>Les trois (3) principales transformations du contexte sont:</a:t>
            </a:r>
          </a:p>
          <a:p>
            <a:pPr lvl="1"/>
            <a:r>
              <a:rPr lang="fr-CA" dirty="0"/>
              <a:t>La translation du contexte </a:t>
            </a:r>
          </a:p>
          <a:p>
            <a:pPr lvl="1"/>
            <a:r>
              <a:rPr lang="fr-CA" dirty="0"/>
              <a:t>La rotation du contexte </a:t>
            </a:r>
          </a:p>
          <a:p>
            <a:pPr lvl="1"/>
            <a:r>
              <a:rPr lang="fr-CA" dirty="0"/>
              <a:t>La mise à l’échelle du contexte</a:t>
            </a:r>
          </a:p>
          <a:p>
            <a:r>
              <a:rPr lang="fr-CA" dirty="0"/>
              <a:t>En 2D, il est possible de définir et de personnaliser d’autres types de transformations du contexte tel que le cisaillement du contexte (voir théorie).</a:t>
            </a:r>
          </a:p>
          <a:p>
            <a:r>
              <a:rPr lang="fr-CA" b="1" u="sng" dirty="0"/>
              <a:t>ATTENTION</a:t>
            </a:r>
            <a:r>
              <a:rPr lang="fr-CA" dirty="0"/>
              <a:t>: La transformation du contexte doit s’appliquer AVANT de dessiner. Jamais après.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translation du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Par défaut, le point (0,0) du contexte est situé dans le coin supérieur gauche du canevas.</a:t>
            </a:r>
          </a:p>
          <a:p>
            <a:r>
              <a:rPr lang="fr-CA" dirty="0">
                <a:solidFill>
                  <a:schemeClr val="tx2"/>
                </a:solidFill>
              </a:rPr>
              <a:t>.translate(</a:t>
            </a:r>
            <a:r>
              <a:rPr lang="fr-CA" dirty="0" err="1">
                <a:solidFill>
                  <a:schemeClr val="tx2"/>
                </a:solidFill>
              </a:rPr>
              <a:t>intDeplx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intDeply</a:t>
            </a:r>
            <a:r>
              <a:rPr lang="fr-CA" dirty="0">
                <a:solidFill>
                  <a:schemeClr val="tx2"/>
                </a:solidFill>
              </a:rPr>
              <a:t>)</a:t>
            </a:r>
            <a:br>
              <a:rPr lang="fr-CA" dirty="0">
                <a:solidFill>
                  <a:schemeClr val="tx2"/>
                </a:solidFill>
              </a:rPr>
            </a:br>
            <a:r>
              <a:rPr lang="fr-CA" dirty="0"/>
              <a:t>Translater le contexte signifie déplacer le contexte ailleurs à l’intérieur du canevas. Lorsqu’on translate le contexte, le plan cartésien change de place à l’intérieur du canevas.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/>
          </a:p>
          <a:p>
            <a:r>
              <a:rPr lang="fr-CA" dirty="0"/>
              <a:t>Le principe est le suivant. On déplace le contexte et on dessine en ayant en tête que le contexte a changé de place à l’intérieur du canevas.</a:t>
            </a:r>
          </a:p>
        </p:txBody>
      </p:sp>
      <p:pic>
        <p:nvPicPr>
          <p:cNvPr id="4" name="Image 3" descr="https://encrypted-tbn1.gstatic.com/images?q=tbn:ANd9GcRtGhZmYnkOMPUcA_RoK-6ZzyZmdyU4f9r84OrHD3Hp5U-bcWb3O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212976"/>
            <a:ext cx="2768041" cy="16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translation du contexte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484784"/>
            <a:ext cx="511256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rouge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rouge dessiné à la position (50,50)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objC2D.arc(50,50,50,0,2*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objC2D.translate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(100,50); </a:t>
            </a: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Déplacer le contexte de (100,50)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vert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'green';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vert dessiné à la position (50,50)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objC2D.arc(50,50,50,0,2*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objC2D.translate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(-50,100);</a:t>
            </a: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// Déplacer le contexte de (-50,100)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bleu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bleu dessiné à la position (50,50)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objC2D.arc(50,50,50,0,2*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208" y="1916832"/>
            <a:ext cx="1849745" cy="24432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rotation du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rotate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fltAngleRadian</a:t>
            </a:r>
            <a:r>
              <a:rPr lang="fr-CA" dirty="0">
                <a:solidFill>
                  <a:schemeClr val="tx2"/>
                </a:solidFill>
              </a:rPr>
              <a:t>)</a:t>
            </a:r>
            <a:br>
              <a:rPr lang="fr-CA" dirty="0">
                <a:solidFill>
                  <a:schemeClr val="tx2"/>
                </a:solidFill>
              </a:rPr>
            </a:br>
            <a:r>
              <a:rPr lang="fr-CA" dirty="0"/>
              <a:t>Il est possible de faire tourner le contexte à l’intérieur du canevas. </a:t>
            </a:r>
            <a:r>
              <a:rPr lang="fr-CA" u="sng" dirty="0"/>
              <a:t>Le contexte tourne toujours autour du point (0,0) et dans le sens horaire</a:t>
            </a:r>
            <a:r>
              <a:rPr lang="fr-CA" dirty="0"/>
              <a:t>. C’est la raison pour laquelle</a:t>
            </a:r>
            <a:r>
              <a:rPr lang="fr-CA"/>
              <a:t>, souvent, </a:t>
            </a:r>
            <a:r>
              <a:rPr lang="fr-CA" dirty="0"/>
              <a:t>on translate le contexte puis, par la suite, on le fait tourner.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/>
          </a:p>
          <a:p>
            <a:r>
              <a:rPr lang="fr-CA" dirty="0"/>
              <a:t>Le principe est le suivant. On fait tourner le contexte et on dessine en ayant en tête que le contexte a tourné à l’intérieur du canevas.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301024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ROTATION du contexte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556792"/>
            <a:ext cx="5112568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Translation du contexte au centre du canevas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objC2D.translate(</a:t>
            </a:r>
            <a:r>
              <a:rPr lang="en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/2, </a:t>
            </a:r>
            <a:r>
              <a:rPr lang="en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objCanvas.height</a:t>
            </a: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/2); 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18 rotations du carré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 (let </a:t>
            </a:r>
            <a:r>
              <a:rPr lang="en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0; </a:t>
            </a:r>
            <a:r>
              <a:rPr lang="en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&lt; 18; </a:t>
            </a:r>
            <a:r>
              <a:rPr lang="en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++) {	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objC2D.rotate(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/9); </a:t>
            </a: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Rotation du contexte de 20 degrés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objC2D.fillRect(50,0, 10,10); 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556792"/>
            <a:ext cx="245425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27584" y="3645021"/>
            <a:ext cx="3024336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Tourner le contexte de 90 degrés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objC2D.rotate(</a:t>
            </a:r>
            <a:r>
              <a:rPr lang="fr-CA" sz="12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/2);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Écrire le texte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CA" sz="12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'Écrit à 90 degrés';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'magenta';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objC2D.font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'30pt </a:t>
            </a:r>
            <a:r>
              <a:rPr lang="fr-CA" sz="12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Verdana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objC2D.textBaseline = 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top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CA" sz="1200" b="1" i="1" spc="30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objC2D.fillText(strTexte,0,0);</a:t>
            </a:r>
            <a:endParaRPr lang="fr-CA" sz="1200" b="1" i="1" spc="30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429000"/>
            <a:ext cx="6572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MISE à l’échelle du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scale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fltRapportX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fltRapportY</a:t>
            </a:r>
            <a:r>
              <a:rPr lang="fr-CA" dirty="0">
                <a:solidFill>
                  <a:schemeClr val="tx2"/>
                </a:solidFill>
              </a:rPr>
              <a:t>)</a:t>
            </a:r>
            <a:br>
              <a:rPr lang="fr-CA" dirty="0">
                <a:solidFill>
                  <a:schemeClr val="tx2"/>
                </a:solidFill>
              </a:rPr>
            </a:br>
            <a:r>
              <a:rPr lang="fr-CA" dirty="0"/>
              <a:t>Il est possible de mettre le contexte à l’échelle avec un certain rapport. Cela signifie étirer ou contracter le contexte (à la manière d’un élastique).</a:t>
            </a:r>
          </a:p>
          <a:p>
            <a:r>
              <a:rPr lang="fr-CA" u="sng" dirty="0"/>
              <a:t>Le contexte se met toujours à l’échelle par rapport au point (0,0). </a:t>
            </a:r>
            <a:endParaRPr lang="fr-CA" dirty="0"/>
          </a:p>
          <a:p>
            <a:r>
              <a:rPr lang="fr-CA" dirty="0"/>
              <a:t>Un rapport inférieur à 1 (sans atteindre le 0) va contracter le contexte et un rapport supérieur à 1 va étirer le contexte. Par exemple, un rapport de 1/2 va contracter le contexte du double par rapport à sa taille originale et un rapport de 2/1 va étirer le contexte du double par rapport à sa taille originale.</a:t>
            </a:r>
          </a:p>
          <a:p>
            <a:r>
              <a:rPr lang="fr-CA" dirty="0"/>
              <a:t>Un rapport égal à 1 ne met pas la taille du contexte à l’échelle. Le contexte conserve sa taille originale. </a:t>
            </a:r>
          </a:p>
          <a:p>
            <a:r>
              <a:rPr lang="fr-CA" dirty="0"/>
              <a:t>Un rapport égal à 0 enlève complètement la dimension. En fait, le contexte est tellement contracté qu’il n’a plus aucune dimension.</a:t>
            </a:r>
          </a:p>
          <a:p>
            <a:r>
              <a:rPr lang="fr-CA" dirty="0"/>
              <a:t>Un rapport négatif donne un effet miroir ou un effet de retournement (un </a:t>
            </a:r>
            <a:r>
              <a:rPr lang="fr-CA" i="1" dirty="0"/>
              <a:t>flip</a:t>
            </a:r>
            <a:r>
              <a:rPr lang="fr-CA" dirty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Transparence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Pour définir la transparence, on doit définir l’opacité (nommé composante </a:t>
            </a:r>
            <a:r>
              <a:rPr lang="fr-CA" b="1" i="1" dirty="0"/>
              <a:t>alpha</a:t>
            </a:r>
            <a:r>
              <a:rPr lang="fr-CA" dirty="0"/>
              <a:t>). Cette valeur doit être en %. Le nombre 1 signifie que c’est complètement opaque. Le nombre 0 signifie que c’est complètement transparent. Le nombre 0.25 signifie que c’est 25% opaque (donc 75% transparent).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globalAlpha</a:t>
            </a:r>
            <a:r>
              <a:rPr lang="fr-CA" dirty="0">
                <a:solidFill>
                  <a:schemeClr val="tx2"/>
                </a:solidFill>
              </a:rPr>
              <a:t> = </a:t>
            </a:r>
            <a:r>
              <a:rPr lang="fr-CA" dirty="0"/>
              <a:t>L’opacité en pourcentage (par défaut 1)</a:t>
            </a:r>
          </a:p>
          <a:p>
            <a:r>
              <a:rPr lang="fr-CA" dirty="0"/>
              <a:t>Lorsqu’on définit l’opacité tout ce qu’on va dessiner par la suite va revêtir cette opacité mais on peut modifier l’opacité au fur et à mesure que l’on dessine.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mise à l’échelle du contexte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844824"/>
            <a:ext cx="360040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Étirer le contexte dans le sens horizontal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objC2D.scale(2,1);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rouge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objC2D.arc(50,50,50,0,2*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2816"/>
            <a:ext cx="37433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3568" y="3717032"/>
            <a:ext cx="360040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Contracter le contexte dans le sens horizontal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objC2D.scale(1/2,1);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rouge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objC2D.arc(50,50,50,0,2*</a:t>
            </a: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en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645023"/>
            <a:ext cx="3744416" cy="163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D’EFFET MIROIR (ou de retournement ou </a:t>
            </a:r>
            <a:r>
              <a:rPr lang="fr-CA" i="1" dirty="0"/>
              <a:t>flip</a:t>
            </a:r>
            <a:r>
              <a:rPr lang="fr-CA" dirty="0"/>
              <a:t>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334088"/>
            <a:ext cx="3096344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Effet miroir horizontal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objC2D.translate(objCanvas.width,0);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objC2D.scale(-1,1);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Écrire le texte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'Effet miroir horizontal';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Maroon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objC2D.font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'30px 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Verdana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objC2D.textBaseline='top';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objC2D.textAlign='left';	</a:t>
            </a:r>
            <a:endParaRPr lang="fr-CA" sz="12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objC2D.fillText(</a:t>
            </a:r>
            <a:r>
              <a:rPr lang="fr-CA" sz="12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2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,0,0);</a:t>
            </a:r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988840"/>
            <a:ext cx="4747565" cy="572526"/>
          </a:xfrm>
          <a:prstGeom prst="rect">
            <a:avLst/>
          </a:prstGeom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83568" y="3645024"/>
            <a:ext cx="3096344" cy="212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Effet miroir vertical</a:t>
            </a:r>
          </a:p>
          <a:p>
            <a:r>
              <a:rPr lang="fr-CA" sz="1200" b="1" i="1" dirty="0"/>
              <a:t> </a:t>
            </a:r>
            <a:r>
              <a:rPr lang="fr-CA" sz="12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objC2D.translate</a:t>
            </a:r>
            <a:r>
              <a:rPr lang="fr-CA" sz="12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30);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en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objC2D.scale(1,-1);</a:t>
            </a:r>
            <a:endParaRPr kumimoji="0" lang="fr-CA" sz="12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en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fr-CA" sz="12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Écrire le texte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'Effet miroir vertical';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Maroon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objC2D.font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'30px </a:t>
            </a: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Verdana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en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objC2D.textBaseline='top';</a:t>
            </a:r>
            <a:endParaRPr kumimoji="0" lang="fr-CA" sz="12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en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objC2D.textAlign='left';	</a:t>
            </a:r>
            <a:endParaRPr kumimoji="0" lang="fr-CA" sz="12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objC2D.fillText(</a:t>
            </a:r>
            <a:r>
              <a:rPr kumimoji="0" lang="fr-CA" sz="12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kumimoji="0" lang="fr-CA" sz="12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,0,0);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933056"/>
            <a:ext cx="4714351" cy="6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L’ÉTAT du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Le contexte 2D est une machine à états. Dès que l’état du contexte est modifié, il l’est jusqu’à la fin du programme.</a:t>
            </a:r>
          </a:p>
          <a:p>
            <a:r>
              <a:rPr lang="fr-CA" dirty="0"/>
              <a:t>Par exemple, si vous modifiez le style de remplissage, ce style sera modifié jusqu’à la fin du programme. Si </a:t>
            </a:r>
            <a:r>
              <a:rPr lang="fr-CA"/>
              <a:t>vous faites </a:t>
            </a:r>
            <a:r>
              <a:rPr lang="fr-CA" dirty="0"/>
              <a:t>tourner le contexte, celui-ci sera retourné jusqu’à la fin du programme.</a:t>
            </a:r>
          </a:p>
          <a:p>
            <a:r>
              <a:rPr lang="fr-CA" dirty="0"/>
              <a:t>En 2D, il est possible de sauvegarder l’état du contexte à un moment précis à l’aide de </a:t>
            </a:r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save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puis de le restaurer par la suite à l’aide de </a:t>
            </a:r>
            <a:r>
              <a:rPr lang="fr-CA" dirty="0">
                <a:solidFill>
                  <a:schemeClr val="tx2"/>
                </a:solidFill>
              </a:rPr>
              <a:t>.restore()</a:t>
            </a:r>
            <a:r>
              <a:rPr lang="fr-CA" dirty="0"/>
              <a:t>.</a:t>
            </a:r>
          </a:p>
          <a:p>
            <a:r>
              <a:rPr lang="fr-CA" dirty="0"/>
              <a:t>Habituellement, </a:t>
            </a:r>
            <a:r>
              <a:rPr lang="fr-CA" u="sng" dirty="0"/>
              <a:t>pour programmer proprement</a:t>
            </a:r>
            <a:r>
              <a:rPr lang="fr-CA" dirty="0"/>
              <a:t>, au début de chaque fonction, on sauvegarde le contexte puis on restaure l’ancien contexte à la fin de la fonction. De cette manière, chaque fonction travaille dans son propre contexte.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i="1" dirty="0" err="1">
                <a:solidFill>
                  <a:schemeClr val="tx2"/>
                </a:solidFill>
              </a:rPr>
              <a:t>function</a:t>
            </a:r>
            <a:r>
              <a:rPr lang="fr-CA" i="1" dirty="0">
                <a:solidFill>
                  <a:schemeClr val="tx2"/>
                </a:solidFill>
              </a:rPr>
              <a:t> </a:t>
            </a:r>
            <a:r>
              <a:rPr lang="fr-CA" i="1" dirty="0" err="1">
                <a:solidFill>
                  <a:schemeClr val="tx2"/>
                </a:solidFill>
              </a:rPr>
              <a:t>dessinerOvale</a:t>
            </a:r>
            <a:r>
              <a:rPr lang="fr-CA" i="1" dirty="0">
                <a:solidFill>
                  <a:schemeClr val="tx2"/>
                </a:solidFill>
              </a:rPr>
              <a:t>(objC2D) {</a:t>
            </a:r>
            <a:br>
              <a:rPr lang="fr-CA" i="1" dirty="0">
                <a:solidFill>
                  <a:schemeClr val="tx2"/>
                </a:solidFill>
              </a:rPr>
            </a:br>
            <a:r>
              <a:rPr lang="fr-CA" i="1" dirty="0">
                <a:solidFill>
                  <a:schemeClr val="tx2"/>
                </a:solidFill>
              </a:rPr>
              <a:t>	objC2D.save() </a:t>
            </a:r>
            <a:r>
              <a:rPr lang="fr-CA" i="1" dirty="0"/>
              <a:t>// Sauvegarder le contexte actuel au début</a:t>
            </a:r>
            <a:br>
              <a:rPr lang="fr-CA" i="1" dirty="0">
                <a:solidFill>
                  <a:schemeClr val="tx2"/>
                </a:solidFill>
              </a:rPr>
            </a:br>
            <a:r>
              <a:rPr lang="fr-CA" i="1" dirty="0">
                <a:solidFill>
                  <a:schemeClr val="tx2"/>
                </a:solidFill>
              </a:rPr>
              <a:t>	</a:t>
            </a:r>
            <a:r>
              <a:rPr lang="fr-CA" i="1" dirty="0"/>
              <a:t>// On dessine la forme ovale</a:t>
            </a:r>
            <a:br>
              <a:rPr lang="fr-CA" i="1" dirty="0"/>
            </a:br>
            <a:r>
              <a:rPr lang="fr-CA" i="1" dirty="0"/>
              <a:t>	// Cette fonction modifie l’état du contexte: le contexte est mis à l’échelle</a:t>
            </a:r>
            <a:br>
              <a:rPr lang="fr-CA" i="1" dirty="0">
                <a:solidFill>
                  <a:schemeClr val="tx2"/>
                </a:solidFill>
              </a:rPr>
            </a:br>
            <a:r>
              <a:rPr lang="fr-CA" i="1" dirty="0">
                <a:solidFill>
                  <a:schemeClr val="tx2"/>
                </a:solidFill>
              </a:rPr>
              <a:t>	objC2D.restore() </a:t>
            </a:r>
            <a:r>
              <a:rPr lang="fr-CA" i="1" dirty="0"/>
              <a:t>// Restaurer l’ancien contexte à la fin</a:t>
            </a:r>
            <a:br>
              <a:rPr lang="fr-CA" i="1" dirty="0">
                <a:solidFill>
                  <a:schemeClr val="tx2"/>
                </a:solidFill>
              </a:rPr>
            </a:br>
            <a:r>
              <a:rPr lang="fr-CA" i="1" dirty="0">
                <a:solidFill>
                  <a:schemeClr val="tx2"/>
                </a:solidFill>
              </a:rPr>
              <a:t>}</a:t>
            </a:r>
            <a:br>
              <a:rPr lang="fr-CA" dirty="0">
                <a:solidFill>
                  <a:schemeClr val="tx2"/>
                </a:solidFill>
              </a:rPr>
            </a:b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L’accès direct aux pixels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De manière interne, un </a:t>
            </a:r>
            <a:r>
              <a:rPr lang="fr-CA" dirty="0">
                <a:solidFill>
                  <a:schemeClr val="tx2"/>
                </a:solidFill>
              </a:rPr>
              <a:t>pixel</a:t>
            </a:r>
            <a:r>
              <a:rPr lang="fr-CA" dirty="0"/>
              <a:t> est un quadruplet d’octets </a:t>
            </a:r>
            <a:r>
              <a:rPr lang="fr-CA" dirty="0">
                <a:solidFill>
                  <a:schemeClr val="tx2"/>
                </a:solidFill>
              </a:rPr>
              <a:t>(Rouge, Vert, Bleu, Alpha)</a:t>
            </a:r>
            <a:r>
              <a:rPr lang="fr-CA" dirty="0"/>
              <a:t>. C’est la combinaison de ces quatre octets qui donnent la vraie couleur. Chaque nombre varie de 0 à 255.</a:t>
            </a:r>
          </a:p>
          <a:p>
            <a:r>
              <a:rPr lang="fr-CA" dirty="0"/>
              <a:t>A l’exception de la composante </a:t>
            </a:r>
            <a:r>
              <a:rPr lang="fr-CA" b="1" dirty="0"/>
              <a:t>Alpha</a:t>
            </a:r>
            <a:r>
              <a:rPr lang="fr-CA" dirty="0"/>
              <a:t>, plus le nombre est élevé, plus la couleur est claire et plus le nombre est bas, plus la couleur est sombre.</a:t>
            </a:r>
          </a:p>
          <a:p>
            <a:r>
              <a:rPr lang="fr-CA" dirty="0"/>
              <a:t>Exemples:</a:t>
            </a:r>
            <a:br>
              <a:rPr lang="fr-CA" dirty="0"/>
            </a:br>
            <a:r>
              <a:rPr lang="fr-CA" dirty="0"/>
              <a:t>(0,0,0,255) : Noir opaque</a:t>
            </a:r>
            <a:br>
              <a:rPr lang="fr-CA" dirty="0"/>
            </a:br>
            <a:r>
              <a:rPr lang="fr-CA" dirty="0"/>
              <a:t>(255,255,255,255) : Blanc opaque</a:t>
            </a:r>
            <a:br>
              <a:rPr lang="fr-CA" dirty="0"/>
            </a:br>
            <a:r>
              <a:rPr lang="fr-CA" dirty="0"/>
              <a:t>(128,128,128,128) : Gris moyen à moitié opaque</a:t>
            </a:r>
            <a:br>
              <a:rPr lang="fr-CA" dirty="0"/>
            </a:br>
            <a:r>
              <a:rPr lang="fr-CA" dirty="0"/>
              <a:t>(255,0,0,255) : Rouge très clair opaque</a:t>
            </a:r>
            <a:br>
              <a:rPr lang="fr-CA" dirty="0"/>
            </a:br>
            <a:r>
              <a:rPr lang="fr-CA" dirty="0"/>
              <a:t>(0,0,64,128) : Bleu foncé à moitié opaque</a:t>
            </a:r>
            <a:br>
              <a:rPr lang="fr-CA" dirty="0"/>
            </a:br>
            <a:r>
              <a:rPr lang="fr-CA" dirty="0"/>
              <a:t>(128,128,0,255) : Jaune moyen (mélange de rouge et de vert) opaque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L’accès direct aux pixels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Un canevas est un conteneur de pixels (</a:t>
            </a:r>
            <a:r>
              <a:rPr lang="fr-CA" b="1" dirty="0"/>
              <a:t>pixels </a:t>
            </a:r>
            <a:r>
              <a:rPr lang="fr-CA" b="1" dirty="0" err="1"/>
              <a:t>map</a:t>
            </a:r>
            <a:r>
              <a:rPr lang="fr-CA" dirty="0"/>
              <a:t>). En 2D, il est possible d’avoir un accès direct à ce conteneur. Cela est très pratique si on veut travailler directement sur le dessin.</a:t>
            </a:r>
            <a:endParaRPr lang="fr-CA" b="1" i="1" dirty="0">
              <a:solidFill>
                <a:schemeClr val="tx2"/>
              </a:solidFill>
            </a:endParaRPr>
          </a:p>
          <a:p>
            <a:r>
              <a:rPr lang="fr-CA" b="1" i="1" dirty="0">
                <a:solidFill>
                  <a:schemeClr val="tx2"/>
                </a:solidFill>
              </a:rPr>
              <a:t>.</a:t>
            </a:r>
            <a:r>
              <a:rPr lang="fr-CA" i="1" dirty="0" err="1">
                <a:solidFill>
                  <a:schemeClr val="tx2"/>
                </a:solidFill>
              </a:rPr>
              <a:t>createImageData</a:t>
            </a:r>
            <a:r>
              <a:rPr lang="fr-CA" i="1" dirty="0">
                <a:solidFill>
                  <a:schemeClr val="tx2"/>
                </a:solidFill>
              </a:rPr>
              <a:t>(</a:t>
            </a:r>
            <a:r>
              <a:rPr lang="fr-CA" i="1" dirty="0" err="1">
                <a:solidFill>
                  <a:schemeClr val="tx2"/>
                </a:solidFill>
              </a:rPr>
              <a:t>intLargeur,intHauteur</a:t>
            </a:r>
            <a:r>
              <a:rPr lang="fr-CA" i="1" dirty="0">
                <a:solidFill>
                  <a:schemeClr val="tx2"/>
                </a:solidFill>
              </a:rPr>
              <a:t>) : </a:t>
            </a:r>
          </a:p>
          <a:p>
            <a:pPr>
              <a:buNone/>
            </a:pPr>
            <a:r>
              <a:rPr lang="fr-CA" dirty="0"/>
              <a:t>	Pour créer un nouveau conteneur de pixels vide de taille (</a:t>
            </a:r>
            <a:r>
              <a:rPr lang="fr-CA" i="1" dirty="0" err="1"/>
              <a:t>intLargeur</a:t>
            </a:r>
            <a:r>
              <a:rPr lang="fr-CA" i="1" dirty="0"/>
              <a:t>, </a:t>
            </a:r>
            <a:r>
              <a:rPr lang="fr-CA" i="1" dirty="0" err="1"/>
              <a:t>intHauteur</a:t>
            </a:r>
            <a:r>
              <a:rPr lang="fr-CA" i="1" dirty="0"/>
              <a:t>).</a:t>
            </a:r>
          </a:p>
          <a:p>
            <a:r>
              <a:rPr lang="fr-CA" i="1" dirty="0">
                <a:solidFill>
                  <a:schemeClr val="tx2"/>
                </a:solidFill>
              </a:rPr>
              <a:t>.</a:t>
            </a:r>
            <a:r>
              <a:rPr lang="fr-CA" i="1" dirty="0" err="1">
                <a:solidFill>
                  <a:schemeClr val="tx2"/>
                </a:solidFill>
              </a:rPr>
              <a:t>getImageData</a:t>
            </a:r>
            <a:r>
              <a:rPr lang="fr-CA" i="1" dirty="0">
                <a:solidFill>
                  <a:schemeClr val="tx2"/>
                </a:solidFill>
              </a:rPr>
              <a:t>(</a:t>
            </a:r>
            <a:r>
              <a:rPr lang="fr-CA" i="1" dirty="0" err="1">
                <a:solidFill>
                  <a:schemeClr val="tx2"/>
                </a:solidFill>
              </a:rPr>
              <a:t>intX,intY</a:t>
            </a:r>
            <a:r>
              <a:rPr lang="fr-CA" i="1" dirty="0">
                <a:solidFill>
                  <a:schemeClr val="tx2"/>
                </a:solidFill>
              </a:rPr>
              <a:t>, </a:t>
            </a:r>
            <a:r>
              <a:rPr lang="fr-CA" i="1" dirty="0" err="1">
                <a:solidFill>
                  <a:schemeClr val="tx2"/>
                </a:solidFill>
              </a:rPr>
              <a:t>intLargeur,intHauteur</a:t>
            </a:r>
            <a:r>
              <a:rPr lang="fr-CA" i="1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/>
              <a:t>	Pour extraire du canevas le conteneur de pixels de taille (</a:t>
            </a:r>
            <a:r>
              <a:rPr lang="fr-CA" i="1" dirty="0" err="1"/>
              <a:t>intLargeur</a:t>
            </a:r>
            <a:r>
              <a:rPr lang="fr-CA" i="1" dirty="0"/>
              <a:t>, </a:t>
            </a:r>
            <a:r>
              <a:rPr lang="fr-CA" i="1" dirty="0" err="1"/>
              <a:t>intHauteur</a:t>
            </a:r>
            <a:r>
              <a:rPr lang="fr-CA" i="1" dirty="0"/>
              <a:t>) </a:t>
            </a:r>
            <a:r>
              <a:rPr lang="fr-CA" dirty="0"/>
              <a:t>et ce, à partir de la position </a:t>
            </a:r>
            <a:r>
              <a:rPr lang="fr-CA" i="1" dirty="0"/>
              <a:t>(</a:t>
            </a:r>
            <a:r>
              <a:rPr lang="fr-CA" i="1" dirty="0" err="1"/>
              <a:t>int,intY</a:t>
            </a:r>
            <a:r>
              <a:rPr lang="fr-CA" i="1" dirty="0"/>
              <a:t>).</a:t>
            </a:r>
          </a:p>
          <a:p>
            <a:r>
              <a:rPr lang="fr-CA" i="1" dirty="0">
                <a:solidFill>
                  <a:schemeClr val="tx2"/>
                </a:solidFill>
              </a:rPr>
              <a:t>.</a:t>
            </a:r>
            <a:r>
              <a:rPr lang="fr-CA" i="1" dirty="0" err="1">
                <a:solidFill>
                  <a:schemeClr val="tx2"/>
                </a:solidFill>
              </a:rPr>
              <a:t>putImageData</a:t>
            </a:r>
            <a:r>
              <a:rPr lang="fr-CA" i="1" dirty="0">
                <a:solidFill>
                  <a:schemeClr val="tx2"/>
                </a:solidFill>
              </a:rPr>
              <a:t>(</a:t>
            </a:r>
            <a:r>
              <a:rPr lang="fr-CA" i="1" dirty="0" err="1">
                <a:solidFill>
                  <a:schemeClr val="tx2"/>
                </a:solidFill>
              </a:rPr>
              <a:t>conteneurPixels</a:t>
            </a:r>
            <a:r>
              <a:rPr lang="fr-CA" i="1" dirty="0">
                <a:solidFill>
                  <a:schemeClr val="tx2"/>
                </a:solidFill>
              </a:rPr>
              <a:t>, </a:t>
            </a:r>
            <a:r>
              <a:rPr lang="fr-CA" i="1" dirty="0" err="1">
                <a:solidFill>
                  <a:schemeClr val="tx2"/>
                </a:solidFill>
              </a:rPr>
              <a:t>intX,intY</a:t>
            </a:r>
            <a:r>
              <a:rPr lang="fr-CA" i="1" dirty="0">
                <a:solidFill>
                  <a:schemeClr val="tx2"/>
                </a:solidFill>
              </a:rPr>
              <a:t>) </a:t>
            </a:r>
          </a:p>
          <a:p>
            <a:pPr marL="400050">
              <a:buNone/>
            </a:pPr>
            <a:r>
              <a:rPr lang="fr-CA" dirty="0"/>
              <a:t>	Pour écrire </a:t>
            </a:r>
            <a:r>
              <a:rPr lang="fr-CA" b="1" u="sng" dirty="0"/>
              <a:t>directement</a:t>
            </a:r>
            <a:r>
              <a:rPr lang="fr-CA" dirty="0"/>
              <a:t> le conteneur de pixels à l’intérieur du canevas et ce, à partir de la position </a:t>
            </a:r>
            <a:r>
              <a:rPr lang="fr-CA" i="1" dirty="0"/>
              <a:t>(</a:t>
            </a:r>
            <a:r>
              <a:rPr lang="fr-CA" i="1" dirty="0" err="1"/>
              <a:t>intX,intY</a:t>
            </a:r>
            <a:r>
              <a:rPr lang="fr-CA" i="1" dirty="0"/>
              <a:t>).</a:t>
            </a:r>
            <a:endParaRPr lang="fr-CA" dirty="0"/>
          </a:p>
          <a:p>
            <a:pPr marL="400050">
              <a:buNone/>
            </a:pPr>
            <a:endParaRPr lang="fr-CA" b="1" i="1" dirty="0"/>
          </a:p>
          <a:p>
            <a:pPr marL="400050">
              <a:buNone/>
            </a:pPr>
            <a:endParaRPr lang="fr-CA" b="1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L’accès direct aux pixels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pPr marL="400050"/>
            <a:r>
              <a:rPr lang="fr-CA" dirty="0"/>
              <a:t>Un conteneur de pixels est un tableau d’octets (</a:t>
            </a:r>
            <a:r>
              <a:rPr lang="fr-CA" i="1" dirty="0">
                <a:solidFill>
                  <a:schemeClr val="tx2"/>
                </a:solidFill>
              </a:rPr>
              <a:t>.data</a:t>
            </a:r>
            <a:r>
              <a:rPr lang="fr-CA" dirty="0"/>
              <a:t>) de taille </a:t>
            </a:r>
            <a:r>
              <a:rPr lang="fr-CA" b="1" dirty="0" err="1"/>
              <a:t>intLargeur</a:t>
            </a:r>
            <a:r>
              <a:rPr lang="fr-CA" b="1" dirty="0"/>
              <a:t> * </a:t>
            </a:r>
            <a:r>
              <a:rPr lang="fr-CA" b="1" dirty="0" err="1"/>
              <a:t>intHauteur</a:t>
            </a:r>
            <a:r>
              <a:rPr lang="fr-CA" b="1" dirty="0"/>
              <a:t> * 4</a:t>
            </a:r>
          </a:p>
          <a:p>
            <a:pPr>
              <a:buNone/>
            </a:pPr>
            <a:r>
              <a:rPr lang="fr-CA" dirty="0"/>
              <a:t>	L’octet #0 représente la composante rouge du pixel situé sur la ligne 0, colonne 0.</a:t>
            </a:r>
          </a:p>
          <a:p>
            <a:pPr>
              <a:buNone/>
            </a:pPr>
            <a:r>
              <a:rPr lang="fr-CA" dirty="0"/>
              <a:t>	L’octet #1 représente la composante verte du pixel situé sur la ligne 0, colonne 0.</a:t>
            </a:r>
          </a:p>
          <a:p>
            <a:pPr>
              <a:buNone/>
            </a:pPr>
            <a:r>
              <a:rPr lang="fr-CA" dirty="0"/>
              <a:t>	L’octet #2 représente la composante bleue du pixel situé sur la ligne 0, colonne 0.</a:t>
            </a:r>
          </a:p>
          <a:p>
            <a:pPr>
              <a:buNone/>
            </a:pPr>
            <a:r>
              <a:rPr lang="fr-CA" dirty="0"/>
              <a:t>	L’octet #3 représente la composante alpha du pixel situé sur la ligne 0, colonne 0.</a:t>
            </a:r>
          </a:p>
          <a:p>
            <a:pPr>
              <a:buNone/>
            </a:pPr>
            <a:r>
              <a:rPr lang="fr-CA" dirty="0"/>
              <a:t>	L’octet #4 représente la composante rouge du pixel situé sur la ligne 0, colonne 1.</a:t>
            </a:r>
          </a:p>
          <a:p>
            <a:pPr>
              <a:buNone/>
            </a:pPr>
            <a:r>
              <a:rPr lang="fr-CA" dirty="0"/>
              <a:t>	L’octet #5 représente la composante verte du pixel situé sur la ligne 0, colonne 1.</a:t>
            </a:r>
          </a:p>
          <a:p>
            <a:pPr>
              <a:buNone/>
            </a:pPr>
            <a:r>
              <a:rPr lang="fr-CA"/>
              <a:t>	…</a:t>
            </a:r>
            <a:endParaRPr lang="fr-CA" dirty="0"/>
          </a:p>
          <a:p>
            <a:r>
              <a:rPr lang="fr-CA" dirty="0"/>
              <a:t>Par conséquent, pour parcourir l’ensemble des pixels, il faut parcourir le tableau d’octets de 4 en 4.</a:t>
            </a:r>
          </a:p>
          <a:p>
            <a:pPr>
              <a:buNone/>
            </a:pPr>
            <a:endParaRPr lang="fr-CA" dirty="0"/>
          </a:p>
          <a:p>
            <a:pPr marL="400050"/>
            <a:endParaRPr lang="fr-CA" b="1" i="1" dirty="0">
              <a:solidFill>
                <a:schemeClr val="tx2"/>
              </a:solidFill>
            </a:endParaRP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Exemple D’ACCÈS DIRECT AUX PIXELS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12776"/>
            <a:ext cx="734481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un conteneur de pixels de taille 200 X 100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 conteneur contient 20000 pixels (200*100)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tableau contient 80000 octets (20000*4)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const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objC2D.createImageData(200,100);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 (let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=0;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&lt;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objPixels.data.length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+=4)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Parcourir le tableau d’octets de 4 en 4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// Composante rouge au hasard entre 0 et 255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]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Math.floor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Math.random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* 256);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Composante verte au hasard entre 0 et 255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[i+1]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Math.floor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Math.random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* 256);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Composante bleue au hasard entre 0 et 255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[i+2]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Math.floor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Math.random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* 256);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Composante alpha est égale à 255 (opaque)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[i+3] = 255;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Affecte ces pixels au canevas à la position (10, 10)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objC2D.putImageData(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10,10);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Exemple D’ACCÈS DIRECT aux PIXELS (2)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71581"/>
            <a:ext cx="7488832" cy="42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autre Exemple D’ACCÈS DIRECT AUX PIXELS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232319"/>
            <a:ext cx="734481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l’image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'Superman.jpg';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{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// Dessiner l'image originale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10, 10);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// Aller chercher les pixels de l’image dessinée sur le canevas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objC2D.getImageData(10,10,objImage.width,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objImage.height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Parcourir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tableau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d’octets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et faire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une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moyenne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des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for (let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=0;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&lt;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objPixels.data.length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+=4) {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const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enGris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Math.floor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] +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[i+1] +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[i+2]) / 3);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Changer la couleur des pixels pour une teinte de gris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for (let j=0; j &lt; 3; j++) 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objPixels.data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i+j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]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enGris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// Redessiner dans le canevas l'image transformée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objC2D.putImageData(objPixels,10, 20 +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objImage.height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objC2D.putImageData(objPixels,10, 40 + 2 *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objImage.height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autre Exemple D’ACCÈS DIRECT aux PIXELS (2)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744" y="1628800"/>
            <a:ext cx="3905104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LA TRANSPARENCE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340768"/>
            <a:ext cx="33123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 moitié transparent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objC2D.globalAlpha = 0.5;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rouge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objC2D.arc(100,100,100,0,2*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vert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'green';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objC2D.arc(200,100,100,0,2*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Cercle plein bleu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objC2D.arc(150,200,100,0,2*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1412776"/>
            <a:ext cx="41807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L’OMBRAGE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Il y a 4 propriétés qui concernent l’ombrage. </a:t>
            </a:r>
          </a:p>
          <a:p>
            <a:pPr lvl="1"/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shadowColor</a:t>
            </a:r>
            <a:r>
              <a:rPr lang="fr-CA" dirty="0">
                <a:solidFill>
                  <a:schemeClr val="tx2"/>
                </a:solidFill>
              </a:rPr>
              <a:t> = </a:t>
            </a:r>
            <a:r>
              <a:rPr lang="fr-CA" dirty="0"/>
              <a:t>La couleur de l’ombre (par défaut noir)</a:t>
            </a:r>
          </a:p>
          <a:p>
            <a:pPr lvl="1"/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shadowBlur</a:t>
            </a:r>
            <a:r>
              <a:rPr lang="fr-CA" dirty="0">
                <a:solidFill>
                  <a:schemeClr val="tx2"/>
                </a:solidFill>
              </a:rPr>
              <a:t> = </a:t>
            </a:r>
            <a:r>
              <a:rPr lang="fr-CA" dirty="0"/>
              <a:t>La quantité de flou dans l’ombre (par défaut 0 = no </a:t>
            </a:r>
            <a:r>
              <a:rPr lang="fr-CA" dirty="0" err="1"/>
              <a:t>blur</a:t>
            </a:r>
            <a:r>
              <a:rPr lang="fr-CA" dirty="0"/>
              <a:t>)</a:t>
            </a:r>
          </a:p>
          <a:p>
            <a:pPr lvl="1"/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shadowOffsetX</a:t>
            </a:r>
            <a:r>
              <a:rPr lang="fr-CA" dirty="0">
                <a:solidFill>
                  <a:schemeClr val="tx2"/>
                </a:solidFill>
              </a:rPr>
              <a:t> = </a:t>
            </a:r>
            <a:r>
              <a:rPr lang="fr-CA" dirty="0"/>
              <a:t>Le décalage horizontal de l’ombre par rapport au dessin (par défaut 0)</a:t>
            </a:r>
          </a:p>
          <a:p>
            <a:pPr lvl="1"/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shadowOffsetY</a:t>
            </a:r>
            <a:r>
              <a:rPr lang="fr-CA" dirty="0">
                <a:solidFill>
                  <a:schemeClr val="tx2"/>
                </a:solidFill>
              </a:rPr>
              <a:t> = </a:t>
            </a:r>
            <a:r>
              <a:rPr lang="fr-CA" dirty="0"/>
              <a:t>Le décalage vertical de l’ombre par rapport au dessin (par défaut 0)</a:t>
            </a:r>
          </a:p>
          <a:p>
            <a:r>
              <a:rPr lang="fr-CA" dirty="0"/>
              <a:t>Lorsqu’on définit l’ombrage tout ce qu’on va dessiner par la suite va revêtir cet ombrage mais on peut modifier l’ombrage au fur et à mesure que l’on dessine.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L’OMBRAGE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771656"/>
            <a:ext cx="410445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Les paramètres de l'ombrage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objC2D.shadowColor = 'black';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objC2D.shadowBlur = 10;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objC2D.shadowOffsetX = 15; // Vers la droite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objC2D.shadowOffsetY = 10; // Vers le bas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du contour et couleurs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2;	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'yellow';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dessin du cercle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objC2D.arc(90,120,50,0,2*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Math.PI,false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0848"/>
            <a:ext cx="2619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composites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En 2D, un composite est la fusion de 2 dessins à l’aide d’une règle de composition.</a:t>
            </a:r>
          </a:p>
          <a:p>
            <a:r>
              <a:rPr lang="fr-CA" dirty="0"/>
              <a:t>Par exemple, le remplissage d’un cercle à l’aide d’un motif est un composite. La transparence et l’ombrage sont également des composites.</a:t>
            </a:r>
          </a:p>
          <a:p>
            <a:r>
              <a:rPr lang="fr-CA" dirty="0"/>
              <a:t>Pour dessiner un composite, on procède de la manière suivante :</a:t>
            </a:r>
          </a:p>
          <a:p>
            <a:pPr lvl="1"/>
            <a:r>
              <a:rPr lang="fr-CA" dirty="0"/>
              <a:t>On dessine un premier dessin. Ce dessin porte le nom de dessin cible ou dessin de destination.</a:t>
            </a:r>
          </a:p>
          <a:p>
            <a:pPr lvl="1"/>
            <a:r>
              <a:rPr lang="fr-CA" dirty="0"/>
              <a:t>On applique la règle de composition : </a:t>
            </a:r>
            <a:br>
              <a:rPr lang="fr-CA" dirty="0"/>
            </a:br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globalCompositeOperation</a:t>
            </a:r>
            <a:r>
              <a:rPr lang="fr-CA" dirty="0">
                <a:solidFill>
                  <a:schemeClr val="tx2"/>
                </a:solidFill>
              </a:rPr>
              <a:t> = 'La règle de composition' </a:t>
            </a:r>
          </a:p>
          <a:p>
            <a:pPr lvl="1"/>
            <a:r>
              <a:rPr lang="fr-CA" dirty="0"/>
              <a:t>On dessine un autre dessin. Ce dessin porte le nom de dessin source.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composites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En 2D, il existe 12 règles de composition différentes. En voici quelques unes. </a:t>
            </a:r>
          </a:p>
          <a:p>
            <a:r>
              <a:rPr lang="fr-CA" dirty="0"/>
              <a:t>Dans chacun des dessins suivants, le dessin cible est le carré plein bleu et le dessin source est le </a:t>
            </a:r>
            <a:r>
              <a:rPr lang="fr-CA"/>
              <a:t>cercle plein rouge</a:t>
            </a:r>
            <a:r>
              <a:rPr lang="fr-CA" dirty="0"/>
              <a:t>. Le carré bleu a été dessiné AVANT le cercle rouge.</a:t>
            </a:r>
          </a:p>
          <a:p>
            <a:r>
              <a:rPr lang="fr-CA" dirty="0"/>
              <a:t>La règle de composition par défaut est </a:t>
            </a:r>
            <a:r>
              <a:rPr lang="fr-CA" dirty="0">
                <a:solidFill>
                  <a:schemeClr val="tx2"/>
                </a:solidFill>
              </a:rPr>
              <a:t>source-over</a:t>
            </a:r>
            <a:r>
              <a:rPr lang="fr-CA" dirty="0"/>
              <a:t>.</a:t>
            </a:r>
            <a:br>
              <a:rPr lang="fr-CA" dirty="0"/>
            </a:br>
            <a:r>
              <a:rPr lang="fr-CA" dirty="0"/>
              <a:t>c’est-à-dire que le dessin source se dessine par-dessus le dessin cible.</a:t>
            </a:r>
            <a:br>
              <a:rPr lang="fr-CA" dirty="0"/>
            </a:br>
            <a:r>
              <a:rPr lang="fr-CA" dirty="0"/>
              <a:t>Ici, on dessine un carré bleu puis on dessine un cercle rouge. </a:t>
            </a:r>
            <a:br>
              <a:rPr lang="fr-CA" dirty="0"/>
            </a:br>
            <a:r>
              <a:rPr lang="fr-CA" dirty="0"/>
              <a:t>Le cercle rouge écrase le carré bleu.</a:t>
            </a:r>
          </a:p>
          <a:p>
            <a:r>
              <a:rPr lang="fr-CA" dirty="0"/>
              <a:t>Ici, la règle de composition est </a:t>
            </a:r>
            <a:r>
              <a:rPr lang="fr-CA" dirty="0">
                <a:solidFill>
                  <a:schemeClr val="tx2"/>
                </a:solidFill>
              </a:rPr>
              <a:t>source-</a:t>
            </a:r>
            <a:r>
              <a:rPr lang="fr-CA" dirty="0" err="1">
                <a:solidFill>
                  <a:schemeClr val="tx2"/>
                </a:solidFill>
              </a:rPr>
              <a:t>atop</a:t>
            </a:r>
            <a:r>
              <a:rPr lang="fr-CA" dirty="0"/>
              <a:t>. </a:t>
            </a:r>
            <a:br>
              <a:rPr lang="fr-CA" dirty="0"/>
            </a:br>
            <a:r>
              <a:rPr lang="fr-CA" dirty="0"/>
              <a:t>Le cercle rouge se dessine par dessus le carré bleu </a:t>
            </a:r>
            <a:br>
              <a:rPr lang="fr-CA" dirty="0"/>
            </a:br>
            <a:r>
              <a:rPr lang="fr-CA" dirty="0"/>
              <a:t>mais seulement la partie du cercle située à l’intérieur du carré bleu. 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8304" y="2708920"/>
            <a:ext cx="1015200" cy="10296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4005064"/>
            <a:ext cx="1015200" cy="101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Composites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Ici, la règle de composition est </a:t>
            </a:r>
            <a:r>
              <a:rPr lang="fr-CA" dirty="0">
                <a:solidFill>
                  <a:schemeClr val="tx2"/>
                </a:solidFill>
              </a:rPr>
              <a:t>source-in</a:t>
            </a:r>
            <a:r>
              <a:rPr lang="fr-CA" dirty="0"/>
              <a:t>. </a:t>
            </a:r>
            <a:br>
              <a:rPr lang="fr-CA" dirty="0"/>
            </a:br>
            <a:r>
              <a:rPr lang="fr-CA" dirty="0"/>
              <a:t>Le cercle rouge se dessine à l’intérieur du carré bleu </a:t>
            </a:r>
            <a:br>
              <a:rPr lang="fr-CA" dirty="0"/>
            </a:br>
            <a:r>
              <a:rPr lang="fr-CA" dirty="0"/>
              <a:t>mais on ne voit pas la couleur du carré bleu (on voit seulement sa forme).</a:t>
            </a:r>
            <a:br>
              <a:rPr lang="fr-CA" dirty="0"/>
            </a:br>
            <a:endParaRPr lang="fr-CA" dirty="0"/>
          </a:p>
          <a:p>
            <a:r>
              <a:rPr lang="fr-CA" dirty="0"/>
              <a:t>Ici, la règle de composition est </a:t>
            </a:r>
            <a:r>
              <a:rPr lang="fr-CA" dirty="0">
                <a:solidFill>
                  <a:schemeClr val="tx2"/>
                </a:solidFill>
              </a:rPr>
              <a:t>source-out</a:t>
            </a:r>
            <a:r>
              <a:rPr lang="fr-CA" dirty="0"/>
              <a:t>. </a:t>
            </a:r>
            <a:br>
              <a:rPr lang="fr-CA" dirty="0"/>
            </a:br>
            <a:r>
              <a:rPr lang="fr-CA" dirty="0"/>
              <a:t>Le cercle rouge se dessine à l’extérieur du carré bleu </a:t>
            </a:r>
            <a:br>
              <a:rPr lang="fr-CA" dirty="0"/>
            </a:br>
            <a:r>
              <a:rPr lang="fr-CA" dirty="0"/>
              <a:t>mais on ne voit pas la couleur du carré bleu (on voit seulement sa forme).</a:t>
            </a:r>
            <a:br>
              <a:rPr lang="fr-CA" dirty="0"/>
            </a:br>
            <a:endParaRPr lang="fr-CA" dirty="0"/>
          </a:p>
          <a:p>
            <a:r>
              <a:rPr lang="fr-CA" dirty="0"/>
              <a:t>Ici, la règle de composition est </a:t>
            </a:r>
            <a:r>
              <a:rPr lang="fr-CA" dirty="0">
                <a:solidFill>
                  <a:schemeClr val="tx2"/>
                </a:solidFill>
              </a:rPr>
              <a:t>destination-over</a:t>
            </a:r>
            <a:r>
              <a:rPr lang="fr-CA" dirty="0"/>
              <a:t>. </a:t>
            </a:r>
            <a:br>
              <a:rPr lang="fr-CA" dirty="0"/>
            </a:br>
            <a:r>
              <a:rPr lang="fr-CA" dirty="0"/>
              <a:t>Le cercle rouge se dessine en dessous du carré bleu.</a:t>
            </a:r>
            <a:br>
              <a:rPr lang="fr-CA" dirty="0"/>
            </a:br>
            <a:r>
              <a:rPr lang="fr-CA" dirty="0"/>
              <a:t>C’est comme si on avait dessiné le cercle rouge puis le carré bleu.</a:t>
            </a:r>
          </a:p>
          <a:p>
            <a:endParaRPr lang="fr-CA" dirty="0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8304" y="1700808"/>
            <a:ext cx="1000800" cy="97560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2924944"/>
            <a:ext cx="986400" cy="10152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6296" y="4149080"/>
            <a:ext cx="1000800" cy="100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Composites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50832" cy="4114800"/>
          </a:xfrm>
        </p:spPr>
        <p:txBody>
          <a:bodyPr>
            <a:normAutofit/>
          </a:bodyPr>
          <a:lstStyle/>
          <a:p>
            <a:r>
              <a:rPr lang="fr-CA" dirty="0"/>
              <a:t>Ici, la règle de composition est </a:t>
            </a:r>
            <a:r>
              <a:rPr lang="fr-CA" dirty="0" err="1">
                <a:solidFill>
                  <a:schemeClr val="tx2"/>
                </a:solidFill>
              </a:rPr>
              <a:t>lighter</a:t>
            </a:r>
            <a:r>
              <a:rPr lang="fr-CA" dirty="0"/>
              <a:t>.</a:t>
            </a:r>
            <a:br>
              <a:rPr lang="fr-CA" dirty="0"/>
            </a:br>
            <a:r>
              <a:rPr lang="fr-CA" dirty="0"/>
              <a:t>On voit les deux dessins mais, à l’intersection, </a:t>
            </a:r>
            <a:br>
              <a:rPr lang="fr-CA" dirty="0"/>
            </a:br>
            <a:r>
              <a:rPr lang="fr-CA" dirty="0"/>
              <a:t>les deux couleurs sont additionnées entre elles.</a:t>
            </a:r>
            <a:br>
              <a:rPr lang="fr-CA" dirty="0"/>
            </a:br>
            <a:endParaRPr lang="fr-CA" dirty="0"/>
          </a:p>
          <a:p>
            <a:r>
              <a:rPr lang="fr-CA" dirty="0"/>
              <a:t>Ici, la règle de composition est </a:t>
            </a:r>
            <a:r>
              <a:rPr lang="fr-CA" dirty="0" err="1">
                <a:solidFill>
                  <a:schemeClr val="tx2"/>
                </a:solidFill>
              </a:rPr>
              <a:t>darker</a:t>
            </a:r>
            <a:r>
              <a:rPr lang="fr-CA" dirty="0"/>
              <a:t>. </a:t>
            </a:r>
            <a:br>
              <a:rPr lang="fr-CA" dirty="0"/>
            </a:br>
            <a:r>
              <a:rPr lang="fr-CA" dirty="0"/>
              <a:t>On voit les deux dessins mais, à l’intersection, </a:t>
            </a:r>
            <a:br>
              <a:rPr lang="fr-CA" dirty="0"/>
            </a:br>
            <a:r>
              <a:rPr lang="fr-CA" dirty="0"/>
              <a:t>les deux couleurs sont multipliées entre elles.</a:t>
            </a:r>
            <a:br>
              <a:rPr lang="fr-CA" dirty="0"/>
            </a:br>
            <a:endParaRPr lang="fr-CA" dirty="0"/>
          </a:p>
          <a:p>
            <a:r>
              <a:rPr lang="fr-CA" dirty="0"/>
              <a:t>Ici, la règle de composition est </a:t>
            </a:r>
            <a:r>
              <a:rPr lang="fr-CA" dirty="0" err="1">
                <a:solidFill>
                  <a:schemeClr val="tx2"/>
                </a:solidFill>
              </a:rPr>
              <a:t>xor</a:t>
            </a:r>
            <a:r>
              <a:rPr lang="fr-CA" dirty="0"/>
              <a:t>.</a:t>
            </a:r>
            <a:br>
              <a:rPr lang="fr-CA" dirty="0"/>
            </a:br>
            <a:r>
              <a:rPr lang="fr-CA" dirty="0"/>
              <a:t>On voit les deux dessins mais, à l’intersection, </a:t>
            </a:r>
            <a:br>
              <a:rPr lang="fr-CA" dirty="0"/>
            </a:br>
            <a:r>
              <a:rPr lang="fr-CA" dirty="0"/>
              <a:t>les deux couleurs ont subi une opération de type </a:t>
            </a:r>
            <a:r>
              <a:rPr lang="fr-CA" b="1" dirty="0" err="1"/>
              <a:t>xor</a:t>
            </a:r>
            <a:r>
              <a:rPr lang="fr-CA" dirty="0"/>
              <a:t>.</a:t>
            </a:r>
          </a:p>
        </p:txBody>
      </p:sp>
      <p:pic>
        <p:nvPicPr>
          <p:cNvPr id="9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556792"/>
            <a:ext cx="993600" cy="101160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2780928"/>
            <a:ext cx="1008000" cy="103320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8304" y="4005064"/>
            <a:ext cx="1015200" cy="101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3664</TotalTime>
  <Words>1399</Words>
  <Application>Microsoft Office PowerPoint</Application>
  <PresentationFormat>Affichage à l'écran (4:3)</PresentationFormat>
  <Paragraphs>318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Arial Narrow</vt:lpstr>
      <vt:lpstr>Palatino Linotype</vt:lpstr>
      <vt:lpstr>Horizon</vt:lpstr>
      <vt:lpstr>2- Les dessins 2D – Partie 2</vt:lpstr>
      <vt:lpstr>LA Transparence</vt:lpstr>
      <vt:lpstr>Exemple DE LA TRANSPARENCE</vt:lpstr>
      <vt:lpstr>L’OMBRAGE</vt:lpstr>
      <vt:lpstr>Exemple DE L’OMBRAGE</vt:lpstr>
      <vt:lpstr>LES composites (1)</vt:lpstr>
      <vt:lpstr>LES composites (2)</vt:lpstr>
      <vt:lpstr>LES Composites (3)</vt:lpstr>
      <vt:lpstr>LES Composites (4)</vt:lpstr>
      <vt:lpstr>LES composites (5)</vt:lpstr>
      <vt:lpstr>LA ZONE DE DÉCOUPAGE</vt:lpstr>
      <vt:lpstr>Exemple SANS ZONE DE DÉCOUPAGE</vt:lpstr>
      <vt:lpstr>Exemple AVEC ZONE DE DÉCOUPAGE</vt:lpstr>
      <vt:lpstr>Les transformations du contexte</vt:lpstr>
      <vt:lpstr>LA translation du contexte</vt:lpstr>
      <vt:lpstr>Exemple DE translation du contexte</vt:lpstr>
      <vt:lpstr>LA rotation du contexte</vt:lpstr>
      <vt:lpstr>Exemples DE ROTATION du contexte</vt:lpstr>
      <vt:lpstr>LA MISE à l’échelle du contexte</vt:lpstr>
      <vt:lpstr>Exemples DE mise à l’échelle du contexte</vt:lpstr>
      <vt:lpstr>Exemples D’EFFET MIROIR (ou de retournement ou flip)</vt:lpstr>
      <vt:lpstr>L’ÉTAT du contexte</vt:lpstr>
      <vt:lpstr>L’accès direct aux pixels (1)</vt:lpstr>
      <vt:lpstr>L’accès direct aux pixels (2)</vt:lpstr>
      <vt:lpstr>L’accès direct aux pixels (3)</vt:lpstr>
      <vt:lpstr>Un Exemple D’ACCÈS DIRECT AUX PIXELS (1)</vt:lpstr>
      <vt:lpstr>Un Exemple D’ACCÈS DIRECT aux PIXELS (2)</vt:lpstr>
      <vt:lpstr>Un autre Exemple D’ACCÈS DIRECT AUX PIXELS (1)</vt:lpstr>
      <vt:lpstr>Un autre Exemple D’ACCÈS DIRECT aux PIXELS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Ronald Jean-Julien</cp:lastModifiedBy>
  <cp:revision>282</cp:revision>
  <dcterms:created xsi:type="dcterms:W3CDTF">2013-01-17T15:51:46Z</dcterms:created>
  <dcterms:modified xsi:type="dcterms:W3CDTF">2020-01-24T13:02:10Z</dcterms:modified>
</cp:coreProperties>
</file>